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80" r:id="rId4"/>
    <p:sldId id="257" r:id="rId5"/>
    <p:sldId id="298" r:id="rId6"/>
    <p:sldId id="259" r:id="rId7"/>
    <p:sldId id="282" r:id="rId8"/>
    <p:sldId id="281" r:id="rId9"/>
    <p:sldId id="293" r:id="rId10"/>
    <p:sldId id="285" r:id="rId11"/>
    <p:sldId id="283" r:id="rId12"/>
    <p:sldId id="294" r:id="rId13"/>
    <p:sldId id="286" r:id="rId14"/>
    <p:sldId id="288" r:id="rId15"/>
    <p:sldId id="291" r:id="rId16"/>
    <p:sldId id="289" r:id="rId17"/>
    <p:sldId id="295" r:id="rId18"/>
    <p:sldId id="292" r:id="rId19"/>
    <p:sldId id="296" r:id="rId20"/>
    <p:sldId id="260" r:id="rId21"/>
    <p:sldId id="261" r:id="rId22"/>
    <p:sldId id="265" r:id="rId23"/>
    <p:sldId id="266" r:id="rId24"/>
    <p:sldId id="26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4F669-EA47-D051-8E60-2F5EFDED2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CE152-6F2F-60B5-C207-3C8EF4D77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5036-A473-B5A5-4950-22A3D25F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49CC6-4648-35ED-CA0C-51380F88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0E792-90BE-C100-EACD-6BF8B978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0280F-B146-9B55-EB98-0B659300E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8D3F4-9BFC-1D9F-D248-EBF204799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FC2CA-AC68-A9A1-27AC-0A6E66B7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15962-FAF2-9A26-5400-090D99D92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64A5D-2CD0-241B-05A2-42B0723B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50ED7-2652-F31C-93F5-CA21549B4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51A1D-F4D4-1D1F-214F-6F99E528D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5C004-E522-8187-A738-6C77FA3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41E74-D3C5-0657-A15A-ADA4E3FA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06CD2-D2C3-0727-97EF-41961941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6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68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5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53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78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50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57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71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7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EE8B-3454-B0A4-FC4F-8C827305B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57E8F-534D-614B-04E0-7E9C1A2D8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CD9C0-613E-7537-9E2D-1F12C8C8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ECD26-50F7-0A54-171F-C9F275D05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F82E-7DF5-E356-BC4A-9812217E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85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03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90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30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89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616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930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550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843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62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8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40016-981B-55E7-5482-988F9E3F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E51A6-4A8C-35BC-3BBA-E4FBB49F5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06745-4016-B810-A01A-2D6D76D2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18DC4-6FC0-0E90-01FB-B66AA84F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BF8C2-42E1-C8BE-4C9D-6FCCFAD3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90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80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136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97253-B973-5B2B-14CC-3360B9F4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1D19A-B11E-AFE9-5BF8-453523934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C0915-0156-FC1C-DC43-6A6F7C260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9CAAE-EA3B-E464-0E1C-625AFD58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A5839-23B7-2B25-2091-D6DE824A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36E3E-CE39-A3A5-62EA-7F38E753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3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8166-F146-06E2-A98A-9C5B7E1F0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9B4CE-1C50-34FE-29F0-F78695947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816656-A419-F85C-1E8D-0D7A2F64E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72EC4-D79D-8CAA-3334-744FD167F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A3C09-0235-CF79-616F-1F1A5DB40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57CD72-0164-7255-83B8-6EE0BF3D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FB37BA-287C-9E5E-2ABA-E8D188F5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C282A9-39E0-770F-9C74-32EFB6A5E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4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371D-641F-8AB2-A369-D40F3090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B1280D-F494-D281-28A4-CA467613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C852B-D577-4CC0-F9C4-701AF245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5E5D3-6F96-9F7C-5564-D7ED6BE39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9A5A72-6E4F-C778-2E8A-631F4D52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89978-29D1-60E9-9E96-D594E96D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58653-08F6-958B-4D6C-D3360215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3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95DA-468E-363F-7832-BB161C548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83CAD-1E94-C10A-B613-3F767BBFA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23B3B-7443-CE43-DB1C-9F28293E6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9D128-64A1-174E-CD5B-A9411AABF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BB6C2-623A-D164-32BD-793342C7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846D4-DAA3-4457-AEFF-372DD1EF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6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2D988-B32D-1E79-D197-8582948C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BB86CB-14F1-5BD7-F973-CF1B896C1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600-4BEA-DE37-CDEF-1ECF8BA9E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12E0C-5CCC-5D5A-94AA-007720AD1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89360-D9F0-F307-4323-EFD405CF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96890-9856-9D86-7E7D-42FEB3160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7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5718C3-F536-DD5E-2075-930EDD1CE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98BC2-E65E-E71C-BDFB-28BD0A453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FA5F9-509A-B916-C676-D3205BEBF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D57D-1A80-4451-86C9-1D6CA8C5120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7B589-AE79-A280-FC7A-A2F79BE4C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362E2-C347-5EAF-04C8-E46FA75A7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2059A-810D-45AA-B344-F49B43AA0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04DB-6B31-4F0C-8E98-F974F3539AB9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42E75-E7DF-48B0-9B3C-3F32BD4B2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E048A-7FB1-412F-8694-CACC93D7DDE4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90C4-E2F6-4279-B0C4-F1382C3C6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1653" y="517358"/>
            <a:ext cx="9144001" cy="5160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50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General chemistry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3600" b="1" i="0" u="none" strike="noStrike" kern="1200" cap="none" spc="0" normalizeH="0" baseline="3000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Stage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Physical  Department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Dr. Suzan Salahaddin Taha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58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FDEE413-291B-710B-42D5-5487C1B81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41" y="884903"/>
            <a:ext cx="11315710" cy="501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02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A4B2F-DBB4-101C-F56F-BAB247727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890" y="517934"/>
            <a:ext cx="10515600" cy="4351338"/>
          </a:xfrm>
        </p:spPr>
        <p:txBody>
          <a:bodyPr/>
          <a:lstStyle/>
          <a:p>
            <a:pPr algn="l" fontAlgn="base"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Aqueous Solutions 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contain </a:t>
            </a:r>
            <a:r>
              <a:rPr lang="en-US" b="1" i="0" dirty="0">
                <a:solidFill>
                  <a:srgbClr val="FF0000"/>
                </a:solidFill>
                <a:effectLst/>
                <a:latin typeface="Nunito" pitchFamily="2" charset="0"/>
              </a:rPr>
              <a:t>water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 as the solvent, such as salt water, sugar water.</a:t>
            </a:r>
          </a:p>
          <a:p>
            <a:pPr algn="l" fontAlgn="base">
              <a:buFont typeface="Wingdings" panose="05000000000000000000" pitchFamily="2" charset="2"/>
              <a:buChar char="q"/>
            </a:pPr>
            <a:r>
              <a:rPr lang="en-US" b="1" i="0" dirty="0">
                <a:solidFill>
                  <a:srgbClr val="273239"/>
                </a:solidFill>
                <a:effectLst/>
                <a:latin typeface="Nunito" pitchFamily="2" charset="0"/>
              </a:rPr>
              <a:t>Non-Aqueous Solutions </a:t>
            </a:r>
            <a:r>
              <a:rPr lang="en-US" b="1" i="0" dirty="0">
                <a:solidFill>
                  <a:srgbClr val="FF0000"/>
                </a:solidFill>
                <a:effectLst/>
                <a:latin typeface="Nunito" pitchFamily="2" charset="0"/>
              </a:rPr>
              <a:t>do not 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contain water as the solvent. The solvent could be other liquids such as ether, </a:t>
            </a:r>
            <a:r>
              <a:rPr lang="en-US" dirty="0">
                <a:solidFill>
                  <a:srgbClr val="273239"/>
                </a:solidFill>
                <a:latin typeface="Nunito" pitchFamily="2" charset="0"/>
              </a:rPr>
              <a:t>benzene 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. such as  naphthalene in benzene</a:t>
            </a:r>
            <a:r>
              <a:rPr lang="en-US" dirty="0">
                <a:solidFill>
                  <a:srgbClr val="273239"/>
                </a:solidFill>
                <a:latin typeface="Nunito" pitchFamily="2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2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63917-21AB-210F-81B7-FDB1EF600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3269"/>
            <a:ext cx="10515600" cy="4351338"/>
          </a:xfrm>
        </p:spPr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latin typeface="Nunito" pitchFamily="2" charset="0"/>
              </a:rPr>
              <a:t>Concentrated Solutions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: a </a:t>
            </a:r>
            <a:r>
              <a:rPr lang="en-US" b="0" i="0" dirty="0">
                <a:solidFill>
                  <a:srgbClr val="FFC000"/>
                </a:solidFill>
                <a:effectLst/>
                <a:latin typeface="Nunito" pitchFamily="2" charset="0"/>
              </a:rPr>
              <a:t>large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 amount of solute in a </a:t>
            </a:r>
            <a:r>
              <a:rPr lang="en-US" b="0" i="0" dirty="0">
                <a:solidFill>
                  <a:schemeClr val="accent1"/>
                </a:solidFill>
                <a:effectLst/>
                <a:latin typeface="Nunito" pitchFamily="2" charset="0"/>
              </a:rPr>
              <a:t>small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 amount of solvent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FF0000"/>
                </a:solidFill>
                <a:effectLst/>
                <a:latin typeface="Nunito" pitchFamily="2" charset="0"/>
              </a:rPr>
              <a:t>Dilute Solutions: 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 a </a:t>
            </a:r>
            <a:r>
              <a:rPr lang="en-US" b="0" i="0" dirty="0">
                <a:solidFill>
                  <a:schemeClr val="accent1"/>
                </a:solidFill>
                <a:effectLst/>
                <a:latin typeface="Nunito" pitchFamily="2" charset="0"/>
              </a:rPr>
              <a:t>small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 amount of solute in a </a:t>
            </a:r>
            <a:r>
              <a:rPr lang="en-US" b="0" i="0" dirty="0">
                <a:solidFill>
                  <a:srgbClr val="FFC000"/>
                </a:solidFill>
                <a:effectLst/>
                <a:latin typeface="Nunito" pitchFamily="2" charset="0"/>
              </a:rPr>
              <a:t>large</a:t>
            </a:r>
            <a:r>
              <a:rPr lang="en-US" b="0" i="0" dirty="0">
                <a:solidFill>
                  <a:srgbClr val="273239"/>
                </a:solidFill>
                <a:effectLst/>
                <a:latin typeface="Nunito" pitchFamily="2" charset="0"/>
              </a:rPr>
              <a:t> amount of solvent.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73239"/>
              </a:solidFill>
              <a:effectLst/>
              <a:latin typeface="Nunito" pitchFamily="2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3D1425-0E05-2187-E834-F35E16085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921" y="3538080"/>
            <a:ext cx="3703641" cy="18746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88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637242-4AE2-17C8-4C7B-A0F3E175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716" y="1029212"/>
            <a:ext cx="1051560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rgbClr val="273239"/>
                </a:solidFill>
                <a:latin typeface="Nunito" pitchFamily="2" charset="0"/>
                <a:ea typeface="+mj-ea"/>
                <a:cs typeface="+mj-cs"/>
              </a:rPr>
              <a:t>  d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 pitchFamily="2" charset="0"/>
                <a:ea typeface="+mj-ea"/>
                <a:cs typeface="+mj-cs"/>
              </a:rPr>
              <a:t>epending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 pitchFamily="2" charset="0"/>
                <a:ea typeface="+mj-ea"/>
                <a:cs typeface="+mj-cs"/>
              </a:rPr>
              <a:t>  </a:t>
            </a:r>
            <a:r>
              <a:rPr lang="en-US" sz="4400" dirty="0">
                <a:solidFill>
                  <a:srgbClr val="273239"/>
                </a:solidFill>
                <a:latin typeface="Nunito" pitchFamily="2" charset="0"/>
                <a:ea typeface="+mj-ea"/>
                <a:cs typeface="+mj-cs"/>
              </a:rPr>
              <a:t>on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73239"/>
                </a:solidFill>
                <a:effectLst/>
                <a:uLnTx/>
                <a:uFillTx/>
                <a:latin typeface="Nunito" pitchFamily="2" charset="0"/>
                <a:ea typeface="+mj-ea"/>
                <a:cs typeface="+mj-cs"/>
              </a:rPr>
              <a:t> the physical states of solute and solvent, we can classify solutions into  different types.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3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B79F-70D4-3D82-762C-A2C6CAA5D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587" y="773573"/>
            <a:ext cx="10515600" cy="4351338"/>
          </a:xfrm>
        </p:spPr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1-Gaseous Solutions: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solubility of one gas in the other such as He and O</a:t>
            </a:r>
            <a:r>
              <a:rPr kumimoji="0" lang="en-US" sz="36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forming an uniform gaseous solution.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2-Liquid Solutions: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Prepared from dissolving of Solid, Liquid, and Gaseous martials in a liquid, such as Sugar molecule in 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82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F9F04-78D2-C576-4A0D-58B122785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709"/>
            <a:ext cx="10515600" cy="4351338"/>
          </a:xfrm>
        </p:spPr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3-Solid Solutions: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Prepared from random dispersion  of solid materials through each other, such as Cu and Zn alloy.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74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1C5A9-27BC-73E8-089F-3E5625F0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Why Solutions Occurs?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BAE80-272E-85D2-7B9B-730E5D8F0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mixture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R-OH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together forms a solution, why?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Energy accepted from attraction forces of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O—R-OH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enough to break the bonds between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O—H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R-OH—R-OH: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O—R-OH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˃˃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O—H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˃˃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R-OH—R-OH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(Note: E = Energy)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81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FBC7E-766B-7708-D478-B287DD563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381" y="783405"/>
            <a:ext cx="10515600" cy="4351338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 2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Mixture of gasoline (C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and H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together does not forms a solution, because the energy need was not enough and the attraction between gasoline and H</a:t>
            </a:r>
            <a:r>
              <a:rPr kumimoji="0" lang="en-US" sz="4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molecules are very weak.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O—gasoline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˃˃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O—H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˃˃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gasoline—gasoline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34C9FF-C460-BFA7-093D-ED3D93797701}"/>
              </a:ext>
            </a:extLst>
          </p:cNvPr>
          <p:cNvSpPr/>
          <p:nvPr/>
        </p:nvSpPr>
        <p:spPr>
          <a:xfrm>
            <a:off x="1032387" y="4050889"/>
            <a:ext cx="9072000" cy="792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4133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46167"/>
            <a:ext cx="9144000" cy="67967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3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/>
                <a:ea typeface="Calibri"/>
                <a:cs typeface="Times New Roman"/>
              </a:rPr>
              <a:t>1- Preparation of solutions from </a:t>
            </a:r>
            <a:r>
              <a:rPr kumimoji="0" lang="en-MY" sz="32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/>
                <a:ea typeface="Calibri"/>
                <a:cs typeface="Times New Roman"/>
              </a:rPr>
              <a:t>Solid</a:t>
            </a:r>
            <a:r>
              <a:rPr kumimoji="0" lang="en-MY" sz="32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/>
                <a:ea typeface="Calibri"/>
                <a:cs typeface="Times New Roman"/>
              </a:rPr>
              <a:t> substances: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A) Molarity: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Molarity (M):</a:t>
            </a:r>
            <a:r>
              <a:rPr kumimoji="0" lang="en-MY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Number of moles in one liter of solution, expressed as M. Unit (mol/L)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45720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M = (no. of mole of solute) / (volume of solution by liter)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45720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M = mole / Vol. (L)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45720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or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45720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M = (no. of mmole solute) / (volume of solution by milliliter)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45720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M = mmole / Vol. (mL)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and: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		no. mole = wt. of solute (g) / M.Wt. (g/mol)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Therefore:	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M = [Wt. (g)] / [M.Wt. (g/mol) × Vol. (L)]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Or:		M = [Wt. (g) × 1000] / [M.Wt. (g/mol) × Vol. (mL)]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 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Wt. = M x V (mL) x M.Wt. (g/mol) / 1000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5492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Example: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Q/ Prepare 2 litre of 0.1M from Na</a:t>
            </a:r>
            <a:r>
              <a:rPr kumimoji="0" lang="en-MY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2</a:t>
            </a:r>
            <a:r>
              <a:rPr kumimoji="0" lang="en-MY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CO</a:t>
            </a:r>
            <a:r>
              <a:rPr kumimoji="0" lang="en-MY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MY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• Request: How many grams of Na</a:t>
            </a:r>
            <a:r>
              <a:rPr kumimoji="0" lang="en-MY" sz="2000" b="1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2</a:t>
            </a:r>
            <a:r>
              <a:rPr kumimoji="0" lang="en-MY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CO</a:t>
            </a:r>
            <a:r>
              <a:rPr kumimoji="0" lang="en-MY" sz="2000" b="1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MY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is needed and dissolving in 2 liter of water to obtaining 0.1M Na</a:t>
            </a:r>
            <a:r>
              <a:rPr kumimoji="0" lang="en-MY" sz="2000" b="1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2</a:t>
            </a:r>
            <a:r>
              <a:rPr kumimoji="0" lang="en-MY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CO</a:t>
            </a:r>
            <a:r>
              <a:rPr kumimoji="0" lang="en-MY" sz="2000" b="1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MY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?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Molarity = 0.1 M</a:t>
            </a:r>
          </a:p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Number of mole 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= M * Vol.(L) =0.1 × 2 = 0.2 mole Na</a:t>
            </a:r>
            <a:r>
              <a:rPr kumimoji="0" lang="en-MY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2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CO</a:t>
            </a:r>
            <a:r>
              <a:rPr kumimoji="0" lang="en-MY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in 2 liter of solution.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no. of mole = Wt. (g) / M.Wt. (g/mol).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Wt. g = no. of mole × M.Wt.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Wt. of Na</a:t>
            </a:r>
            <a:r>
              <a:rPr kumimoji="0" lang="en-MY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2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CO</a:t>
            </a:r>
            <a:r>
              <a:rPr kumimoji="0" lang="en-MY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(g) = 0.2 × [(2×23) + (1×12) + (3×16)] = 21.2 g which is required to dissolve in 2 litre of water to obtain 0.1M Na</a:t>
            </a:r>
            <a:r>
              <a:rPr kumimoji="0" lang="en-MY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2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CO</a:t>
            </a:r>
            <a:r>
              <a:rPr kumimoji="0" lang="en-MY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in this volume (2L).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OR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Wt.(gm) = M x V (ml) x M. Wt. (gm/mol) / 1000</a:t>
            </a:r>
            <a:r>
              <a:rPr kumimoji="0" lang="en-MY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 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Wt. = 0.1 x 2000 ml x 106 / 1000 = 21.2 g which is required to dissolve in 2 litre of water to obtain 0.1M Na</a:t>
            </a:r>
            <a:r>
              <a:rPr kumimoji="0" lang="en-MY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2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CO</a:t>
            </a:r>
            <a:r>
              <a:rPr kumimoji="0" lang="en-MY" sz="2000" b="1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MY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in this volume (2L).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82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0709-5200-F945-C2EF-71EB801B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Chemistry sciences are classified into main branches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689D2-9FE6-98AC-AD15-6316219AA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Analytical Chemistry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Organic Chemistry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Inorganic Chemistry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Physical Chemistry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Biochemistry</a:t>
            </a:r>
          </a:p>
          <a:p>
            <a:pPr marL="742950" marR="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Industrial Chemistry</a:t>
            </a: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57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00400"/>
            <a:ext cx="31242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524000" y="4134178"/>
            <a:ext cx="9144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Second step: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dilution process.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(M</a:t>
            </a:r>
            <a:r>
              <a:rPr kumimoji="0" lang="en-US" sz="1800" b="1" i="0" u="none" strike="noStrike" kern="1200" cap="none" spc="0" normalizeH="0" baseline="-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* V</a:t>
            </a:r>
            <a:r>
              <a:rPr kumimoji="0" lang="en-US" sz="1800" b="1" i="0" u="none" strike="noStrike" kern="1200" cap="none" spc="0" normalizeH="0" baseline="-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) concentrated = (M</a:t>
            </a:r>
            <a:r>
              <a:rPr kumimoji="0" lang="en-US" sz="1800" b="1" i="0" u="none" strike="noStrike" kern="1200" cap="none" spc="0" normalizeH="0" baseline="-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* V</a:t>
            </a:r>
            <a:r>
              <a:rPr kumimoji="0" lang="en-US" sz="1800" b="1" i="0" u="none" strike="noStrike" kern="1200" cap="none" spc="0" normalizeH="0" baseline="-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) diluted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800" b="1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: From first step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1800" b="1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Unknown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1800" b="1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: Needed molarity (concentration)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1800" b="1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: Required volume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1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2-Preparation of solutions from </a:t>
            </a:r>
            <a:r>
              <a:rPr kumimoji="0" lang="en-US" sz="32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Liquids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Preparation of solutions from </a:t>
            </a: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concentrated liquids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This process was done by two steps: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First step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calculation of molar concentration of concentrated solution (bottle).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070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0" y="53876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Ex.1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Prepare 250ml of 2M HNO</a:t>
            </a:r>
            <a:r>
              <a:rPr kumimoji="0" 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from the traditional solution. The information on the bottle: 69%(w/w) HNO</a:t>
            </a:r>
            <a:r>
              <a:rPr kumimoji="0" lang="en-US" sz="2400" b="0" i="0" u="none" strike="noStrike" kern="1200" cap="none" spc="0" normalizeH="0" baseline="-30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, specific gravity 1.42 g/ml, formula weight 63 g/mole.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First step: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2438400" cy="10901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0" y="2385538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	M = [(69/100) × (1.42) × 1000] / [(1×1)+(1×14)+(3×16)]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	M = [(0.69)×(1.42)×1000] / [63]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	M = 15.55 mol/L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Second step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dilution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(M</a:t>
            </a:r>
            <a:r>
              <a:rPr kumimoji="0" lang="en-US" sz="2400" b="0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en-US" sz="2400" b="0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) concentrated = (M</a:t>
            </a:r>
            <a:r>
              <a:rPr kumimoji="0" lang="en-US" sz="2400" b="0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en-US" sz="2400" b="0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) diluted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15.55 × V</a:t>
            </a:r>
            <a:r>
              <a:rPr kumimoji="0" lang="en-US" sz="2400" b="0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= 2 × 250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0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= (2×250) / 15.55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0" i="0" u="none" strike="noStrike" kern="1200" cap="none" spc="0" normalizeH="0" baseline="-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Calibri" pitchFamily="34" charset="0"/>
                <a:cs typeface="Times New Roman" pitchFamily="18" charset="0"/>
              </a:rPr>
              <a:t> = 32.15 mL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815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-79653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Ex.2.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Describe the preparation of 750 mL of 6.00 M H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PO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from the commercial reagent that is 86% H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PO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(W/W) and has a specific gravity of 1.71.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Ex.3.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Describe the preparation of 500 mL of 0.0750 M AgNO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from the solid reagent.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Ex.4.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Describe the preparation of 1.00 L of 0.285 M HCI, starting with a 6.00 M solution of the reagent. 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Ex.5.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Describe the preparation of 2.00 L of 0.120 M HCIO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from the commercial reagent [71.0% HCIO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4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 (w/w), sp gr 1.67].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A.Wt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.: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Narrow"/>
                <a:ea typeface="Calibri"/>
                <a:cs typeface="Times New Roman"/>
              </a:rPr>
              <a:t>(H=1 , C=12 , N=14 , O=16 , Na=23 , P=31 , S=32 , Cl=35.5 , Ca=40 , Cu=63.5 , Ag=107.9 , Ba=137.3) g/mol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308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903C4A-4437-444E-ABF4-3DE2A0BEC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1" y="304801"/>
            <a:ext cx="5297883" cy="10242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42DA559-2545-4BED-BF54-59BEAC6BD29E}"/>
              </a:ext>
            </a:extLst>
          </p:cNvPr>
          <p:cNvSpPr/>
          <p:nvPr/>
        </p:nvSpPr>
        <p:spPr>
          <a:xfrm>
            <a:off x="2133600" y="1219200"/>
            <a:ext cx="77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 the study of the separation, identification, and quantification of the chemical components. It is applied throughout industry, medicine and all the sciences. The separation of components is often performed </a:t>
            </a:r>
            <a:r>
              <a:rPr lang="en-US" sz="3600" dirty="0">
                <a:solidFill>
                  <a:prstClr val="black"/>
                </a:solidFill>
                <a:latin typeface="Calibri" panose="020F0502020204030204"/>
              </a:rPr>
              <a:t>before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analysis.</a:t>
            </a:r>
          </a:p>
        </p:txBody>
      </p:sp>
    </p:spTree>
    <p:extLst>
      <p:ext uri="{BB962C8B-B14F-4D97-AF65-F5344CB8AC3E}">
        <p14:creationId xmlns:p14="http://schemas.microsoft.com/office/powerpoint/2010/main" val="359813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69BA6B-768D-439E-AEFF-C40C5D059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927" y="1188741"/>
            <a:ext cx="5858764" cy="114005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76AE389-8A1A-487D-9629-A0E18F266E91}"/>
              </a:ext>
            </a:extLst>
          </p:cNvPr>
          <p:cNvSpPr/>
          <p:nvPr/>
        </p:nvSpPr>
        <p:spPr>
          <a:xfrm rot="10800000" flipV="1">
            <a:off x="7204363" y="3745809"/>
            <a:ext cx="48629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Quantitative analysis: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amount of each substance in a sample.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651163" y="4140044"/>
            <a:ext cx="49322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Qualitative analysis: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identity of the elements and compounds in a sample.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343503" y="1814945"/>
            <a:ext cx="2062806" cy="21890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5406309" y="1814945"/>
            <a:ext cx="2095704" cy="20982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81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9AC0-893B-C8C9-A575-4A65A5AF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Analytical 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68726-1FE5-3DB8-A4AE-7911563EB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15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Classical Methods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Wet chemical methods such as precipitation, extraction, distillation, boiling or melting points, gravimetric and titrimetric measurements.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15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black"/>
              </a:buClr>
              <a:buSzPct val="15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Instrumental Methods: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Analytical measurements (conductivity, electrode potential, light absorption or emission, mass-to-charge ratio, fluorescence etc.) are made using instrumentation.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AA69-3D60-DFA5-26AF-FD2451AB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Types of Instrumental Methods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C17A3-486C-8BBC-0DF9-79E4C3761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Spectroscopic methods: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Chromatographic methods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Electrochemistry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3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C5E24-643E-E67B-C2BE-4BA71AB81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213" y="370451"/>
            <a:ext cx="10515600" cy="4351338"/>
          </a:xfrm>
        </p:spPr>
        <p:txBody>
          <a:bodyPr/>
          <a:lstStyle/>
          <a:p>
            <a:pPr algn="l"/>
            <a:r>
              <a:rPr lang="en-US" sz="2800" b="0" i="0" dirty="0">
                <a:solidFill>
                  <a:srgbClr val="2E2E2E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en-US" sz="27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SOLUTION </a:t>
            </a:r>
            <a:r>
              <a:rPr lang="en-US" sz="2800" b="0" i="0" dirty="0">
                <a:solidFill>
                  <a:srgbClr val="2E2E2E"/>
                </a:solidFill>
                <a:effectLst/>
                <a:latin typeface="Arial" panose="020B0604020202020204" pitchFamily="34" charset="0"/>
              </a:rPr>
              <a:t>is a mixture of two or more substances in a single phase. 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2E2E2E"/>
                </a:solidFill>
                <a:effectLst/>
                <a:latin typeface="Arial" panose="020B0604020202020204" pitchFamily="34" charset="0"/>
              </a:rPr>
              <a:t>The substance in the </a:t>
            </a:r>
            <a:r>
              <a:rPr lang="en-US" sz="2800" b="1" i="0" dirty="0">
                <a:solidFill>
                  <a:srgbClr val="2E2E2E"/>
                </a:solidFill>
                <a:effectLst/>
                <a:latin typeface="Arial" panose="020B0604020202020204" pitchFamily="34" charset="0"/>
              </a:rPr>
              <a:t>smallest amount and the one that dissolves</a:t>
            </a:r>
            <a:r>
              <a:rPr lang="en-US" sz="2800" b="0" i="0" dirty="0">
                <a:solidFill>
                  <a:srgbClr val="2E2E2E"/>
                </a:solidFill>
                <a:effectLst/>
                <a:latin typeface="Arial" panose="020B0604020202020204" pitchFamily="34" charset="0"/>
              </a:rPr>
              <a:t>  is called the 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SOLUTE.</a:t>
            </a:r>
            <a:endParaRPr lang="en-US" b="1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R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b="0" i="0" dirty="0">
                <a:solidFill>
                  <a:srgbClr val="2E2E2E"/>
                </a:solidFill>
                <a:effectLst/>
                <a:latin typeface="Arial" panose="020B0604020202020204" pitchFamily="34" charset="0"/>
              </a:rPr>
              <a:t>The substance in the </a:t>
            </a:r>
            <a:r>
              <a:rPr lang="en-US" sz="2800" b="1" i="0" dirty="0">
                <a:solidFill>
                  <a:srgbClr val="2E2E2E"/>
                </a:solidFill>
                <a:effectLst/>
                <a:latin typeface="Arial" panose="020B0604020202020204" pitchFamily="34" charset="0"/>
              </a:rPr>
              <a:t>larger amount is called the 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SOLVENT</a:t>
            </a:r>
            <a:r>
              <a:rPr lang="en-US" sz="2800" b="0" i="0" dirty="0">
                <a:solidFill>
                  <a:srgbClr val="2E2E2E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R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en-US" sz="4400" b="1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öhne"/>
                <a:ea typeface="+mj-ea"/>
                <a:cs typeface="+mj-cs"/>
              </a:rPr>
              <a:t>solubility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j-ea"/>
                <a:cs typeface="+mj-cs"/>
              </a:rPr>
              <a:t>  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öhne"/>
                <a:ea typeface="+mj-ea"/>
                <a:cs typeface="+mj-cs"/>
              </a:rPr>
              <a:t>refers to the ability of a solute  to dissolve in a solvent.</a:t>
            </a:r>
            <a:endParaRPr lang="en-US" sz="3600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F1B5C065-5ADC-7447-2C4E-D34BC076B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8361" y="3913782"/>
            <a:ext cx="8840122" cy="2359200"/>
          </a:xfrm>
        </p:spPr>
      </p:pic>
    </p:spTree>
    <p:extLst>
      <p:ext uri="{BB962C8B-B14F-4D97-AF65-F5344CB8AC3E}">
        <p14:creationId xmlns:p14="http://schemas.microsoft.com/office/powerpoint/2010/main" val="195673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C5ED02-098C-BBBC-1150-8BFD05B7BD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052" y="176981"/>
            <a:ext cx="10565213" cy="6282813"/>
          </a:xfrm>
        </p:spPr>
      </p:pic>
    </p:spTree>
    <p:extLst>
      <p:ext uri="{BB962C8B-B14F-4D97-AF65-F5344CB8AC3E}">
        <p14:creationId xmlns:p14="http://schemas.microsoft.com/office/powerpoint/2010/main" val="336823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A6A52-097C-F848-450E-BD8FFF4C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E4E3F"/>
                </a:solidFill>
                <a:effectLst/>
                <a:uLnTx/>
                <a:uFillTx/>
                <a:latin typeface="Open Sans" panose="020F0502020204030204" pitchFamily="34" charset="0"/>
                <a:ea typeface="+mn-ea"/>
                <a:cs typeface="+mn-cs"/>
              </a:rPr>
              <a:t>Solutions are classified into the following types based on the amount of solute in the given solvent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A9EF1-E226-C63C-FDD0-939E0EA72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4E4E3F"/>
                </a:solidFill>
                <a:effectLst/>
                <a:latin typeface="Open Sans" panose="020F0502020204030204" pitchFamily="34" charset="0"/>
              </a:rPr>
              <a:t>Saturated solution</a:t>
            </a:r>
            <a:r>
              <a:rPr lang="en-US" b="0" i="0" dirty="0">
                <a:solidFill>
                  <a:srgbClr val="4E4E3F"/>
                </a:solidFill>
                <a:effectLst/>
                <a:latin typeface="Open Sans" panose="020F0502020204030204" pitchFamily="34" charset="0"/>
              </a:rPr>
              <a:t>: A saturated solution is a solution in which the solvent has dissolved as much solute as it can at a particular temperature and pressure.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4E4E3F"/>
                </a:solidFill>
                <a:effectLst/>
                <a:latin typeface="Open Sans" panose="020F0502020204030204" pitchFamily="34" charset="0"/>
              </a:rPr>
              <a:t>Unsaturated solution </a:t>
            </a:r>
            <a:r>
              <a:rPr lang="en-US" dirty="0">
                <a:solidFill>
                  <a:srgbClr val="4E4E3F"/>
                </a:solidFill>
                <a:latin typeface="Open Sans" panose="020F0502020204030204" pitchFamily="34" charset="0"/>
              </a:rPr>
              <a:t>:  is a solution in which the solvent has not dissolved as much solute at a given temperature and pressure.</a:t>
            </a:r>
            <a:endParaRPr lang="en-US" b="0" i="0" dirty="0">
              <a:solidFill>
                <a:srgbClr val="4E4E3F"/>
              </a:solidFill>
              <a:effectLst/>
              <a:latin typeface="Open Sans" panose="020F0502020204030204" pitchFamily="34" charset="0"/>
            </a:endParaRPr>
          </a:p>
          <a:p>
            <a:pPr algn="l">
              <a:buFont typeface="Wingdings" panose="05000000000000000000" pitchFamily="2" charset="2"/>
              <a:buChar char="v"/>
            </a:pPr>
            <a:r>
              <a:rPr lang="en-US" b="1" i="0" dirty="0">
                <a:solidFill>
                  <a:srgbClr val="4E4E3F"/>
                </a:solidFill>
                <a:effectLst/>
                <a:latin typeface="Open Sans" panose="020F0502020204030204" pitchFamily="34" charset="0"/>
              </a:rPr>
              <a:t>Supersaturated solution</a:t>
            </a:r>
            <a:r>
              <a:rPr lang="en-US" b="0" i="0" dirty="0">
                <a:solidFill>
                  <a:srgbClr val="4E4E3F"/>
                </a:solidFill>
                <a:effectLst/>
                <a:latin typeface="Open Sans" panose="020F0502020204030204" pitchFamily="34" charset="0"/>
              </a:rPr>
              <a:t>:  is a solution that contains more solute than it would typically hold at a given temperature and pressure.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35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1341</Words>
  <Application>Microsoft Office PowerPoint</Application>
  <PresentationFormat>Widescreen</PresentationFormat>
  <Paragraphs>106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Arial Narrow</vt:lpstr>
      <vt:lpstr>Calibri</vt:lpstr>
      <vt:lpstr>Calibri Light</vt:lpstr>
      <vt:lpstr>Nunito</vt:lpstr>
      <vt:lpstr>Open Sans</vt:lpstr>
      <vt:lpstr>Söhne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Chemistry sciences are classified into main branches</vt:lpstr>
      <vt:lpstr>PowerPoint Presentation</vt:lpstr>
      <vt:lpstr>PowerPoint Presentation</vt:lpstr>
      <vt:lpstr>Analytical Methods</vt:lpstr>
      <vt:lpstr>Types of Instrumental Methods</vt:lpstr>
      <vt:lpstr>PowerPoint Presentation</vt:lpstr>
      <vt:lpstr>PowerPoint Presentation</vt:lpstr>
      <vt:lpstr>Solutions are classified into the following types based on the amount of solute in the given solvent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Solutions Occurs?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 salahaddin</dc:creator>
  <cp:lastModifiedBy>Suzan salahaddin</cp:lastModifiedBy>
  <cp:revision>6</cp:revision>
  <dcterms:created xsi:type="dcterms:W3CDTF">2023-10-26T06:36:43Z</dcterms:created>
  <dcterms:modified xsi:type="dcterms:W3CDTF">2023-10-29T20:59:40Z</dcterms:modified>
</cp:coreProperties>
</file>