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5"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12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448117-FA4E-BA47-9722-27C28981AF75}"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228817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48117-FA4E-BA47-9722-27C28981AF75}"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1516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48117-FA4E-BA47-9722-27C28981AF75}"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193416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48117-FA4E-BA47-9722-27C28981AF75}"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197483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48117-FA4E-BA47-9722-27C28981AF75}"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1077112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448117-FA4E-BA47-9722-27C28981AF75}"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404354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448117-FA4E-BA47-9722-27C28981AF75}" type="datetimeFigureOut">
              <a:rPr lang="en-US" smtClean="0"/>
              <a:t>1/28/19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208412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448117-FA4E-BA47-9722-27C28981AF75}" type="datetimeFigureOut">
              <a:rPr lang="en-US" smtClean="0"/>
              <a:t>1/28/19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52146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48117-FA4E-BA47-9722-27C28981AF75}" type="datetimeFigureOut">
              <a:rPr lang="en-US" smtClean="0"/>
              <a:t>1/28/19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86206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48117-FA4E-BA47-9722-27C28981AF75}"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192285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48117-FA4E-BA47-9722-27C28981AF75}"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1234-5964-3A48-8A61-965036D6379A}" type="slidenum">
              <a:rPr lang="en-US" smtClean="0"/>
              <a:t>‹#›</a:t>
            </a:fld>
            <a:endParaRPr lang="en-US"/>
          </a:p>
        </p:txBody>
      </p:sp>
    </p:spTree>
    <p:extLst>
      <p:ext uri="{BB962C8B-B14F-4D97-AF65-F5344CB8AC3E}">
        <p14:creationId xmlns:p14="http://schemas.microsoft.com/office/powerpoint/2010/main" val="42147860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48117-FA4E-BA47-9722-27C28981AF75}" type="datetimeFigureOut">
              <a:rPr lang="en-US" smtClean="0"/>
              <a:t>1/28/19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11234-5964-3A48-8A61-965036D6379A}" type="slidenum">
              <a:rPr lang="en-US" smtClean="0"/>
              <a:t>‹#›</a:t>
            </a:fld>
            <a:endParaRPr lang="en-US"/>
          </a:p>
        </p:txBody>
      </p:sp>
    </p:spTree>
    <p:extLst>
      <p:ext uri="{BB962C8B-B14F-4D97-AF65-F5344CB8AC3E}">
        <p14:creationId xmlns:p14="http://schemas.microsoft.com/office/powerpoint/2010/main" val="342898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type="body" idx="1"/>
          </p:nvPr>
        </p:nvSpPr>
        <p:spPr>
          <a:xfrm>
            <a:off x="152400" y="152400"/>
            <a:ext cx="8839200" cy="6400800"/>
          </a:xfrm>
        </p:spPr>
        <p:txBody>
          <a:bodyPr/>
          <a:lstStyle/>
          <a:p>
            <a:pPr marL="609600" indent="-609600" algn="l" rtl="0" eaLnBrk="1" hangingPunct="1">
              <a:buFontTx/>
              <a:buNone/>
            </a:pPr>
            <a:r>
              <a:rPr lang="en-US" sz="2400" b="1" u="sng">
                <a:solidFill>
                  <a:srgbClr val="0070C0"/>
                </a:solidFill>
              </a:rPr>
              <a:t>INTERNATIONAL CLASSIFICATION OF VIRUSES</a:t>
            </a:r>
          </a:p>
          <a:p>
            <a:pPr marL="609600" indent="-609600" algn="just" rtl="0" eaLnBrk="1" hangingPunct="1">
              <a:buFontTx/>
              <a:buNone/>
            </a:pPr>
            <a:r>
              <a:rPr lang="en-US" sz="2000" b="1">
                <a:solidFill>
                  <a:srgbClr val="FF0000"/>
                </a:solidFill>
              </a:rPr>
              <a:t>1)Primary characteristics </a:t>
            </a:r>
            <a:endParaRPr lang="en-US" sz="2000">
              <a:solidFill>
                <a:srgbClr val="FF0000"/>
              </a:solidFill>
            </a:endParaRPr>
          </a:p>
          <a:p>
            <a:pPr marL="609600" indent="-609600" algn="just" rtl="0" eaLnBrk="1" hangingPunct="1">
              <a:buFontTx/>
              <a:buNone/>
            </a:pPr>
            <a:r>
              <a:rPr lang="en-US" sz="1800"/>
              <a:t>Viruses are classified according to the nature of their genome and their structure.</a:t>
            </a:r>
          </a:p>
          <a:p>
            <a:pPr marL="609600" indent="-609600" algn="just" rtl="0" eaLnBrk="1" hangingPunct="1">
              <a:buFontTx/>
              <a:buNone/>
            </a:pPr>
            <a:r>
              <a:rPr lang="en-US" sz="1800" b="1"/>
              <a:t>A) Nucleic acid</a:t>
            </a:r>
          </a:p>
          <a:p>
            <a:pPr marL="609600" indent="-609600" algn="just" rtl="0" eaLnBrk="1" hangingPunct="1">
              <a:buFontTx/>
              <a:buNone/>
            </a:pPr>
            <a:r>
              <a:rPr lang="en-US" sz="1800"/>
              <a:t>1- RNA or DNA</a:t>
            </a:r>
          </a:p>
          <a:p>
            <a:pPr marL="609600" indent="-609600" algn="just" rtl="0" eaLnBrk="1" hangingPunct="1">
              <a:buFontTx/>
              <a:buNone/>
            </a:pPr>
            <a:r>
              <a:rPr lang="en-US" sz="1800"/>
              <a:t>2- Single strand or double-stranded</a:t>
            </a:r>
          </a:p>
          <a:p>
            <a:pPr marL="609600" indent="-609600" algn="just" rtl="0" eaLnBrk="1" hangingPunct="1">
              <a:buFontTx/>
              <a:buNone/>
            </a:pPr>
            <a:r>
              <a:rPr lang="en-US" sz="1800"/>
              <a:t>3- Non-Segmented or Segmented</a:t>
            </a:r>
          </a:p>
          <a:p>
            <a:pPr marL="609600" indent="-609600" algn="just" rtl="0" eaLnBrk="1" hangingPunct="1">
              <a:buFontTx/>
              <a:buNone/>
            </a:pPr>
            <a:r>
              <a:rPr lang="en-US" sz="1800"/>
              <a:t>4- Linear or Circular</a:t>
            </a:r>
          </a:p>
          <a:p>
            <a:pPr marL="609600" indent="-609600" algn="just" rtl="0" eaLnBrk="1" hangingPunct="1">
              <a:buFontTx/>
              <a:buNone/>
            </a:pPr>
            <a:r>
              <a:rPr lang="en-US" sz="1800"/>
              <a:t>5- If the genome is ssRNA, can it function as mRNA?</a:t>
            </a:r>
          </a:p>
          <a:p>
            <a:pPr marL="609600" indent="-609600" algn="just" rtl="0" eaLnBrk="1" hangingPunct="1">
              <a:buFontTx/>
              <a:buNone/>
            </a:pPr>
            <a:r>
              <a:rPr lang="en-US" sz="1800" b="1"/>
              <a:t>B)</a:t>
            </a:r>
            <a:r>
              <a:rPr lang="en-US" sz="1800"/>
              <a:t> </a:t>
            </a:r>
            <a:r>
              <a:rPr lang="en-US" sz="1800" b="1"/>
              <a:t>Virion structure</a:t>
            </a:r>
          </a:p>
          <a:p>
            <a:pPr marL="609600" indent="-609600" algn="just" rtl="0" eaLnBrk="1" hangingPunct="1">
              <a:buFontTx/>
              <a:buNone/>
            </a:pPr>
            <a:r>
              <a:rPr lang="en-US" sz="1800"/>
              <a:t>1- Symmetry (Icosahedral, Helical, Complex)</a:t>
            </a:r>
          </a:p>
          <a:p>
            <a:pPr marL="609600" indent="-609600" algn="just" rtl="0" eaLnBrk="1" hangingPunct="1">
              <a:buFontTx/>
              <a:buNone/>
            </a:pPr>
            <a:r>
              <a:rPr lang="en-US" sz="1800"/>
              <a:t>2- Enveloped or not enveloped.</a:t>
            </a:r>
          </a:p>
          <a:p>
            <a:pPr marL="609600" indent="-609600" algn="just" rtl="0" eaLnBrk="1" hangingPunct="1">
              <a:buFontTx/>
              <a:buNone/>
            </a:pPr>
            <a:endParaRPr lang="en-US" sz="1800"/>
          </a:p>
          <a:p>
            <a:pPr marL="609600" indent="-609600" algn="just" rtl="0" eaLnBrk="1" hangingPunct="1">
              <a:buFontTx/>
              <a:buNone/>
            </a:pPr>
            <a:r>
              <a:rPr lang="en-US" sz="2000" b="1">
                <a:solidFill>
                  <a:srgbClr val="FF0000"/>
                </a:solidFill>
              </a:rPr>
              <a:t>2)Secondary characteristics</a:t>
            </a:r>
            <a:endParaRPr lang="en-US" sz="2000" b="1" i="1">
              <a:solidFill>
                <a:srgbClr val="FF0000"/>
              </a:solidFill>
            </a:endParaRPr>
          </a:p>
          <a:p>
            <a:pPr marL="609600" indent="-609600" algn="just" rtl="0" eaLnBrk="1" hangingPunct="1">
              <a:buFontTx/>
              <a:buNone/>
            </a:pPr>
            <a:r>
              <a:rPr lang="en-US" sz="2000" b="1"/>
              <a:t>Replication strategy: </a:t>
            </a:r>
            <a:r>
              <a:rPr lang="en-US" sz="1800"/>
              <a:t>Sometimes a group of viruses that seems to be a single group by the above criteria is found to contain a subgroup of viruses which have a fundamentally different replication strategy - in this case the group will be divided based on the mode of replication.</a:t>
            </a:r>
          </a:p>
          <a:p>
            <a:pPr marL="609600" indent="-609600" algn="l" rtl="0" eaLnBrk="1" hangingPunct="1">
              <a:buFontTx/>
              <a:buNone/>
            </a:pPr>
            <a:endParaRPr lang="en-US" sz="1800"/>
          </a:p>
        </p:txBody>
      </p:sp>
    </p:spTree>
    <p:extLst>
      <p:ext uri="{BB962C8B-B14F-4D97-AF65-F5344CB8AC3E}">
        <p14:creationId xmlns:p14="http://schemas.microsoft.com/office/powerpoint/2010/main" val="23247388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body" idx="1"/>
          </p:nvPr>
        </p:nvSpPr>
        <p:spPr>
          <a:xfrm>
            <a:off x="152400" y="152400"/>
            <a:ext cx="8839200" cy="6477000"/>
          </a:xfrm>
        </p:spPr>
        <p:txBody>
          <a:bodyPr/>
          <a:lstStyle/>
          <a:p>
            <a:pPr algn="just" rtl="0" eaLnBrk="1" hangingPunct="1">
              <a:buFontTx/>
              <a:buNone/>
            </a:pPr>
            <a:r>
              <a:rPr lang="en-US" sz="2000"/>
              <a:t>After binding, the virus particle is taken up inside the cell. This step is referred to as penetration or engulfment. In some system, this is accomplished by:</a:t>
            </a:r>
          </a:p>
          <a:p>
            <a:pPr algn="just" rtl="0" eaLnBrk="1" hangingPunct="1">
              <a:buFontTx/>
              <a:buNone/>
            </a:pPr>
            <a:r>
              <a:rPr lang="en-US" sz="2000"/>
              <a:t> A- Receptor mediated endocytosis, is an efficient and probably the most common mechanism of virus entry in to cell depending on concentrating extracellular macromolecules</a:t>
            </a:r>
            <a:r>
              <a:rPr lang="en-US"/>
              <a:t>.</a:t>
            </a:r>
          </a:p>
        </p:txBody>
      </p:sp>
      <p:pic>
        <p:nvPicPr>
          <p:cNvPr id="45058" name="Picture 4" descr="rep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209800"/>
            <a:ext cx="38211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42619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152400" y="152400"/>
            <a:ext cx="8839200" cy="6477000"/>
          </a:xfrm>
        </p:spPr>
        <p:txBody>
          <a:bodyPr/>
          <a:lstStyle/>
          <a:p>
            <a:pPr algn="just" rtl="0" eaLnBrk="1" hangingPunct="1">
              <a:buFontTx/>
              <a:buNone/>
            </a:pPr>
            <a:r>
              <a:rPr lang="en-US" sz="2000"/>
              <a:t>B- Translocation: enteric virus particle across the cytoplasmic membrane of the cell and it must be mediated by protein in virus capsid and specific membrane receptor.</a:t>
            </a:r>
          </a:p>
          <a:p>
            <a:pPr algn="just" rtl="0" eaLnBrk="1" hangingPunct="1">
              <a:buFontTx/>
              <a:buNone/>
            </a:pPr>
            <a:r>
              <a:rPr lang="en-US" sz="2000"/>
              <a:t>C- Fusion of the virus envelope with cell membrane of the host. Fusion requires fusion protein in the virus envelope e.g. influenza haemagglutinin.This protein promote joining of cellular and virus membranes which results in nucleocapsid being deposited directly in the cytoplasm.  </a:t>
            </a:r>
          </a:p>
        </p:txBody>
      </p:sp>
      <p:pic>
        <p:nvPicPr>
          <p:cNvPr id="46082" name="Picture 4" descr="re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667000"/>
            <a:ext cx="5473700" cy="373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25212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body" idx="1"/>
          </p:nvPr>
        </p:nvSpPr>
        <p:spPr>
          <a:xfrm>
            <a:off x="152400" y="152400"/>
            <a:ext cx="8991600" cy="6705600"/>
          </a:xfrm>
        </p:spPr>
        <p:txBody>
          <a:bodyPr/>
          <a:lstStyle/>
          <a:p>
            <a:pPr algn="just" rtl="0" eaLnBrk="1" hangingPunct="1">
              <a:buFontTx/>
              <a:buNone/>
            </a:pPr>
            <a:r>
              <a:rPr lang="en-US" sz="2000"/>
              <a:t>Uncoating: occurs shortly after penetration. Uncoating is the physical separation of the viral nucleic acid from the capsid.The genome may be released as free nucleic acid (picorna virus) or as a nucleocapsid (Reovirus).</a:t>
            </a:r>
          </a:p>
          <a:p>
            <a:pPr algn="just" rtl="0" eaLnBrk="1" hangingPunct="1">
              <a:buFontTx/>
              <a:buNone/>
            </a:pPr>
            <a:endParaRPr lang="en-US" sz="2000"/>
          </a:p>
          <a:p>
            <a:pPr algn="l" rtl="0" eaLnBrk="1" hangingPunct="1">
              <a:buFontTx/>
              <a:buNone/>
            </a:pPr>
            <a:r>
              <a:rPr lang="en-US" sz="2400">
                <a:solidFill>
                  <a:srgbClr val="FF0000"/>
                </a:solidFill>
              </a:rPr>
              <a:t>2- Expression of viral genomes and synthesis of viral components.</a:t>
            </a:r>
          </a:p>
          <a:p>
            <a:pPr algn="just" rtl="0" eaLnBrk="1" hangingPunct="1">
              <a:buFontTx/>
              <a:buNone/>
            </a:pPr>
            <a:r>
              <a:rPr lang="en-US" sz="2000">
                <a:solidFill>
                  <a:srgbClr val="FF0000"/>
                </a:solidFill>
              </a:rPr>
              <a:t> </a:t>
            </a:r>
            <a:r>
              <a:rPr lang="en-US" sz="2000"/>
              <a:t>The essential in viral replication is the specific mRNA which must be transcribed from the viral nucleic acid for successful expression and duplication of genetic information. Once this accomplished, viruses use cell components to translate the mRNA.</a:t>
            </a:r>
          </a:p>
          <a:p>
            <a:pPr algn="just" rtl="0" eaLnBrk="1" hangingPunct="1">
              <a:buFontTx/>
              <a:buNone/>
            </a:pPr>
            <a:r>
              <a:rPr lang="en-US" sz="2000"/>
              <a:t>In the course of viral replication, those involving dsDNA viruses early viral proteins are synthesized soon after infection and late proteins are made only late in infection in contrast RNA viruses is expressed at the same time.</a:t>
            </a:r>
          </a:p>
          <a:p>
            <a:pPr algn="just" rtl="0" eaLnBrk="1" hangingPunct="1">
              <a:buFontTx/>
              <a:buNone/>
            </a:pPr>
            <a:r>
              <a:rPr lang="en-US" sz="2000"/>
              <a:t>DNA viruses that replicate in the nucleus generally use host cell DNA and RNA polymerase and processing enzymes. The larger viruses (Herpes v., Pox v.) are more independent of cellular function than smaller viruses. This is one of the reason that larger virus more susceptible to antiviral chemotherapy, because more virus specific processes are available as targets for drug action.  </a:t>
            </a:r>
          </a:p>
        </p:txBody>
      </p:sp>
    </p:spTree>
    <p:extLst>
      <p:ext uri="{BB962C8B-B14F-4D97-AF65-F5344CB8AC3E}">
        <p14:creationId xmlns:p14="http://schemas.microsoft.com/office/powerpoint/2010/main" val="13258615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type="body" idx="1"/>
          </p:nvPr>
        </p:nvSpPr>
        <p:spPr>
          <a:xfrm>
            <a:off x="0" y="152400"/>
            <a:ext cx="9144000" cy="6705600"/>
          </a:xfrm>
        </p:spPr>
        <p:txBody>
          <a:bodyPr/>
          <a:lstStyle/>
          <a:p>
            <a:pPr algn="l" rtl="0" eaLnBrk="1" hangingPunct="1">
              <a:buFontTx/>
              <a:buNone/>
            </a:pPr>
            <a:r>
              <a:rPr lang="en-US" sz="2400">
                <a:solidFill>
                  <a:srgbClr val="FF0000"/>
                </a:solidFill>
              </a:rPr>
              <a:t>3- Assembly and Release</a:t>
            </a:r>
          </a:p>
          <a:p>
            <a:pPr algn="l" rtl="0" eaLnBrk="1" hangingPunct="1">
              <a:buFontTx/>
              <a:buNone/>
            </a:pPr>
            <a:r>
              <a:rPr lang="en-US" sz="2400"/>
              <a:t>Newly synthesized viral genomes and capsid polypeptides assemble together to form progeny viruses. There are no special mechanisms for the release of non envelope viruses, the infected cells eventually lyses and release the virus particles. Enveloped viruses mature by a budding process.</a:t>
            </a:r>
          </a:p>
          <a:p>
            <a:pPr algn="l" rtl="0" eaLnBrk="1" hangingPunct="1">
              <a:buFontTx/>
              <a:buNone/>
            </a:pPr>
            <a:r>
              <a:rPr lang="en-US"/>
              <a:t> </a:t>
            </a:r>
          </a:p>
          <a:p>
            <a:pPr algn="l" rtl="0" eaLnBrk="1" hangingPunct="1">
              <a:buFontTx/>
              <a:buNone/>
            </a:pPr>
            <a:r>
              <a:rPr lang="en-US"/>
              <a:t> </a:t>
            </a:r>
          </a:p>
        </p:txBody>
      </p:sp>
      <p:pic>
        <p:nvPicPr>
          <p:cNvPr id="48130" name="Picture 4" descr="hivd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667000"/>
            <a:ext cx="4457700"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1" name="Rectangle 5"/>
          <p:cNvSpPr>
            <a:spLocks noChangeArrowheads="1"/>
          </p:cNvSpPr>
          <p:nvPr/>
        </p:nvSpPr>
        <p:spPr bwMode="auto">
          <a:xfrm>
            <a:off x="3886200" y="6324600"/>
            <a:ext cx="4953000" cy="533400"/>
          </a:xfrm>
          <a:prstGeom prst="rect">
            <a:avLst/>
          </a:prstGeom>
          <a:solidFill>
            <a:schemeClr val="bg1"/>
          </a:solidFill>
          <a:ln w="9525">
            <a:solidFill>
              <a:schemeClr val="tx1"/>
            </a:solidFill>
            <a:miter lim="800000"/>
            <a:headEnd/>
            <a:tailEnd/>
          </a:ln>
        </p:spPr>
        <p:txBody>
          <a:bodyPr wrap="none" anchor="ctr"/>
          <a:lstStyle/>
          <a:p>
            <a:pPr algn="l"/>
            <a:r>
              <a:rPr lang="en-US"/>
              <a:t>HIV budding from human lymph tissue (TEM)</a:t>
            </a:r>
          </a:p>
          <a:p>
            <a:pPr algn="l"/>
            <a:endParaRPr lang="en-US"/>
          </a:p>
        </p:txBody>
      </p:sp>
    </p:spTree>
    <p:extLst>
      <p:ext uri="{BB962C8B-B14F-4D97-AF65-F5344CB8AC3E}">
        <p14:creationId xmlns:p14="http://schemas.microsoft.com/office/powerpoint/2010/main" val="26685578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body" idx="1"/>
          </p:nvPr>
        </p:nvSpPr>
        <p:spPr>
          <a:xfrm>
            <a:off x="0" y="0"/>
            <a:ext cx="9144000" cy="6858000"/>
          </a:xfrm>
        </p:spPr>
        <p:txBody>
          <a:bodyPr/>
          <a:lstStyle/>
          <a:p>
            <a:pPr algn="l" rtl="0" eaLnBrk="1" hangingPunct="1">
              <a:buFontTx/>
              <a:buNone/>
            </a:pPr>
            <a:endParaRPr lang="en-US"/>
          </a:p>
          <a:p>
            <a:pPr algn="l" rtl="0" eaLnBrk="1" hangingPunct="1">
              <a:buFontTx/>
              <a:buNone/>
            </a:pPr>
            <a:endParaRPr lang="en-US"/>
          </a:p>
        </p:txBody>
      </p:sp>
      <p:pic>
        <p:nvPicPr>
          <p:cNvPr id="49154" name="Picture 3"/>
          <p:cNvPicPr>
            <a:picLocks noChangeAspect="1" noChangeArrowheads="1"/>
          </p:cNvPicPr>
          <p:nvPr/>
        </p:nvPicPr>
        <p:blipFill>
          <a:blip r:embed="rId2">
            <a:lum bright="-18000" contrast="-6000"/>
            <a:extLst>
              <a:ext uri="{28A0092B-C50C-407E-A947-70E740481C1C}">
                <a14:useLocalDpi xmlns:a14="http://schemas.microsoft.com/office/drawing/2010/main" val="0"/>
              </a:ext>
            </a:extLst>
          </a:blip>
          <a:srcRect/>
          <a:stretch>
            <a:fillRect/>
          </a:stretch>
        </p:blipFill>
        <p:spPr bwMode="auto">
          <a:xfrm>
            <a:off x="1676400" y="38100"/>
            <a:ext cx="6373813"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05089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ChangeArrowheads="1"/>
          </p:cNvSpPr>
          <p:nvPr/>
        </p:nvSpPr>
        <p:spPr bwMode="auto">
          <a:xfrm>
            <a:off x="228600" y="228600"/>
            <a:ext cx="87630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GB" sz="2400" b="1">
                <a:solidFill>
                  <a:srgbClr val="0070C0"/>
                </a:solidFill>
              </a:rPr>
              <a:t>EFFECT OF VIRUSES ON HOST MACROMOLECULAR SYNTHESIS</a:t>
            </a:r>
          </a:p>
          <a:p>
            <a:pPr algn="just" rtl="0"/>
            <a:endParaRPr lang="en-GB"/>
          </a:p>
          <a:p>
            <a:pPr algn="just" rtl="0"/>
            <a:r>
              <a:rPr lang="en-GB" b="1">
                <a:solidFill>
                  <a:srgbClr val="FF0000"/>
                </a:solidFill>
              </a:rPr>
              <a:t>Cytopathic effect (CPE).</a:t>
            </a:r>
            <a:r>
              <a:rPr lang="en-GB"/>
              <a:t>  The presence of the virus often gives rise to morphological changes in the host cell. Any detectable changes in the host cell due to infection are known as a cytopathic effect.</a:t>
            </a:r>
          </a:p>
          <a:p>
            <a:pPr algn="just" rtl="0"/>
            <a:r>
              <a:rPr lang="en-GB"/>
              <a:t>Cytopathic effects (CPE) may consist of cell rounding, disorientation, swelling or shrinking, death, detachment from the surface, etc.</a:t>
            </a:r>
          </a:p>
          <a:p>
            <a:pPr algn="just" rtl="0"/>
            <a:r>
              <a:rPr lang="en-GB"/>
              <a:t>Many viruses induce apoptosis (programmed cell death) in infected cells. This can be an important part of the host cell defense against a virus - cell death before the completion of the viral replication cycle may limit the number of progeny and the spread of infection. (Some viruses delay or prevent apoptosis - thus giving themselves a chance to replicate more virions.)</a:t>
            </a:r>
          </a:p>
          <a:p>
            <a:pPr algn="just" rtl="0"/>
            <a:r>
              <a:rPr lang="en-GB"/>
              <a:t>Some viruses affect the regulation of expression of the host cell genes which this can have important results both for the virus's ability to grow, and in terms of the effect on the host cell.</a:t>
            </a:r>
          </a:p>
          <a:p>
            <a:pPr algn="just" rtl="0"/>
            <a:r>
              <a:rPr lang="en-GB"/>
              <a:t>The cytopathic effects produced by different viruses depend on the virus and the cells on which it is grown. This can be used in the clinical virology laboratory to aid in identification of a virus isolate.</a:t>
            </a:r>
          </a:p>
        </p:txBody>
      </p:sp>
    </p:spTree>
    <p:extLst>
      <p:ext uri="{BB962C8B-B14F-4D97-AF65-F5344CB8AC3E}">
        <p14:creationId xmlns:p14="http://schemas.microsoft.com/office/powerpoint/2010/main" val="30250732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52400" y="228600"/>
            <a:ext cx="8534400" cy="6629400"/>
          </a:xfrm>
        </p:spPr>
        <p:txBody>
          <a:bodyPr>
            <a:normAutofit fontScale="90000"/>
          </a:bodyPr>
          <a:lstStyle/>
          <a:p>
            <a:pPr algn="l" rtl="0"/>
            <a:r>
              <a:rPr lang="en-GB" sz="2400" b="1" u="sng">
                <a:solidFill>
                  <a:srgbClr val="0070C0"/>
                </a:solidFill>
              </a:rPr>
              <a:t>Assays for plaque-forming units</a:t>
            </a:r>
            <a:r>
              <a:rPr lang="en-GB" sz="2000" b="1" u="sng">
                <a:solidFill>
                  <a:srgbClr val="0070C0"/>
                </a:solidFill>
              </a:rPr>
              <a:t/>
            </a:r>
            <a:br>
              <a:rPr lang="en-GB" sz="2000" b="1" u="sng">
                <a:solidFill>
                  <a:srgbClr val="0070C0"/>
                </a:solidFill>
              </a:rPr>
            </a:br>
            <a:r>
              <a:rPr lang="en-GB" sz="2000"/>
              <a:t>The CPE effect can be used to quantitate </a:t>
            </a:r>
            <a:r>
              <a:rPr lang="en-GB" sz="2000" b="1"/>
              <a:t>infectious</a:t>
            </a:r>
            <a:r>
              <a:rPr lang="en-GB" sz="2000"/>
              <a:t> virus particles by the plaque-forming unit assay.</a:t>
            </a:r>
            <a:br>
              <a:rPr lang="en-GB" sz="2000"/>
            </a:br>
            <a:r>
              <a:rPr lang="en-GB" sz="2000"/>
              <a:t>Cells are grown on a flat surface until they form a monolayer of cells covering a plastic bottle or dish. They are then infected with the virus. The liquid growth medium is replaced with a semi-solid one so that any virus particles produced as the result of an infection cannot move far from the site of their production. A </a:t>
            </a:r>
            <a:r>
              <a:rPr lang="en-GB" sz="2000" b="1"/>
              <a:t>plaque</a:t>
            </a:r>
            <a:r>
              <a:rPr lang="en-GB" sz="2000"/>
              <a:t> is produced when a virus particle infects a cell, replicates, and then kills that cell. Surrounding cells are infected by the newly replicated virus and they too are killed. This process may repeat several times. The cells are then stained with a dye which stains only living cells. The dead cells in the plaque do not stain and appear as unstained areas on a colored background. Each plaque is the result of infection of one cell by one virus followed by replication and spreading of that virus.  However, viruses that do not kill cells may not produce </a:t>
            </a:r>
            <a:br>
              <a:rPr lang="en-GB" sz="2000"/>
            </a:br>
            <a:r>
              <a:rPr lang="en-GB" sz="2000"/>
              <a:t>plaques.</a:t>
            </a:r>
            <a:br>
              <a:rPr lang="en-GB" sz="2000"/>
            </a:br>
            <a:r>
              <a:rPr lang="en-GB" sz="2000" b="1"/>
              <a:t> </a:t>
            </a:r>
            <a:r>
              <a:rPr lang="en-GB" sz="2000" b="1">
                <a:solidFill>
                  <a:srgbClr val="FF0000"/>
                </a:solidFill>
              </a:rPr>
              <a:t>Assays for viruses</a:t>
            </a:r>
            <a:r>
              <a:rPr lang="en-GB" sz="2000"/>
              <a:t/>
            </a:r>
            <a:br>
              <a:rPr lang="en-GB" sz="2000"/>
            </a:br>
            <a:r>
              <a:rPr lang="en-GB" sz="2000"/>
              <a:t>Some methods (e.g. electron-microscopy) enable every virion to be counted but are not informative about infectivity. Other methods (e.g. hemagglutination) are a less sensitive measure of how much virus is present, but again are not informative about infectivity. Other methods, e.g. plaque assay, measure the number of infectious virus particles.</a:t>
            </a:r>
            <a:br>
              <a:rPr lang="en-GB" sz="2000"/>
            </a:br>
            <a:endParaRPr lang="en-GB" sz="2000"/>
          </a:p>
        </p:txBody>
      </p:sp>
    </p:spTree>
    <p:extLst>
      <p:ext uri="{BB962C8B-B14F-4D97-AF65-F5344CB8AC3E}">
        <p14:creationId xmlns:p14="http://schemas.microsoft.com/office/powerpoint/2010/main" val="30496398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74638"/>
            <a:ext cx="8229600" cy="1630362"/>
          </a:xfrm>
        </p:spPr>
        <p:txBody>
          <a:bodyPr/>
          <a:lstStyle/>
          <a:p>
            <a:pPr algn="just" rtl="0"/>
            <a:r>
              <a:rPr lang="en-GB" sz="2000" b="1"/>
              <a:t>Figure 5. </a:t>
            </a:r>
            <a:r>
              <a:rPr lang="en-GB" sz="1800"/>
              <a:t>A plaque assay. Serial dilutions of virus have been plated on confluent monolayer cultures of cells. The cells are stained after a period of time in which a single virus infects a cell, produces new virus particles and infects surrounding cells. The white areas show areas of the culture in which the cells have been killed. Each "plaque" is the result of the presence of one original infectious virus particle</a:t>
            </a:r>
            <a:r>
              <a:rPr lang="en-GB" sz="1000"/>
              <a:t>.</a:t>
            </a:r>
          </a:p>
        </p:txBody>
      </p:sp>
      <p:pic>
        <p:nvPicPr>
          <p:cNvPr id="53250" name="Picture 2" descr="C:\Users\Zuzan\Desktop\virology\viral replication\plaque.jpg"/>
          <p:cNvPicPr>
            <a:picLocks noGrp="1" noChangeAspect="1" noChangeArrowheads="1"/>
          </p:cNvPicPr>
          <p:nvPr>
            <p:ph idx="1"/>
          </p:nvPr>
        </p:nvPicPr>
        <p:blipFill>
          <a:blip r:embed="rId2">
            <a:lum bright="-10000" contrast="20000"/>
            <a:extLst>
              <a:ext uri="{28A0092B-C50C-407E-A947-70E740481C1C}">
                <a14:useLocalDpi xmlns:a14="http://schemas.microsoft.com/office/drawing/2010/main" val="0"/>
              </a:ext>
            </a:extLst>
          </a:blip>
          <a:srcRect/>
          <a:stretch>
            <a:fillRect/>
          </a:stretch>
        </p:blipFill>
        <p:spPr>
          <a:xfrm>
            <a:off x="1376363" y="2057400"/>
            <a:ext cx="6767512" cy="4267200"/>
          </a:xfrm>
          <a:noFill/>
        </p:spPr>
      </p:pic>
    </p:spTree>
    <p:extLst>
      <p:ext uri="{BB962C8B-B14F-4D97-AF65-F5344CB8AC3E}">
        <p14:creationId xmlns:p14="http://schemas.microsoft.com/office/powerpoint/2010/main" val="10256348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body" idx="1"/>
          </p:nvPr>
        </p:nvSpPr>
        <p:spPr>
          <a:xfrm>
            <a:off x="0" y="0"/>
            <a:ext cx="9144000" cy="6858000"/>
          </a:xfrm>
        </p:spPr>
        <p:txBody>
          <a:bodyPr/>
          <a:lstStyle/>
          <a:p>
            <a:pPr algn="ctr" rtl="0" eaLnBrk="1" hangingPunct="1">
              <a:lnSpc>
                <a:spcPct val="80000"/>
              </a:lnSpc>
              <a:buFontTx/>
              <a:buNone/>
            </a:pPr>
            <a:r>
              <a:rPr lang="en-US" sz="2800" u="sng">
                <a:solidFill>
                  <a:srgbClr val="0070C0"/>
                </a:solidFill>
              </a:rPr>
              <a:t>RNA virus that do not have a DNA phase.</a:t>
            </a:r>
          </a:p>
          <a:p>
            <a:pPr algn="l" rtl="0" eaLnBrk="1" hangingPunct="1">
              <a:lnSpc>
                <a:spcPct val="80000"/>
              </a:lnSpc>
              <a:buFontTx/>
              <a:buNone/>
            </a:pPr>
            <a:endParaRPr lang="en-US" sz="2400"/>
          </a:p>
          <a:p>
            <a:pPr algn="l" rtl="0" eaLnBrk="1" hangingPunct="1">
              <a:lnSpc>
                <a:spcPct val="80000"/>
              </a:lnSpc>
              <a:buFontTx/>
              <a:buNone/>
            </a:pPr>
            <a:r>
              <a:rPr lang="en-US" sz="2400"/>
              <a:t>1- </a:t>
            </a:r>
            <a:r>
              <a:rPr lang="en-US" sz="2400">
                <a:solidFill>
                  <a:srgbClr val="FF0000"/>
                </a:solidFill>
              </a:rPr>
              <a:t>Positive Strand-RNA viruses: </a:t>
            </a:r>
            <a:r>
              <a:rPr lang="en-US" sz="2400"/>
              <a:t>Genomic RNA is the same as mRNA immediately upon infection of the host cell e.g. Polio, Toga, and Flavi.</a:t>
            </a:r>
          </a:p>
          <a:p>
            <a:pPr algn="l" rtl="0" eaLnBrk="1" hangingPunct="1">
              <a:lnSpc>
                <a:spcPct val="80000"/>
              </a:lnSpc>
              <a:buFontTx/>
              <a:buNone/>
            </a:pPr>
            <a:r>
              <a:rPr lang="en-US" sz="2400"/>
              <a:t>2- </a:t>
            </a:r>
            <a:r>
              <a:rPr lang="en-US" sz="2400">
                <a:solidFill>
                  <a:srgbClr val="FF0000"/>
                </a:solidFill>
              </a:rPr>
              <a:t>Negative Strand-RNA viruses: </a:t>
            </a:r>
            <a:r>
              <a:rPr lang="en-US" sz="2400"/>
              <a:t>Genomic RNA is negative sense (complementary to mRNA) and must therefore be copied into the plus-sense mRNA before protein can be made, thus needed to RNA dependent RNA polymerase e.g. Influenza v., Measles v., and Rabies v.</a:t>
            </a:r>
          </a:p>
          <a:p>
            <a:pPr algn="l" rtl="0" eaLnBrk="1" hangingPunct="1">
              <a:lnSpc>
                <a:spcPct val="80000"/>
              </a:lnSpc>
              <a:buFontTx/>
              <a:buNone/>
            </a:pPr>
            <a:r>
              <a:rPr lang="en-US" sz="2400"/>
              <a:t>3- </a:t>
            </a:r>
            <a:r>
              <a:rPr lang="en-US" sz="2400">
                <a:solidFill>
                  <a:srgbClr val="FF0000"/>
                </a:solidFill>
              </a:rPr>
              <a:t>dsRNA:</a:t>
            </a:r>
            <a:r>
              <a:rPr lang="en-US" sz="2400"/>
              <a:t> Genomic RNA is double stranded so cannot function as mRNA need for RNA polymerase to make their mRNA e.g. Reo v., and Rotavirus.</a:t>
            </a:r>
          </a:p>
          <a:p>
            <a:pPr algn="l" rtl="0" eaLnBrk="1" hangingPunct="1">
              <a:lnSpc>
                <a:spcPct val="80000"/>
              </a:lnSpc>
              <a:buFontTx/>
              <a:buNone/>
            </a:pPr>
            <a:r>
              <a:rPr lang="en-US" sz="2400"/>
              <a:t>4- </a:t>
            </a:r>
            <a:r>
              <a:rPr lang="en-US" sz="2400">
                <a:solidFill>
                  <a:srgbClr val="FF0000"/>
                </a:solidFill>
              </a:rPr>
              <a:t>RNA viruses which copy their RNA in to DNA: </a:t>
            </a:r>
            <a:r>
              <a:rPr lang="en-US" sz="2400"/>
              <a:t>These are retroviruses in this case genomic RNA although plus-sense not function as mRNA on infection since its not released from the capsid in to the cytoplasm. instead, it serves as a template for reverse transcriptase and is copied in to DNA. Reverse transcriptase and is not available in the cell, and so these viruses need to code for this enzyme and package it in virion.</a:t>
            </a:r>
          </a:p>
          <a:p>
            <a:pPr algn="l" rtl="0" eaLnBrk="1" hangingPunct="1">
              <a:lnSpc>
                <a:spcPct val="80000"/>
              </a:lnSpc>
              <a:buFontTx/>
              <a:buNone/>
            </a:pPr>
            <a:r>
              <a:rPr lang="en-US" sz="2400"/>
              <a:t> </a:t>
            </a:r>
          </a:p>
          <a:p>
            <a:pPr algn="l" rtl="0" eaLnBrk="1" hangingPunct="1">
              <a:lnSpc>
                <a:spcPct val="80000"/>
              </a:lnSpc>
              <a:buFontTx/>
              <a:buNone/>
            </a:pPr>
            <a:endParaRPr lang="en-US" sz="2400"/>
          </a:p>
        </p:txBody>
      </p:sp>
    </p:spTree>
    <p:extLst>
      <p:ext uri="{BB962C8B-B14F-4D97-AF65-F5344CB8AC3E}">
        <p14:creationId xmlns:p14="http://schemas.microsoft.com/office/powerpoint/2010/main" val="11634146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6075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4" descr="DNAv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585200" cy="643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55545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body" idx="1"/>
          </p:nvPr>
        </p:nvSpPr>
        <p:spPr>
          <a:xfrm>
            <a:off x="228600" y="228600"/>
            <a:ext cx="8686800" cy="6400800"/>
          </a:xfrm>
        </p:spPr>
        <p:txBody>
          <a:bodyPr/>
          <a:lstStyle/>
          <a:p>
            <a:pPr algn="l" rtl="0" eaLnBrk="1" hangingPunct="1">
              <a:buFontTx/>
              <a:buNone/>
            </a:pPr>
            <a:endParaRPr lang="en-US"/>
          </a:p>
        </p:txBody>
      </p:sp>
      <p:pic>
        <p:nvPicPr>
          <p:cNvPr id="38914" name="Picture 4" descr="dna-si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073150"/>
            <a:ext cx="771525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83457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body" idx="1"/>
          </p:nvPr>
        </p:nvSpPr>
        <p:spPr>
          <a:xfrm>
            <a:off x="152400" y="152400"/>
            <a:ext cx="8839200" cy="6324600"/>
          </a:xfrm>
        </p:spPr>
        <p:txBody>
          <a:bodyPr/>
          <a:lstStyle/>
          <a:p>
            <a:pPr algn="l" rtl="0" eaLnBrk="1" hangingPunct="1">
              <a:buFontTx/>
              <a:buNone/>
            </a:pPr>
            <a:endParaRPr lang="en-US"/>
          </a:p>
        </p:txBody>
      </p:sp>
      <p:pic>
        <p:nvPicPr>
          <p:cNvPr id="39938" name="Picture 4" descr="rnav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1450"/>
            <a:ext cx="800100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0723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body" idx="1"/>
          </p:nvPr>
        </p:nvSpPr>
        <p:spPr>
          <a:xfrm>
            <a:off x="152400" y="304800"/>
            <a:ext cx="8686800" cy="6096000"/>
          </a:xfrm>
        </p:spPr>
        <p:txBody>
          <a:bodyPr/>
          <a:lstStyle/>
          <a:p>
            <a:pPr algn="l" rtl="0" eaLnBrk="1" hangingPunct="1">
              <a:buFontTx/>
              <a:buNone/>
            </a:pPr>
            <a:endParaRPr lang="en-US"/>
          </a:p>
        </p:txBody>
      </p:sp>
      <p:pic>
        <p:nvPicPr>
          <p:cNvPr id="40962" name="Picture 4" descr="RNA-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377950"/>
            <a:ext cx="7200900"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4015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body" idx="1"/>
          </p:nvPr>
        </p:nvSpPr>
        <p:spPr>
          <a:xfrm>
            <a:off x="228600" y="152400"/>
            <a:ext cx="8686800" cy="6477000"/>
          </a:xfrm>
        </p:spPr>
        <p:txBody>
          <a:bodyPr/>
          <a:lstStyle/>
          <a:p>
            <a:pPr algn="l" rtl="0" eaLnBrk="1" hangingPunct="1"/>
            <a:endParaRPr lang="en-US"/>
          </a:p>
        </p:txBody>
      </p:sp>
      <p:pic>
        <p:nvPicPr>
          <p:cNvPr id="41986" name="Picture 4" descr="RNA-n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679450"/>
            <a:ext cx="7200900"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327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type="body" idx="1"/>
          </p:nvPr>
        </p:nvSpPr>
        <p:spPr>
          <a:xfrm>
            <a:off x="0" y="0"/>
            <a:ext cx="8915400" cy="6553200"/>
          </a:xfrm>
        </p:spPr>
        <p:txBody>
          <a:bodyPr/>
          <a:lstStyle/>
          <a:p>
            <a:pPr algn="l" rtl="0" eaLnBrk="1" hangingPunct="1">
              <a:buFontTx/>
              <a:buNone/>
            </a:pPr>
            <a:r>
              <a:rPr lang="en-US" sz="2800" b="1" u="sng">
                <a:solidFill>
                  <a:srgbClr val="0070C0"/>
                </a:solidFill>
              </a:rPr>
              <a:t>REPLICATION OF THE VIRUSES</a:t>
            </a:r>
          </a:p>
          <a:p>
            <a:pPr algn="just" rtl="0" eaLnBrk="1" hangingPunct="1">
              <a:buFontTx/>
              <a:buNone/>
            </a:pPr>
            <a:r>
              <a:rPr lang="en-US" sz="2400"/>
              <a:t>Virus multiply only in living cells. The host cell must provide the energy and synthetic machinery and the precursors for the synthesis of viral protein and nucleic acids. </a:t>
            </a:r>
          </a:p>
          <a:p>
            <a:pPr algn="just" rtl="0" eaLnBrk="1" hangingPunct="1">
              <a:buFontTx/>
              <a:buNone/>
            </a:pPr>
            <a:endParaRPr lang="en-US" sz="2400"/>
          </a:p>
          <a:p>
            <a:pPr algn="just" rtl="0" eaLnBrk="1" hangingPunct="1">
              <a:buFontTx/>
              <a:buNone/>
            </a:pPr>
            <a:r>
              <a:rPr lang="en-US" sz="2400" b="1"/>
              <a:t>Eclipse period</a:t>
            </a:r>
            <a:r>
              <a:rPr lang="en-US" sz="2400"/>
              <a:t>, after interaction with a host cell, the infecting virion is disrupted and its infectivity is lost and its duration varies depending on both </a:t>
            </a:r>
            <a:r>
              <a:rPr lang="en-US" sz="2400" u="sng"/>
              <a:t>the particular virus </a:t>
            </a:r>
            <a:r>
              <a:rPr lang="en-US" sz="2400"/>
              <a:t>and </a:t>
            </a:r>
            <a:r>
              <a:rPr lang="en-US" sz="2400" u="sng"/>
              <a:t>the host cell</a:t>
            </a:r>
          </a:p>
          <a:p>
            <a:pPr algn="just" rtl="0" eaLnBrk="1" hangingPunct="1">
              <a:buFontTx/>
              <a:buNone/>
            </a:pPr>
            <a:endParaRPr lang="en-US" sz="2400"/>
          </a:p>
          <a:p>
            <a:pPr algn="just" rtl="0" eaLnBrk="1" hangingPunct="1">
              <a:buFontTx/>
              <a:buNone/>
            </a:pPr>
            <a:r>
              <a:rPr lang="en-US" sz="2400"/>
              <a:t>After the synthesis of the viral nucleic and viral proteins, the components assemble to form new infectious virion. The yield of infectious virus per cell ranges from modest numbers(50000) to more than 100000 particles.  The duration of the virus replication cycle varies from 6-8 hours (picorna v.) to more than 40 hours (some herpes v.)   </a:t>
            </a:r>
          </a:p>
          <a:p>
            <a:pPr algn="l" rtl="0" eaLnBrk="1" hangingPunct="1">
              <a:buFontTx/>
              <a:buNone/>
            </a:pPr>
            <a:endParaRPr lang="en-US"/>
          </a:p>
        </p:txBody>
      </p:sp>
    </p:spTree>
    <p:extLst>
      <p:ext uri="{BB962C8B-B14F-4D97-AF65-F5344CB8AC3E}">
        <p14:creationId xmlns:p14="http://schemas.microsoft.com/office/powerpoint/2010/main" val="7992657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body" idx="1"/>
          </p:nvPr>
        </p:nvSpPr>
        <p:spPr>
          <a:xfrm>
            <a:off x="152400" y="228600"/>
            <a:ext cx="8839200" cy="6324600"/>
          </a:xfrm>
        </p:spPr>
        <p:txBody>
          <a:bodyPr>
            <a:normAutofit lnSpcReduction="10000"/>
          </a:bodyPr>
          <a:lstStyle/>
          <a:p>
            <a:pPr algn="l" rtl="0" eaLnBrk="1" hangingPunct="1">
              <a:buFontTx/>
              <a:buNone/>
            </a:pPr>
            <a:r>
              <a:rPr lang="en-US" sz="2400" b="1" u="sng">
                <a:solidFill>
                  <a:srgbClr val="0070C0"/>
                </a:solidFill>
              </a:rPr>
              <a:t>General Step in Viral Replication Cycles:</a:t>
            </a:r>
            <a:endParaRPr lang="en-US" sz="2400" u="sng">
              <a:solidFill>
                <a:srgbClr val="0070C0"/>
              </a:solidFill>
            </a:endParaRPr>
          </a:p>
          <a:p>
            <a:pPr algn="just" rtl="0" eaLnBrk="1" hangingPunct="1">
              <a:buFontTx/>
              <a:buNone/>
            </a:pPr>
            <a:r>
              <a:rPr lang="en-US" sz="2400"/>
              <a:t>General out line of the replication cycles is similar although details vary from group to group.</a:t>
            </a:r>
          </a:p>
          <a:p>
            <a:pPr algn="just" rtl="0" eaLnBrk="1" hangingPunct="1">
              <a:buFontTx/>
              <a:buNone/>
            </a:pPr>
            <a:r>
              <a:rPr lang="en-US" sz="2400">
                <a:solidFill>
                  <a:srgbClr val="FF0000"/>
                </a:solidFill>
              </a:rPr>
              <a:t>1- Attachment, Penetration, and Uncoating.</a:t>
            </a:r>
          </a:p>
          <a:p>
            <a:pPr algn="just" rtl="0" eaLnBrk="1" hangingPunct="1">
              <a:buFontTx/>
              <a:buNone/>
            </a:pPr>
            <a:r>
              <a:rPr lang="en-US" sz="2400"/>
              <a:t>The first step in viral infection is attachment, interaction of a virion with a specific receptor site on the surface of the host cell.</a:t>
            </a:r>
          </a:p>
          <a:p>
            <a:pPr algn="just" rtl="0" eaLnBrk="1" hangingPunct="1">
              <a:buFontTx/>
              <a:buNone/>
            </a:pPr>
            <a:r>
              <a:rPr lang="en-US" sz="2400"/>
              <a:t>Receptor molecules are generally </a:t>
            </a:r>
            <a:r>
              <a:rPr lang="en-US" sz="2400" b="1"/>
              <a:t>glycoprotein</a:t>
            </a:r>
            <a:r>
              <a:rPr lang="en-US" sz="2400"/>
              <a:t>. In some cases viruses bind </a:t>
            </a:r>
            <a:r>
              <a:rPr lang="en-US" sz="2400" b="1"/>
              <a:t>protein </a:t>
            </a:r>
            <a:r>
              <a:rPr lang="en-US" sz="2400"/>
              <a:t>receptors (e.g. picorna virus) and in others </a:t>
            </a:r>
            <a:r>
              <a:rPr lang="en-US" sz="2400" b="1"/>
              <a:t>oligosaccharides</a:t>
            </a:r>
            <a:r>
              <a:rPr lang="en-US" sz="2400"/>
              <a:t> receptor (e.g. Orthomyxo virus and Paramyxo virus). HIV virus binds to the CD4 receptor on cells of immune system and Epstein-Barr virus recognizes the CD21 receptor on B cells. The presence or absent of receptor play important role in viral pathogenesis.</a:t>
            </a:r>
          </a:p>
          <a:p>
            <a:pPr algn="l" rtl="0" eaLnBrk="1" hangingPunct="1">
              <a:buFontTx/>
              <a:buNone/>
            </a:pPr>
            <a:endParaRPr lang="en-US" sz="2000"/>
          </a:p>
          <a:p>
            <a:pPr algn="l" rtl="0" eaLnBrk="1" hangingPunct="1">
              <a:buFontTx/>
              <a:buNone/>
            </a:pPr>
            <a:r>
              <a:rPr lang="en-US" sz="2000"/>
              <a:t>  </a:t>
            </a:r>
          </a:p>
          <a:p>
            <a:pPr algn="l" rtl="0" eaLnBrk="1" hangingPunct="1">
              <a:buFontTx/>
              <a:buNone/>
            </a:pPr>
            <a:endParaRPr lang="en-US" sz="2000"/>
          </a:p>
          <a:p>
            <a:pPr algn="l" rtl="0" eaLnBrk="1" hangingPunct="1">
              <a:buFontTx/>
              <a:buNone/>
            </a:pPr>
            <a:r>
              <a:rPr lang="en-US" sz="2000"/>
              <a:t>      </a:t>
            </a:r>
          </a:p>
        </p:txBody>
      </p:sp>
    </p:spTree>
    <p:extLst>
      <p:ext uri="{BB962C8B-B14F-4D97-AF65-F5344CB8AC3E}">
        <p14:creationId xmlns:p14="http://schemas.microsoft.com/office/powerpoint/2010/main" val="31261104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1121</Words>
  <Application>Microsoft Macintosh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Assays for plaque-forming units The CPE effect can be used to quantitate infectious virus particles by the plaque-forming unit assay. Cells are grown on a flat surface until they form a monolayer of cells covering a plastic bottle or dish. They are then infected with the virus. The liquid growth medium is replaced with a semi-solid one so that any virus particles produced as the result of an infection cannot move far from the site of their production. A plaque is produced when a virus particle infects a cell, replicates, and then kills that cell. Surrounding cells are infected by the newly replicated virus and they too are killed. This process may repeat several times. The cells are then stained with a dye which stains only living cells. The dead cells in the plaque do not stain and appear as unstained areas on a colored background. Each plaque is the result of infection of one cell by one virus followed by replication and spreading of that virus.  However, viruses that do not kill cells may not produce  plaques.  Assays for viruses Some methods (e.g. electron-microscopy) enable every virion to be counted but are not informative about infectivity. Other methods (e.g. hemagglutination) are a less sensitive measure of how much virus is present, but again are not informative about infectivity. Other methods, e.g. plaque assay, measure the number of infectious virus particles. </vt:lpstr>
      <vt:lpstr>Figure 5. A plaque assay. Serial dilutions of virus have been plated on confluent monolayer cultures of cells. The cells are stained after a period of time in which a single virus infects a cell, produces new virus particles and infects surrounding cells. The white areas show areas of the culture in which the cells have been killed. Each "plaque" is the result of the presence of one original infectious virus particle.</vt:lpstr>
      <vt:lpstr>PowerPoint Presentation</vt:lpstr>
    </vt:vector>
  </TitlesOfParts>
  <Company>Biology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Taban Rasheed</dc:creator>
  <cp:lastModifiedBy>Taban  Rasheed</cp:lastModifiedBy>
  <cp:revision>4</cp:revision>
  <dcterms:created xsi:type="dcterms:W3CDTF">2018-05-30T21:05:20Z</dcterms:created>
  <dcterms:modified xsi:type="dcterms:W3CDTF">2019-01-28T13:56:54Z</dcterms:modified>
</cp:coreProperties>
</file>