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5" d="100"/>
          <a:sy n="85" d="100"/>
        </p:scale>
        <p:origin x="-12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EBAD7E-A624-D746-8FF8-A5C7E474F4DD}" type="datetimeFigureOut">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383912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BAD7E-A624-D746-8FF8-A5C7E474F4DD}" type="datetimeFigureOut">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151770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BAD7E-A624-D746-8FF8-A5C7E474F4DD}" type="datetimeFigureOut">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168154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BAD7E-A624-D746-8FF8-A5C7E474F4DD}" type="datetimeFigureOut">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160307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BAD7E-A624-D746-8FF8-A5C7E474F4DD}" type="datetimeFigureOut">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301807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EBAD7E-A624-D746-8FF8-A5C7E474F4DD}" type="datetimeFigureOut">
              <a:rPr lang="en-US" smtClean="0"/>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39986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EBAD7E-A624-D746-8FF8-A5C7E474F4DD}" type="datetimeFigureOut">
              <a:rPr lang="en-US" smtClean="0"/>
              <a:t>5/31/18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250396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EBAD7E-A624-D746-8FF8-A5C7E474F4DD}" type="datetimeFigureOut">
              <a:rPr lang="en-US" smtClean="0"/>
              <a:t>5/31/18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384324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BAD7E-A624-D746-8FF8-A5C7E474F4DD}" type="datetimeFigureOut">
              <a:rPr lang="en-US" smtClean="0"/>
              <a:t>5/31/18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407589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BAD7E-A624-D746-8FF8-A5C7E474F4DD}" type="datetimeFigureOut">
              <a:rPr lang="en-US" smtClean="0"/>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265040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BAD7E-A624-D746-8FF8-A5C7E474F4DD}" type="datetimeFigureOut">
              <a:rPr lang="en-US" smtClean="0"/>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EF4CB-62CC-4948-B1EC-F02BA5F14333}" type="slidenum">
              <a:rPr lang="en-US" smtClean="0"/>
              <a:t>‹#›</a:t>
            </a:fld>
            <a:endParaRPr lang="en-US"/>
          </a:p>
        </p:txBody>
      </p:sp>
    </p:spTree>
    <p:extLst>
      <p:ext uri="{BB962C8B-B14F-4D97-AF65-F5344CB8AC3E}">
        <p14:creationId xmlns:p14="http://schemas.microsoft.com/office/powerpoint/2010/main" val="1922665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BAD7E-A624-D746-8FF8-A5C7E474F4DD}" type="datetimeFigureOut">
              <a:rPr lang="en-US" smtClean="0"/>
              <a:t>5/31/18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EF4CB-62CC-4948-B1EC-F02BA5F14333}" type="slidenum">
              <a:rPr lang="en-US" smtClean="0"/>
              <a:t>‹#›</a:t>
            </a:fld>
            <a:endParaRPr lang="en-US"/>
          </a:p>
        </p:txBody>
      </p:sp>
    </p:spTree>
    <p:extLst>
      <p:ext uri="{BB962C8B-B14F-4D97-AF65-F5344CB8AC3E}">
        <p14:creationId xmlns:p14="http://schemas.microsoft.com/office/powerpoint/2010/main" val="66726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2"/>
          <p:cNvSpPr>
            <a:spLocks noGrp="1"/>
          </p:cNvSpPr>
          <p:nvPr>
            <p:ph idx="1"/>
          </p:nvPr>
        </p:nvSpPr>
        <p:spPr>
          <a:xfrm>
            <a:off x="0" y="0"/>
            <a:ext cx="9144000" cy="6858000"/>
          </a:xfrm>
        </p:spPr>
        <p:txBody>
          <a:bodyPr/>
          <a:lstStyle/>
          <a:p>
            <a:pPr algn="ctr">
              <a:buFont typeface="Arial" charset="0"/>
              <a:buNone/>
            </a:pPr>
            <a:r>
              <a:rPr lang="en-GB" sz="2800" b="1" u="sng">
                <a:solidFill>
                  <a:srgbClr val="FF0000"/>
                </a:solidFill>
                <a:latin typeface="Calibri" charset="0"/>
              </a:rPr>
              <a:t>Immunoglobulins classes</a:t>
            </a:r>
          </a:p>
          <a:p>
            <a:pPr algn="just">
              <a:buFont typeface="Arial" charset="0"/>
              <a:buNone/>
            </a:pPr>
            <a:r>
              <a:rPr lang="en-GB" sz="2400" b="1">
                <a:latin typeface="Calibri" charset="0"/>
              </a:rPr>
              <a:t>Antibodies</a:t>
            </a:r>
            <a:r>
              <a:rPr lang="en-GB" sz="2400">
                <a:latin typeface="Calibri" charset="0"/>
              </a:rPr>
              <a:t> (also known as </a:t>
            </a:r>
            <a:r>
              <a:rPr lang="en-GB" sz="2400" b="1">
                <a:latin typeface="Calibri" charset="0"/>
              </a:rPr>
              <a:t>immunoglobulins,Ig</a:t>
            </a:r>
            <a:r>
              <a:rPr lang="en-GB" sz="2400">
                <a:latin typeface="Calibri" charset="0"/>
              </a:rPr>
              <a:t>)</a:t>
            </a:r>
          </a:p>
          <a:p>
            <a:pPr algn="just">
              <a:buFont typeface="Arial" charset="0"/>
              <a:buNone/>
            </a:pPr>
            <a:r>
              <a:rPr lang="en-GB" sz="2800">
                <a:latin typeface="Calibri" charset="0"/>
              </a:rPr>
              <a:t>Immunoglobulins are glycoprotein molecules that are produced by plasma cells in response to an immunogen and which function as antibodies.</a:t>
            </a:r>
          </a:p>
          <a:p>
            <a:pPr algn="just">
              <a:buFont typeface="Arial" charset="0"/>
              <a:buNone/>
            </a:pPr>
            <a:endParaRPr lang="en-GB" sz="2400">
              <a:latin typeface="Calibri" charset="0"/>
            </a:endParaRPr>
          </a:p>
          <a:p>
            <a:pPr algn="just">
              <a:buFont typeface="Arial" charset="0"/>
              <a:buNone/>
            </a:pPr>
            <a:r>
              <a:rPr lang="en-GB" sz="2800">
                <a:latin typeface="Calibri" charset="0"/>
              </a:rPr>
              <a:t>Antibodies are grouped into different  isotypes based on which heavy chain they possess. Five different antibody isotypes are known in mammals IgA, IgM,IgG, IgE, IgD.</a:t>
            </a:r>
          </a:p>
        </p:txBody>
      </p:sp>
    </p:spTree>
    <p:extLst>
      <p:ext uri="{BB962C8B-B14F-4D97-AF65-F5344CB8AC3E}">
        <p14:creationId xmlns:p14="http://schemas.microsoft.com/office/powerpoint/2010/main" val="39241409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0" y="0"/>
            <a:ext cx="9144000" cy="6858000"/>
          </a:xfrm>
        </p:spPr>
        <p:txBody>
          <a:bodyPr/>
          <a:lstStyle/>
          <a:p>
            <a:pPr algn="just">
              <a:buFont typeface="Arial" charset="0"/>
              <a:buNone/>
              <a:defRPr/>
            </a:pPr>
            <a:r>
              <a:rPr lang="en-GB" sz="2400" b="1" u="sng" dirty="0" smtClean="0">
                <a:ea typeface="+mn-ea"/>
                <a:cs typeface="+mn-cs"/>
              </a:rPr>
              <a:t>B.  </a:t>
            </a:r>
            <a:r>
              <a:rPr lang="en-GB" sz="2400" b="1" u="sng" dirty="0" err="1" smtClean="0">
                <a:ea typeface="+mn-ea"/>
                <a:cs typeface="+mn-cs"/>
              </a:rPr>
              <a:t>IgM</a:t>
            </a:r>
            <a:endParaRPr lang="en-GB" sz="2400" u="sng" dirty="0" smtClean="0">
              <a:ea typeface="+mn-ea"/>
              <a:cs typeface="+mn-cs"/>
            </a:endParaRPr>
          </a:p>
          <a:p>
            <a:pPr marL="457200" indent="-457200" algn="just">
              <a:buFont typeface="Arial" charset="0"/>
              <a:buAutoNum type="arabicPeriod"/>
              <a:defRPr/>
            </a:pPr>
            <a:r>
              <a:rPr lang="en-GB" sz="2400" dirty="0" smtClean="0">
                <a:ea typeface="+mn-ea"/>
                <a:cs typeface="+mn-cs"/>
              </a:rPr>
              <a:t>Structure</a:t>
            </a:r>
          </a:p>
          <a:p>
            <a:pPr marL="457200" indent="-457200" algn="just">
              <a:buFont typeface="Arial" charset="0"/>
              <a:buNone/>
              <a:defRPr/>
            </a:pPr>
            <a:r>
              <a:rPr lang="en-GB" sz="2400" dirty="0" smtClean="0">
                <a:ea typeface="+mn-ea"/>
                <a:cs typeface="+mn-cs"/>
              </a:rPr>
              <a:t>IgM normally exists as a pentamer but it can also exist as a monomer. </a:t>
            </a:r>
            <a:r>
              <a:rPr lang="en-GB" sz="2400" dirty="0" err="1" smtClean="0">
                <a:ea typeface="+mn-ea"/>
                <a:cs typeface="+mn-cs"/>
              </a:rPr>
              <a:t>IgM</a:t>
            </a:r>
            <a:r>
              <a:rPr lang="en-GB" sz="2400" dirty="0" smtClean="0">
                <a:ea typeface="+mn-ea"/>
                <a:cs typeface="+mn-cs"/>
              </a:rPr>
              <a:t> has an extra domain on the mu chain (C</a:t>
            </a:r>
            <a:r>
              <a:rPr lang="en-GB" sz="2400" baseline="-25000" dirty="0" smtClean="0">
                <a:ea typeface="+mn-ea"/>
                <a:cs typeface="+mn-cs"/>
              </a:rPr>
              <a:t>H4</a:t>
            </a:r>
            <a:r>
              <a:rPr lang="en-GB" sz="2400" dirty="0" smtClean="0">
                <a:ea typeface="+mn-ea"/>
                <a:cs typeface="+mn-cs"/>
              </a:rPr>
              <a:t>) and it has another protein called the J chain. This chain functions in polymerization of the molecule into a pentamer.</a:t>
            </a:r>
          </a:p>
          <a:p>
            <a:pPr algn="just">
              <a:defRPr/>
            </a:pPr>
            <a:endParaRPr lang="en-GB" sz="2400" dirty="0" smtClean="0">
              <a:ea typeface="+mn-ea"/>
              <a:cs typeface="+mn-cs"/>
            </a:endParaRPr>
          </a:p>
        </p:txBody>
      </p:sp>
      <p:pic>
        <p:nvPicPr>
          <p:cNvPr id="103426" name="Picture 4" descr="C:\Users\Zuzan\Desktop\Immunology6\class of Ig\Ab\A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2928938"/>
            <a:ext cx="542131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884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2"/>
          <p:cNvSpPr>
            <a:spLocks noGrp="1"/>
          </p:cNvSpPr>
          <p:nvPr>
            <p:ph idx="1"/>
          </p:nvPr>
        </p:nvSpPr>
        <p:spPr>
          <a:xfrm>
            <a:off x="0" y="0"/>
            <a:ext cx="9144000" cy="6858000"/>
          </a:xfrm>
        </p:spPr>
        <p:txBody>
          <a:bodyPr/>
          <a:lstStyle/>
          <a:p>
            <a:pPr algn="just">
              <a:buFont typeface="Arial" charset="0"/>
              <a:buNone/>
              <a:defRPr/>
            </a:pPr>
            <a:r>
              <a:rPr lang="en-GB" sz="2400" b="1" dirty="0">
                <a:latin typeface="Calibri" charset="0"/>
              </a:rPr>
              <a:t>2. Properties</a:t>
            </a:r>
          </a:p>
          <a:p>
            <a:pPr algn="just">
              <a:buFont typeface="Arial" charset="0"/>
              <a:buNone/>
              <a:defRPr/>
            </a:pPr>
            <a:r>
              <a:rPr lang="en-GB" sz="2000" dirty="0">
                <a:latin typeface="Calibri" charset="0"/>
              </a:rPr>
              <a:t>a) </a:t>
            </a:r>
            <a:r>
              <a:rPr lang="en-GB" sz="2000" dirty="0" err="1">
                <a:latin typeface="Calibri" charset="0"/>
              </a:rPr>
              <a:t>IgM</a:t>
            </a:r>
            <a:r>
              <a:rPr lang="en-GB" sz="2000" dirty="0">
                <a:latin typeface="Calibri" charset="0"/>
              </a:rPr>
              <a:t> is the </a:t>
            </a:r>
            <a:r>
              <a:rPr lang="en-GB" sz="2000" b="1" dirty="0">
                <a:latin typeface="Calibri" charset="0"/>
              </a:rPr>
              <a:t>third most common </a:t>
            </a:r>
            <a:r>
              <a:rPr lang="en-GB" sz="2000" dirty="0">
                <a:latin typeface="Calibri" charset="0"/>
              </a:rPr>
              <a:t>serum </a:t>
            </a:r>
            <a:r>
              <a:rPr lang="en-GB" sz="2000" dirty="0" err="1">
                <a:latin typeface="Calibri" charset="0"/>
              </a:rPr>
              <a:t>Ig</a:t>
            </a:r>
            <a:r>
              <a:rPr lang="en-GB" sz="2000" dirty="0">
                <a:latin typeface="Calibri" charset="0"/>
              </a:rPr>
              <a:t>.</a:t>
            </a:r>
          </a:p>
          <a:p>
            <a:pPr algn="just">
              <a:buFont typeface="Arial" charset="0"/>
              <a:buNone/>
              <a:defRPr/>
            </a:pPr>
            <a:endParaRPr lang="en-GB" sz="2000" dirty="0" smtClean="0">
              <a:latin typeface="Calibri" charset="0"/>
            </a:endParaRPr>
          </a:p>
          <a:p>
            <a:pPr algn="just">
              <a:buFont typeface="Arial" charset="0"/>
              <a:buNone/>
              <a:defRPr/>
            </a:pPr>
            <a:r>
              <a:rPr lang="en-GB" sz="2000" dirty="0" smtClean="0">
                <a:latin typeface="Calibri" charset="0"/>
              </a:rPr>
              <a:t>b</a:t>
            </a:r>
            <a:r>
              <a:rPr lang="en-GB" sz="2000" dirty="0">
                <a:latin typeface="Calibri" charset="0"/>
              </a:rPr>
              <a:t>) </a:t>
            </a:r>
            <a:r>
              <a:rPr lang="en-GB" sz="2000" dirty="0" err="1">
                <a:latin typeface="Calibri" charset="0"/>
              </a:rPr>
              <a:t>IgM</a:t>
            </a:r>
            <a:r>
              <a:rPr lang="en-GB" sz="2000" dirty="0">
                <a:latin typeface="Calibri" charset="0"/>
              </a:rPr>
              <a:t> is the first </a:t>
            </a:r>
            <a:r>
              <a:rPr lang="en-GB" sz="2000" dirty="0" err="1">
                <a:latin typeface="Calibri" charset="0"/>
              </a:rPr>
              <a:t>Ig</a:t>
            </a:r>
            <a:r>
              <a:rPr lang="en-GB" sz="2000" dirty="0">
                <a:latin typeface="Calibri" charset="0"/>
              </a:rPr>
              <a:t> to be </a:t>
            </a:r>
            <a:r>
              <a:rPr lang="en-GB" sz="2000" b="1" dirty="0">
                <a:latin typeface="Calibri" charset="0"/>
              </a:rPr>
              <a:t>made by the </a:t>
            </a:r>
            <a:r>
              <a:rPr lang="en-GB" sz="2000" b="1" dirty="0" err="1">
                <a:latin typeface="Calibri" charset="0"/>
              </a:rPr>
              <a:t>fetus</a:t>
            </a:r>
            <a:r>
              <a:rPr lang="en-GB" sz="2000" b="1" dirty="0">
                <a:latin typeface="Calibri" charset="0"/>
              </a:rPr>
              <a:t> </a:t>
            </a:r>
            <a:r>
              <a:rPr lang="en-GB" sz="2000" dirty="0">
                <a:latin typeface="Calibri" charset="0"/>
              </a:rPr>
              <a:t>and the first </a:t>
            </a:r>
            <a:r>
              <a:rPr lang="en-GB" sz="2000" dirty="0" err="1">
                <a:latin typeface="Calibri" charset="0"/>
              </a:rPr>
              <a:t>Ig</a:t>
            </a:r>
            <a:r>
              <a:rPr lang="en-GB" sz="2000" dirty="0">
                <a:latin typeface="Calibri" charset="0"/>
              </a:rPr>
              <a:t> to be made by a virgin B cells when it is stimulated by antigen.</a:t>
            </a:r>
          </a:p>
          <a:p>
            <a:pPr algn="just">
              <a:buFont typeface="Arial" charset="0"/>
              <a:buNone/>
              <a:defRPr/>
            </a:pPr>
            <a:endParaRPr lang="en-GB" sz="2000" dirty="0" smtClean="0">
              <a:latin typeface="Calibri" charset="0"/>
            </a:endParaRPr>
          </a:p>
          <a:p>
            <a:pPr algn="just">
              <a:buFont typeface="Arial" charset="0"/>
              <a:buNone/>
              <a:defRPr/>
            </a:pPr>
            <a:r>
              <a:rPr lang="en-GB" sz="2000" dirty="0" smtClean="0">
                <a:latin typeface="Calibri" charset="0"/>
              </a:rPr>
              <a:t>c</a:t>
            </a:r>
            <a:r>
              <a:rPr lang="en-GB" sz="2000" dirty="0">
                <a:latin typeface="Calibri" charset="0"/>
              </a:rPr>
              <a:t>) As a consequence of its </a:t>
            </a:r>
            <a:r>
              <a:rPr lang="en-GB" sz="2000" dirty="0" err="1">
                <a:latin typeface="Calibri" charset="0"/>
              </a:rPr>
              <a:t>pentameric</a:t>
            </a:r>
            <a:r>
              <a:rPr lang="en-GB" sz="2000" dirty="0">
                <a:latin typeface="Calibri" charset="0"/>
              </a:rPr>
              <a:t> structure, </a:t>
            </a:r>
            <a:r>
              <a:rPr lang="en-GB" sz="2000" dirty="0" err="1">
                <a:latin typeface="Calibri" charset="0"/>
              </a:rPr>
              <a:t>IgM</a:t>
            </a:r>
            <a:r>
              <a:rPr lang="en-GB" sz="2000" dirty="0">
                <a:latin typeface="Calibri" charset="0"/>
              </a:rPr>
              <a:t> is a </a:t>
            </a:r>
            <a:r>
              <a:rPr lang="en-GB" sz="2000" b="1" dirty="0">
                <a:latin typeface="Calibri" charset="0"/>
              </a:rPr>
              <a:t>good complement fixing </a:t>
            </a:r>
            <a:r>
              <a:rPr lang="en-GB" sz="2000" dirty="0" err="1">
                <a:latin typeface="Calibri" charset="0"/>
              </a:rPr>
              <a:t>Ig</a:t>
            </a:r>
            <a:r>
              <a:rPr lang="en-GB" sz="2000" dirty="0">
                <a:latin typeface="Calibri" charset="0"/>
              </a:rPr>
              <a:t>. Thus, </a:t>
            </a:r>
            <a:r>
              <a:rPr lang="en-GB" sz="2000" dirty="0" err="1">
                <a:latin typeface="Calibri" charset="0"/>
              </a:rPr>
              <a:t>IgM</a:t>
            </a:r>
            <a:r>
              <a:rPr lang="en-GB" sz="2000" dirty="0">
                <a:latin typeface="Calibri" charset="0"/>
              </a:rPr>
              <a:t> antibodies are very efficient in leading to the </a:t>
            </a:r>
            <a:r>
              <a:rPr lang="en-GB" sz="2000" dirty="0" err="1">
                <a:latin typeface="Calibri" charset="0"/>
              </a:rPr>
              <a:t>lysis</a:t>
            </a:r>
            <a:r>
              <a:rPr lang="en-GB" sz="2000" dirty="0">
                <a:latin typeface="Calibri" charset="0"/>
              </a:rPr>
              <a:t> of microorganisms.</a:t>
            </a:r>
          </a:p>
          <a:p>
            <a:pPr algn="just">
              <a:buFont typeface="Arial" charset="0"/>
              <a:buNone/>
              <a:defRPr/>
            </a:pPr>
            <a:endParaRPr lang="en-GB" sz="2000" dirty="0" smtClean="0">
              <a:latin typeface="Calibri" charset="0"/>
            </a:endParaRPr>
          </a:p>
          <a:p>
            <a:pPr algn="just">
              <a:buFont typeface="Arial" charset="0"/>
              <a:buNone/>
              <a:defRPr/>
            </a:pPr>
            <a:r>
              <a:rPr lang="en-GB" sz="2000" dirty="0" smtClean="0">
                <a:latin typeface="Calibri" charset="0"/>
              </a:rPr>
              <a:t>d</a:t>
            </a:r>
            <a:r>
              <a:rPr lang="en-GB" sz="2000" dirty="0">
                <a:latin typeface="Calibri" charset="0"/>
              </a:rPr>
              <a:t>) As a consequence of its structure, </a:t>
            </a:r>
            <a:r>
              <a:rPr lang="en-GB" sz="2000" dirty="0" err="1">
                <a:latin typeface="Calibri" charset="0"/>
              </a:rPr>
              <a:t>IgM</a:t>
            </a:r>
            <a:r>
              <a:rPr lang="en-GB" sz="2000" dirty="0">
                <a:latin typeface="Calibri" charset="0"/>
              </a:rPr>
              <a:t> is also a </a:t>
            </a:r>
            <a:r>
              <a:rPr lang="en-GB" sz="2000" b="1" dirty="0">
                <a:latin typeface="Calibri" charset="0"/>
              </a:rPr>
              <a:t>good agglutinating </a:t>
            </a:r>
            <a:r>
              <a:rPr lang="en-GB" sz="2000" b="1" dirty="0" err="1">
                <a:latin typeface="Calibri" charset="0"/>
              </a:rPr>
              <a:t>Ig</a:t>
            </a:r>
            <a:r>
              <a:rPr lang="en-GB" sz="2000" b="1" dirty="0">
                <a:latin typeface="Calibri" charset="0"/>
              </a:rPr>
              <a:t> </a:t>
            </a:r>
            <a:r>
              <a:rPr lang="en-GB" sz="2000" dirty="0">
                <a:latin typeface="Calibri" charset="0"/>
              </a:rPr>
              <a:t>. Thus, </a:t>
            </a:r>
            <a:r>
              <a:rPr lang="en-GB" sz="2000" dirty="0" err="1">
                <a:latin typeface="Calibri" charset="0"/>
              </a:rPr>
              <a:t>IgM</a:t>
            </a:r>
            <a:r>
              <a:rPr lang="en-GB" sz="2000" dirty="0">
                <a:latin typeface="Calibri" charset="0"/>
              </a:rPr>
              <a:t> antibodies are very good in clumping microorganisms for eventual elimination from the body.</a:t>
            </a:r>
          </a:p>
          <a:p>
            <a:pPr algn="just">
              <a:buFont typeface="Arial" charset="0"/>
              <a:buNone/>
              <a:defRPr/>
            </a:pPr>
            <a:endParaRPr lang="en-GB" sz="2000" dirty="0" smtClean="0">
              <a:latin typeface="Calibri" charset="0"/>
            </a:endParaRPr>
          </a:p>
          <a:p>
            <a:pPr algn="just">
              <a:buFont typeface="Arial" charset="0"/>
              <a:buNone/>
              <a:defRPr/>
            </a:pPr>
            <a:r>
              <a:rPr lang="en-GB" sz="2000" dirty="0" smtClean="0">
                <a:latin typeface="Calibri" charset="0"/>
              </a:rPr>
              <a:t>e</a:t>
            </a:r>
            <a:r>
              <a:rPr lang="en-GB" sz="2000" dirty="0">
                <a:latin typeface="Calibri" charset="0"/>
              </a:rPr>
              <a:t>) </a:t>
            </a:r>
            <a:r>
              <a:rPr lang="en-GB" sz="2000" dirty="0" err="1">
                <a:latin typeface="Calibri" charset="0"/>
              </a:rPr>
              <a:t>IgM</a:t>
            </a:r>
            <a:r>
              <a:rPr lang="en-GB" sz="2000" dirty="0">
                <a:latin typeface="Calibri" charset="0"/>
              </a:rPr>
              <a:t> binds to some cells </a:t>
            </a:r>
            <a:r>
              <a:rPr lang="en-GB" sz="2000" b="1" dirty="0">
                <a:latin typeface="Calibri" charset="0"/>
              </a:rPr>
              <a:t>via Fc receptors</a:t>
            </a:r>
            <a:r>
              <a:rPr lang="en-GB" sz="2000" dirty="0">
                <a:latin typeface="Calibri" charset="0"/>
              </a:rPr>
              <a:t>.</a:t>
            </a:r>
          </a:p>
          <a:p>
            <a:pPr marL="0" indent="0" algn="just">
              <a:buFont typeface="Arial" charset="0"/>
              <a:buNone/>
              <a:defRPr/>
            </a:pPr>
            <a:endParaRPr lang="en-GB" sz="2000" dirty="0">
              <a:latin typeface="Calibri" charset="0"/>
            </a:endParaRPr>
          </a:p>
        </p:txBody>
      </p:sp>
    </p:spTree>
    <p:extLst>
      <p:ext uri="{BB962C8B-B14F-4D97-AF65-F5344CB8AC3E}">
        <p14:creationId xmlns:p14="http://schemas.microsoft.com/office/powerpoint/2010/main" val="14311284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a:xfrm>
            <a:off x="0" y="0"/>
            <a:ext cx="9144000" cy="6858000"/>
          </a:xfrm>
        </p:spPr>
        <p:txBody>
          <a:bodyPr/>
          <a:lstStyle/>
          <a:p>
            <a:pPr algn="just">
              <a:buFont typeface="Arial" charset="0"/>
              <a:buNone/>
              <a:defRPr/>
            </a:pPr>
            <a:r>
              <a:rPr lang="en-GB" sz="2400" b="1" u="sng" dirty="0" smtClean="0">
                <a:ea typeface="+mn-ea"/>
                <a:cs typeface="+mn-cs"/>
              </a:rPr>
              <a:t>C.   </a:t>
            </a:r>
            <a:r>
              <a:rPr lang="en-GB" sz="2400" b="1" u="sng" dirty="0" err="1" smtClean="0">
                <a:ea typeface="+mn-ea"/>
                <a:cs typeface="+mn-cs"/>
              </a:rPr>
              <a:t>IgA</a:t>
            </a:r>
            <a:endParaRPr lang="en-GB" sz="2400" u="sng" dirty="0" smtClean="0">
              <a:ea typeface="+mn-ea"/>
              <a:cs typeface="+mn-cs"/>
            </a:endParaRPr>
          </a:p>
          <a:p>
            <a:pPr marL="457200" indent="-457200" algn="just">
              <a:buFont typeface="Arial" charset="0"/>
              <a:buAutoNum type="arabicPeriod"/>
              <a:defRPr/>
            </a:pPr>
            <a:r>
              <a:rPr lang="en-GB" sz="2400" dirty="0" smtClean="0">
                <a:ea typeface="+mn-ea"/>
                <a:cs typeface="+mn-cs"/>
              </a:rPr>
              <a:t>Structure</a:t>
            </a:r>
          </a:p>
          <a:p>
            <a:pPr marL="457200" indent="-457200" algn="just">
              <a:buFont typeface="Arial" charset="0"/>
              <a:buNone/>
              <a:defRPr/>
            </a:pPr>
            <a:r>
              <a:rPr lang="en-GB" sz="2400" dirty="0" smtClean="0">
                <a:ea typeface="+mn-ea"/>
                <a:cs typeface="+mn-cs"/>
              </a:rPr>
              <a:t>Serum </a:t>
            </a:r>
            <a:r>
              <a:rPr lang="en-GB" sz="2400" dirty="0" err="1" smtClean="0">
                <a:ea typeface="+mn-ea"/>
                <a:cs typeface="+mn-cs"/>
              </a:rPr>
              <a:t>IgA</a:t>
            </a:r>
            <a:r>
              <a:rPr lang="en-GB" sz="2400" dirty="0" smtClean="0">
                <a:ea typeface="+mn-ea"/>
                <a:cs typeface="+mn-cs"/>
              </a:rPr>
              <a:t> is a monomer but </a:t>
            </a:r>
            <a:r>
              <a:rPr lang="en-GB" sz="2400" dirty="0" err="1" smtClean="0">
                <a:ea typeface="+mn-ea"/>
                <a:cs typeface="+mn-cs"/>
              </a:rPr>
              <a:t>IgA</a:t>
            </a:r>
            <a:r>
              <a:rPr lang="en-GB" sz="2400" dirty="0" smtClean="0">
                <a:ea typeface="+mn-ea"/>
                <a:cs typeface="+mn-cs"/>
              </a:rPr>
              <a:t> found in secretions is a </a:t>
            </a:r>
            <a:r>
              <a:rPr lang="en-GB" sz="2400" dirty="0" err="1" smtClean="0">
                <a:ea typeface="+mn-ea"/>
                <a:cs typeface="+mn-cs"/>
              </a:rPr>
              <a:t>dimer</a:t>
            </a:r>
            <a:r>
              <a:rPr lang="en-GB" sz="2400" dirty="0" smtClean="0">
                <a:ea typeface="+mn-ea"/>
                <a:cs typeface="+mn-cs"/>
              </a:rPr>
              <a:t> as. When </a:t>
            </a:r>
            <a:r>
              <a:rPr lang="en-GB" sz="2400" dirty="0" err="1" smtClean="0">
                <a:ea typeface="+mn-ea"/>
                <a:cs typeface="+mn-cs"/>
              </a:rPr>
              <a:t>IgA</a:t>
            </a:r>
            <a:r>
              <a:rPr lang="en-GB" sz="2400" dirty="0" smtClean="0">
                <a:ea typeface="+mn-ea"/>
                <a:cs typeface="+mn-cs"/>
              </a:rPr>
              <a:t> exits as a </a:t>
            </a:r>
            <a:r>
              <a:rPr lang="en-GB" sz="2400" dirty="0" err="1" smtClean="0">
                <a:ea typeface="+mn-ea"/>
                <a:cs typeface="+mn-cs"/>
              </a:rPr>
              <a:t>dimer</a:t>
            </a:r>
            <a:r>
              <a:rPr lang="en-GB" sz="2400" dirty="0" smtClean="0">
                <a:ea typeface="+mn-ea"/>
                <a:cs typeface="+mn-cs"/>
              </a:rPr>
              <a:t>, a J chain is associated with it.</a:t>
            </a:r>
          </a:p>
          <a:p>
            <a:pPr algn="just">
              <a:defRPr/>
            </a:pPr>
            <a:endParaRPr lang="en-GB" sz="2400" dirty="0" smtClean="0">
              <a:ea typeface="+mn-ea"/>
              <a:cs typeface="+mn-cs"/>
            </a:endParaRPr>
          </a:p>
        </p:txBody>
      </p:sp>
      <p:pic>
        <p:nvPicPr>
          <p:cNvPr id="105474" name="Picture 4" descr="C:\Users\Zuzan\Desktop\Immunology6\class of Ig\Ab\A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095500"/>
            <a:ext cx="5453062"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9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2"/>
          <p:cNvSpPr>
            <a:spLocks noGrp="1"/>
          </p:cNvSpPr>
          <p:nvPr>
            <p:ph idx="1"/>
          </p:nvPr>
        </p:nvSpPr>
        <p:spPr>
          <a:xfrm>
            <a:off x="0" y="0"/>
            <a:ext cx="9144000" cy="6858000"/>
          </a:xfrm>
        </p:spPr>
        <p:txBody>
          <a:bodyPr/>
          <a:lstStyle/>
          <a:p>
            <a:pPr algn="just">
              <a:buFont typeface="Arial" charset="0"/>
              <a:buNone/>
            </a:pPr>
            <a:r>
              <a:rPr lang="en-GB" sz="2400">
                <a:latin typeface="Calibri" charset="0"/>
              </a:rPr>
              <a:t>When IgA is found in secretions is also has another protein associated with it called the secretory piece ; Unlike the remainder of the IgA which is made in the plasma cell, the secretory piece is made in epithelial cells and is added to the IgA as it passes into the secretions. The secretory piece helps IgA to be </a:t>
            </a:r>
            <a:r>
              <a:rPr lang="en-GB" sz="2400" b="1">
                <a:latin typeface="Calibri" charset="0"/>
              </a:rPr>
              <a:t>transported across mucosa </a:t>
            </a:r>
            <a:r>
              <a:rPr lang="en-GB" sz="2400">
                <a:latin typeface="Calibri" charset="0"/>
              </a:rPr>
              <a:t>and also </a:t>
            </a:r>
            <a:r>
              <a:rPr lang="en-GB" sz="2400" b="1">
                <a:latin typeface="Calibri" charset="0"/>
              </a:rPr>
              <a:t>protects it from degradation </a:t>
            </a:r>
            <a:r>
              <a:rPr lang="en-GB" sz="2400">
                <a:latin typeface="Calibri" charset="0"/>
              </a:rPr>
              <a:t>in the secretions.</a:t>
            </a:r>
          </a:p>
          <a:p>
            <a:endParaRPr lang="en-GB">
              <a:latin typeface="Calibri" charset="0"/>
            </a:endParaRPr>
          </a:p>
        </p:txBody>
      </p:sp>
      <p:pic>
        <p:nvPicPr>
          <p:cNvPr id="106498" name="Picture 4" descr="C:\Users\Zuzan\Desktop\Immunology6\class of Ig\Ab\Ab3.jpg"/>
          <p:cNvPicPr>
            <a:picLocks noChangeAspect="1" noChangeArrowheads="1"/>
          </p:cNvPicPr>
          <p:nvPr/>
        </p:nvPicPr>
        <p:blipFill>
          <a:blip r:embed="rId2">
            <a:extLst>
              <a:ext uri="{28A0092B-C50C-407E-A947-70E740481C1C}">
                <a14:useLocalDpi xmlns:a14="http://schemas.microsoft.com/office/drawing/2010/main" val="0"/>
              </a:ext>
            </a:extLst>
          </a:blip>
          <a:srcRect t="16003"/>
          <a:stretch>
            <a:fillRect/>
          </a:stretch>
        </p:blipFill>
        <p:spPr bwMode="auto">
          <a:xfrm>
            <a:off x="1763713" y="2349500"/>
            <a:ext cx="582295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6782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Content Placeholder 2"/>
          <p:cNvSpPr>
            <a:spLocks noGrp="1"/>
          </p:cNvSpPr>
          <p:nvPr>
            <p:ph idx="1"/>
          </p:nvPr>
        </p:nvSpPr>
        <p:spPr>
          <a:xfrm>
            <a:off x="-28575" y="0"/>
            <a:ext cx="9144000" cy="6858000"/>
          </a:xfrm>
        </p:spPr>
        <p:txBody>
          <a:bodyPr/>
          <a:lstStyle/>
          <a:p>
            <a:pPr algn="just">
              <a:buFont typeface="Arial" charset="0"/>
              <a:buNone/>
              <a:defRPr/>
            </a:pPr>
            <a:r>
              <a:rPr lang="en-GB" sz="2400" b="1" dirty="0" smtClean="0">
                <a:ea typeface="+mn-ea"/>
                <a:cs typeface="+mn-cs"/>
              </a:rPr>
              <a:t>Properties</a:t>
            </a:r>
          </a:p>
          <a:p>
            <a:pPr algn="just">
              <a:buFont typeface="Arial" charset="0"/>
              <a:buNone/>
              <a:defRPr/>
            </a:pPr>
            <a:r>
              <a:rPr lang="en-GB" sz="2000" dirty="0" smtClean="0">
                <a:ea typeface="+mn-ea"/>
                <a:cs typeface="+mn-cs"/>
              </a:rPr>
              <a:t>a) </a:t>
            </a:r>
            <a:r>
              <a:rPr lang="en-GB" sz="2000" dirty="0" err="1" smtClean="0">
                <a:ea typeface="+mn-ea"/>
                <a:cs typeface="+mn-cs"/>
              </a:rPr>
              <a:t>IgA</a:t>
            </a:r>
            <a:r>
              <a:rPr lang="en-GB" sz="2000" dirty="0" smtClean="0">
                <a:ea typeface="+mn-ea"/>
                <a:cs typeface="+mn-cs"/>
              </a:rPr>
              <a:t> is the </a:t>
            </a:r>
            <a:r>
              <a:rPr lang="en-GB" sz="2000" b="1" dirty="0" smtClean="0">
                <a:ea typeface="+mn-ea"/>
                <a:cs typeface="+mn-cs"/>
              </a:rPr>
              <a:t>2nd most common </a:t>
            </a:r>
            <a:r>
              <a:rPr lang="en-GB" sz="2000" dirty="0" smtClean="0">
                <a:ea typeface="+mn-ea"/>
                <a:cs typeface="+mn-cs"/>
              </a:rPr>
              <a:t>serum </a:t>
            </a:r>
            <a:r>
              <a:rPr lang="en-GB" sz="2000" dirty="0" err="1" smtClean="0">
                <a:ea typeface="+mn-ea"/>
                <a:cs typeface="+mn-cs"/>
              </a:rPr>
              <a:t>Ig</a:t>
            </a:r>
            <a:r>
              <a:rPr lang="en-GB" sz="2000" dirty="0" smtClean="0">
                <a:ea typeface="+mn-ea"/>
                <a:cs typeface="+mn-cs"/>
              </a:rPr>
              <a:t>.</a:t>
            </a:r>
          </a:p>
          <a:p>
            <a:pPr algn="just">
              <a:buFont typeface="Arial" charset="0"/>
              <a:buNone/>
              <a:defRPr/>
            </a:pPr>
            <a:endParaRPr lang="en-GB" sz="2000" dirty="0" smtClean="0">
              <a:ea typeface="+mn-ea"/>
              <a:cs typeface="+mn-cs"/>
            </a:endParaRPr>
          </a:p>
          <a:p>
            <a:pPr algn="just">
              <a:buFont typeface="Arial" charset="0"/>
              <a:buNone/>
              <a:defRPr/>
            </a:pPr>
            <a:r>
              <a:rPr lang="en-GB" sz="2000" dirty="0" smtClean="0">
                <a:ea typeface="+mn-ea"/>
                <a:cs typeface="+mn-cs"/>
              </a:rPr>
              <a:t>b) IgA is the </a:t>
            </a:r>
            <a:r>
              <a:rPr lang="en-GB" sz="2000" b="1" dirty="0" smtClean="0">
                <a:ea typeface="+mn-ea"/>
                <a:cs typeface="+mn-cs"/>
              </a:rPr>
              <a:t>major class of </a:t>
            </a:r>
            <a:r>
              <a:rPr lang="en-GB" sz="2000" b="1" dirty="0" err="1" smtClean="0">
                <a:ea typeface="+mn-ea"/>
                <a:cs typeface="+mn-cs"/>
              </a:rPr>
              <a:t>Ig</a:t>
            </a:r>
            <a:r>
              <a:rPr lang="en-GB" sz="2000" b="1" dirty="0" smtClean="0">
                <a:ea typeface="+mn-ea"/>
                <a:cs typeface="+mn-cs"/>
              </a:rPr>
              <a:t> in secretions </a:t>
            </a:r>
            <a:r>
              <a:rPr lang="en-GB" sz="2000" dirty="0" smtClean="0">
                <a:ea typeface="+mn-ea"/>
                <a:cs typeface="+mn-cs"/>
              </a:rPr>
              <a:t>- tears, saliva, mucus. Since it is found in secretions </a:t>
            </a:r>
            <a:r>
              <a:rPr lang="en-GB" sz="2000" dirty="0" err="1" smtClean="0">
                <a:ea typeface="+mn-ea"/>
                <a:cs typeface="+mn-cs"/>
              </a:rPr>
              <a:t>secretory</a:t>
            </a:r>
            <a:r>
              <a:rPr lang="en-GB" sz="2000" dirty="0" smtClean="0">
                <a:ea typeface="+mn-ea"/>
                <a:cs typeface="+mn-cs"/>
              </a:rPr>
              <a:t> </a:t>
            </a:r>
            <a:r>
              <a:rPr lang="en-GB" sz="2000" dirty="0" err="1" smtClean="0">
                <a:ea typeface="+mn-ea"/>
                <a:cs typeface="+mn-cs"/>
              </a:rPr>
              <a:t>IgA</a:t>
            </a:r>
            <a:r>
              <a:rPr lang="en-GB" sz="2000" dirty="0" smtClean="0">
                <a:ea typeface="+mn-ea"/>
                <a:cs typeface="+mn-cs"/>
              </a:rPr>
              <a:t> is important in local (mucosal) immunity.</a:t>
            </a:r>
          </a:p>
          <a:p>
            <a:pPr algn="just">
              <a:buFont typeface="Arial" charset="0"/>
              <a:buNone/>
              <a:defRPr/>
            </a:pPr>
            <a:endParaRPr lang="en-GB" sz="2000" dirty="0" smtClean="0">
              <a:ea typeface="+mn-ea"/>
              <a:cs typeface="+mn-cs"/>
            </a:endParaRPr>
          </a:p>
          <a:p>
            <a:pPr algn="just">
              <a:buFont typeface="Arial" charset="0"/>
              <a:buNone/>
              <a:defRPr/>
            </a:pPr>
            <a:r>
              <a:rPr lang="en-GB" sz="2000" dirty="0" smtClean="0">
                <a:ea typeface="+mn-ea"/>
                <a:cs typeface="+mn-cs"/>
              </a:rPr>
              <a:t>c) Normally </a:t>
            </a:r>
            <a:r>
              <a:rPr lang="en-GB" sz="2000" b="1" dirty="0" smtClean="0">
                <a:ea typeface="+mn-ea"/>
                <a:cs typeface="+mn-cs"/>
              </a:rPr>
              <a:t>IgA does not fix complement</a:t>
            </a:r>
            <a:r>
              <a:rPr lang="en-GB" sz="2000" dirty="0" smtClean="0">
                <a:ea typeface="+mn-ea"/>
                <a:cs typeface="+mn-cs"/>
              </a:rPr>
              <a:t>, unless aggregated.</a:t>
            </a:r>
          </a:p>
          <a:p>
            <a:pPr algn="just">
              <a:buFont typeface="Arial" charset="0"/>
              <a:buNone/>
              <a:defRPr/>
            </a:pPr>
            <a:endParaRPr lang="en-GB" sz="2000" dirty="0" smtClean="0">
              <a:ea typeface="+mn-ea"/>
              <a:cs typeface="+mn-cs"/>
            </a:endParaRPr>
          </a:p>
          <a:p>
            <a:pPr algn="just">
              <a:buFont typeface="Arial" charset="0"/>
              <a:buNone/>
              <a:defRPr/>
            </a:pPr>
            <a:r>
              <a:rPr lang="en-GB" sz="2000" dirty="0" smtClean="0">
                <a:ea typeface="+mn-ea"/>
                <a:cs typeface="+mn-cs"/>
              </a:rPr>
              <a:t>d) IgA can</a:t>
            </a:r>
            <a:r>
              <a:rPr lang="en-GB" sz="2000" b="1" dirty="0" smtClean="0">
                <a:ea typeface="+mn-ea"/>
                <a:cs typeface="+mn-cs"/>
              </a:rPr>
              <a:t> binding to some cells </a:t>
            </a:r>
            <a:r>
              <a:rPr lang="en-GB" sz="2000" dirty="0" smtClean="0">
                <a:ea typeface="+mn-ea"/>
                <a:cs typeface="+mn-cs"/>
              </a:rPr>
              <a:t>- PMN's and some lymphocytes.</a:t>
            </a:r>
          </a:p>
          <a:p>
            <a:pPr algn="just">
              <a:buFont typeface="Arial" charset="0"/>
              <a:buNone/>
              <a:defRPr/>
            </a:pPr>
            <a:endParaRPr lang="en-GB" sz="2400" b="1" dirty="0" smtClean="0">
              <a:ea typeface="+mn-ea"/>
              <a:cs typeface="+mn-cs"/>
            </a:endParaRPr>
          </a:p>
          <a:p>
            <a:pPr algn="just">
              <a:buFont typeface="Arial" charset="0"/>
              <a:buNone/>
              <a:defRPr/>
            </a:pPr>
            <a:r>
              <a:rPr lang="en-GB" sz="2400" b="1" dirty="0" smtClean="0">
                <a:ea typeface="+mn-ea"/>
                <a:cs typeface="+mn-cs"/>
              </a:rPr>
              <a:t> </a:t>
            </a:r>
            <a:endParaRPr lang="en-GB" sz="2400" dirty="0" smtClean="0">
              <a:ea typeface="+mn-ea"/>
              <a:cs typeface="+mn-cs"/>
            </a:endParaRPr>
          </a:p>
        </p:txBody>
      </p:sp>
    </p:spTree>
    <p:extLst>
      <p:ext uri="{BB962C8B-B14F-4D97-AF65-F5344CB8AC3E}">
        <p14:creationId xmlns:p14="http://schemas.microsoft.com/office/powerpoint/2010/main" val="9440786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2"/>
          <p:cNvSpPr>
            <a:spLocks noGrp="1"/>
          </p:cNvSpPr>
          <p:nvPr>
            <p:ph idx="1"/>
          </p:nvPr>
        </p:nvSpPr>
        <p:spPr>
          <a:xfrm>
            <a:off x="0" y="0"/>
            <a:ext cx="9144000" cy="6858000"/>
          </a:xfrm>
        </p:spPr>
        <p:txBody>
          <a:bodyPr/>
          <a:lstStyle/>
          <a:p>
            <a:pPr algn="just">
              <a:buFont typeface="Arial" charset="0"/>
              <a:buNone/>
              <a:defRPr/>
            </a:pPr>
            <a:r>
              <a:rPr lang="en-GB" sz="2400" b="1" u="sng" dirty="0" smtClean="0"/>
              <a:t>D</a:t>
            </a:r>
            <a:r>
              <a:rPr lang="en-GB" sz="2400" b="1" u="sng" dirty="0"/>
              <a:t>.  </a:t>
            </a:r>
            <a:r>
              <a:rPr lang="en-GB" sz="2400" b="1" u="sng" dirty="0" err="1"/>
              <a:t>IgD</a:t>
            </a:r>
            <a:endParaRPr lang="en-GB" sz="2400" u="sng" dirty="0"/>
          </a:p>
          <a:p>
            <a:pPr marL="457200" indent="-457200" algn="just">
              <a:buFont typeface="Arial" charset="0"/>
              <a:buAutoNum type="arabicPeriod"/>
              <a:defRPr/>
            </a:pPr>
            <a:r>
              <a:rPr lang="en-GB" sz="2400" dirty="0"/>
              <a:t>Structure</a:t>
            </a:r>
          </a:p>
          <a:p>
            <a:pPr marL="0" indent="0" algn="just">
              <a:buFont typeface="Arial" charset="0"/>
              <a:buNone/>
              <a:defRPr/>
            </a:pPr>
            <a:r>
              <a:rPr lang="en-GB" sz="2400" dirty="0"/>
              <a:t>       </a:t>
            </a:r>
            <a:r>
              <a:rPr lang="en-GB" sz="2400" dirty="0" err="1"/>
              <a:t>IgD</a:t>
            </a:r>
            <a:r>
              <a:rPr lang="en-GB" sz="2400" dirty="0"/>
              <a:t> exists only as a monomer.</a:t>
            </a:r>
          </a:p>
          <a:p>
            <a:pPr algn="just">
              <a:buFont typeface="Arial" charset="0"/>
              <a:buNone/>
              <a:defRPr/>
            </a:pPr>
            <a:endParaRPr lang="en-GB" sz="2400" dirty="0">
              <a:latin typeface="Calibri" charset="0"/>
            </a:endParaRPr>
          </a:p>
          <a:p>
            <a:pPr algn="just">
              <a:buFont typeface="Arial" charset="0"/>
              <a:buNone/>
              <a:defRPr/>
            </a:pPr>
            <a:endParaRPr lang="en-GB" sz="2400" dirty="0" smtClean="0">
              <a:latin typeface="Calibri" charset="0"/>
            </a:endParaRPr>
          </a:p>
          <a:p>
            <a:pPr algn="just">
              <a:buFont typeface="Arial" charset="0"/>
              <a:buNone/>
              <a:defRPr/>
            </a:pPr>
            <a:endParaRPr lang="en-GB" sz="2400" dirty="0">
              <a:latin typeface="Calibri" charset="0"/>
            </a:endParaRPr>
          </a:p>
          <a:p>
            <a:pPr algn="just">
              <a:buFont typeface="Arial" charset="0"/>
              <a:buNone/>
              <a:defRPr/>
            </a:pPr>
            <a:endParaRPr lang="en-GB" sz="2400" dirty="0" smtClean="0">
              <a:latin typeface="Calibri" charset="0"/>
            </a:endParaRPr>
          </a:p>
          <a:p>
            <a:pPr algn="just">
              <a:buFont typeface="Arial" charset="0"/>
              <a:buNone/>
              <a:defRPr/>
            </a:pPr>
            <a:r>
              <a:rPr lang="en-GB" sz="2400" b="1" dirty="0" smtClean="0">
                <a:latin typeface="Calibri" charset="0"/>
              </a:rPr>
              <a:t>Properties</a:t>
            </a:r>
            <a:endParaRPr lang="en-GB" sz="2400" b="1" dirty="0">
              <a:latin typeface="Calibri" charset="0"/>
            </a:endParaRPr>
          </a:p>
          <a:p>
            <a:pPr algn="just">
              <a:buFont typeface="Arial" charset="0"/>
              <a:buNone/>
              <a:defRPr/>
            </a:pPr>
            <a:r>
              <a:rPr lang="en-GB" sz="2400" dirty="0">
                <a:latin typeface="Calibri" charset="0"/>
              </a:rPr>
              <a:t>a) </a:t>
            </a:r>
            <a:r>
              <a:rPr lang="en-GB" sz="2400" dirty="0" err="1">
                <a:latin typeface="Calibri" charset="0"/>
              </a:rPr>
              <a:t>IgD</a:t>
            </a:r>
            <a:r>
              <a:rPr lang="en-GB" sz="2400" dirty="0">
                <a:latin typeface="Calibri" charset="0"/>
              </a:rPr>
              <a:t> is found in </a:t>
            </a:r>
            <a:r>
              <a:rPr lang="en-GB" sz="2400" b="1" dirty="0">
                <a:latin typeface="Calibri" charset="0"/>
              </a:rPr>
              <a:t>low levels </a:t>
            </a:r>
            <a:r>
              <a:rPr lang="en-GB" sz="2400" dirty="0">
                <a:latin typeface="Calibri" charset="0"/>
              </a:rPr>
              <a:t>in serum; its role in serum uncertain.</a:t>
            </a:r>
          </a:p>
          <a:p>
            <a:pPr algn="just">
              <a:buFont typeface="Arial" charset="0"/>
              <a:buNone/>
              <a:defRPr/>
            </a:pPr>
            <a:endParaRPr lang="en-GB" sz="2400" dirty="0" smtClean="0">
              <a:latin typeface="Calibri" charset="0"/>
            </a:endParaRPr>
          </a:p>
          <a:p>
            <a:pPr algn="just">
              <a:buFont typeface="Arial" charset="0"/>
              <a:buNone/>
              <a:defRPr/>
            </a:pPr>
            <a:r>
              <a:rPr lang="en-GB" sz="2400" dirty="0" smtClean="0">
                <a:latin typeface="Calibri" charset="0"/>
              </a:rPr>
              <a:t>b</a:t>
            </a:r>
            <a:r>
              <a:rPr lang="en-GB" sz="2400" dirty="0">
                <a:latin typeface="Calibri" charset="0"/>
              </a:rPr>
              <a:t>) </a:t>
            </a:r>
            <a:r>
              <a:rPr lang="en-GB" sz="2400" dirty="0" err="1">
                <a:latin typeface="Calibri" charset="0"/>
              </a:rPr>
              <a:t>IgD</a:t>
            </a:r>
            <a:r>
              <a:rPr lang="en-GB" sz="2400" dirty="0">
                <a:latin typeface="Calibri" charset="0"/>
              </a:rPr>
              <a:t> is primarily </a:t>
            </a:r>
            <a:r>
              <a:rPr lang="en-GB" sz="2400" b="1" dirty="0">
                <a:latin typeface="Calibri" charset="0"/>
              </a:rPr>
              <a:t>found on B cell surfaces </a:t>
            </a:r>
            <a:r>
              <a:rPr lang="en-GB" sz="2400" dirty="0">
                <a:latin typeface="Calibri" charset="0"/>
              </a:rPr>
              <a:t>where it functions as a receptor for antigen. </a:t>
            </a:r>
            <a:r>
              <a:rPr lang="en-GB" sz="2400" dirty="0" err="1">
                <a:latin typeface="Calibri" charset="0"/>
              </a:rPr>
              <a:t>IgD</a:t>
            </a:r>
            <a:r>
              <a:rPr lang="en-GB" sz="2400" dirty="0">
                <a:latin typeface="Calibri" charset="0"/>
              </a:rPr>
              <a:t> on the surface of B cells has extra amino acids at C-terminal end for anchoring to the </a:t>
            </a:r>
            <a:r>
              <a:rPr lang="en-GB" sz="2400" dirty="0" smtClean="0">
                <a:latin typeface="Calibri" charset="0"/>
              </a:rPr>
              <a:t>membrane.</a:t>
            </a:r>
            <a:endParaRPr lang="en-GB" sz="2400" dirty="0">
              <a:latin typeface="Calibri" charset="0"/>
            </a:endParaRPr>
          </a:p>
          <a:p>
            <a:pPr algn="just">
              <a:buFont typeface="Arial" charset="0"/>
              <a:buNone/>
              <a:defRPr/>
            </a:pPr>
            <a:endParaRPr lang="en-GB" sz="2400" dirty="0" smtClean="0">
              <a:latin typeface="Calibri" charset="0"/>
            </a:endParaRPr>
          </a:p>
          <a:p>
            <a:pPr algn="just">
              <a:buFont typeface="Arial" charset="0"/>
              <a:buNone/>
              <a:defRPr/>
            </a:pPr>
            <a:r>
              <a:rPr lang="en-GB" sz="2400" dirty="0" smtClean="0">
                <a:latin typeface="Calibri" charset="0"/>
              </a:rPr>
              <a:t>c</a:t>
            </a:r>
            <a:r>
              <a:rPr lang="en-GB" sz="2400" dirty="0">
                <a:latin typeface="Calibri" charset="0"/>
              </a:rPr>
              <a:t>) </a:t>
            </a:r>
            <a:r>
              <a:rPr lang="en-GB" sz="2400" dirty="0" err="1">
                <a:latin typeface="Calibri" charset="0"/>
              </a:rPr>
              <a:t>IgD</a:t>
            </a:r>
            <a:r>
              <a:rPr lang="en-GB" sz="2400" dirty="0">
                <a:latin typeface="Calibri" charset="0"/>
              </a:rPr>
              <a:t> does </a:t>
            </a:r>
            <a:r>
              <a:rPr lang="en-GB" sz="2400" b="1" dirty="0">
                <a:latin typeface="Calibri" charset="0"/>
              </a:rPr>
              <a:t>not bind complement</a:t>
            </a:r>
            <a:r>
              <a:rPr lang="en-GB" sz="2400" dirty="0" smtClean="0">
                <a:latin typeface="Calibri" charset="0"/>
              </a:rPr>
              <a:t>.</a:t>
            </a:r>
            <a:endParaRPr lang="en-GB" sz="2400" dirty="0">
              <a:latin typeface="Calibri" charset="0"/>
            </a:endParaRPr>
          </a:p>
        </p:txBody>
      </p:sp>
      <p:pic>
        <p:nvPicPr>
          <p:cNvPr id="108546" name="Picture 4" descr="C:\Users\Zuzan\Desktop\Immunology6\class of Ig\Ab\A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825" y="620713"/>
            <a:ext cx="45100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287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0" y="0"/>
            <a:ext cx="9144000" cy="6858000"/>
          </a:xfrm>
        </p:spPr>
        <p:txBody>
          <a:bodyPr/>
          <a:lstStyle/>
          <a:p>
            <a:pPr algn="just">
              <a:buFont typeface="Arial" charset="0"/>
              <a:buNone/>
            </a:pPr>
            <a:r>
              <a:rPr lang="en-GB" sz="2400" b="1">
                <a:latin typeface="Calibri" charset="0"/>
              </a:rPr>
              <a:t> </a:t>
            </a:r>
            <a:r>
              <a:rPr lang="en-GB" sz="2400" b="1" u="sng">
                <a:latin typeface="Calibri" charset="0"/>
              </a:rPr>
              <a:t>E.  IgE</a:t>
            </a:r>
            <a:endParaRPr lang="en-GB" sz="2400" u="sng">
              <a:latin typeface="Calibri" charset="0"/>
            </a:endParaRPr>
          </a:p>
          <a:p>
            <a:pPr algn="just">
              <a:buFont typeface="Arial" charset="0"/>
              <a:buNone/>
            </a:pPr>
            <a:r>
              <a:rPr lang="en-GB" sz="2400">
                <a:latin typeface="Calibri" charset="0"/>
              </a:rPr>
              <a:t> Structure</a:t>
            </a:r>
          </a:p>
          <a:p>
            <a:pPr algn="just">
              <a:buFont typeface="Arial" charset="0"/>
              <a:buNone/>
            </a:pPr>
            <a:r>
              <a:rPr lang="en-GB" sz="2400">
                <a:latin typeface="Calibri" charset="0"/>
              </a:rPr>
              <a:t>IgE exists as a monomer and has an extra </a:t>
            </a:r>
          </a:p>
          <a:p>
            <a:pPr algn="just">
              <a:buFont typeface="Arial" charset="0"/>
              <a:buNone/>
            </a:pPr>
            <a:r>
              <a:rPr lang="en-GB" sz="2400">
                <a:latin typeface="Calibri" charset="0"/>
              </a:rPr>
              <a:t>domain in the constant region.</a:t>
            </a:r>
          </a:p>
          <a:p>
            <a:pPr>
              <a:buFont typeface="Arial" charset="0"/>
              <a:buNone/>
            </a:pPr>
            <a:endParaRPr lang="en-GB" sz="2400">
              <a:latin typeface="Calibri" charset="0"/>
            </a:endParaRPr>
          </a:p>
          <a:p>
            <a:pPr algn="just">
              <a:buFont typeface="Arial" charset="0"/>
              <a:buNone/>
            </a:pPr>
            <a:endParaRPr lang="en-GB" sz="2400">
              <a:latin typeface="Calibri" charset="0"/>
            </a:endParaRPr>
          </a:p>
          <a:p>
            <a:pPr algn="just">
              <a:buFont typeface="Arial" charset="0"/>
              <a:buNone/>
            </a:pPr>
            <a:r>
              <a:rPr lang="en-GB" sz="2000" b="1">
                <a:latin typeface="Calibri" charset="0"/>
              </a:rPr>
              <a:t>Properties</a:t>
            </a:r>
          </a:p>
          <a:p>
            <a:pPr algn="just">
              <a:buFont typeface="Arial" charset="0"/>
              <a:buNone/>
            </a:pPr>
            <a:r>
              <a:rPr lang="en-GB" sz="2000">
                <a:latin typeface="Calibri" charset="0"/>
              </a:rPr>
              <a:t>a) IgE is the </a:t>
            </a:r>
            <a:r>
              <a:rPr lang="en-GB" sz="2000" b="1">
                <a:latin typeface="Calibri" charset="0"/>
              </a:rPr>
              <a:t>least common</a:t>
            </a:r>
            <a:r>
              <a:rPr lang="en-GB" sz="2000">
                <a:latin typeface="Calibri" charset="0"/>
              </a:rPr>
              <a:t> serum Ig since it binds very tightly to Fc receptors on basophils and mast cells even before interacting with antigen.</a:t>
            </a:r>
          </a:p>
          <a:p>
            <a:pPr algn="just">
              <a:buFont typeface="Arial" charset="0"/>
              <a:buNone/>
            </a:pPr>
            <a:r>
              <a:rPr lang="en-GB" sz="2000">
                <a:latin typeface="Calibri" charset="0"/>
              </a:rPr>
              <a:t>b</a:t>
            </a:r>
            <a:r>
              <a:rPr lang="en-GB" sz="2000" b="1">
                <a:latin typeface="Calibri" charset="0"/>
              </a:rPr>
              <a:t>) Involved in allergic reactions </a:t>
            </a:r>
            <a:r>
              <a:rPr lang="en-GB" sz="2000">
                <a:latin typeface="Calibri" charset="0"/>
              </a:rPr>
              <a:t>- As a consequence of its binding to basophils an mast cells, IgE is involved in allergic reactions. Binding of the allergen to the IgE on the cells results in the release of various pharmacological mediators that result in allergic symptoms.</a:t>
            </a:r>
          </a:p>
          <a:p>
            <a:pPr algn="just">
              <a:buFont typeface="Arial" charset="0"/>
              <a:buNone/>
            </a:pPr>
            <a:r>
              <a:rPr lang="en-GB" sz="2000">
                <a:latin typeface="Calibri" charset="0"/>
              </a:rPr>
              <a:t>c) IgE also </a:t>
            </a:r>
            <a:r>
              <a:rPr lang="en-GB" sz="2000" b="1">
                <a:latin typeface="Calibri" charset="0"/>
              </a:rPr>
              <a:t>plays a role in parasitic helminth diseases</a:t>
            </a:r>
            <a:r>
              <a:rPr lang="en-GB" sz="2000">
                <a:latin typeface="Calibri" charset="0"/>
              </a:rPr>
              <a:t>. Since serum IgE levels rise in parasitic diseases, measuring IgE levels is helpful in diagnosing parasitic infections. Eosinophils have Fc receptors for IgE and binding of eosinophils to IgE-coated helminths results in killing of the parasite.</a:t>
            </a:r>
          </a:p>
          <a:p>
            <a:pPr algn="just">
              <a:buFont typeface="Arial" charset="0"/>
              <a:buNone/>
            </a:pPr>
            <a:r>
              <a:rPr lang="en-GB" sz="2000">
                <a:latin typeface="Calibri" charset="0"/>
              </a:rPr>
              <a:t>d) IgE </a:t>
            </a:r>
            <a:r>
              <a:rPr lang="en-GB" sz="2000" b="1">
                <a:latin typeface="Calibri" charset="0"/>
              </a:rPr>
              <a:t>does not fix complement.</a:t>
            </a:r>
          </a:p>
          <a:p>
            <a:pPr algn="just">
              <a:buFont typeface="Arial" charset="0"/>
              <a:buNone/>
            </a:pPr>
            <a:endParaRPr lang="en-GB" sz="2400" b="1">
              <a:latin typeface="Calibri" charset="0"/>
            </a:endParaRPr>
          </a:p>
        </p:txBody>
      </p:sp>
      <p:pic>
        <p:nvPicPr>
          <p:cNvPr id="109570" name="Picture 4" descr="C:\Users\Zuzan\Desktop\Immunology6\class of Ig\Ab\Ab 1.jpg"/>
          <p:cNvPicPr>
            <a:picLocks noChangeAspect="1" noChangeArrowheads="1"/>
          </p:cNvPicPr>
          <p:nvPr/>
        </p:nvPicPr>
        <p:blipFill>
          <a:blip r:embed="rId2">
            <a:extLst>
              <a:ext uri="{28A0092B-C50C-407E-A947-70E740481C1C}">
                <a14:useLocalDpi xmlns:a14="http://schemas.microsoft.com/office/drawing/2010/main" val="0"/>
              </a:ext>
            </a:extLst>
          </a:blip>
          <a:srcRect l="43214" t="5275" b="10188"/>
          <a:stretch>
            <a:fillRect/>
          </a:stretch>
        </p:blipFill>
        <p:spPr bwMode="auto">
          <a:xfrm>
            <a:off x="5867400" y="115888"/>
            <a:ext cx="25209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5179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2"/>
          <p:cNvSpPr>
            <a:spLocks noGrp="1"/>
          </p:cNvSpPr>
          <p:nvPr>
            <p:ph idx="1"/>
          </p:nvPr>
        </p:nvSpPr>
        <p:spPr>
          <a:xfrm>
            <a:off x="0" y="142875"/>
            <a:ext cx="9144000" cy="6715125"/>
          </a:xfrm>
        </p:spPr>
        <p:txBody>
          <a:bodyPr/>
          <a:lstStyle/>
          <a:p>
            <a:pPr algn="just">
              <a:buFont typeface="Arial" charset="0"/>
              <a:buNone/>
            </a:pPr>
            <a:r>
              <a:rPr lang="en-GB" b="1">
                <a:solidFill>
                  <a:srgbClr val="FF0000"/>
                </a:solidFill>
                <a:latin typeface="Calibri" charset="0"/>
              </a:rPr>
              <a:t>Immune response</a:t>
            </a:r>
          </a:p>
          <a:p>
            <a:pPr algn="just">
              <a:buFont typeface="Arial" charset="0"/>
              <a:buNone/>
            </a:pPr>
            <a:r>
              <a:rPr lang="en-GB" sz="2800">
                <a:latin typeface="Calibri" charset="0"/>
              </a:rPr>
              <a:t>Is a complex and regulated sequence of events involving several cell types. Its triggered when an Ag enter the body and encounters a specialized class of APCs. These cells capture the Ag and processed in a form that can be recognized by helper T lymphocyte, the helper T cells activated and promote the activation of B-cells or cytotoxic T cells. The activated lymphocytes proliferate and carry out their specific function(inactivate or eliminate the Ag). </a:t>
            </a:r>
          </a:p>
          <a:p>
            <a:pPr algn="just">
              <a:buFont typeface="Arial" charset="0"/>
              <a:buNone/>
            </a:pPr>
            <a:r>
              <a:rPr lang="en-GB" sz="2800">
                <a:latin typeface="Calibri" charset="0"/>
              </a:rPr>
              <a:t>At each stage in this process, the lymphocytes and APCs communicate with one another through direct or by secreting regulatory cytokines. </a:t>
            </a:r>
          </a:p>
        </p:txBody>
      </p:sp>
    </p:spTree>
    <p:extLst>
      <p:ext uri="{BB962C8B-B14F-4D97-AF65-F5344CB8AC3E}">
        <p14:creationId xmlns:p14="http://schemas.microsoft.com/office/powerpoint/2010/main" val="14362442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4"/>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1946275" y="0"/>
            <a:ext cx="505301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9385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2"/>
          <p:cNvSpPr>
            <a:spLocks noGrp="1"/>
          </p:cNvSpPr>
          <p:nvPr>
            <p:ph idx="1"/>
          </p:nvPr>
        </p:nvSpPr>
        <p:spPr>
          <a:xfrm>
            <a:off x="0" y="0"/>
            <a:ext cx="9144000" cy="6858000"/>
          </a:xfrm>
        </p:spPr>
        <p:txBody>
          <a:bodyPr/>
          <a:lstStyle/>
          <a:p>
            <a:pPr algn="just">
              <a:buFont typeface="Arial" charset="0"/>
              <a:buNone/>
            </a:pPr>
            <a:r>
              <a:rPr lang="en-GB" sz="2400">
                <a:latin typeface="Calibri" charset="0"/>
              </a:rPr>
              <a:t>When a person exposed to Ag B-cell response and concentration of serum Ab against that Ag rise this is divided into several phase.</a:t>
            </a:r>
          </a:p>
          <a:p>
            <a:pPr algn="just">
              <a:buFont typeface="Arial" charset="0"/>
              <a:buNone/>
            </a:pPr>
            <a:r>
              <a:rPr lang="en-GB" sz="2400">
                <a:latin typeface="Calibri" charset="0"/>
              </a:rPr>
              <a:t>1- </a:t>
            </a:r>
            <a:r>
              <a:rPr lang="en-GB" sz="2400" b="1">
                <a:latin typeface="Calibri" charset="0"/>
              </a:rPr>
              <a:t>Lag phase</a:t>
            </a:r>
            <a:r>
              <a:rPr lang="en-GB" sz="2400">
                <a:latin typeface="Calibri" charset="0"/>
              </a:rPr>
              <a:t>: time between intial exposure to immunogen and appear of Ab in the circulating which average 1 week in human.</a:t>
            </a:r>
          </a:p>
          <a:p>
            <a:pPr algn="just">
              <a:buFont typeface="Arial" charset="0"/>
              <a:buNone/>
            </a:pPr>
            <a:r>
              <a:rPr lang="en-GB" sz="2400">
                <a:latin typeface="Calibri" charset="0"/>
              </a:rPr>
              <a:t>2- </a:t>
            </a:r>
            <a:r>
              <a:rPr lang="en-GB" sz="2400" b="1">
                <a:latin typeface="Calibri" charset="0"/>
              </a:rPr>
              <a:t>Exponential phase</a:t>
            </a:r>
            <a:r>
              <a:rPr lang="en-GB" sz="2400">
                <a:latin typeface="Calibri" charset="0"/>
              </a:rPr>
              <a:t>: is rapid increase in quality of circulating Ab</a:t>
            </a:r>
          </a:p>
          <a:p>
            <a:pPr algn="just">
              <a:buFont typeface="Arial" charset="0"/>
              <a:buNone/>
            </a:pPr>
            <a:r>
              <a:rPr lang="en-GB" sz="2400">
                <a:latin typeface="Calibri" charset="0"/>
              </a:rPr>
              <a:t>3- </a:t>
            </a:r>
            <a:r>
              <a:rPr lang="en-GB" sz="2400" b="1">
                <a:latin typeface="Calibri" charset="0"/>
              </a:rPr>
              <a:t>Steady-State</a:t>
            </a:r>
            <a:r>
              <a:rPr lang="en-GB" sz="2400">
                <a:latin typeface="Calibri" charset="0"/>
              </a:rPr>
              <a:t>: Ab level remains constant because secretion and degradation is in equal rates.</a:t>
            </a:r>
          </a:p>
          <a:p>
            <a:pPr algn="just">
              <a:buFont typeface="Arial" charset="0"/>
              <a:buNone/>
            </a:pPr>
            <a:r>
              <a:rPr lang="en-GB" sz="2400">
                <a:latin typeface="Calibri" charset="0"/>
              </a:rPr>
              <a:t>4- </a:t>
            </a:r>
            <a:r>
              <a:rPr lang="en-GB" sz="2400" b="1">
                <a:latin typeface="Calibri" charset="0"/>
              </a:rPr>
              <a:t>Decling-phase</a:t>
            </a:r>
            <a:r>
              <a:rPr lang="en-GB" sz="2400">
                <a:latin typeface="Calibri" charset="0"/>
              </a:rPr>
              <a:t>: Ab level decline(no new plasma cell produced and existing plasma cell are dying).</a:t>
            </a:r>
          </a:p>
          <a:p>
            <a:pPr algn="just">
              <a:buFont typeface="Arial" charset="0"/>
              <a:buNone/>
            </a:pPr>
            <a:r>
              <a:rPr lang="en-GB" sz="2400">
                <a:latin typeface="Calibri" charset="0"/>
              </a:rPr>
              <a:t>This kind of immune response is weak, short-lived and called primary immune response. subsequent encounters with same immunogen lead to response similar to primary but lag period is short and Ab level rise more rapidly (because of presence of primary memory T and B cells) to much higher level and the steady-state level remaining in the same for much longer periods. </a:t>
            </a:r>
          </a:p>
        </p:txBody>
      </p:sp>
    </p:spTree>
    <p:extLst>
      <p:ext uri="{BB962C8B-B14F-4D97-AF65-F5344CB8AC3E}">
        <p14:creationId xmlns:p14="http://schemas.microsoft.com/office/powerpoint/2010/main" val="14550681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2"/>
          <p:cNvSpPr txBox="1">
            <a:spLocks noChangeArrowheads="1"/>
          </p:cNvSpPr>
          <p:nvPr/>
        </p:nvSpPr>
        <p:spPr bwMode="auto">
          <a:xfrm>
            <a:off x="468313" y="476250"/>
            <a:ext cx="7991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GB" sz="2000">
                <a:latin typeface="Calibri" charset="0"/>
              </a:rPr>
              <a:t>They are typically made of basic structural units—each with</a:t>
            </a:r>
          </a:p>
          <a:p>
            <a:pPr algn="just" eaLnBrk="1" hangingPunct="1"/>
            <a:r>
              <a:rPr lang="en-GB" sz="2000">
                <a:latin typeface="Calibri" charset="0"/>
              </a:rPr>
              <a:t>*two large heavy chains and </a:t>
            </a:r>
          </a:p>
          <a:p>
            <a:pPr algn="just" eaLnBrk="1" hangingPunct="1"/>
            <a:r>
              <a:rPr lang="en-GB" sz="2000">
                <a:latin typeface="Calibri" charset="0"/>
              </a:rPr>
              <a:t>*two small light chains to form </a:t>
            </a:r>
            <a:r>
              <a:rPr lang="en-GB" sz="2000" b="1">
                <a:latin typeface="Calibri" charset="0"/>
              </a:rPr>
              <a:t>monomers</a:t>
            </a:r>
            <a:r>
              <a:rPr lang="en-GB" sz="2000">
                <a:latin typeface="Calibri" charset="0"/>
              </a:rPr>
              <a:t> with one unit, </a:t>
            </a:r>
            <a:r>
              <a:rPr lang="en-GB" sz="2000" b="1">
                <a:latin typeface="Calibri" charset="0"/>
              </a:rPr>
              <a:t>dimers</a:t>
            </a:r>
            <a:r>
              <a:rPr lang="en-GB" sz="2000">
                <a:latin typeface="Calibri" charset="0"/>
              </a:rPr>
              <a:t> with two units or </a:t>
            </a:r>
            <a:r>
              <a:rPr lang="en-GB" sz="2000" b="1">
                <a:latin typeface="Calibri" charset="0"/>
              </a:rPr>
              <a:t>pentamers</a:t>
            </a:r>
            <a:r>
              <a:rPr lang="en-GB" sz="2000">
                <a:latin typeface="Calibri" charset="0"/>
              </a:rPr>
              <a:t> with five units</a:t>
            </a:r>
            <a:endParaRPr lang="en-US" sz="2000"/>
          </a:p>
        </p:txBody>
      </p:sp>
      <p:pic>
        <p:nvPicPr>
          <p:cNvPr id="95234" name="Picture 2" descr="C:\Users\Zuzan\Desktop\Immunology6\class of Ig\Ab\Ab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140" r="-18140"/>
          <a:stretch>
            <a:fillRect/>
          </a:stretch>
        </p:blipFill>
        <p:spPr>
          <a:xfrm>
            <a:off x="1187450" y="2349500"/>
            <a:ext cx="7332663" cy="4032250"/>
          </a:xfrm>
          <a:noFill/>
        </p:spPr>
      </p:pic>
    </p:spTree>
    <p:extLst>
      <p:ext uri="{BB962C8B-B14F-4D97-AF65-F5344CB8AC3E}">
        <p14:creationId xmlns:p14="http://schemas.microsoft.com/office/powerpoint/2010/main" val="12573545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4" descr="H:\immun response\seconday267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0"/>
            <a:ext cx="8145463" cy="6858000"/>
          </a:xfrm>
          <a:noFill/>
        </p:spPr>
      </p:pic>
    </p:spTree>
    <p:extLst>
      <p:ext uri="{BB962C8B-B14F-4D97-AF65-F5344CB8AC3E}">
        <p14:creationId xmlns:p14="http://schemas.microsoft.com/office/powerpoint/2010/main" val="18417693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Content Placeholder 2"/>
          <p:cNvSpPr>
            <a:spLocks noGrp="1"/>
          </p:cNvSpPr>
          <p:nvPr>
            <p:ph idx="1"/>
          </p:nvPr>
        </p:nvSpPr>
        <p:spPr>
          <a:xfrm>
            <a:off x="0" y="0"/>
            <a:ext cx="9144000" cy="6858000"/>
          </a:xfrm>
        </p:spPr>
        <p:txBody>
          <a:bodyPr/>
          <a:lstStyle/>
          <a:p>
            <a:pPr algn="just">
              <a:buFont typeface="Arial" charset="0"/>
              <a:buNone/>
              <a:defRPr/>
            </a:pPr>
            <a:r>
              <a:rPr lang="en-GB" sz="2200" b="1" dirty="0">
                <a:latin typeface="Calibri" charset="0"/>
              </a:rPr>
              <a:t>GENERAL FUNCTIONS OF IMMUNOGLOBULINS</a:t>
            </a:r>
            <a:endParaRPr lang="en-GB" sz="2200" dirty="0">
              <a:latin typeface="Calibri" charset="0"/>
            </a:endParaRPr>
          </a:p>
          <a:p>
            <a:pPr marL="0" indent="0" algn="just">
              <a:buFont typeface="Arial" charset="0"/>
              <a:buNone/>
              <a:defRPr/>
            </a:pPr>
            <a:r>
              <a:rPr lang="en-GB" sz="2200" b="1" dirty="0" smtClean="0">
                <a:latin typeface="Calibri" charset="0"/>
              </a:rPr>
              <a:t>-Antigen binding </a:t>
            </a:r>
          </a:p>
          <a:p>
            <a:pPr marL="0" indent="0" algn="just">
              <a:buFont typeface="Arial" charset="0"/>
              <a:buNone/>
              <a:defRPr/>
            </a:pPr>
            <a:r>
              <a:rPr lang="en-GB" sz="2200" b="1" dirty="0" smtClean="0">
                <a:latin typeface="Calibri" charset="0"/>
              </a:rPr>
              <a:t>-Fixation </a:t>
            </a:r>
            <a:r>
              <a:rPr lang="en-GB" sz="2200" b="1" dirty="0">
                <a:latin typeface="Calibri" charset="0"/>
              </a:rPr>
              <a:t>of </a:t>
            </a:r>
            <a:r>
              <a:rPr lang="en-GB" sz="2200" b="1" dirty="0" smtClean="0">
                <a:latin typeface="Calibri" charset="0"/>
              </a:rPr>
              <a:t>complement</a:t>
            </a:r>
            <a:r>
              <a:rPr lang="en-GB" sz="2200" dirty="0" smtClean="0">
                <a:latin typeface="Calibri" charset="0"/>
              </a:rPr>
              <a:t> </a:t>
            </a:r>
          </a:p>
          <a:p>
            <a:pPr marL="0" indent="0" algn="just">
              <a:buFont typeface="Arial" charset="0"/>
              <a:buNone/>
              <a:defRPr/>
            </a:pPr>
            <a:r>
              <a:rPr lang="en-GB" sz="2200" b="1" dirty="0" smtClean="0">
                <a:latin typeface="Calibri" charset="0"/>
              </a:rPr>
              <a:t>-Binding </a:t>
            </a:r>
            <a:r>
              <a:rPr lang="en-GB" sz="2200" b="1" dirty="0">
                <a:latin typeface="Calibri" charset="0"/>
              </a:rPr>
              <a:t>to various cell types </a:t>
            </a:r>
            <a:r>
              <a:rPr lang="en-GB" sz="2200" dirty="0" smtClean="0">
                <a:latin typeface="Calibri" charset="0"/>
              </a:rPr>
              <a:t>through Fc receptor- </a:t>
            </a:r>
            <a:r>
              <a:rPr lang="en-GB" sz="2200" dirty="0">
                <a:latin typeface="Calibri" charset="0"/>
              </a:rPr>
              <a:t>Phagocytic cells, lymphocytes, platelets, </a:t>
            </a:r>
            <a:r>
              <a:rPr lang="en-GB" sz="2200" dirty="0" smtClean="0">
                <a:latin typeface="Calibri" charset="0"/>
              </a:rPr>
              <a:t>mast cells</a:t>
            </a:r>
            <a:r>
              <a:rPr lang="en-GB" sz="2200" dirty="0">
                <a:latin typeface="Calibri" charset="0"/>
              </a:rPr>
              <a:t>, and </a:t>
            </a:r>
            <a:r>
              <a:rPr lang="en-GB" sz="2200" dirty="0" smtClean="0">
                <a:latin typeface="Calibri" charset="0"/>
              </a:rPr>
              <a:t>basophils. </a:t>
            </a:r>
            <a:endParaRPr lang="en-GB" sz="2200" dirty="0">
              <a:latin typeface="Calibri" charset="0"/>
            </a:endParaRPr>
          </a:p>
          <a:p>
            <a:pPr marL="0" indent="0" algn="just">
              <a:buFont typeface="Arial" charset="0"/>
              <a:buNone/>
              <a:defRPr/>
            </a:pPr>
            <a:r>
              <a:rPr lang="en-GB" sz="2200" b="1" dirty="0" smtClean="0">
                <a:latin typeface="Calibri" charset="0"/>
              </a:rPr>
              <a:t>-Bind </a:t>
            </a:r>
            <a:r>
              <a:rPr lang="en-GB" sz="2200" b="1" dirty="0">
                <a:latin typeface="Calibri" charset="0"/>
              </a:rPr>
              <a:t>to receptors on placental </a:t>
            </a:r>
            <a:r>
              <a:rPr lang="en-GB" sz="2200" dirty="0" err="1" smtClean="0">
                <a:latin typeface="Calibri" charset="0"/>
              </a:rPr>
              <a:t>trophoblasts</a:t>
            </a:r>
            <a:r>
              <a:rPr lang="en-GB" sz="2200" dirty="0">
                <a:latin typeface="Calibri" charset="0"/>
              </a:rPr>
              <a:t> </a:t>
            </a:r>
            <a:r>
              <a:rPr lang="en-GB" sz="2200" dirty="0" smtClean="0">
                <a:latin typeface="Calibri" charset="0"/>
              </a:rPr>
              <a:t>(to transfer across </a:t>
            </a:r>
            <a:r>
              <a:rPr lang="en-GB" sz="2200" dirty="0">
                <a:latin typeface="Calibri" charset="0"/>
              </a:rPr>
              <a:t>the </a:t>
            </a:r>
            <a:r>
              <a:rPr lang="en-GB" sz="2200" dirty="0" smtClean="0">
                <a:latin typeface="Calibri" charset="0"/>
              </a:rPr>
              <a:t>placenta). </a:t>
            </a:r>
            <a:endParaRPr lang="en-GB" sz="2200" dirty="0">
              <a:latin typeface="Calibri" charset="0"/>
            </a:endParaRPr>
          </a:p>
        </p:txBody>
      </p:sp>
      <p:pic>
        <p:nvPicPr>
          <p:cNvPr id="96258" name="Picture 4" descr="C:\Users\Zuzan\Desktop\Immunology6\class of Ig\Ab\A10.jpg"/>
          <p:cNvPicPr>
            <a:picLocks noChangeAspect="1" noChangeArrowheads="1"/>
          </p:cNvPicPr>
          <p:nvPr/>
        </p:nvPicPr>
        <p:blipFill>
          <a:blip r:embed="rId2">
            <a:extLst>
              <a:ext uri="{28A0092B-C50C-407E-A947-70E740481C1C}">
                <a14:useLocalDpi xmlns:a14="http://schemas.microsoft.com/office/drawing/2010/main" val="0"/>
              </a:ext>
            </a:extLst>
          </a:blip>
          <a:srcRect t="22824"/>
          <a:stretch>
            <a:fillRect/>
          </a:stretch>
        </p:blipFill>
        <p:spPr bwMode="auto">
          <a:xfrm>
            <a:off x="1042988" y="2414588"/>
            <a:ext cx="72739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7216238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idx="1"/>
          </p:nvPr>
        </p:nvSpPr>
        <p:spPr>
          <a:xfrm>
            <a:off x="0" y="0"/>
            <a:ext cx="9144000" cy="6858000"/>
          </a:xfrm>
        </p:spPr>
        <p:txBody>
          <a:bodyPr/>
          <a:lstStyle/>
          <a:p>
            <a:pPr algn="just">
              <a:buFont typeface="Arial" charset="0"/>
              <a:buNone/>
            </a:pPr>
            <a:r>
              <a:rPr lang="en-GB" sz="2400" b="1">
                <a:latin typeface="Calibri" charset="0"/>
              </a:rPr>
              <a:t>BASIC STRUCTURE OF IMMUNOGLOBULINS</a:t>
            </a:r>
            <a:endParaRPr lang="en-GB" sz="2400">
              <a:latin typeface="Calibri" charset="0"/>
            </a:endParaRPr>
          </a:p>
          <a:p>
            <a:pPr algn="just">
              <a:buFont typeface="Arial" charset="0"/>
              <a:buNone/>
            </a:pPr>
            <a:r>
              <a:rPr lang="en-GB" sz="2400">
                <a:latin typeface="Calibri" charset="0"/>
              </a:rPr>
              <a:t>The basic structure of the immunoglobulins is are built from the same basic units.</a:t>
            </a:r>
          </a:p>
          <a:p>
            <a:pPr algn="just">
              <a:buFont typeface="Arial" charset="0"/>
              <a:buAutoNum type="alphaUcPeriod"/>
            </a:pPr>
            <a:r>
              <a:rPr lang="en-GB" sz="2400" b="1">
                <a:latin typeface="Calibri" charset="0"/>
              </a:rPr>
              <a:t>Heavy and Light Chains: </a:t>
            </a:r>
            <a:r>
              <a:rPr lang="en-GB" sz="2400">
                <a:latin typeface="Calibri" charset="0"/>
              </a:rPr>
              <a:t>2 identical light chains (23kD) &amp; 2 identical heavy chains (50-70kD)</a:t>
            </a:r>
          </a:p>
          <a:p>
            <a:pPr algn="just">
              <a:buFont typeface="Arial" charset="0"/>
              <a:buNone/>
            </a:pPr>
            <a:r>
              <a:rPr lang="en-GB" sz="2400" b="1">
                <a:latin typeface="Calibri" charset="0"/>
              </a:rPr>
              <a:t>B. Disulfide bonds:</a:t>
            </a:r>
            <a:r>
              <a:rPr lang="en-GB" sz="2400">
                <a:latin typeface="Calibri" charset="0"/>
              </a:rPr>
              <a:t> Inter-chain disulfide bonds &amp; Intra-chain disulfide binds.</a:t>
            </a:r>
          </a:p>
          <a:p>
            <a:pPr algn="just">
              <a:buFont typeface="Arial" charset="0"/>
              <a:buNone/>
            </a:pPr>
            <a:r>
              <a:rPr lang="en-GB" sz="2400" b="1">
                <a:latin typeface="Calibri" charset="0"/>
              </a:rPr>
              <a:t>C. Variable (V) and Constant (C) Regions</a:t>
            </a:r>
            <a:r>
              <a:rPr lang="en-GB" sz="2400">
                <a:latin typeface="Calibri" charset="0"/>
              </a:rPr>
              <a:t> </a:t>
            </a:r>
          </a:p>
          <a:p>
            <a:pPr algn="just">
              <a:buFont typeface="Arial" charset="0"/>
              <a:buNone/>
            </a:pPr>
            <a:r>
              <a:rPr lang="en-GB" sz="2400">
                <a:latin typeface="Calibri" charset="0"/>
              </a:rPr>
              <a:t>heavy and light chain could be divided into two regions based on variability in the amino acid sequences</a:t>
            </a:r>
          </a:p>
          <a:p>
            <a:pPr algn="just">
              <a:buFont typeface="Arial" charset="0"/>
              <a:buNone/>
            </a:pPr>
            <a:r>
              <a:rPr lang="en-GB" sz="2400">
                <a:latin typeface="Calibri" charset="0"/>
              </a:rPr>
              <a:t>1. Light Chain - V</a:t>
            </a:r>
            <a:r>
              <a:rPr lang="en-GB" sz="2400" baseline="-25000">
                <a:latin typeface="Calibri" charset="0"/>
              </a:rPr>
              <a:t>L</a:t>
            </a:r>
            <a:r>
              <a:rPr lang="en-GB" sz="2400">
                <a:latin typeface="Calibri" charset="0"/>
              </a:rPr>
              <a:t> (110 amino acids) and C</a:t>
            </a:r>
            <a:r>
              <a:rPr lang="en-GB" sz="2400" baseline="-25000">
                <a:latin typeface="Calibri" charset="0"/>
              </a:rPr>
              <a:t>L</a:t>
            </a:r>
            <a:r>
              <a:rPr lang="en-GB" sz="2400">
                <a:latin typeface="Calibri" charset="0"/>
              </a:rPr>
              <a:t> (110 amino acids)</a:t>
            </a:r>
          </a:p>
          <a:p>
            <a:pPr algn="just">
              <a:buFont typeface="Arial" charset="0"/>
              <a:buNone/>
            </a:pPr>
            <a:r>
              <a:rPr lang="en-GB" sz="2400">
                <a:latin typeface="Calibri" charset="0"/>
              </a:rPr>
              <a:t>2. Heavy Chain - V</a:t>
            </a:r>
            <a:r>
              <a:rPr lang="en-GB" sz="2400" baseline="-25000">
                <a:latin typeface="Calibri" charset="0"/>
              </a:rPr>
              <a:t>H</a:t>
            </a:r>
            <a:r>
              <a:rPr lang="en-GB" sz="2400">
                <a:latin typeface="Calibri" charset="0"/>
              </a:rPr>
              <a:t> (110 amino acids) and C</a:t>
            </a:r>
            <a:r>
              <a:rPr lang="en-GB" sz="2400" baseline="-25000">
                <a:latin typeface="Calibri" charset="0"/>
              </a:rPr>
              <a:t>H</a:t>
            </a:r>
            <a:r>
              <a:rPr lang="en-GB" sz="2400">
                <a:latin typeface="Calibri" charset="0"/>
              </a:rPr>
              <a:t> (330-440 amino acids)</a:t>
            </a:r>
          </a:p>
        </p:txBody>
      </p:sp>
    </p:spTree>
    <p:extLst>
      <p:ext uri="{BB962C8B-B14F-4D97-AF65-F5344CB8AC3E}">
        <p14:creationId xmlns:p14="http://schemas.microsoft.com/office/powerpoint/2010/main" val="41147274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a:xfrm>
            <a:off x="0" y="0"/>
            <a:ext cx="9144000" cy="6858000"/>
          </a:xfrm>
        </p:spPr>
        <p:txBody>
          <a:bodyPr/>
          <a:lstStyle/>
          <a:p>
            <a:pPr algn="just">
              <a:buFont typeface="Arial" charset="0"/>
              <a:buNone/>
            </a:pPr>
            <a:r>
              <a:rPr lang="en-GB" sz="2400">
                <a:latin typeface="Calibri" charset="0"/>
              </a:rPr>
              <a:t> </a:t>
            </a:r>
            <a:r>
              <a:rPr lang="en-GB" sz="2400" b="1">
                <a:latin typeface="Calibri" charset="0"/>
              </a:rPr>
              <a:t>D. Hinge Region </a:t>
            </a:r>
          </a:p>
          <a:p>
            <a:pPr>
              <a:buFont typeface="Arial" charset="0"/>
              <a:buNone/>
            </a:pPr>
            <a:r>
              <a:rPr lang="en-GB" sz="2400">
                <a:latin typeface="Calibri" charset="0"/>
              </a:rPr>
              <a:t>This is the region at which the arms of the antibody molecule forms a Y. It is called the hinge region because there is some flexibility in the molecule at this point.</a:t>
            </a:r>
          </a:p>
          <a:p>
            <a:pPr>
              <a:buFont typeface="Arial" charset="0"/>
              <a:buNone/>
            </a:pPr>
            <a:r>
              <a:rPr lang="en-GB" sz="2400" b="1">
                <a:latin typeface="Calibri" charset="0"/>
              </a:rPr>
              <a:t>E. Domains</a:t>
            </a:r>
            <a:r>
              <a:rPr lang="en-GB" sz="2400">
                <a:latin typeface="Calibri" charset="0"/>
              </a:rPr>
              <a:t> </a:t>
            </a:r>
          </a:p>
          <a:p>
            <a:pPr>
              <a:buFont typeface="Arial" charset="0"/>
              <a:buNone/>
            </a:pPr>
            <a:r>
              <a:rPr lang="en-GB" sz="2400">
                <a:latin typeface="Calibri" charset="0"/>
              </a:rPr>
              <a:t>Three dimensional  images of the immunoglobulin molecule show that it is not straight but, it is folded into globular regions each of which contains an intra-chain disulfide bond These regions are called domains.</a:t>
            </a:r>
          </a:p>
          <a:p>
            <a:pPr>
              <a:buFont typeface="Arial" charset="0"/>
              <a:buNone/>
            </a:pPr>
            <a:r>
              <a:rPr lang="en-GB" sz="2400">
                <a:latin typeface="Calibri" charset="0"/>
              </a:rPr>
              <a:t>1. Light Chain Domains - V</a:t>
            </a:r>
            <a:r>
              <a:rPr lang="en-GB" sz="2400" baseline="-25000">
                <a:latin typeface="Calibri" charset="0"/>
              </a:rPr>
              <a:t>L</a:t>
            </a:r>
            <a:r>
              <a:rPr lang="en-GB" sz="2400">
                <a:latin typeface="Calibri" charset="0"/>
              </a:rPr>
              <a:t> and C</a:t>
            </a:r>
            <a:r>
              <a:rPr lang="en-GB" sz="2400" baseline="-25000">
                <a:latin typeface="Calibri" charset="0"/>
              </a:rPr>
              <a:t>L</a:t>
            </a:r>
            <a:endParaRPr lang="en-GB" sz="2400">
              <a:latin typeface="Calibri" charset="0"/>
            </a:endParaRPr>
          </a:p>
          <a:p>
            <a:pPr>
              <a:buFont typeface="Arial" charset="0"/>
              <a:buNone/>
            </a:pPr>
            <a:r>
              <a:rPr lang="en-GB" sz="2400">
                <a:latin typeface="Calibri" charset="0"/>
              </a:rPr>
              <a:t>2. Heavy Chain Domains - V</a:t>
            </a:r>
            <a:r>
              <a:rPr lang="en-GB" sz="2400" baseline="-25000">
                <a:latin typeface="Calibri" charset="0"/>
              </a:rPr>
              <a:t>H</a:t>
            </a:r>
            <a:r>
              <a:rPr lang="en-GB" sz="2400">
                <a:latin typeface="Calibri" charset="0"/>
              </a:rPr>
              <a:t>, C</a:t>
            </a:r>
            <a:r>
              <a:rPr lang="en-GB" sz="2400" baseline="-25000">
                <a:latin typeface="Calibri" charset="0"/>
              </a:rPr>
              <a:t>H1</a:t>
            </a:r>
            <a:r>
              <a:rPr lang="en-GB" sz="2400">
                <a:latin typeface="Calibri" charset="0"/>
              </a:rPr>
              <a:t> - C</a:t>
            </a:r>
            <a:r>
              <a:rPr lang="en-GB" sz="2400" baseline="-25000">
                <a:latin typeface="Calibri" charset="0"/>
              </a:rPr>
              <a:t>H3</a:t>
            </a:r>
            <a:r>
              <a:rPr lang="en-GB" sz="2400">
                <a:latin typeface="Calibri" charset="0"/>
              </a:rPr>
              <a:t> (or C</a:t>
            </a:r>
            <a:r>
              <a:rPr lang="en-GB" sz="2400" baseline="-25000">
                <a:latin typeface="Calibri" charset="0"/>
              </a:rPr>
              <a:t>H4</a:t>
            </a:r>
            <a:r>
              <a:rPr lang="en-GB" sz="2400">
                <a:latin typeface="Calibri" charset="0"/>
              </a:rPr>
              <a:t>)</a:t>
            </a:r>
          </a:p>
          <a:p>
            <a:pPr algn="just">
              <a:buFont typeface="Arial" charset="0"/>
              <a:buNone/>
            </a:pPr>
            <a:r>
              <a:rPr lang="en-GB" sz="2400" b="1">
                <a:latin typeface="Calibri" charset="0"/>
              </a:rPr>
              <a:t>F. Oligosaccharides</a:t>
            </a:r>
            <a:r>
              <a:rPr lang="en-GB" sz="2400">
                <a:latin typeface="Calibri" charset="0"/>
              </a:rPr>
              <a:t> </a:t>
            </a:r>
          </a:p>
          <a:p>
            <a:pPr algn="just">
              <a:buFont typeface="Arial" charset="0"/>
              <a:buNone/>
            </a:pPr>
            <a:r>
              <a:rPr lang="en-GB" sz="2400">
                <a:latin typeface="Calibri" charset="0"/>
              </a:rPr>
              <a:t>Carbohydrates are attached to the C</a:t>
            </a:r>
            <a:r>
              <a:rPr lang="en-GB" sz="2400" baseline="-25000">
                <a:latin typeface="Calibri" charset="0"/>
              </a:rPr>
              <a:t>H2</a:t>
            </a:r>
            <a:r>
              <a:rPr lang="en-GB" sz="2400">
                <a:latin typeface="Calibri" charset="0"/>
              </a:rPr>
              <a:t> domain in most immunoglobulins. However, in some cases carbohydrates may also be attached at other locations.</a:t>
            </a:r>
          </a:p>
          <a:p>
            <a:pPr>
              <a:buFont typeface="Arial" charset="0"/>
              <a:buNone/>
            </a:pPr>
            <a:endParaRPr lang="en-GB" sz="2400">
              <a:latin typeface="Calibri" charset="0"/>
            </a:endParaRPr>
          </a:p>
          <a:p>
            <a:pPr>
              <a:buFont typeface="Arial" charset="0"/>
              <a:buNone/>
            </a:pPr>
            <a:endParaRPr lang="en-GB" sz="2400">
              <a:latin typeface="Calibri" charset="0"/>
            </a:endParaRPr>
          </a:p>
        </p:txBody>
      </p:sp>
    </p:spTree>
    <p:extLst>
      <p:ext uri="{BB962C8B-B14F-4D97-AF65-F5344CB8AC3E}">
        <p14:creationId xmlns:p14="http://schemas.microsoft.com/office/powerpoint/2010/main" val="37117605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971550" y="765175"/>
            <a:ext cx="7200900"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extBox 1"/>
          <p:cNvSpPr txBox="1">
            <a:spLocks noChangeArrowheads="1"/>
          </p:cNvSpPr>
          <p:nvPr/>
        </p:nvSpPr>
        <p:spPr bwMode="auto">
          <a:xfrm>
            <a:off x="225425" y="188913"/>
            <a:ext cx="8523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GB" sz="1600" b="1" u="sng">
                <a:latin typeface="Calibri" charset="0"/>
              </a:rPr>
              <a:t>Heavy and Light Chains</a:t>
            </a:r>
            <a:r>
              <a:rPr lang="en-GB" sz="1600" b="1">
                <a:latin typeface="Calibri" charset="0"/>
              </a:rPr>
              <a:t>, </a:t>
            </a:r>
            <a:r>
              <a:rPr lang="en-GB" sz="1600" b="1" u="sng">
                <a:latin typeface="Calibri" charset="0"/>
              </a:rPr>
              <a:t>Disulfide bonds</a:t>
            </a:r>
            <a:r>
              <a:rPr lang="en-GB" sz="1600" b="1">
                <a:latin typeface="Calibri" charset="0"/>
              </a:rPr>
              <a:t>, </a:t>
            </a:r>
            <a:r>
              <a:rPr lang="en-GB" sz="1600" b="1" u="sng">
                <a:latin typeface="Calibri" charset="0"/>
              </a:rPr>
              <a:t>Variable (V) and Constant (C) Regions</a:t>
            </a:r>
            <a:r>
              <a:rPr lang="en-GB" sz="1600" b="1">
                <a:latin typeface="Calibri" charset="0"/>
              </a:rPr>
              <a:t>, </a:t>
            </a:r>
            <a:r>
              <a:rPr lang="en-GB" sz="1600" b="1" u="sng">
                <a:latin typeface="Calibri" charset="0"/>
              </a:rPr>
              <a:t>Hinge Region</a:t>
            </a:r>
            <a:r>
              <a:rPr lang="en-GB" sz="1600" b="1">
                <a:latin typeface="Calibri" charset="0"/>
              </a:rPr>
              <a:t>, </a:t>
            </a:r>
            <a:r>
              <a:rPr lang="en-GB" sz="1600" b="1" u="sng">
                <a:latin typeface="Calibri" charset="0"/>
              </a:rPr>
              <a:t>Domains</a:t>
            </a:r>
            <a:r>
              <a:rPr lang="en-GB" sz="1600" b="1">
                <a:latin typeface="Calibri" charset="0"/>
              </a:rPr>
              <a:t>, </a:t>
            </a:r>
            <a:r>
              <a:rPr lang="en-GB" sz="1600" b="1" u="sng">
                <a:latin typeface="Calibri" charset="0"/>
              </a:rPr>
              <a:t>Oligosaccharides</a:t>
            </a:r>
            <a:r>
              <a:rPr lang="en-GB" sz="1600">
                <a:latin typeface="Calibri" charset="0"/>
              </a:rPr>
              <a:t> </a:t>
            </a:r>
            <a:r>
              <a:rPr lang="en-GB" sz="1600" b="1">
                <a:latin typeface="Calibri" charset="0"/>
              </a:rPr>
              <a:t> </a:t>
            </a:r>
            <a:endParaRPr lang="en-GB" sz="1600">
              <a:latin typeface="Calibri" charset="0"/>
            </a:endParaRPr>
          </a:p>
        </p:txBody>
      </p:sp>
    </p:spTree>
    <p:extLst>
      <p:ext uri="{BB962C8B-B14F-4D97-AF65-F5344CB8AC3E}">
        <p14:creationId xmlns:p14="http://schemas.microsoft.com/office/powerpoint/2010/main" val="18423383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2"/>
          <p:cNvSpPr>
            <a:spLocks noGrp="1"/>
          </p:cNvSpPr>
          <p:nvPr>
            <p:ph idx="1"/>
          </p:nvPr>
        </p:nvSpPr>
        <p:spPr>
          <a:xfrm>
            <a:off x="0" y="0"/>
            <a:ext cx="9144000" cy="6858000"/>
          </a:xfrm>
        </p:spPr>
        <p:txBody>
          <a:bodyPr/>
          <a:lstStyle/>
          <a:p>
            <a:pPr algn="just">
              <a:buFont typeface="Arial" charset="0"/>
              <a:buNone/>
            </a:pPr>
            <a:r>
              <a:rPr lang="en-GB" sz="2600" b="1">
                <a:latin typeface="Calibri" charset="0"/>
              </a:rPr>
              <a:t>Immunoglobulin classes</a:t>
            </a:r>
            <a:r>
              <a:rPr lang="en-GB" sz="2600">
                <a:latin typeface="Calibri" charset="0"/>
              </a:rPr>
              <a:t> </a:t>
            </a:r>
          </a:p>
          <a:p>
            <a:pPr algn="just">
              <a:buFont typeface="Arial" charset="0"/>
              <a:buNone/>
            </a:pPr>
            <a:r>
              <a:rPr lang="en-GB" sz="2600">
                <a:latin typeface="Calibri" charset="0"/>
              </a:rPr>
              <a:t>The immunoglobulins can be divided into five different classes, based on differences in the </a:t>
            </a:r>
            <a:r>
              <a:rPr lang="en-GB" sz="2600" b="1">
                <a:latin typeface="Calibri" charset="0"/>
              </a:rPr>
              <a:t>amino acid sequences in the constant region</a:t>
            </a:r>
            <a:r>
              <a:rPr lang="en-GB" sz="2600">
                <a:latin typeface="Calibri" charset="0"/>
              </a:rPr>
              <a:t> of the heavy chains</a:t>
            </a:r>
          </a:p>
          <a:p>
            <a:pPr algn="just">
              <a:buFont typeface="Arial" charset="0"/>
              <a:buNone/>
            </a:pPr>
            <a:endParaRPr lang="en-GB" sz="2600">
              <a:latin typeface="Calibri" charset="0"/>
            </a:endParaRPr>
          </a:p>
          <a:p>
            <a:pPr algn="just">
              <a:buFont typeface="Arial" charset="0"/>
              <a:buNone/>
            </a:pPr>
            <a:r>
              <a:rPr lang="en-GB" sz="2600">
                <a:latin typeface="Calibri" charset="0"/>
              </a:rPr>
              <a:t> 1.   IgG - Gamma  heavy chains</a:t>
            </a:r>
          </a:p>
          <a:p>
            <a:pPr algn="just">
              <a:buFont typeface="Arial" charset="0"/>
              <a:buNone/>
            </a:pPr>
            <a:r>
              <a:rPr lang="en-GB" sz="2600">
                <a:latin typeface="Calibri" charset="0"/>
              </a:rPr>
              <a:t> 2.   IgM - Mu  heavy chains</a:t>
            </a:r>
          </a:p>
          <a:p>
            <a:pPr algn="just">
              <a:buFont typeface="Arial" charset="0"/>
              <a:buNone/>
            </a:pPr>
            <a:r>
              <a:rPr lang="en-GB" sz="2600">
                <a:latin typeface="Calibri" charset="0"/>
              </a:rPr>
              <a:t> 3.   IgA - Alpha heavy chains</a:t>
            </a:r>
          </a:p>
          <a:p>
            <a:pPr algn="just">
              <a:buFont typeface="Arial" charset="0"/>
              <a:buNone/>
            </a:pPr>
            <a:r>
              <a:rPr lang="en-GB" sz="2600">
                <a:latin typeface="Calibri" charset="0"/>
              </a:rPr>
              <a:t> 4.   IgD - Delta  heavy chains</a:t>
            </a:r>
          </a:p>
          <a:p>
            <a:pPr algn="just">
              <a:buFont typeface="Arial" charset="0"/>
              <a:buNone/>
            </a:pPr>
            <a:r>
              <a:rPr lang="en-GB" sz="2600">
                <a:latin typeface="Calibri" charset="0"/>
              </a:rPr>
              <a:t> 5.   IgE - Epsilon  heavy chains</a:t>
            </a:r>
          </a:p>
          <a:p>
            <a:pPr algn="just"/>
            <a:endParaRPr lang="en-GB" sz="2600">
              <a:latin typeface="Calibri" charset="0"/>
            </a:endParaRPr>
          </a:p>
        </p:txBody>
      </p:sp>
    </p:spTree>
    <p:extLst>
      <p:ext uri="{BB962C8B-B14F-4D97-AF65-F5344CB8AC3E}">
        <p14:creationId xmlns:p14="http://schemas.microsoft.com/office/powerpoint/2010/main" val="24175959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ontent Placeholder 2"/>
          <p:cNvSpPr>
            <a:spLocks noGrp="1"/>
          </p:cNvSpPr>
          <p:nvPr>
            <p:ph idx="1"/>
          </p:nvPr>
        </p:nvSpPr>
        <p:spPr>
          <a:xfrm>
            <a:off x="0" y="0"/>
            <a:ext cx="9144000" cy="6858000"/>
          </a:xfrm>
        </p:spPr>
        <p:txBody>
          <a:bodyPr/>
          <a:lstStyle/>
          <a:p>
            <a:pPr algn="just">
              <a:buFont typeface="Arial" charset="0"/>
              <a:buNone/>
              <a:defRPr/>
            </a:pPr>
            <a:r>
              <a:rPr lang="en-GB" sz="2400" b="1" dirty="0">
                <a:latin typeface="Calibri" charset="0"/>
              </a:rPr>
              <a:t>STRUCTURE AND SOME PROPERTIES OF IG CLASSES AND SUBCLASSES </a:t>
            </a:r>
            <a:r>
              <a:rPr lang="en-GB" sz="2400" b="1" u="sng" dirty="0">
                <a:latin typeface="Calibri" charset="0"/>
              </a:rPr>
              <a:t>A.  </a:t>
            </a:r>
            <a:r>
              <a:rPr lang="en-GB" sz="2400" b="1" u="sng" dirty="0" err="1">
                <a:latin typeface="Calibri" charset="0"/>
              </a:rPr>
              <a:t>IgG</a:t>
            </a:r>
            <a:endParaRPr lang="en-GB" sz="2400" u="sng" dirty="0">
              <a:latin typeface="Calibri" charset="0"/>
            </a:endParaRPr>
          </a:p>
          <a:p>
            <a:pPr marL="457200" indent="-457200" algn="just">
              <a:buFont typeface="Arial" charset="0"/>
              <a:buAutoNum type="arabicPeriod"/>
              <a:defRPr/>
            </a:pPr>
            <a:r>
              <a:rPr lang="en-GB" sz="2400" dirty="0" smtClean="0">
                <a:latin typeface="Calibri" charset="0"/>
              </a:rPr>
              <a:t>Structure</a:t>
            </a:r>
            <a:endParaRPr lang="en-GB" sz="2400" dirty="0">
              <a:latin typeface="Calibri" charset="0"/>
            </a:endParaRPr>
          </a:p>
          <a:p>
            <a:pPr marL="0" indent="0" algn="just">
              <a:buFont typeface="Arial" charset="0"/>
              <a:buNone/>
              <a:defRPr/>
            </a:pPr>
            <a:r>
              <a:rPr lang="en-GB" sz="2400" dirty="0" smtClean="0">
                <a:latin typeface="Calibri" charset="0"/>
              </a:rPr>
              <a:t>All </a:t>
            </a:r>
            <a:r>
              <a:rPr lang="en-GB" sz="2400" dirty="0" err="1" smtClean="0">
                <a:latin typeface="Calibri" charset="0"/>
              </a:rPr>
              <a:t>IgG's</a:t>
            </a:r>
            <a:r>
              <a:rPr lang="en-GB" sz="2400" dirty="0" smtClean="0">
                <a:latin typeface="Calibri" charset="0"/>
              </a:rPr>
              <a:t> (IgG1, IgG2, IgG3, and IgG4) </a:t>
            </a:r>
            <a:r>
              <a:rPr lang="en-GB" sz="2400" dirty="0">
                <a:latin typeface="Calibri" charset="0"/>
              </a:rPr>
              <a:t>are </a:t>
            </a:r>
            <a:r>
              <a:rPr lang="en-GB" sz="2400" dirty="0" smtClean="0">
                <a:latin typeface="Calibri" charset="0"/>
              </a:rPr>
              <a:t>monomers. </a:t>
            </a:r>
            <a:r>
              <a:rPr lang="en-GB" sz="2400" dirty="0">
                <a:latin typeface="Calibri" charset="0"/>
              </a:rPr>
              <a:t>The subclasses differ in the number of </a:t>
            </a:r>
            <a:r>
              <a:rPr lang="en-GB" sz="2400" b="1" dirty="0" err="1">
                <a:latin typeface="Calibri" charset="0"/>
              </a:rPr>
              <a:t>disulfide</a:t>
            </a:r>
            <a:r>
              <a:rPr lang="en-GB" sz="2400" b="1" dirty="0">
                <a:latin typeface="Calibri" charset="0"/>
              </a:rPr>
              <a:t> bonds </a:t>
            </a:r>
            <a:r>
              <a:rPr lang="en-GB" sz="2400" dirty="0">
                <a:latin typeface="Calibri" charset="0"/>
              </a:rPr>
              <a:t>and </a:t>
            </a:r>
            <a:r>
              <a:rPr lang="en-GB" sz="2400" b="1" dirty="0">
                <a:latin typeface="Calibri" charset="0"/>
              </a:rPr>
              <a:t>length of the hinge region</a:t>
            </a:r>
            <a:r>
              <a:rPr lang="en-GB" sz="2400" dirty="0">
                <a:latin typeface="Calibri" charset="0"/>
              </a:rPr>
              <a:t>.</a:t>
            </a:r>
          </a:p>
          <a:p>
            <a:pPr>
              <a:defRPr/>
            </a:pPr>
            <a:endParaRPr lang="en-GB" dirty="0">
              <a:latin typeface="Calibri" charset="0"/>
            </a:endParaRPr>
          </a:p>
        </p:txBody>
      </p:sp>
      <p:pic>
        <p:nvPicPr>
          <p:cNvPr id="101378" name="Picture 2" descr="C:\Users\Zuzan\Desktop\Immunology6\class of Ig\Ab\A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2428875"/>
            <a:ext cx="6100763"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572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2"/>
          <p:cNvSpPr>
            <a:spLocks noGrp="1"/>
          </p:cNvSpPr>
          <p:nvPr>
            <p:ph idx="1"/>
          </p:nvPr>
        </p:nvSpPr>
        <p:spPr>
          <a:xfrm>
            <a:off x="0" y="0"/>
            <a:ext cx="9144000" cy="6858000"/>
          </a:xfrm>
        </p:spPr>
        <p:txBody>
          <a:bodyPr/>
          <a:lstStyle/>
          <a:p>
            <a:pPr algn="just">
              <a:buFont typeface="Arial" charset="0"/>
              <a:buNone/>
              <a:defRPr/>
            </a:pPr>
            <a:r>
              <a:rPr lang="en-GB" sz="2400" b="1" dirty="0">
                <a:latin typeface="Calibri" charset="0"/>
              </a:rPr>
              <a:t>2. Properties</a:t>
            </a:r>
          </a:p>
          <a:p>
            <a:pPr algn="just">
              <a:buFont typeface="Arial" charset="0"/>
              <a:buNone/>
              <a:defRPr/>
            </a:pPr>
            <a:r>
              <a:rPr lang="en-GB" sz="2000" dirty="0" err="1">
                <a:latin typeface="Calibri" charset="0"/>
              </a:rPr>
              <a:t>IgG</a:t>
            </a:r>
            <a:r>
              <a:rPr lang="en-GB" sz="2000" dirty="0">
                <a:latin typeface="Calibri" charset="0"/>
              </a:rPr>
              <a:t> is the most </a:t>
            </a:r>
            <a:r>
              <a:rPr lang="en-GB" sz="2000" dirty="0" smtClean="0">
                <a:latin typeface="Calibri" charset="0"/>
              </a:rPr>
              <a:t>common </a:t>
            </a:r>
            <a:r>
              <a:rPr lang="en-GB" sz="2000" dirty="0">
                <a:latin typeface="Calibri" charset="0"/>
              </a:rPr>
              <a:t>immunoglobulin because it is capable of carrying out all of the functions of immunoglobulin molecules.</a:t>
            </a:r>
          </a:p>
          <a:p>
            <a:pPr marL="457200" indent="-457200" algn="just">
              <a:buFont typeface="Arial" charset="0"/>
              <a:buAutoNum type="alphaLcParenR"/>
              <a:defRPr/>
            </a:pPr>
            <a:r>
              <a:rPr lang="en-GB" sz="2000" dirty="0" err="1" smtClean="0">
                <a:latin typeface="Calibri" charset="0"/>
              </a:rPr>
              <a:t>IgG</a:t>
            </a:r>
            <a:r>
              <a:rPr lang="en-GB" sz="2000" dirty="0" smtClean="0">
                <a:latin typeface="Calibri" charset="0"/>
              </a:rPr>
              <a:t> </a:t>
            </a:r>
            <a:r>
              <a:rPr lang="en-GB" sz="2000" dirty="0">
                <a:latin typeface="Calibri" charset="0"/>
              </a:rPr>
              <a:t>is the </a:t>
            </a:r>
            <a:r>
              <a:rPr lang="en-GB" sz="2000" b="1" dirty="0">
                <a:latin typeface="Calibri" charset="0"/>
              </a:rPr>
              <a:t>major </a:t>
            </a:r>
            <a:r>
              <a:rPr lang="en-GB" sz="2000" b="1" dirty="0" err="1">
                <a:latin typeface="Calibri" charset="0"/>
              </a:rPr>
              <a:t>Ig</a:t>
            </a:r>
            <a:r>
              <a:rPr lang="en-GB" sz="2000" b="1" dirty="0">
                <a:latin typeface="Calibri" charset="0"/>
              </a:rPr>
              <a:t> in serum </a:t>
            </a:r>
            <a:r>
              <a:rPr lang="en-GB" sz="2000" dirty="0">
                <a:latin typeface="Calibri" charset="0"/>
              </a:rPr>
              <a:t>- 75% of serum </a:t>
            </a:r>
            <a:r>
              <a:rPr lang="en-GB" sz="2000" dirty="0" err="1">
                <a:latin typeface="Calibri" charset="0"/>
              </a:rPr>
              <a:t>Ig</a:t>
            </a:r>
            <a:r>
              <a:rPr lang="en-GB" sz="2000" dirty="0">
                <a:latin typeface="Calibri" charset="0"/>
              </a:rPr>
              <a:t> is </a:t>
            </a:r>
            <a:r>
              <a:rPr lang="en-GB" sz="2000" dirty="0" err="1">
                <a:latin typeface="Calibri" charset="0"/>
              </a:rPr>
              <a:t>IgG</a:t>
            </a:r>
            <a:endParaRPr lang="en-GB" sz="2000" dirty="0">
              <a:latin typeface="Calibri" charset="0"/>
            </a:endParaRPr>
          </a:p>
          <a:p>
            <a:pPr marL="457200" indent="-457200" algn="just">
              <a:buFont typeface="Arial" charset="0"/>
              <a:buAutoNum type="alphaLcParenR"/>
              <a:defRPr/>
            </a:pPr>
            <a:endParaRPr lang="en-GB" sz="2000" dirty="0" smtClean="0">
              <a:latin typeface="Calibri" charset="0"/>
            </a:endParaRPr>
          </a:p>
          <a:p>
            <a:pPr marL="457200" indent="-457200" algn="just">
              <a:buFont typeface="Arial" charset="0"/>
              <a:buAutoNum type="alphaLcParenR"/>
              <a:defRPr/>
            </a:pPr>
            <a:r>
              <a:rPr lang="en-GB" sz="2000" dirty="0" err="1" smtClean="0">
                <a:latin typeface="Calibri" charset="0"/>
              </a:rPr>
              <a:t>IgG</a:t>
            </a:r>
            <a:r>
              <a:rPr lang="en-GB" sz="2000" dirty="0" smtClean="0">
                <a:latin typeface="Calibri" charset="0"/>
              </a:rPr>
              <a:t> </a:t>
            </a:r>
            <a:r>
              <a:rPr lang="en-GB" sz="2000" dirty="0">
                <a:latin typeface="Calibri" charset="0"/>
              </a:rPr>
              <a:t>is the </a:t>
            </a:r>
            <a:r>
              <a:rPr lang="en-GB" sz="2000" b="1" dirty="0">
                <a:latin typeface="Calibri" charset="0"/>
              </a:rPr>
              <a:t>major </a:t>
            </a:r>
            <a:r>
              <a:rPr lang="en-GB" sz="2000" b="1" dirty="0" err="1">
                <a:latin typeface="Calibri" charset="0"/>
              </a:rPr>
              <a:t>Ig</a:t>
            </a:r>
            <a:r>
              <a:rPr lang="en-GB" sz="2000" b="1" dirty="0">
                <a:latin typeface="Calibri" charset="0"/>
              </a:rPr>
              <a:t> in extra vascular </a:t>
            </a:r>
            <a:r>
              <a:rPr lang="en-GB" sz="2000" dirty="0">
                <a:latin typeface="Calibri" charset="0"/>
              </a:rPr>
              <a:t>spaces</a:t>
            </a:r>
          </a:p>
          <a:p>
            <a:pPr algn="just">
              <a:buFont typeface="Arial" charset="0"/>
              <a:buNone/>
              <a:defRPr/>
            </a:pPr>
            <a:endParaRPr lang="en-GB" sz="2000" dirty="0" smtClean="0">
              <a:latin typeface="Calibri" charset="0"/>
            </a:endParaRPr>
          </a:p>
          <a:p>
            <a:pPr algn="just">
              <a:buFont typeface="Arial" charset="0"/>
              <a:buNone/>
              <a:defRPr/>
            </a:pPr>
            <a:r>
              <a:rPr lang="en-GB" sz="2000" dirty="0" smtClean="0">
                <a:latin typeface="Calibri" charset="0"/>
              </a:rPr>
              <a:t>c</a:t>
            </a:r>
            <a:r>
              <a:rPr lang="en-GB" sz="2000" dirty="0">
                <a:latin typeface="Calibri" charset="0"/>
              </a:rPr>
              <a:t>) </a:t>
            </a:r>
            <a:r>
              <a:rPr lang="en-GB" sz="2000" dirty="0" smtClean="0">
                <a:latin typeface="Calibri" charset="0"/>
              </a:rPr>
              <a:t>Placental </a:t>
            </a:r>
            <a:r>
              <a:rPr lang="en-GB" sz="2000" dirty="0">
                <a:latin typeface="Calibri" charset="0"/>
              </a:rPr>
              <a:t>transfer - </a:t>
            </a:r>
            <a:r>
              <a:rPr lang="en-GB" sz="2000" dirty="0" err="1">
                <a:latin typeface="Calibri" charset="0"/>
              </a:rPr>
              <a:t>IgG</a:t>
            </a:r>
            <a:r>
              <a:rPr lang="en-GB" sz="2000" dirty="0">
                <a:latin typeface="Calibri" charset="0"/>
              </a:rPr>
              <a:t> is the </a:t>
            </a:r>
            <a:r>
              <a:rPr lang="en-GB" sz="2000" b="1" dirty="0">
                <a:latin typeface="Calibri" charset="0"/>
              </a:rPr>
              <a:t>only class of </a:t>
            </a:r>
            <a:r>
              <a:rPr lang="en-GB" sz="2000" b="1" dirty="0" err="1">
                <a:latin typeface="Calibri" charset="0"/>
              </a:rPr>
              <a:t>Ig</a:t>
            </a:r>
            <a:r>
              <a:rPr lang="en-GB" sz="2000" b="1" dirty="0">
                <a:latin typeface="Calibri" charset="0"/>
              </a:rPr>
              <a:t> that crosses the placenta</a:t>
            </a:r>
            <a:r>
              <a:rPr lang="en-GB" sz="2000" dirty="0">
                <a:latin typeface="Calibri" charset="0"/>
              </a:rPr>
              <a:t>. </a:t>
            </a:r>
            <a:r>
              <a:rPr lang="en-GB" sz="2000" dirty="0" smtClean="0">
                <a:latin typeface="Calibri" charset="0"/>
              </a:rPr>
              <a:t>Not </a:t>
            </a:r>
            <a:r>
              <a:rPr lang="en-GB" sz="2000" dirty="0">
                <a:latin typeface="Calibri" charset="0"/>
              </a:rPr>
              <a:t>all subclasses cross equally well; IgG2 does not cross well.</a:t>
            </a:r>
          </a:p>
          <a:p>
            <a:pPr algn="just">
              <a:buFont typeface="Arial" charset="0"/>
              <a:buNone/>
              <a:defRPr/>
            </a:pPr>
            <a:endParaRPr lang="en-GB" sz="2000" dirty="0" smtClean="0">
              <a:latin typeface="Calibri" charset="0"/>
            </a:endParaRPr>
          </a:p>
          <a:p>
            <a:pPr algn="just">
              <a:buFont typeface="Arial" charset="0"/>
              <a:buNone/>
              <a:defRPr/>
            </a:pPr>
            <a:r>
              <a:rPr lang="en-GB" sz="2000" dirty="0" smtClean="0">
                <a:latin typeface="Calibri" charset="0"/>
              </a:rPr>
              <a:t>d</a:t>
            </a:r>
            <a:r>
              <a:rPr lang="en-GB" sz="2000" dirty="0">
                <a:latin typeface="Calibri" charset="0"/>
              </a:rPr>
              <a:t>) </a:t>
            </a:r>
            <a:r>
              <a:rPr lang="en-GB" sz="2000" b="1" dirty="0">
                <a:latin typeface="Calibri" charset="0"/>
              </a:rPr>
              <a:t>Fixes complement </a:t>
            </a:r>
            <a:r>
              <a:rPr lang="en-GB" sz="2000" dirty="0">
                <a:latin typeface="Calibri" charset="0"/>
              </a:rPr>
              <a:t>- Not all subclasses fix equally well; IgG4 does not fix complement</a:t>
            </a:r>
          </a:p>
          <a:p>
            <a:pPr algn="just">
              <a:buFont typeface="Arial" charset="0"/>
              <a:buNone/>
              <a:defRPr/>
            </a:pPr>
            <a:endParaRPr lang="en-GB" sz="2000" dirty="0" smtClean="0">
              <a:latin typeface="Calibri" charset="0"/>
            </a:endParaRPr>
          </a:p>
          <a:p>
            <a:pPr algn="just">
              <a:buFont typeface="Arial" charset="0"/>
              <a:buNone/>
              <a:defRPr/>
            </a:pPr>
            <a:r>
              <a:rPr lang="en-GB" sz="2000" dirty="0" smtClean="0">
                <a:latin typeface="Calibri" charset="0"/>
              </a:rPr>
              <a:t>e</a:t>
            </a:r>
            <a:r>
              <a:rPr lang="en-GB" sz="2000" dirty="0">
                <a:latin typeface="Calibri" charset="0"/>
              </a:rPr>
              <a:t>) </a:t>
            </a:r>
            <a:r>
              <a:rPr lang="en-GB" sz="2000" b="1" dirty="0">
                <a:latin typeface="Calibri" charset="0"/>
              </a:rPr>
              <a:t>Binding to cells </a:t>
            </a:r>
            <a:r>
              <a:rPr lang="en-GB" sz="2000" dirty="0">
                <a:latin typeface="Calibri" charset="0"/>
              </a:rPr>
              <a:t>- Macrophages, monocytes, PMNs and some lymphocytes have Fc receptors for the Fc region of </a:t>
            </a:r>
            <a:r>
              <a:rPr lang="en-GB" sz="2000" dirty="0" err="1">
                <a:latin typeface="Calibri" charset="0"/>
              </a:rPr>
              <a:t>IgG</a:t>
            </a:r>
            <a:r>
              <a:rPr lang="en-GB" sz="2000" dirty="0">
                <a:latin typeface="Calibri" charset="0"/>
              </a:rPr>
              <a:t>. Not all subclasses bind equally well; IgG2 and IgG4 do not bind to Fc receptors. </a:t>
            </a:r>
            <a:r>
              <a:rPr lang="en-GB" sz="2000" dirty="0" smtClean="0">
                <a:latin typeface="Calibri" charset="0"/>
              </a:rPr>
              <a:t>(internalize </a:t>
            </a:r>
            <a:r>
              <a:rPr lang="en-GB" sz="2000" dirty="0">
                <a:latin typeface="Calibri" charset="0"/>
              </a:rPr>
              <a:t>the antigen </a:t>
            </a:r>
            <a:r>
              <a:rPr lang="en-GB" sz="2000" dirty="0" smtClean="0">
                <a:latin typeface="Calibri" charset="0"/>
              </a:rPr>
              <a:t>better).</a:t>
            </a:r>
            <a:endParaRPr lang="en-GB" sz="2000" dirty="0">
              <a:latin typeface="Calibri" charset="0"/>
            </a:endParaRPr>
          </a:p>
          <a:p>
            <a:pPr algn="just">
              <a:buFont typeface="Arial" charset="0"/>
              <a:buNone/>
              <a:defRPr/>
            </a:pPr>
            <a:endParaRPr lang="en-GB" sz="2400" dirty="0">
              <a:latin typeface="Calibri" charset="0"/>
            </a:endParaRPr>
          </a:p>
        </p:txBody>
      </p:sp>
    </p:spTree>
    <p:extLst>
      <p:ext uri="{BB962C8B-B14F-4D97-AF65-F5344CB8AC3E}">
        <p14:creationId xmlns:p14="http://schemas.microsoft.com/office/powerpoint/2010/main" val="1094096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1418</Words>
  <Application>Microsoft Macintosh PowerPoint</Application>
  <PresentationFormat>On-screen Show (4:3)</PresentationFormat>
  <Paragraphs>112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Taban Rasheed</dc:creator>
  <cp:lastModifiedBy>Taban Rasheed</cp:lastModifiedBy>
  <cp:revision>2</cp:revision>
  <dcterms:created xsi:type="dcterms:W3CDTF">2018-05-30T21:28:29Z</dcterms:created>
  <dcterms:modified xsi:type="dcterms:W3CDTF">2018-05-30T22:50:06Z</dcterms:modified>
</cp:coreProperties>
</file>