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68"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7B8F0A-AEFB-4E2A-998F-FC459C565664}"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11F0D-D687-47C4-B049-B577DA8B67F1}" type="slidenum">
              <a:rPr lang="en-US" smtClean="0"/>
              <a:t>‹#›</a:t>
            </a:fld>
            <a:endParaRPr lang="en-US"/>
          </a:p>
        </p:txBody>
      </p:sp>
    </p:spTree>
    <p:extLst>
      <p:ext uri="{BB962C8B-B14F-4D97-AF65-F5344CB8AC3E}">
        <p14:creationId xmlns:p14="http://schemas.microsoft.com/office/powerpoint/2010/main" val="1990692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7B8F0A-AEFB-4E2A-998F-FC459C565664}"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11F0D-D687-47C4-B049-B577DA8B67F1}" type="slidenum">
              <a:rPr lang="en-US" smtClean="0"/>
              <a:t>‹#›</a:t>
            </a:fld>
            <a:endParaRPr lang="en-US"/>
          </a:p>
        </p:txBody>
      </p:sp>
    </p:spTree>
    <p:extLst>
      <p:ext uri="{BB962C8B-B14F-4D97-AF65-F5344CB8AC3E}">
        <p14:creationId xmlns:p14="http://schemas.microsoft.com/office/powerpoint/2010/main" val="106223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7B8F0A-AEFB-4E2A-998F-FC459C565664}"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11F0D-D687-47C4-B049-B577DA8B67F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27889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7B8F0A-AEFB-4E2A-998F-FC459C565664}"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11F0D-D687-47C4-B049-B577DA8B67F1}" type="slidenum">
              <a:rPr lang="en-US" smtClean="0"/>
              <a:t>‹#›</a:t>
            </a:fld>
            <a:endParaRPr lang="en-US"/>
          </a:p>
        </p:txBody>
      </p:sp>
    </p:spTree>
    <p:extLst>
      <p:ext uri="{BB962C8B-B14F-4D97-AF65-F5344CB8AC3E}">
        <p14:creationId xmlns:p14="http://schemas.microsoft.com/office/powerpoint/2010/main" val="313920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7B8F0A-AEFB-4E2A-998F-FC459C565664}"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11F0D-D687-47C4-B049-B577DA8B67F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09200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7B8F0A-AEFB-4E2A-998F-FC459C565664}"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11F0D-D687-47C4-B049-B577DA8B67F1}" type="slidenum">
              <a:rPr lang="en-US" smtClean="0"/>
              <a:t>‹#›</a:t>
            </a:fld>
            <a:endParaRPr lang="en-US"/>
          </a:p>
        </p:txBody>
      </p:sp>
    </p:spTree>
    <p:extLst>
      <p:ext uri="{BB962C8B-B14F-4D97-AF65-F5344CB8AC3E}">
        <p14:creationId xmlns:p14="http://schemas.microsoft.com/office/powerpoint/2010/main" val="901943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7B8F0A-AEFB-4E2A-998F-FC459C565664}"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11F0D-D687-47C4-B049-B577DA8B67F1}" type="slidenum">
              <a:rPr lang="en-US" smtClean="0"/>
              <a:t>‹#›</a:t>
            </a:fld>
            <a:endParaRPr lang="en-US"/>
          </a:p>
        </p:txBody>
      </p:sp>
    </p:spTree>
    <p:extLst>
      <p:ext uri="{BB962C8B-B14F-4D97-AF65-F5344CB8AC3E}">
        <p14:creationId xmlns:p14="http://schemas.microsoft.com/office/powerpoint/2010/main" val="3199456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7B8F0A-AEFB-4E2A-998F-FC459C565664}"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11F0D-D687-47C4-B049-B577DA8B67F1}" type="slidenum">
              <a:rPr lang="en-US" smtClean="0"/>
              <a:t>‹#›</a:t>
            </a:fld>
            <a:endParaRPr lang="en-US"/>
          </a:p>
        </p:txBody>
      </p:sp>
    </p:spTree>
    <p:extLst>
      <p:ext uri="{BB962C8B-B14F-4D97-AF65-F5344CB8AC3E}">
        <p14:creationId xmlns:p14="http://schemas.microsoft.com/office/powerpoint/2010/main" val="2615876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7B8F0A-AEFB-4E2A-998F-FC459C565664}"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11F0D-D687-47C4-B049-B577DA8B67F1}" type="slidenum">
              <a:rPr lang="en-US" smtClean="0"/>
              <a:t>‹#›</a:t>
            </a:fld>
            <a:endParaRPr lang="en-US"/>
          </a:p>
        </p:txBody>
      </p:sp>
    </p:spTree>
    <p:extLst>
      <p:ext uri="{BB962C8B-B14F-4D97-AF65-F5344CB8AC3E}">
        <p14:creationId xmlns:p14="http://schemas.microsoft.com/office/powerpoint/2010/main" val="269829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7B8F0A-AEFB-4E2A-998F-FC459C565664}"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11F0D-D687-47C4-B049-B577DA8B67F1}" type="slidenum">
              <a:rPr lang="en-US" smtClean="0"/>
              <a:t>‹#›</a:t>
            </a:fld>
            <a:endParaRPr lang="en-US"/>
          </a:p>
        </p:txBody>
      </p:sp>
    </p:spTree>
    <p:extLst>
      <p:ext uri="{BB962C8B-B14F-4D97-AF65-F5344CB8AC3E}">
        <p14:creationId xmlns:p14="http://schemas.microsoft.com/office/powerpoint/2010/main" val="3439308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7B8F0A-AEFB-4E2A-998F-FC459C565664}"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911F0D-D687-47C4-B049-B577DA8B67F1}" type="slidenum">
              <a:rPr lang="en-US" smtClean="0"/>
              <a:t>‹#›</a:t>
            </a:fld>
            <a:endParaRPr lang="en-US"/>
          </a:p>
        </p:txBody>
      </p:sp>
    </p:spTree>
    <p:extLst>
      <p:ext uri="{BB962C8B-B14F-4D97-AF65-F5344CB8AC3E}">
        <p14:creationId xmlns:p14="http://schemas.microsoft.com/office/powerpoint/2010/main" val="2490718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7B8F0A-AEFB-4E2A-998F-FC459C565664}" type="datetimeFigureOut">
              <a:rPr lang="en-US" smtClean="0"/>
              <a:t>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911F0D-D687-47C4-B049-B577DA8B67F1}" type="slidenum">
              <a:rPr lang="en-US" smtClean="0"/>
              <a:t>‹#›</a:t>
            </a:fld>
            <a:endParaRPr lang="en-US"/>
          </a:p>
        </p:txBody>
      </p:sp>
    </p:spTree>
    <p:extLst>
      <p:ext uri="{BB962C8B-B14F-4D97-AF65-F5344CB8AC3E}">
        <p14:creationId xmlns:p14="http://schemas.microsoft.com/office/powerpoint/2010/main" val="3797129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7B8F0A-AEFB-4E2A-998F-FC459C565664}" type="datetimeFigureOut">
              <a:rPr lang="en-US" smtClean="0"/>
              <a:t>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911F0D-D687-47C4-B049-B577DA8B67F1}" type="slidenum">
              <a:rPr lang="en-US" smtClean="0"/>
              <a:t>‹#›</a:t>
            </a:fld>
            <a:endParaRPr lang="en-US"/>
          </a:p>
        </p:txBody>
      </p:sp>
    </p:spTree>
    <p:extLst>
      <p:ext uri="{BB962C8B-B14F-4D97-AF65-F5344CB8AC3E}">
        <p14:creationId xmlns:p14="http://schemas.microsoft.com/office/powerpoint/2010/main" val="1370160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7B8F0A-AEFB-4E2A-998F-FC459C565664}" type="datetimeFigureOut">
              <a:rPr lang="en-US" smtClean="0"/>
              <a:t>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911F0D-D687-47C4-B049-B577DA8B67F1}" type="slidenum">
              <a:rPr lang="en-US" smtClean="0"/>
              <a:t>‹#›</a:t>
            </a:fld>
            <a:endParaRPr lang="en-US"/>
          </a:p>
        </p:txBody>
      </p:sp>
    </p:spTree>
    <p:extLst>
      <p:ext uri="{BB962C8B-B14F-4D97-AF65-F5344CB8AC3E}">
        <p14:creationId xmlns:p14="http://schemas.microsoft.com/office/powerpoint/2010/main" val="3999138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87B8F0A-AEFB-4E2A-998F-FC459C565664}"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911F0D-D687-47C4-B049-B577DA8B67F1}" type="slidenum">
              <a:rPr lang="en-US" smtClean="0"/>
              <a:t>‹#›</a:t>
            </a:fld>
            <a:endParaRPr lang="en-US"/>
          </a:p>
        </p:txBody>
      </p:sp>
    </p:spTree>
    <p:extLst>
      <p:ext uri="{BB962C8B-B14F-4D97-AF65-F5344CB8AC3E}">
        <p14:creationId xmlns:p14="http://schemas.microsoft.com/office/powerpoint/2010/main" val="115656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87B8F0A-AEFB-4E2A-998F-FC459C565664}"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911F0D-D687-47C4-B049-B577DA8B67F1}" type="slidenum">
              <a:rPr lang="en-US" smtClean="0"/>
              <a:t>‹#›</a:t>
            </a:fld>
            <a:endParaRPr lang="en-US"/>
          </a:p>
        </p:txBody>
      </p:sp>
    </p:spTree>
    <p:extLst>
      <p:ext uri="{BB962C8B-B14F-4D97-AF65-F5344CB8AC3E}">
        <p14:creationId xmlns:p14="http://schemas.microsoft.com/office/powerpoint/2010/main" val="3397773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7B8F0A-AEFB-4E2A-998F-FC459C565664}" type="datetimeFigureOut">
              <a:rPr lang="en-US" smtClean="0"/>
              <a:t>11/6/2023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8911F0D-D687-47C4-B049-B577DA8B67F1}" type="slidenum">
              <a:rPr lang="en-US" smtClean="0"/>
              <a:t>‹#›</a:t>
            </a:fld>
            <a:endParaRPr lang="en-US"/>
          </a:p>
        </p:txBody>
      </p:sp>
    </p:spTree>
    <p:extLst>
      <p:ext uri="{BB962C8B-B14F-4D97-AF65-F5344CB8AC3E}">
        <p14:creationId xmlns:p14="http://schemas.microsoft.com/office/powerpoint/2010/main" val="2415670993"/>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r.wikipedia.org/wiki/%D8%A7%D9%84%D9%84%D8%BA%D8%A9_%D8%A7%D9%84%D9%8A%D8%A7%D8%A8%D8%A7%D9%86%D9%8A%D8%A9" TargetMode="External"/><Relationship Id="rId2" Type="http://schemas.openxmlformats.org/officeDocument/2006/relationships/hyperlink" Target="https://ar.wikipedia.org/wiki/%D9%88%D9%84%D9%8A%D9%85_%D8%A3%D9%88%D8%B4%D9%8A" TargetMode="External"/><Relationship Id="rId1" Type="http://schemas.openxmlformats.org/officeDocument/2006/relationships/slideLayout" Target="../slideLayouts/slideLayout2.xml"/><Relationship Id="rId4" Type="http://schemas.openxmlformats.org/officeDocument/2006/relationships/hyperlink" Target="https://ar.wikipedia.org/wiki/%D8%A7%D9%84%D9%88%D9%84%D8%A7%D9%8A%D8%A7%D8%AA_%D8%A7%D9%84%D9%85%D8%AA%D8%AD%D8%AF%D8%A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1999" cy="6857999"/>
          </a:xfrm>
        </p:spPr>
        <p:txBody>
          <a:bodyPr/>
          <a:lstStyle/>
          <a:p>
            <a:pPr marL="0" indent="0" algn="ctr">
              <a:buNone/>
            </a:pPr>
            <a:endParaRPr lang="ar-IQ" dirty="0" smtClean="0"/>
          </a:p>
          <a:p>
            <a:pPr marL="0" indent="0" algn="ctr">
              <a:buNone/>
            </a:pPr>
            <a:endParaRPr lang="ar-IQ" dirty="0"/>
          </a:p>
          <a:p>
            <a:pPr marL="0" indent="0" algn="ctr">
              <a:buNone/>
            </a:pPr>
            <a:endParaRPr lang="ar-IQ" dirty="0" smtClean="0"/>
          </a:p>
          <a:p>
            <a:pPr marL="0" indent="0" algn="ctr">
              <a:buNone/>
            </a:pPr>
            <a:r>
              <a:rPr lang="ar-IQ" sz="6000" b="1" dirty="0" smtClean="0">
                <a:solidFill>
                  <a:srgbClr val="C00000"/>
                </a:solidFill>
              </a:rPr>
              <a:t>الادارة اليابانية</a:t>
            </a:r>
          </a:p>
          <a:p>
            <a:pPr marL="0" indent="0" algn="ctr">
              <a:buNone/>
            </a:pPr>
            <a:endParaRPr lang="ar-IQ" sz="4400" b="1" dirty="0" smtClean="0"/>
          </a:p>
          <a:p>
            <a:pPr marL="0" indent="0" algn="ctr">
              <a:buNone/>
            </a:pPr>
            <a:endParaRPr lang="ar-IQ" sz="4400" b="1" dirty="0"/>
          </a:p>
          <a:p>
            <a:pPr marL="0" indent="0" algn="ctr">
              <a:buNone/>
            </a:pPr>
            <a:endParaRPr lang="ar-IQ" sz="4400" b="1" dirty="0"/>
          </a:p>
          <a:p>
            <a:pPr marL="0" indent="0" algn="ctr">
              <a:buNone/>
            </a:pPr>
            <a:r>
              <a:rPr lang="ar-IQ" sz="4400" b="1" dirty="0" smtClean="0"/>
              <a:t>أ.م.د تحسين شيروانى</a:t>
            </a:r>
            <a:endParaRPr lang="ar-IQ" sz="4400" b="1" dirty="0"/>
          </a:p>
        </p:txBody>
      </p:sp>
    </p:spTree>
    <p:extLst>
      <p:ext uri="{BB962C8B-B14F-4D97-AF65-F5344CB8AC3E}">
        <p14:creationId xmlns:p14="http://schemas.microsoft.com/office/powerpoint/2010/main" val="118482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1" y="353960"/>
            <a:ext cx="11562734" cy="6184491"/>
          </a:xfrm>
        </p:spPr>
        <p:txBody>
          <a:bodyPr>
            <a:normAutofit/>
          </a:bodyPr>
          <a:lstStyle/>
          <a:p>
            <a:pPr marL="0" marR="0" indent="0" algn="just" rtl="1">
              <a:lnSpc>
                <a:spcPts val="2700"/>
              </a:lnSpc>
              <a:spcBef>
                <a:spcPts val="0"/>
              </a:spcBef>
              <a:spcAft>
                <a:spcPts val="750"/>
              </a:spcAft>
              <a:buNone/>
            </a:pPr>
            <a:r>
              <a:rPr lang="ar-IQ" sz="3200" b="1" dirty="0" smtClean="0">
                <a:solidFill>
                  <a:srgbClr val="FF0000"/>
                </a:solidFill>
                <a:latin typeface="rasol"/>
                <a:ea typeface="Times New Roman" panose="02020603050405020304" pitchFamily="18" charset="0"/>
              </a:rPr>
              <a:t> </a:t>
            </a:r>
          </a:p>
          <a:p>
            <a:pPr marL="0" marR="0" indent="0" algn="ctr" rtl="1">
              <a:lnSpc>
                <a:spcPts val="2700"/>
              </a:lnSpc>
              <a:spcBef>
                <a:spcPts val="0"/>
              </a:spcBef>
              <a:spcAft>
                <a:spcPts val="750"/>
              </a:spcAft>
              <a:buNone/>
            </a:pPr>
            <a:endParaRPr lang="ar-IQ" sz="3200" b="1" dirty="0">
              <a:solidFill>
                <a:srgbClr val="FF0000"/>
              </a:solidFill>
              <a:latin typeface="rasol"/>
              <a:ea typeface="Times New Roman" panose="02020603050405020304" pitchFamily="18" charset="0"/>
            </a:endParaRPr>
          </a:p>
          <a:p>
            <a:pPr marL="0" marR="0" indent="0" algn="ctr" rtl="1">
              <a:lnSpc>
                <a:spcPts val="2700"/>
              </a:lnSpc>
              <a:spcBef>
                <a:spcPts val="0"/>
              </a:spcBef>
              <a:spcAft>
                <a:spcPts val="750"/>
              </a:spcAft>
              <a:buNone/>
            </a:pPr>
            <a:r>
              <a:rPr lang="ar-IQ" sz="32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4</a:t>
            </a:r>
            <a:r>
              <a:rPr lang="ar-SA" sz="32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sz="32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المسؤولية الجماعية </a:t>
            </a:r>
            <a:endParaRPr lang="ar-IQ" sz="32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marR="0" indent="0" algn="justLow" rtl="1">
              <a:lnSpc>
                <a:spcPts val="2700"/>
              </a:lnSpc>
              <a:spcBef>
                <a:spcPts val="0"/>
              </a:spcBef>
              <a:spcAft>
                <a:spcPts val="750"/>
              </a:spcAft>
              <a:buNone/>
            </a:pPr>
            <a:r>
              <a:rPr lang="ar-SA" sz="32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sz="3200" b="1" dirty="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يتم التأكيد على روح الجماعة والعمل كفريق واحد. وهذا يعني سيطرة روح الفريق على روح الفردية</a:t>
            </a:r>
            <a:r>
              <a:rPr lang="ar-SA" sz="32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a:t>
            </a:r>
            <a:endParaRPr lang="ar-IQ" sz="32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marR="0" indent="0" algn="justLow" rtl="1">
              <a:lnSpc>
                <a:spcPts val="2700"/>
              </a:lnSpc>
              <a:spcBef>
                <a:spcPts val="0"/>
              </a:spcBef>
              <a:spcAft>
                <a:spcPts val="750"/>
              </a:spcAft>
              <a:buNone/>
            </a:pPr>
            <a:endParaRPr lang="en-US" sz="2000" dirty="0" smtClean="0">
              <a:effectLst/>
              <a:latin typeface="Simplified Arabic" panose="02020603050405020304" pitchFamily="18" charset="-78"/>
              <a:ea typeface="Times New Roman" panose="02020603050405020304" pitchFamily="18" charset="0"/>
              <a:cs typeface="Simplified Arabic" panose="02020603050405020304" pitchFamily="18" charset="-78"/>
            </a:endParaRPr>
          </a:p>
          <a:p>
            <a:pPr marL="0" indent="0" algn="ctr" rtl="1">
              <a:buNone/>
            </a:pPr>
            <a:r>
              <a:rPr lang="ar-IQ" sz="32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5-</a:t>
            </a:r>
            <a:r>
              <a:rPr lang="ar-SA" sz="32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الرعاية </a:t>
            </a:r>
            <a:r>
              <a:rPr lang="ar-SA" sz="32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الشمولية </a:t>
            </a:r>
            <a:endParaRPr lang="ar-IQ" sz="32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indent="0" algn="justLow" rtl="1">
              <a:buNone/>
            </a:pPr>
            <a:r>
              <a:rPr lang="ar-SA" sz="32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تتميز </a:t>
            </a:r>
            <a:r>
              <a:rPr lang="ar-SA" sz="3200" b="1" dirty="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الإدارة اليابانية برعاية أفرادها داخل المنظمة وخارجها كحل مشاكل الأفراد العائلية وتعليم أبنائهم ورعايتهم صحياً وتقديم المساعدات المالية لهم وتأمين أمورهم المعيشية من سكن ونشاطات اجتماعية ......</a:t>
            </a:r>
            <a:r>
              <a:rPr lang="en-US" sz="2000" b="1" dirty="0" smtClean="0">
                <a:effectLst/>
                <a:latin typeface="Simplified Arabic" panose="02020603050405020304" pitchFamily="18" charset="-78"/>
                <a:ea typeface="Times New Roman" panose="02020603050405020304" pitchFamily="18" charset="0"/>
                <a:cs typeface="Simplified Arabic" panose="02020603050405020304" pitchFamily="18" charset="-78"/>
              </a:rPr>
              <a:t> </a:t>
            </a:r>
            <a:endParaRPr lang="en-US"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185392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949" y="452284"/>
            <a:ext cx="11366090" cy="5948516"/>
          </a:xfrm>
        </p:spPr>
        <p:txBody>
          <a:bodyPr/>
          <a:lstStyle/>
          <a:p>
            <a:pPr marL="0" marR="0" indent="0" algn="justLow" rtl="1">
              <a:lnSpc>
                <a:spcPts val="2700"/>
              </a:lnSpc>
              <a:spcBef>
                <a:spcPts val="0"/>
              </a:spcBef>
              <a:spcAft>
                <a:spcPts val="750"/>
              </a:spcAft>
              <a:buNone/>
            </a:pPr>
            <a:endParaRPr lang="ar-IQ" sz="3200" b="1" dirty="0" smtClean="0">
              <a:solidFill>
                <a:srgbClr val="FF0000"/>
              </a:solidFill>
              <a:latin typeface="rasol"/>
              <a:ea typeface="Times New Roman" panose="02020603050405020304" pitchFamily="18" charset="0"/>
            </a:endParaRPr>
          </a:p>
          <a:p>
            <a:pPr marL="0" marR="0" indent="0" algn="ctr" rtl="1">
              <a:lnSpc>
                <a:spcPts val="2700"/>
              </a:lnSpc>
              <a:spcBef>
                <a:spcPts val="0"/>
              </a:spcBef>
              <a:spcAft>
                <a:spcPts val="750"/>
              </a:spcAft>
              <a:buNone/>
            </a:pPr>
            <a:endParaRPr lang="ar-IQ" sz="3600" b="1" dirty="0">
              <a:solidFill>
                <a:srgbClr val="FF0000"/>
              </a:solidFill>
              <a:latin typeface="rasol"/>
              <a:ea typeface="Times New Roman" panose="02020603050405020304" pitchFamily="18" charset="0"/>
            </a:endParaRPr>
          </a:p>
          <a:p>
            <a:pPr marL="0" marR="0" indent="0" algn="ctr" rtl="1">
              <a:lnSpc>
                <a:spcPts val="2700"/>
              </a:lnSpc>
              <a:spcBef>
                <a:spcPts val="0"/>
              </a:spcBef>
              <a:spcAft>
                <a:spcPts val="750"/>
              </a:spcAft>
              <a:buNone/>
            </a:pPr>
            <a:r>
              <a:rPr lang="ar-SA" sz="36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6- </a:t>
            </a:r>
            <a:r>
              <a:rPr lang="ar-SA" sz="36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المسارات الوظيفية غير المتخصصة :</a:t>
            </a:r>
            <a:r>
              <a:rPr lang="ar-SA" sz="3600" b="1" dirty="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 </a:t>
            </a:r>
            <a:endParaRPr lang="ar-IQ" sz="36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marR="0" indent="0" algn="justLow" rtl="1">
              <a:lnSpc>
                <a:spcPts val="2700"/>
              </a:lnSpc>
              <a:spcBef>
                <a:spcPts val="0"/>
              </a:spcBef>
              <a:spcAft>
                <a:spcPts val="750"/>
              </a:spcAft>
              <a:buNone/>
            </a:pPr>
            <a:endParaRPr lang="ar-IQ" sz="32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marR="0" indent="0" algn="justLow" rtl="1">
              <a:lnSpc>
                <a:spcPts val="2700"/>
              </a:lnSpc>
              <a:spcBef>
                <a:spcPts val="0"/>
              </a:spcBef>
              <a:spcAft>
                <a:spcPts val="750"/>
              </a:spcAft>
              <a:buNone/>
            </a:pPr>
            <a:r>
              <a:rPr lang="ar-SA" sz="32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تتيح </a:t>
            </a:r>
            <a:r>
              <a:rPr lang="ar-SA" sz="3200" b="1" dirty="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الإدارة اليابانية الفرصة في المنظمات للتنقل بين مختلف </a:t>
            </a:r>
            <a:r>
              <a:rPr lang="ar-SA" sz="32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الوظائف</a:t>
            </a:r>
            <a:endParaRPr lang="ar-IQ" sz="32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marR="0" indent="0" algn="justLow" rtl="1">
              <a:lnSpc>
                <a:spcPts val="2700"/>
              </a:lnSpc>
              <a:spcBef>
                <a:spcPts val="0"/>
              </a:spcBef>
              <a:spcAft>
                <a:spcPts val="750"/>
              </a:spcAft>
              <a:buNone/>
            </a:pPr>
            <a:r>
              <a:rPr lang="ar-SA" sz="32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sz="3200" b="1" dirty="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في المستوى </a:t>
            </a:r>
            <a:r>
              <a:rPr lang="ar-SA" sz="32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الإداري </a:t>
            </a:r>
            <a:r>
              <a:rPr lang="ar-SA" sz="3200" b="1" dirty="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الواحد بهدف إعطاء كل عامل الفرصة للتعرف </a:t>
            </a:r>
            <a:endParaRPr lang="ar-IQ" sz="32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marR="0" indent="0" algn="justLow" rtl="1">
              <a:lnSpc>
                <a:spcPts val="2700"/>
              </a:lnSpc>
              <a:spcBef>
                <a:spcPts val="0"/>
              </a:spcBef>
              <a:spcAft>
                <a:spcPts val="750"/>
              </a:spcAft>
              <a:buNone/>
            </a:pPr>
            <a:r>
              <a:rPr lang="ar-SA" sz="32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على </a:t>
            </a:r>
            <a:r>
              <a:rPr lang="ar-SA" sz="3200" b="1" dirty="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المهارات والصعوبات لدى زملاء العمل.</a:t>
            </a:r>
            <a:endParaRPr lang="en-US" sz="2000" dirty="0" smtClean="0">
              <a:effectLst/>
              <a:latin typeface="Simplified Arabic" panose="02020603050405020304" pitchFamily="18" charset="-78"/>
              <a:ea typeface="Times New Roman" panose="02020603050405020304" pitchFamily="18" charset="0"/>
              <a:cs typeface="Simplified Arabic" panose="02020603050405020304" pitchFamily="18" charset="-78"/>
            </a:endParaRPr>
          </a:p>
          <a:p>
            <a:endParaRPr lang="en-US" dirty="0"/>
          </a:p>
        </p:txBody>
      </p:sp>
    </p:spTree>
    <p:extLst>
      <p:ext uri="{BB962C8B-B14F-4D97-AF65-F5344CB8AC3E}">
        <p14:creationId xmlns:p14="http://schemas.microsoft.com/office/powerpoint/2010/main" val="3928100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9097" y="491613"/>
            <a:ext cx="11198941" cy="6027174"/>
          </a:xfrm>
        </p:spPr>
        <p:txBody>
          <a:bodyPr/>
          <a:lstStyle/>
          <a:p>
            <a:pPr marL="0" marR="0" indent="0" algn="ctr" rtl="1">
              <a:lnSpc>
                <a:spcPts val="2700"/>
              </a:lnSpc>
              <a:spcBef>
                <a:spcPts val="0"/>
              </a:spcBef>
              <a:spcAft>
                <a:spcPts val="750"/>
              </a:spcAft>
              <a:buNone/>
            </a:pPr>
            <a:endParaRPr lang="ar-IQ" sz="36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marR="0" indent="0" algn="ctr" rtl="1">
              <a:lnSpc>
                <a:spcPts val="2700"/>
              </a:lnSpc>
              <a:spcBef>
                <a:spcPts val="0"/>
              </a:spcBef>
              <a:spcAft>
                <a:spcPts val="750"/>
              </a:spcAft>
              <a:buNone/>
            </a:pPr>
            <a:r>
              <a:rPr lang="ar-SA" sz="36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7- </a:t>
            </a:r>
            <a:r>
              <a:rPr lang="ar-SA" sz="36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الرقابة الذاتية حيث يراقب الفرد العامل نفسه </a:t>
            </a:r>
            <a:r>
              <a:rPr lang="ar-SA" sz="36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بنفسه</a:t>
            </a:r>
            <a:endParaRPr lang="ar-IQ" sz="32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marR="0" indent="0" algn="just" rtl="1">
              <a:lnSpc>
                <a:spcPts val="2700"/>
              </a:lnSpc>
              <a:spcBef>
                <a:spcPts val="0"/>
              </a:spcBef>
              <a:spcAft>
                <a:spcPts val="750"/>
              </a:spcAft>
              <a:buNone/>
            </a:pPr>
            <a:endParaRPr lang="ar-IQ" sz="32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marR="0" indent="0" algn="just" rtl="1">
              <a:lnSpc>
                <a:spcPts val="2700"/>
              </a:lnSpc>
              <a:spcBef>
                <a:spcPts val="0"/>
              </a:spcBef>
              <a:spcAft>
                <a:spcPts val="750"/>
              </a:spcAft>
              <a:buNone/>
            </a:pPr>
            <a:r>
              <a:rPr lang="ar-SA" sz="32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بدلاً </a:t>
            </a:r>
            <a:r>
              <a:rPr lang="ar-SA" sz="3200" b="1" dirty="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من الرقابة الخارجية المباشرة من قبل الرؤساء ويعكس هذا الأسلوب ثقة الرؤساء بمرؤوسيهم مما يؤدي إلى رفع معنوياتهم وزيادة إنتاجيتهم .  </a:t>
            </a:r>
            <a:r>
              <a:rPr lang="ar-SA" b="1" dirty="0">
                <a:solidFill>
                  <a:srgbClr val="003E61"/>
                </a:solidFill>
                <a:latin typeface="rasol"/>
                <a:ea typeface="Times New Roman" panose="02020603050405020304" pitchFamily="18" charset="0"/>
              </a:rPr>
              <a:t>    </a:t>
            </a:r>
            <a:endParaRPr lang="en-US" sz="1800" dirty="0" smtClean="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32548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291" y="334297"/>
            <a:ext cx="11375922" cy="6164826"/>
          </a:xfrm>
        </p:spPr>
        <p:txBody>
          <a:bodyPr/>
          <a:lstStyle/>
          <a:p>
            <a:pPr algn="ctr"/>
            <a:endParaRPr lang="ar-IQ" dirty="0" smtClean="0"/>
          </a:p>
          <a:p>
            <a:pPr algn="ctr"/>
            <a:endParaRPr lang="ar-IQ" dirty="0"/>
          </a:p>
          <a:p>
            <a:pPr algn="ctr"/>
            <a:endParaRPr lang="ar-IQ" dirty="0" smtClean="0"/>
          </a:p>
          <a:p>
            <a:pPr algn="ctr"/>
            <a:endParaRPr lang="ar-IQ" dirty="0"/>
          </a:p>
          <a:p>
            <a:pPr algn="ctr"/>
            <a:endParaRPr lang="ar-IQ" dirty="0" smtClean="0"/>
          </a:p>
          <a:p>
            <a:pPr marL="0" indent="0" algn="ctr">
              <a:buNone/>
            </a:pPr>
            <a:r>
              <a:rPr lang="ar-IQ" sz="4400" b="1" dirty="0" smtClean="0"/>
              <a:t>شكرا لكم......</a:t>
            </a:r>
            <a:endParaRPr lang="en-US" sz="4400" b="1" dirty="0"/>
          </a:p>
        </p:txBody>
      </p:sp>
    </p:spTree>
    <p:extLst>
      <p:ext uri="{BB962C8B-B14F-4D97-AF65-F5344CB8AC3E}">
        <p14:creationId xmlns:p14="http://schemas.microsoft.com/office/powerpoint/2010/main" val="1519322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8258"/>
            <a:ext cx="9175680" cy="875071"/>
          </a:xfrm>
          <a:solidFill>
            <a:srgbClr val="00B0F0"/>
          </a:solidFill>
        </p:spPr>
        <p:txBody>
          <a:bodyPr/>
          <a:lstStyle/>
          <a:p>
            <a:pPr algn="ctr"/>
            <a:r>
              <a:rPr lang="ar-IQ" b="1" dirty="0" smtClean="0">
                <a:solidFill>
                  <a:srgbClr val="FF0000"/>
                </a:solidFill>
              </a:rPr>
              <a:t>ماهي الادارة؟</a:t>
            </a:r>
            <a:endParaRPr lang="en-US" b="1" dirty="0">
              <a:solidFill>
                <a:srgbClr val="FF0000"/>
              </a:solidFill>
            </a:endParaRPr>
          </a:p>
        </p:txBody>
      </p:sp>
      <p:sp>
        <p:nvSpPr>
          <p:cNvPr id="3" name="Content Placeholder 2"/>
          <p:cNvSpPr>
            <a:spLocks noGrp="1"/>
          </p:cNvSpPr>
          <p:nvPr>
            <p:ph idx="1"/>
          </p:nvPr>
        </p:nvSpPr>
        <p:spPr>
          <a:xfrm>
            <a:off x="0" y="1720645"/>
            <a:ext cx="9274002" cy="4320717"/>
          </a:xfrm>
          <a:solidFill>
            <a:schemeClr val="accent6">
              <a:lumMod val="20000"/>
              <a:lumOff val="80000"/>
            </a:schemeClr>
          </a:solidFill>
        </p:spPr>
        <p:txBody>
          <a:bodyPr>
            <a:normAutofit/>
          </a:bodyPr>
          <a:lstStyle/>
          <a:p>
            <a:pPr marL="0" marR="0" algn="just" rtl="1">
              <a:lnSpc>
                <a:spcPts val="2700"/>
              </a:lnSpc>
              <a:spcBef>
                <a:spcPts val="0"/>
              </a:spcBef>
              <a:spcAft>
                <a:spcPts val="750"/>
              </a:spcAft>
            </a:pPr>
            <a:endParaRPr lang="ar-IQ" sz="4000" dirty="0" smtClean="0">
              <a:solidFill>
                <a:srgbClr val="373331"/>
              </a:solidFill>
              <a:latin typeface="Times New Roman" panose="02020603050405020304" pitchFamily="18" charset="0"/>
              <a:ea typeface="Times New Roman" panose="02020603050405020304" pitchFamily="18" charset="0"/>
              <a:cs typeface="Ali-A-Sahifa" pitchFamily="2" charset="-78"/>
            </a:endParaRPr>
          </a:p>
          <a:p>
            <a:pPr marL="0" marR="0" algn="just" rtl="1">
              <a:lnSpc>
                <a:spcPts val="2700"/>
              </a:lnSpc>
              <a:spcBef>
                <a:spcPts val="0"/>
              </a:spcBef>
              <a:spcAft>
                <a:spcPts val="750"/>
              </a:spcAft>
            </a:pPr>
            <a:r>
              <a:rPr lang="ar-SA" sz="3200" dirty="0" smtClean="0">
                <a:solidFill>
                  <a:srgbClr val="373331"/>
                </a:solidFill>
                <a:latin typeface="Simplified Arabic" panose="02020603050405020304" pitchFamily="18" charset="-78"/>
                <a:ea typeface="Times New Roman" panose="02020603050405020304" pitchFamily="18" charset="0"/>
                <a:cs typeface="Simplified Arabic" panose="02020603050405020304" pitchFamily="18" charset="-78"/>
              </a:rPr>
              <a:t>إن </a:t>
            </a:r>
            <a:r>
              <a:rPr lang="ar-SA" sz="3200" dirty="0">
                <a:solidFill>
                  <a:srgbClr val="373331"/>
                </a:solidFill>
                <a:latin typeface="Simplified Arabic" panose="02020603050405020304" pitchFamily="18" charset="-78"/>
                <a:ea typeface="Times New Roman" panose="02020603050405020304" pitchFamily="18" charset="0"/>
                <a:cs typeface="Simplified Arabic" panose="02020603050405020304" pitchFamily="18" charset="-78"/>
              </a:rPr>
              <a:t>الإدارة نشاط قديم حيث كانت ولا زالت من أهم الأنشطة البشرية في مختلف لمجتمعات الإنسانية على مدى العصور ولها التأثير المباشر على نمو وتطور الحضارات. </a:t>
            </a:r>
            <a:endParaRPr lang="ar-IQ" sz="3200" dirty="0" smtClean="0">
              <a:solidFill>
                <a:srgbClr val="37333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marR="0" indent="0" algn="just" rtl="1">
              <a:lnSpc>
                <a:spcPts val="2700"/>
              </a:lnSpc>
              <a:spcBef>
                <a:spcPts val="0"/>
              </a:spcBef>
              <a:spcAft>
                <a:spcPts val="750"/>
              </a:spcAft>
              <a:buNone/>
            </a:pPr>
            <a:endParaRPr lang="ar-IQ" sz="3200" dirty="0" smtClean="0">
              <a:solidFill>
                <a:srgbClr val="37333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marR="0" algn="just" rtl="1">
              <a:lnSpc>
                <a:spcPts val="2700"/>
              </a:lnSpc>
              <a:spcBef>
                <a:spcPts val="0"/>
              </a:spcBef>
              <a:spcAft>
                <a:spcPts val="750"/>
              </a:spcAft>
            </a:pPr>
            <a:r>
              <a:rPr lang="ar-SA" sz="3200" dirty="0" smtClean="0">
                <a:solidFill>
                  <a:srgbClr val="373331"/>
                </a:solidFill>
                <a:latin typeface="Simplified Arabic" panose="02020603050405020304" pitchFamily="18" charset="-78"/>
                <a:ea typeface="Times New Roman" panose="02020603050405020304" pitchFamily="18" charset="0"/>
                <a:cs typeface="Simplified Arabic" panose="02020603050405020304" pitchFamily="18" charset="-78"/>
              </a:rPr>
              <a:t>فالإدارة </a:t>
            </a:r>
            <a:r>
              <a:rPr lang="ar-SA" sz="3200" dirty="0">
                <a:solidFill>
                  <a:srgbClr val="373331"/>
                </a:solidFill>
                <a:latin typeface="Simplified Arabic" panose="02020603050405020304" pitchFamily="18" charset="-78"/>
                <a:ea typeface="Times New Roman" panose="02020603050405020304" pitchFamily="18" charset="0"/>
                <a:cs typeface="Simplified Arabic" panose="02020603050405020304" pitchFamily="18" charset="-78"/>
              </a:rPr>
              <a:t>مسؤولة عن إشباع حاجات الجماعات والأفراد عن طريق التنظيم والتنسيق للموارد الاقتصادية النادرة بهدف تحقيق الرفاه والسعادة الإنسانية </a:t>
            </a:r>
            <a:endParaRPr lang="en-US" sz="2400" dirty="0" smtClean="0">
              <a:effectLst/>
              <a:latin typeface="Simplified Arabic" panose="02020603050405020304" pitchFamily="18" charset="-78"/>
              <a:ea typeface="Times New Roman" panose="02020603050405020304" pitchFamily="18" charset="0"/>
              <a:cs typeface="Simplified Arabic" panose="02020603050405020304" pitchFamily="18" charset="-78"/>
            </a:endParaRPr>
          </a:p>
          <a:p>
            <a:pPr algn="r" rtl="1"/>
            <a:endParaRPr lang="en-US" dirty="0"/>
          </a:p>
        </p:txBody>
      </p:sp>
    </p:spTree>
    <p:extLst>
      <p:ext uri="{BB962C8B-B14F-4D97-AF65-F5344CB8AC3E}">
        <p14:creationId xmlns:p14="http://schemas.microsoft.com/office/powerpoint/2010/main" val="3206225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8090"/>
          </a:xfrm>
          <a:solidFill>
            <a:schemeClr val="accent3">
              <a:lumMod val="20000"/>
              <a:lumOff val="80000"/>
            </a:schemeClr>
          </a:solidFill>
        </p:spPr>
        <p:txBody>
          <a:bodyPr>
            <a:normAutofit/>
          </a:bodyPr>
          <a:lstStyle/>
          <a:p>
            <a:pPr algn="ctr"/>
            <a:r>
              <a:rPr lang="ar-IQ" sz="3200" b="1" dirty="0" smtClean="0">
                <a:solidFill>
                  <a:schemeClr val="accent5"/>
                </a:solidFill>
              </a:rPr>
              <a:t>فلسفة الادارة</a:t>
            </a:r>
            <a:endParaRPr lang="en-US" sz="3200" b="1" dirty="0">
              <a:solidFill>
                <a:schemeClr val="accent5"/>
              </a:solidFill>
            </a:endParaRPr>
          </a:p>
        </p:txBody>
      </p:sp>
      <p:sp>
        <p:nvSpPr>
          <p:cNvPr id="3" name="Content Placeholder 2"/>
          <p:cNvSpPr>
            <a:spLocks noGrp="1"/>
          </p:cNvSpPr>
          <p:nvPr>
            <p:ph idx="1"/>
          </p:nvPr>
        </p:nvSpPr>
        <p:spPr>
          <a:xfrm>
            <a:off x="677334" y="1465007"/>
            <a:ext cx="8596668" cy="4576356"/>
          </a:xfrm>
          <a:solidFill>
            <a:schemeClr val="accent1">
              <a:lumMod val="20000"/>
              <a:lumOff val="80000"/>
            </a:schemeClr>
          </a:solidFill>
        </p:spPr>
        <p:txBody>
          <a:bodyPr>
            <a:normAutofit lnSpcReduction="10000"/>
          </a:bodyPr>
          <a:lstStyle/>
          <a:p>
            <a:pPr marL="0" marR="0" algn="just" rtl="1">
              <a:spcBef>
                <a:spcPts val="600"/>
              </a:spcBef>
              <a:spcAft>
                <a:spcPts val="600"/>
              </a:spcAft>
            </a:pPr>
            <a:endParaRPr lang="ar-IQ" b="1" dirty="0" smtClean="0">
              <a:solidFill>
                <a:srgbClr val="888888"/>
              </a:solidFill>
              <a:latin typeface="Times New Roman" panose="02020603050405020304" pitchFamily="18" charset="0"/>
              <a:ea typeface="Times New Roman" panose="02020603050405020304" pitchFamily="18" charset="0"/>
            </a:endParaRPr>
          </a:p>
          <a:p>
            <a:pPr marL="0" marR="0" algn="just" rtl="1">
              <a:spcBef>
                <a:spcPts val="600"/>
              </a:spcBef>
              <a:spcAft>
                <a:spcPts val="600"/>
              </a:spcAft>
            </a:pPr>
            <a:r>
              <a:rPr lang="ar-SA" sz="2800" b="1" dirty="0" smtClean="0">
                <a:latin typeface="Simplified Arabic" panose="02020603050405020304" pitchFamily="18" charset="-78"/>
                <a:ea typeface="Times New Roman" panose="02020603050405020304" pitchFamily="18" charset="0"/>
                <a:cs typeface="Simplified Arabic" panose="02020603050405020304" pitchFamily="18" charset="-78"/>
              </a:rPr>
              <a:t>تنال </a:t>
            </a:r>
            <a:r>
              <a:rPr lang="ar-SA" sz="2800" b="1" dirty="0">
                <a:latin typeface="Simplified Arabic" panose="02020603050405020304" pitchFamily="18" charset="-78"/>
                <a:ea typeface="Times New Roman" panose="02020603050405020304" pitchFamily="18" charset="0"/>
                <a:cs typeface="Simplified Arabic" panose="02020603050405020304" pitchFamily="18" charset="-78"/>
              </a:rPr>
              <a:t>مواضيع النظم الادارية المركزية واللامركزية اهتماماً كبيراً، فهي متداولة لدى اغلب الدول السائرة في ركب الديمقراطية وذلك لعدة اسباب، </a:t>
            </a:r>
            <a:r>
              <a:rPr lang="ar-SA" sz="2800" b="1" dirty="0" smtClean="0">
                <a:latin typeface="Simplified Arabic" panose="02020603050405020304" pitchFamily="18" charset="-78"/>
                <a:ea typeface="Times New Roman" panose="02020603050405020304" pitchFamily="18" charset="0"/>
                <a:cs typeface="Simplified Arabic" panose="02020603050405020304" pitchFamily="18" charset="-78"/>
              </a:rPr>
              <a:t>منها</a:t>
            </a:r>
            <a:r>
              <a:rPr lang="ar-IQ" sz="2800" b="1" dirty="0" smtClean="0">
                <a:latin typeface="Simplified Arabic" panose="02020603050405020304" pitchFamily="18" charset="-78"/>
                <a:ea typeface="Times New Roman" panose="02020603050405020304" pitchFamily="18" charset="0"/>
                <a:cs typeface="Simplified Arabic" panose="02020603050405020304" pitchFamily="18" charset="-78"/>
              </a:rPr>
              <a:t>:</a:t>
            </a:r>
          </a:p>
          <a:p>
            <a:pPr marL="0" marR="0" algn="just" rtl="1">
              <a:spcBef>
                <a:spcPts val="600"/>
              </a:spcBef>
              <a:spcAft>
                <a:spcPts val="600"/>
              </a:spcAft>
            </a:pPr>
            <a:r>
              <a:rPr lang="ar-SA" sz="2800" b="1" dirty="0" smtClean="0">
                <a:latin typeface="Simplified Arabic" panose="02020603050405020304" pitchFamily="18" charset="-78"/>
                <a:ea typeface="Times New Roman" panose="02020603050405020304" pitchFamily="18" charset="0"/>
                <a:cs typeface="Simplified Arabic" panose="02020603050405020304" pitchFamily="18" charset="-78"/>
              </a:rPr>
              <a:t>تخفيف </a:t>
            </a:r>
            <a:r>
              <a:rPr lang="ar-SA" sz="2800" b="1" dirty="0">
                <a:latin typeface="Simplified Arabic" panose="02020603050405020304" pitchFamily="18" charset="-78"/>
                <a:ea typeface="Times New Roman" panose="02020603050405020304" pitchFamily="18" charset="0"/>
                <a:cs typeface="Simplified Arabic" panose="02020603050405020304" pitchFamily="18" charset="-78"/>
              </a:rPr>
              <a:t>العبء عن الجانب </a:t>
            </a:r>
            <a:r>
              <a:rPr lang="ar-SA" sz="2800" b="1" dirty="0" smtClean="0">
                <a:latin typeface="Simplified Arabic" panose="02020603050405020304" pitchFamily="18" charset="-78"/>
                <a:ea typeface="Times New Roman" panose="02020603050405020304" pitchFamily="18" charset="0"/>
                <a:cs typeface="Simplified Arabic" panose="02020603050405020304" pitchFamily="18" charset="-78"/>
              </a:rPr>
              <a:t>الحكومي</a:t>
            </a:r>
            <a:endParaRPr lang="ar-IQ" sz="2800" b="1" dirty="0" smtClean="0">
              <a:latin typeface="Simplified Arabic" panose="02020603050405020304" pitchFamily="18" charset="-78"/>
              <a:ea typeface="Times New Roman" panose="02020603050405020304" pitchFamily="18" charset="0"/>
              <a:cs typeface="Simplified Arabic" panose="02020603050405020304" pitchFamily="18" charset="-78"/>
            </a:endParaRPr>
          </a:p>
          <a:p>
            <a:pPr marL="0" marR="0" algn="just" rtl="1">
              <a:spcBef>
                <a:spcPts val="600"/>
              </a:spcBef>
              <a:spcAft>
                <a:spcPts val="600"/>
              </a:spcAft>
            </a:pPr>
            <a:r>
              <a:rPr lang="ar-SA" sz="2800" b="1" dirty="0" smtClean="0">
                <a:latin typeface="Simplified Arabic" panose="02020603050405020304" pitchFamily="18" charset="-78"/>
                <a:ea typeface="Times New Roman" panose="02020603050405020304" pitchFamily="18" charset="0"/>
                <a:cs typeface="Simplified Arabic" panose="02020603050405020304" pitchFamily="18" charset="-78"/>
              </a:rPr>
              <a:t>تقديم </a:t>
            </a:r>
            <a:r>
              <a:rPr lang="ar-SA" sz="2800" b="1" dirty="0">
                <a:latin typeface="Simplified Arabic" panose="02020603050405020304" pitchFamily="18" charset="-78"/>
                <a:ea typeface="Times New Roman" panose="02020603050405020304" pitchFamily="18" charset="0"/>
                <a:cs typeface="Simplified Arabic" panose="02020603050405020304" pitchFamily="18" charset="-78"/>
              </a:rPr>
              <a:t>خدمات افضل للمواطنين. </a:t>
            </a:r>
            <a:endParaRPr lang="ar-IQ" sz="2800" b="1" dirty="0" smtClean="0">
              <a:latin typeface="Simplified Arabic" panose="02020603050405020304" pitchFamily="18" charset="-78"/>
              <a:ea typeface="Times New Roman" panose="02020603050405020304" pitchFamily="18" charset="0"/>
              <a:cs typeface="Simplified Arabic" panose="02020603050405020304" pitchFamily="18" charset="-78"/>
            </a:endParaRPr>
          </a:p>
          <a:p>
            <a:pPr marL="0" marR="0" algn="just" rtl="1">
              <a:spcBef>
                <a:spcPts val="600"/>
              </a:spcBef>
              <a:spcAft>
                <a:spcPts val="600"/>
              </a:spcAft>
            </a:pPr>
            <a:r>
              <a:rPr lang="ar-SA" sz="2800" b="1" dirty="0" smtClean="0">
                <a:latin typeface="Simplified Arabic" panose="02020603050405020304" pitchFamily="18" charset="-78"/>
                <a:ea typeface="Times New Roman" panose="02020603050405020304" pitchFamily="18" charset="0"/>
                <a:cs typeface="Simplified Arabic" panose="02020603050405020304" pitchFamily="18" charset="-78"/>
              </a:rPr>
              <a:t>اذ </a:t>
            </a:r>
            <a:r>
              <a:rPr lang="ar-SA" sz="2800" b="1" dirty="0">
                <a:latin typeface="Simplified Arabic" panose="02020603050405020304" pitchFamily="18" charset="-78"/>
                <a:ea typeface="Times New Roman" panose="02020603050405020304" pitchFamily="18" charset="0"/>
                <a:cs typeface="Simplified Arabic" panose="02020603050405020304" pitchFamily="18" charset="-78"/>
              </a:rPr>
              <a:t>تمارس الحكومة في اي دولة من دول العالم، وظيفتين اساسيتين: </a:t>
            </a:r>
            <a:endParaRPr lang="ar-IQ" sz="2800" b="1" dirty="0" smtClean="0">
              <a:latin typeface="Simplified Arabic" panose="02020603050405020304" pitchFamily="18" charset="-78"/>
              <a:ea typeface="Times New Roman" panose="02020603050405020304" pitchFamily="18" charset="0"/>
              <a:cs typeface="Simplified Arabic" panose="02020603050405020304" pitchFamily="18" charset="-78"/>
            </a:endParaRPr>
          </a:p>
          <a:p>
            <a:pPr marL="0" marR="0" algn="just" rtl="1">
              <a:spcBef>
                <a:spcPts val="600"/>
              </a:spcBef>
              <a:spcAft>
                <a:spcPts val="600"/>
              </a:spcAft>
            </a:pPr>
            <a:r>
              <a:rPr lang="ar-SA" sz="2800" b="1" dirty="0" smtClean="0">
                <a:latin typeface="Simplified Arabic" panose="02020603050405020304" pitchFamily="18" charset="-78"/>
                <a:ea typeface="Times New Roman" panose="02020603050405020304" pitchFamily="18" charset="0"/>
                <a:cs typeface="Simplified Arabic" panose="02020603050405020304" pitchFamily="18" charset="-78"/>
              </a:rPr>
              <a:t>وظيفة </a:t>
            </a:r>
            <a:r>
              <a:rPr lang="ar-SA" sz="2800" b="1" dirty="0">
                <a:latin typeface="Simplified Arabic" panose="02020603050405020304" pitchFamily="18" charset="-78"/>
                <a:ea typeface="Times New Roman" panose="02020603050405020304" pitchFamily="18" charset="0"/>
                <a:cs typeface="Simplified Arabic" panose="02020603050405020304" pitchFamily="18" charset="-78"/>
              </a:rPr>
              <a:t>الحكم </a:t>
            </a:r>
            <a:r>
              <a:rPr lang="ar-SA" sz="2800" b="1" dirty="0" smtClean="0">
                <a:latin typeface="Simplified Arabic" panose="02020603050405020304" pitchFamily="18" charset="-78"/>
                <a:ea typeface="Times New Roman" panose="02020603050405020304" pitchFamily="18" charset="0"/>
                <a:cs typeface="Simplified Arabic" panose="02020603050405020304" pitchFamily="18" charset="-78"/>
              </a:rPr>
              <a:t>والسياسة</a:t>
            </a:r>
            <a:r>
              <a:rPr lang="ar-IQ" sz="2800" b="1" dirty="0" smtClean="0">
                <a:latin typeface="Simplified Arabic" panose="02020603050405020304" pitchFamily="18" charset="-78"/>
                <a:ea typeface="Times New Roman" panose="02020603050405020304" pitchFamily="18" charset="0"/>
                <a:cs typeface="Simplified Arabic" panose="02020603050405020304" pitchFamily="18" charset="-78"/>
              </a:rPr>
              <a:t>.</a:t>
            </a:r>
          </a:p>
          <a:p>
            <a:pPr marL="0" marR="0" algn="just" rtl="1">
              <a:spcBef>
                <a:spcPts val="600"/>
              </a:spcBef>
              <a:spcAft>
                <a:spcPts val="600"/>
              </a:spcAft>
            </a:pPr>
            <a:r>
              <a:rPr lang="ar-SA" sz="2800" b="1" dirty="0" smtClean="0">
                <a:latin typeface="Simplified Arabic" panose="02020603050405020304" pitchFamily="18" charset="-78"/>
                <a:ea typeface="Times New Roman" panose="02020603050405020304" pitchFamily="18" charset="0"/>
                <a:cs typeface="Simplified Arabic" panose="02020603050405020304" pitchFamily="18" charset="-78"/>
              </a:rPr>
              <a:t>وظيفة </a:t>
            </a:r>
            <a:r>
              <a:rPr lang="ar-SA" sz="2800" b="1" dirty="0">
                <a:latin typeface="Simplified Arabic" panose="02020603050405020304" pitchFamily="18" charset="-78"/>
                <a:ea typeface="Times New Roman" panose="02020603050405020304" pitchFamily="18" charset="0"/>
                <a:cs typeface="Simplified Arabic" panose="02020603050405020304" pitchFamily="18" charset="-78"/>
              </a:rPr>
              <a:t>الادارة وتمشية شؤون المواطنين.</a:t>
            </a:r>
            <a:endParaRPr lang="en-US" sz="3600" dirty="0" smtClean="0">
              <a:effectLst/>
              <a:latin typeface="Simplified Arabic" panose="02020603050405020304" pitchFamily="18" charset="-78"/>
              <a:ea typeface="Times New Roman" panose="02020603050405020304" pitchFamily="18" charset="0"/>
              <a:cs typeface="Simplified Arabic" panose="02020603050405020304" pitchFamily="18" charset="-78"/>
            </a:endParaRPr>
          </a:p>
          <a:p>
            <a:endParaRPr lang="en-US" dirty="0"/>
          </a:p>
        </p:txBody>
      </p:sp>
    </p:spTree>
    <p:extLst>
      <p:ext uri="{BB962C8B-B14F-4D97-AF65-F5344CB8AC3E}">
        <p14:creationId xmlns:p14="http://schemas.microsoft.com/office/powerpoint/2010/main" val="2203360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8699090" cy="903236"/>
          </a:xfrm>
          <a:solidFill>
            <a:schemeClr val="accent5">
              <a:lumMod val="20000"/>
              <a:lumOff val="80000"/>
            </a:schemeClr>
          </a:solidFill>
        </p:spPr>
        <p:txBody>
          <a:bodyPr/>
          <a:lstStyle/>
          <a:p>
            <a:pPr algn="ctr" rtl="1"/>
            <a:r>
              <a:rPr lang="ar-SA" dirty="0" smtClean="0">
                <a:solidFill>
                  <a:srgbClr val="202122"/>
                </a:solidFill>
                <a:latin typeface="Times New Roman" panose="02020603050405020304" pitchFamily="18" charset="0"/>
                <a:ea typeface="Times New Roman" panose="02020603050405020304" pitchFamily="18" charset="0"/>
              </a:rPr>
              <a:t>نظرية</a:t>
            </a:r>
            <a:r>
              <a:rPr lang="ar-IQ" dirty="0" smtClean="0">
                <a:solidFill>
                  <a:srgbClr val="202122"/>
                </a:solidFill>
                <a:latin typeface="Times New Roman" panose="02020603050405020304" pitchFamily="18" charset="0"/>
                <a:ea typeface="Times New Roman" panose="02020603050405020304" pitchFamily="18" charset="0"/>
              </a:rPr>
              <a:t>  </a:t>
            </a:r>
            <a:r>
              <a:rPr lang="ar-SA" dirty="0" smtClean="0">
                <a:solidFill>
                  <a:srgbClr val="202122"/>
                </a:solidFill>
                <a:latin typeface="Times New Roman" panose="02020603050405020304" pitchFamily="18" charset="0"/>
                <a:ea typeface="Times New Roman" panose="02020603050405020304" pitchFamily="18" charset="0"/>
              </a:rPr>
              <a:t> </a:t>
            </a:r>
            <a:r>
              <a:rPr lang="en-US" dirty="0" smtClean="0">
                <a:solidFill>
                  <a:srgbClr val="202122"/>
                </a:solidFill>
                <a:latin typeface="Arial" panose="020B0604020202020204" pitchFamily="34" charset="0"/>
                <a:ea typeface="Times New Roman" panose="02020603050405020304" pitchFamily="18" charset="0"/>
              </a:rPr>
              <a:t>z</a:t>
            </a:r>
            <a:endParaRPr lang="en-US" dirty="0"/>
          </a:p>
        </p:txBody>
      </p:sp>
      <p:sp>
        <p:nvSpPr>
          <p:cNvPr id="3" name="Content Placeholder 2"/>
          <p:cNvSpPr>
            <a:spLocks noGrp="1"/>
          </p:cNvSpPr>
          <p:nvPr>
            <p:ph idx="1"/>
          </p:nvPr>
        </p:nvSpPr>
        <p:spPr>
          <a:xfrm>
            <a:off x="677334" y="1533833"/>
            <a:ext cx="9086098" cy="4507530"/>
          </a:xfrm>
          <a:solidFill>
            <a:schemeClr val="accent6">
              <a:lumMod val="20000"/>
              <a:lumOff val="80000"/>
            </a:schemeClr>
          </a:solidFill>
        </p:spPr>
        <p:txBody>
          <a:bodyPr/>
          <a:lstStyle/>
          <a:p>
            <a:pPr marL="0" marR="0" indent="0" algn="just" rtl="1">
              <a:lnSpc>
                <a:spcPts val="2700"/>
              </a:lnSpc>
              <a:spcBef>
                <a:spcPts val="0"/>
              </a:spcBef>
              <a:spcAft>
                <a:spcPts val="750"/>
              </a:spcAft>
              <a:buNone/>
            </a:pPr>
            <a:endParaRPr lang="ar-IQ" dirty="0" smtClean="0">
              <a:solidFill>
                <a:srgbClr val="202122"/>
              </a:solidFill>
              <a:latin typeface="Times New Roman" panose="02020603050405020304" pitchFamily="18" charset="0"/>
              <a:ea typeface="Times New Roman" panose="02020603050405020304" pitchFamily="18" charset="0"/>
            </a:endParaRPr>
          </a:p>
          <a:p>
            <a:pPr marL="0" marR="0" indent="0" algn="justLow" rtl="1">
              <a:lnSpc>
                <a:spcPts val="2700"/>
              </a:lnSpc>
              <a:spcBef>
                <a:spcPts val="0"/>
              </a:spcBef>
              <a:spcAft>
                <a:spcPts val="750"/>
              </a:spcAft>
              <a:buNone/>
            </a:pPr>
            <a:r>
              <a:rPr lang="ar-SA" sz="2800"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هي </a:t>
            </a:r>
            <a:r>
              <a:rPr lang="ar-SA" sz="2800"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إحدى النظريات الإدارية الحديثة والتي حققت نجاحاً لافتاً، </a:t>
            </a:r>
            <a:endParaRPr lang="ar-IQ" sz="2800"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marR="0" indent="0" algn="justLow" rtl="1">
              <a:lnSpc>
                <a:spcPts val="2700"/>
              </a:lnSpc>
              <a:spcBef>
                <a:spcPts val="0"/>
              </a:spcBef>
              <a:spcAft>
                <a:spcPts val="750"/>
              </a:spcAft>
              <a:buNone/>
            </a:pPr>
            <a:r>
              <a:rPr lang="ar-SA" sz="2800"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ابتكرها </a:t>
            </a:r>
            <a:r>
              <a:rPr lang="ar-SA" sz="2800"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العالم </a:t>
            </a:r>
            <a:r>
              <a:rPr lang="ar-SA" sz="2800"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الياباني</a:t>
            </a:r>
            <a:r>
              <a:rPr lang="ar-IQ" sz="2800"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IQ" sz="2800"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sz="2800" u="sng"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hlinkClick r:id="rId2" tooltip="وليم أوشي"/>
              </a:rPr>
              <a:t>وليم </a:t>
            </a:r>
            <a:r>
              <a:rPr lang="ar-SA" sz="2800" u="sng"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hlinkClick r:id="rId2" tooltip="وليم أوشي"/>
              </a:rPr>
              <a:t>أوشي</a:t>
            </a:r>
            <a:r>
              <a:rPr lang="ar-SA" sz="2800"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a:t>
            </a:r>
            <a:r>
              <a:rPr lang="ar-IQ" sz="2800"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sz="2800"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طرحها </a:t>
            </a:r>
            <a:r>
              <a:rPr lang="ar-SA" sz="2800"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في كتاب "نظرية Z"، </a:t>
            </a:r>
            <a:endParaRPr lang="ar-IQ" sz="2800"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marR="0" indent="0" algn="justLow" rtl="1">
              <a:lnSpc>
                <a:spcPts val="2700"/>
              </a:lnSpc>
              <a:spcBef>
                <a:spcPts val="0"/>
              </a:spcBef>
              <a:spcAft>
                <a:spcPts val="750"/>
              </a:spcAft>
              <a:buNone/>
            </a:pPr>
            <a:r>
              <a:rPr lang="ar-SA" sz="2800"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وكنتيجة </a:t>
            </a:r>
            <a:r>
              <a:rPr lang="ar-SA" sz="2800"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حققت الشركات </a:t>
            </a:r>
            <a:r>
              <a:rPr lang="ar-SA" sz="2800" u="sng"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hlinkClick r:id="rId3" tooltip="اللغة اليابانية"/>
              </a:rPr>
              <a:t>اليابانية</a:t>
            </a:r>
            <a:r>
              <a:rPr lang="en-US" sz="2800"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sz="2800"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إنتاجية أكبر من الشركات </a:t>
            </a:r>
            <a:r>
              <a:rPr lang="ar-SA" sz="2800" u="sng"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hlinkClick r:id="rId4" tooltip="الولايات المتحدة"/>
              </a:rPr>
              <a:t>الأمريكية</a:t>
            </a:r>
            <a:r>
              <a:rPr lang="en-US" sz="2400" dirty="0">
                <a:solidFill>
                  <a:schemeClr val="tx1"/>
                </a:solidFill>
                <a:latin typeface="Arial" panose="020B0604020202020204" pitchFamily="34" charset="0"/>
                <a:ea typeface="Times New Roman" panose="02020603050405020304" pitchFamily="18" charset="0"/>
              </a:rPr>
              <a:t>.</a:t>
            </a:r>
            <a:endParaRPr lang="en-US" sz="4400" dirty="0" smtClean="0">
              <a:solidFill>
                <a:schemeClr val="tx1"/>
              </a:solidFill>
              <a:effectLst/>
              <a:latin typeface="Times New Roman" panose="02020603050405020304" pitchFamily="18" charset="0"/>
              <a:ea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416468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58" y="355294"/>
            <a:ext cx="10515600" cy="745920"/>
          </a:xfrm>
          <a:solidFill>
            <a:srgbClr val="00B0F0"/>
          </a:solidFill>
        </p:spPr>
        <p:txBody>
          <a:bodyPr/>
          <a:lstStyle/>
          <a:p>
            <a:pPr algn="ctr"/>
            <a:r>
              <a:rPr lang="ar-SA" b="1" dirty="0" smtClean="0">
                <a:solidFill>
                  <a:srgbClr val="FF0000"/>
                </a:solidFill>
                <a:latin typeface="rasol"/>
                <a:ea typeface="Times New Roman" panose="02020603050405020304" pitchFamily="18" charset="0"/>
              </a:rPr>
              <a:t>نظام الإدارة اليابانية </a:t>
            </a:r>
            <a:endParaRPr lang="en-US" dirty="0">
              <a:solidFill>
                <a:srgbClr val="FF0000"/>
              </a:solidFill>
            </a:endParaRPr>
          </a:p>
        </p:txBody>
      </p:sp>
      <p:sp>
        <p:nvSpPr>
          <p:cNvPr id="3" name="Content Placeholder 2"/>
          <p:cNvSpPr>
            <a:spLocks noGrp="1"/>
          </p:cNvSpPr>
          <p:nvPr>
            <p:ph idx="1"/>
          </p:nvPr>
        </p:nvSpPr>
        <p:spPr>
          <a:xfrm>
            <a:off x="838200" y="1101214"/>
            <a:ext cx="10515600" cy="5075749"/>
          </a:xfrm>
        </p:spPr>
        <p:txBody>
          <a:bodyPr>
            <a:normAutofit/>
          </a:bodyPr>
          <a:lstStyle/>
          <a:p>
            <a:pPr marL="0" marR="0" indent="0" algn="just" rtl="1">
              <a:lnSpc>
                <a:spcPts val="2700"/>
              </a:lnSpc>
              <a:spcBef>
                <a:spcPts val="0"/>
              </a:spcBef>
              <a:spcAft>
                <a:spcPts val="750"/>
              </a:spcAft>
              <a:buNone/>
            </a:pPr>
            <a:endParaRPr lang="ar-IQ" sz="3600" b="1" dirty="0" smtClean="0">
              <a:solidFill>
                <a:srgbClr val="003E61"/>
              </a:solidFill>
              <a:latin typeface="rasol"/>
              <a:ea typeface="Times New Roman" panose="02020603050405020304" pitchFamily="18" charset="0"/>
            </a:endParaRPr>
          </a:p>
          <a:p>
            <a:pPr marL="0" marR="0" indent="0" algn="just" rtl="1">
              <a:lnSpc>
                <a:spcPts val="2700"/>
              </a:lnSpc>
              <a:spcBef>
                <a:spcPts val="0"/>
              </a:spcBef>
              <a:spcAft>
                <a:spcPts val="750"/>
              </a:spcAft>
              <a:buNone/>
            </a:pPr>
            <a:endParaRPr lang="ar-IQ" sz="36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marR="0" indent="0" algn="just" rtl="1">
              <a:lnSpc>
                <a:spcPts val="2700"/>
              </a:lnSpc>
              <a:spcBef>
                <a:spcPts val="0"/>
              </a:spcBef>
              <a:spcAft>
                <a:spcPts val="750"/>
              </a:spcAft>
              <a:buNone/>
            </a:pPr>
            <a:r>
              <a:rPr lang="ar-SA" sz="36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يرى </a:t>
            </a:r>
            <a:r>
              <a:rPr lang="ar-SA" sz="3600" b="1" dirty="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الباحثون أن سبب نجاح التجربة اليابانية يعود للأسباب التالية :</a:t>
            </a:r>
            <a:endParaRPr lang="en-US" sz="2400" dirty="0" smtClean="0">
              <a:effectLst/>
              <a:latin typeface="Simplified Arabic" panose="02020603050405020304" pitchFamily="18" charset="-78"/>
              <a:ea typeface="Times New Roman" panose="02020603050405020304" pitchFamily="18" charset="0"/>
              <a:cs typeface="Simplified Arabic" panose="02020603050405020304" pitchFamily="18" charset="-78"/>
            </a:endParaRPr>
          </a:p>
          <a:p>
            <a:pPr marL="0" indent="0" algn="r" rtl="1">
              <a:buNone/>
            </a:pPr>
            <a:r>
              <a:rPr lang="ar-SA" sz="36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1- أسلوب التركيز على تنمية العنصر البشري</a:t>
            </a:r>
            <a:r>
              <a:rPr lang="ar-SA" sz="36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a:t>
            </a:r>
            <a:endParaRPr lang="ar-IQ" sz="36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indent="0" algn="r" rtl="1">
              <a:buNone/>
            </a:pPr>
            <a:endParaRPr lang="ar-IQ" sz="36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indent="0" algn="r" rtl="1">
              <a:buNone/>
            </a:pPr>
            <a:r>
              <a:rPr lang="en-US" sz="2400" dirty="0" smtClean="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ar-IQ" sz="36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2</a:t>
            </a:r>
            <a:r>
              <a:rPr lang="fa-IR" sz="36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sz="36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التركيز على نتائج التشغيل طويلة الأمد</a:t>
            </a:r>
            <a:r>
              <a:rPr lang="ar-SA" sz="36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a:t>
            </a:r>
            <a:endParaRPr lang="ar-IQ" sz="36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indent="0" algn="r" rtl="1">
              <a:buNone/>
            </a:pPr>
            <a:endParaRPr lang="ar-IQ" sz="36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indent="0" algn="r" rtl="1">
              <a:buNone/>
            </a:pPr>
            <a:r>
              <a:rPr lang="en-US" sz="2400" dirty="0" smtClean="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ar-SA" sz="36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3- تفهم عملية اتخاذ القرارات.</a:t>
            </a:r>
            <a:r>
              <a:rPr lang="en-US" sz="2400" dirty="0" smtClean="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endParaRPr lang="en-US" sz="3600" dirty="0">
              <a:solidFill>
                <a:srgbClr val="FF000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780222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5303" y="226142"/>
            <a:ext cx="11592231" cy="6381135"/>
          </a:xfrm>
        </p:spPr>
        <p:txBody>
          <a:bodyPr/>
          <a:lstStyle/>
          <a:p>
            <a:pPr marL="0" marR="0" algn="just" rtl="1">
              <a:lnSpc>
                <a:spcPts val="2700"/>
              </a:lnSpc>
              <a:spcBef>
                <a:spcPts val="0"/>
              </a:spcBef>
              <a:spcAft>
                <a:spcPts val="750"/>
              </a:spcAft>
            </a:pPr>
            <a:endParaRPr lang="ar-IQ" b="1" dirty="0" smtClean="0">
              <a:solidFill>
                <a:srgbClr val="003E61"/>
              </a:solidFill>
              <a:latin typeface="rasol"/>
              <a:ea typeface="Times New Roman" panose="02020603050405020304" pitchFamily="18" charset="0"/>
            </a:endParaRPr>
          </a:p>
          <a:p>
            <a:pPr marL="0" marR="0" algn="just" rtl="1">
              <a:lnSpc>
                <a:spcPts val="2700"/>
              </a:lnSpc>
              <a:spcBef>
                <a:spcPts val="0"/>
              </a:spcBef>
              <a:spcAft>
                <a:spcPts val="750"/>
              </a:spcAft>
            </a:pPr>
            <a:endParaRPr lang="ar-IQ" b="1" dirty="0">
              <a:solidFill>
                <a:srgbClr val="003E61"/>
              </a:solidFill>
              <a:latin typeface="rasol"/>
              <a:ea typeface="Times New Roman" panose="02020603050405020304" pitchFamily="18" charset="0"/>
            </a:endParaRPr>
          </a:p>
          <a:p>
            <a:pPr marL="0" marR="0" algn="just" rtl="1">
              <a:lnSpc>
                <a:spcPts val="2700"/>
              </a:lnSpc>
              <a:spcBef>
                <a:spcPts val="0"/>
              </a:spcBef>
              <a:spcAft>
                <a:spcPts val="750"/>
              </a:spcAft>
            </a:pPr>
            <a:endParaRPr lang="ar-IQ" b="1" dirty="0" smtClean="0">
              <a:solidFill>
                <a:srgbClr val="FF0000"/>
              </a:solidFill>
              <a:latin typeface="rasol"/>
              <a:ea typeface="Times New Roman" panose="02020603050405020304" pitchFamily="18" charset="0"/>
            </a:endParaRPr>
          </a:p>
          <a:p>
            <a:pPr marL="0" marR="0" indent="0" algn="just" rtl="1">
              <a:lnSpc>
                <a:spcPts val="2700"/>
              </a:lnSpc>
              <a:spcBef>
                <a:spcPts val="0"/>
              </a:spcBef>
              <a:spcAft>
                <a:spcPts val="750"/>
              </a:spcAft>
              <a:buNone/>
            </a:pPr>
            <a:r>
              <a:rPr lang="ar-SA" sz="36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4- </a:t>
            </a:r>
            <a:r>
              <a:rPr lang="ar-SA" sz="36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التقدم التكنولوجي</a:t>
            </a:r>
            <a:r>
              <a:rPr lang="ar-SA" sz="36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a:t>
            </a:r>
            <a:endParaRPr lang="ar-IQ" sz="36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marR="0" indent="0" algn="just" rtl="1">
              <a:lnSpc>
                <a:spcPts val="2700"/>
              </a:lnSpc>
              <a:spcBef>
                <a:spcPts val="0"/>
              </a:spcBef>
              <a:spcAft>
                <a:spcPts val="750"/>
              </a:spcAft>
              <a:buNone/>
            </a:pPr>
            <a:endParaRPr lang="en-US" sz="2400" dirty="0" smtClean="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endParaRPr>
          </a:p>
          <a:p>
            <a:pPr marL="0" indent="0" algn="r" rtl="1">
              <a:buNone/>
            </a:pPr>
            <a:r>
              <a:rPr lang="ar-SA" sz="36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5- استخدام إدارة تصنيع متطورة مع التركيز على تطبيقات دقيقة لمراقبة الجودة والنوعية</a:t>
            </a:r>
            <a:r>
              <a:rPr lang="ar-SA" sz="36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a:t>
            </a:r>
            <a:endParaRPr lang="ar-IQ" sz="36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indent="0" algn="r" rtl="1">
              <a:buNone/>
            </a:pPr>
            <a:endParaRPr lang="ar-IQ" sz="36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indent="0" algn="r" rtl="1">
              <a:buNone/>
            </a:pPr>
            <a:r>
              <a:rPr lang="en-US" sz="2400" dirty="0" smtClean="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ar-SA" sz="36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6- التكيف الاجتماعي للمنظمة مع القيم السائدة في المجتمع الياباني.</a:t>
            </a:r>
            <a:r>
              <a:rPr lang="en-US" sz="2400" dirty="0" smtClean="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endParaRPr lang="en-US" sz="3600" dirty="0">
              <a:solidFill>
                <a:srgbClr val="FF000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994555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630265" cy="686927"/>
          </a:xfrm>
          <a:solidFill>
            <a:srgbClr val="00B0F0"/>
          </a:solidFill>
        </p:spPr>
        <p:txBody>
          <a:bodyPr>
            <a:normAutofit/>
          </a:bodyPr>
          <a:lstStyle/>
          <a:p>
            <a:pPr algn="ctr"/>
            <a:r>
              <a:rPr lang="ar-SA" b="1" dirty="0" smtClean="0">
                <a:solidFill>
                  <a:srgbClr val="A52A2A"/>
                </a:solidFill>
                <a:latin typeface="rasol"/>
                <a:ea typeface="Times New Roman" panose="02020603050405020304" pitchFamily="18" charset="0"/>
              </a:rPr>
              <a:t>خصائص الإدارة اليابانية</a:t>
            </a:r>
            <a:endParaRPr lang="en-US" dirty="0"/>
          </a:p>
        </p:txBody>
      </p:sp>
      <p:sp>
        <p:nvSpPr>
          <p:cNvPr id="3" name="Content Placeholder 2"/>
          <p:cNvSpPr>
            <a:spLocks noGrp="1"/>
          </p:cNvSpPr>
          <p:nvPr>
            <p:ph idx="1"/>
          </p:nvPr>
        </p:nvSpPr>
        <p:spPr>
          <a:xfrm>
            <a:off x="1" y="1327355"/>
            <a:ext cx="9851922" cy="5530645"/>
          </a:xfrm>
        </p:spPr>
        <p:txBody>
          <a:bodyPr>
            <a:normAutofit/>
          </a:bodyPr>
          <a:lstStyle/>
          <a:p>
            <a:pPr marL="0" indent="0" algn="justLow" rtl="1">
              <a:buNone/>
            </a:pPr>
            <a:r>
              <a:rPr lang="ar-SA" sz="32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1- </a:t>
            </a:r>
            <a:r>
              <a:rPr lang="ar-SA" sz="32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مبدأ التوظيف مدى الحياة</a:t>
            </a:r>
            <a:r>
              <a:rPr lang="ar-SA" sz="3200" b="1" dirty="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sz="32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a:t>
            </a:r>
            <a:endParaRPr lang="ar-IQ" sz="32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indent="0" algn="justLow" rtl="1">
              <a:buNone/>
            </a:pPr>
            <a:r>
              <a:rPr lang="ar-SA" sz="3200" b="1" dirty="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 العامل الذي يُعيَن في منظمة ما يبقى فيها لحين سن التقاعد ولا يمكن الاستغناء عن العامل الياباني من المنظمة التي يعمل فيها إلا لأسباب جوهرية كتدهور حالته الصحية أو اتخاذ إجراءات تأديبية بحقه أو بناء على رغبته الشخصية في ترك العمل.</a:t>
            </a:r>
            <a:r>
              <a:rPr lang="en-US" sz="2000" dirty="0" smtClean="0">
                <a:effectLst/>
                <a:latin typeface="Simplified Arabic" panose="02020603050405020304" pitchFamily="18" charset="-78"/>
                <a:ea typeface="Times New Roman" panose="02020603050405020304" pitchFamily="18" charset="0"/>
                <a:cs typeface="Simplified Arabic" panose="02020603050405020304" pitchFamily="18" charset="-78"/>
              </a:rPr>
              <a:t> </a:t>
            </a:r>
            <a:endParaRPr lang="en-US"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346902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794" y="324465"/>
            <a:ext cx="11533238" cy="6253316"/>
          </a:xfrm>
        </p:spPr>
        <p:txBody>
          <a:bodyPr/>
          <a:lstStyle/>
          <a:p>
            <a:pPr marL="0" indent="0" algn="ctr" rtl="1">
              <a:buNone/>
            </a:pPr>
            <a:r>
              <a:rPr lang="ar-SA" sz="36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٢- البطء في التقييم والترقية </a:t>
            </a:r>
            <a:endParaRPr lang="ar-IQ" sz="36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indent="0" algn="justLow" rtl="1">
              <a:buNone/>
            </a:pPr>
            <a:endParaRPr lang="ar-IQ" sz="3600" b="1" dirty="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indent="0" algn="justLow" rtl="1">
              <a:buNone/>
            </a:pPr>
            <a:r>
              <a:rPr lang="ar-SA" sz="36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التقييم </a:t>
            </a:r>
            <a:r>
              <a:rPr lang="ar-SA" sz="3600" b="1" dirty="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بعد عشر سنوات على تعيينه وتعتمد فلسفة هذا الأسلوب في التقييم على أساس أن الأداء الجيد للعامل لا يظهر في السنوات الأولى لتعيينه.</a:t>
            </a:r>
            <a:r>
              <a:rPr lang="en-US" sz="3600" dirty="0" smtClean="0">
                <a:effectLst/>
                <a:latin typeface="Simplified Arabic" panose="02020603050405020304" pitchFamily="18" charset="-78"/>
                <a:ea typeface="Times New Roman" panose="02020603050405020304" pitchFamily="18" charset="0"/>
                <a:cs typeface="Simplified Arabic" panose="02020603050405020304" pitchFamily="18" charset="-78"/>
              </a:rPr>
              <a:t> </a:t>
            </a:r>
            <a:endParaRPr lang="en-US" sz="3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289780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3123" y="481781"/>
            <a:ext cx="11267767" cy="6037006"/>
          </a:xfrm>
        </p:spPr>
        <p:txBody>
          <a:bodyPr/>
          <a:lstStyle/>
          <a:p>
            <a:pPr marL="0" marR="0" indent="0" algn="ctr" rtl="1">
              <a:lnSpc>
                <a:spcPts val="2700"/>
              </a:lnSpc>
              <a:spcBef>
                <a:spcPts val="0"/>
              </a:spcBef>
              <a:spcAft>
                <a:spcPts val="750"/>
              </a:spcAft>
              <a:buNone/>
            </a:pPr>
            <a:endParaRPr lang="ar-IQ" sz="3200" b="1" dirty="0" smtClean="0">
              <a:solidFill>
                <a:srgbClr val="FF0000"/>
              </a:solidFill>
              <a:latin typeface="rasol"/>
              <a:ea typeface="Times New Roman" panose="02020603050405020304" pitchFamily="18" charset="0"/>
            </a:endParaRPr>
          </a:p>
          <a:p>
            <a:pPr marL="0" marR="0" indent="0" algn="ctr" rtl="1">
              <a:lnSpc>
                <a:spcPts val="2700"/>
              </a:lnSpc>
              <a:spcBef>
                <a:spcPts val="0"/>
              </a:spcBef>
              <a:spcAft>
                <a:spcPts val="750"/>
              </a:spcAft>
              <a:buNone/>
            </a:pPr>
            <a:r>
              <a:rPr lang="ar-SA" sz="32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3- المشاركة في اتخاذ القرارات </a:t>
            </a:r>
            <a:endParaRPr lang="ar-IQ" sz="32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marR="0" indent="0" algn="just" rtl="1">
              <a:lnSpc>
                <a:spcPts val="2700"/>
              </a:lnSpc>
              <a:spcBef>
                <a:spcPts val="0"/>
              </a:spcBef>
              <a:spcAft>
                <a:spcPts val="750"/>
              </a:spcAft>
              <a:buNone/>
            </a:pPr>
            <a:endParaRPr lang="ar-IQ" sz="32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marR="0" indent="0" algn="just" rtl="1">
              <a:lnSpc>
                <a:spcPts val="2700"/>
              </a:lnSpc>
              <a:spcBef>
                <a:spcPts val="0"/>
              </a:spcBef>
              <a:spcAft>
                <a:spcPts val="750"/>
              </a:spcAft>
              <a:buNone/>
            </a:pPr>
            <a:r>
              <a:rPr lang="ar-SA" sz="32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تتخذ القرارات من خلال أسلوب جماعي حيث يشترك الأفراد المتأثرون بالقرار</a:t>
            </a:r>
            <a:endParaRPr lang="ar-IQ" sz="32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marR="0" indent="0" algn="just" rtl="1">
              <a:lnSpc>
                <a:spcPts val="2700"/>
              </a:lnSpc>
              <a:spcBef>
                <a:spcPts val="0"/>
              </a:spcBef>
              <a:spcAft>
                <a:spcPts val="750"/>
              </a:spcAft>
              <a:buNone/>
            </a:pPr>
            <a:r>
              <a:rPr lang="ar-SA" sz="32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 في اتخاذه من أسفل الهيكل التنظيمي وبعد ذلك يتم تمريرها عبر المستويات </a:t>
            </a:r>
            <a:endParaRPr lang="ar-IQ" sz="32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marR="0" indent="0" algn="just" rtl="1">
              <a:lnSpc>
                <a:spcPts val="2700"/>
              </a:lnSpc>
              <a:spcBef>
                <a:spcPts val="0"/>
              </a:spcBef>
              <a:spcAft>
                <a:spcPts val="750"/>
              </a:spcAft>
              <a:buNone/>
            </a:pPr>
            <a:r>
              <a:rPr lang="ar-SA" sz="3200" b="1" dirty="0" smtClean="0">
                <a:solidFill>
                  <a:srgbClr val="003E61"/>
                </a:solidFill>
                <a:latin typeface="Simplified Arabic" panose="02020603050405020304" pitchFamily="18" charset="-78"/>
                <a:ea typeface="Times New Roman" panose="02020603050405020304" pitchFamily="18" charset="0"/>
                <a:cs typeface="Simplified Arabic" panose="02020603050405020304" pitchFamily="18" charset="-78"/>
              </a:rPr>
              <a:t>المختلفة ذات الصلة بموضوع الخطة ثم تتم مناقشتها على مستوى الإدارة العليا.</a:t>
            </a:r>
            <a:endParaRPr lang="en-US" sz="2000" dirty="0" smtClean="0">
              <a:effectLst/>
              <a:latin typeface="Simplified Arabic" panose="02020603050405020304" pitchFamily="18" charset="-78"/>
              <a:ea typeface="Times New Roman" panose="02020603050405020304" pitchFamily="18" charset="0"/>
              <a:cs typeface="Simplified Arabic" panose="02020603050405020304" pitchFamily="18" charset="-78"/>
            </a:endParaRPr>
          </a:p>
          <a:p>
            <a:endParaRPr lang="en-US" dirty="0"/>
          </a:p>
        </p:txBody>
      </p:sp>
    </p:spTree>
    <p:extLst>
      <p:ext uri="{BB962C8B-B14F-4D97-AF65-F5344CB8AC3E}">
        <p14:creationId xmlns:p14="http://schemas.microsoft.com/office/powerpoint/2010/main" val="39198667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TotalTime>
  <Words>334</Words>
  <Application>Microsoft Office PowerPoint</Application>
  <PresentationFormat>Widescreen</PresentationFormat>
  <Paragraphs>79</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Ali-A-Sahifa</vt:lpstr>
      <vt:lpstr>Arial</vt:lpstr>
      <vt:lpstr>rasol</vt:lpstr>
      <vt:lpstr>Simplified Arabic</vt:lpstr>
      <vt:lpstr>Tahoma</vt:lpstr>
      <vt:lpstr>Times New Roman</vt:lpstr>
      <vt:lpstr>Trebuchet MS</vt:lpstr>
      <vt:lpstr>Wingdings 3</vt:lpstr>
      <vt:lpstr>Facet</vt:lpstr>
      <vt:lpstr>PowerPoint Presentation</vt:lpstr>
      <vt:lpstr>ماهي الادارة؟</vt:lpstr>
      <vt:lpstr>فلسفة الادارة</vt:lpstr>
      <vt:lpstr>نظرية   z</vt:lpstr>
      <vt:lpstr>نظام الإدارة اليابانية </vt:lpstr>
      <vt:lpstr>PowerPoint Presentation</vt:lpstr>
      <vt:lpstr>خصائص الإدارة اليابانية</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6</cp:revision>
  <dcterms:created xsi:type="dcterms:W3CDTF">2023-11-06T19:36:06Z</dcterms:created>
  <dcterms:modified xsi:type="dcterms:W3CDTF">2023-11-06T20:10:36Z</dcterms:modified>
</cp:coreProperties>
</file>