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65" r:id="rId2"/>
    <p:sldId id="893" r:id="rId3"/>
    <p:sldId id="894" r:id="rId4"/>
    <p:sldId id="895" r:id="rId5"/>
    <p:sldId id="801" r:id="rId6"/>
    <p:sldId id="802" r:id="rId7"/>
    <p:sldId id="797" r:id="rId8"/>
    <p:sldId id="798" r:id="rId9"/>
    <p:sldId id="799" r:id="rId10"/>
    <p:sldId id="289" r:id="rId11"/>
    <p:sldId id="698" r:id="rId12"/>
    <p:sldId id="699" r:id="rId13"/>
    <p:sldId id="256" r:id="rId14"/>
    <p:sldId id="290" r:id="rId15"/>
    <p:sldId id="800" r:id="rId16"/>
    <p:sldId id="813" r:id="rId17"/>
    <p:sldId id="814" r:id="rId18"/>
    <p:sldId id="820" r:id="rId19"/>
    <p:sldId id="809" r:id="rId20"/>
    <p:sldId id="812" r:id="rId21"/>
    <p:sldId id="258" r:id="rId22"/>
    <p:sldId id="709" r:id="rId23"/>
    <p:sldId id="711" r:id="rId24"/>
    <p:sldId id="822" r:id="rId25"/>
    <p:sldId id="823" r:id="rId26"/>
    <p:sldId id="830" r:id="rId27"/>
    <p:sldId id="821" r:id="rId28"/>
    <p:sldId id="824" r:id="rId29"/>
    <p:sldId id="846" r:id="rId30"/>
    <p:sldId id="847" r:id="rId31"/>
    <p:sldId id="825" r:id="rId32"/>
    <p:sldId id="826" r:id="rId33"/>
    <p:sldId id="832" r:id="rId34"/>
    <p:sldId id="831" r:id="rId35"/>
    <p:sldId id="833" r:id="rId36"/>
    <p:sldId id="866" r:id="rId37"/>
    <p:sldId id="922" r:id="rId38"/>
    <p:sldId id="971" r:id="rId39"/>
    <p:sldId id="972" r:id="rId40"/>
    <p:sldId id="973" r:id="rId41"/>
    <p:sldId id="923" r:id="rId42"/>
    <p:sldId id="924" r:id="rId43"/>
    <p:sldId id="925" r:id="rId44"/>
    <p:sldId id="926" r:id="rId45"/>
    <p:sldId id="927" r:id="rId46"/>
    <p:sldId id="928" r:id="rId47"/>
    <p:sldId id="865" r:id="rId48"/>
    <p:sldId id="964" r:id="rId49"/>
    <p:sldId id="965" r:id="rId50"/>
    <p:sldId id="966" r:id="rId51"/>
    <p:sldId id="967" r:id="rId52"/>
    <p:sldId id="929" r:id="rId53"/>
    <p:sldId id="804" r:id="rId54"/>
    <p:sldId id="835" r:id="rId55"/>
    <p:sldId id="849" r:id="rId56"/>
    <p:sldId id="850" r:id="rId57"/>
    <p:sldId id="851" r:id="rId58"/>
    <p:sldId id="836" r:id="rId59"/>
    <p:sldId id="842" r:id="rId60"/>
    <p:sldId id="837" r:id="rId61"/>
    <p:sldId id="838" r:id="rId62"/>
    <p:sldId id="839" r:id="rId63"/>
    <p:sldId id="867" r:id="rId64"/>
    <p:sldId id="901" r:id="rId65"/>
    <p:sldId id="902" r:id="rId66"/>
    <p:sldId id="904" r:id="rId67"/>
    <p:sldId id="868" r:id="rId68"/>
    <p:sldId id="897" r:id="rId69"/>
    <p:sldId id="898" r:id="rId70"/>
    <p:sldId id="900" r:id="rId71"/>
    <p:sldId id="974" r:id="rId72"/>
    <p:sldId id="869" r:id="rId73"/>
    <p:sldId id="870" r:id="rId74"/>
    <p:sldId id="906" r:id="rId75"/>
    <p:sldId id="871" r:id="rId76"/>
    <p:sldId id="872" r:id="rId77"/>
    <p:sldId id="873" r:id="rId78"/>
    <p:sldId id="874" r:id="rId79"/>
    <p:sldId id="875" r:id="rId80"/>
    <p:sldId id="876" r:id="rId81"/>
    <p:sldId id="884" r:id="rId82"/>
    <p:sldId id="877" r:id="rId83"/>
    <p:sldId id="885" r:id="rId84"/>
    <p:sldId id="886" r:id="rId85"/>
    <p:sldId id="887" r:id="rId86"/>
    <p:sldId id="879" r:id="rId87"/>
    <p:sldId id="907" r:id="rId88"/>
    <p:sldId id="975" r:id="rId89"/>
    <p:sldId id="888" r:id="rId90"/>
    <p:sldId id="889" r:id="rId91"/>
    <p:sldId id="881" r:id="rId92"/>
    <p:sldId id="878" r:id="rId93"/>
    <p:sldId id="882" r:id="rId94"/>
    <p:sldId id="853" r:id="rId95"/>
    <p:sldId id="854" r:id="rId96"/>
    <p:sldId id="855" r:id="rId97"/>
    <p:sldId id="856" r:id="rId98"/>
    <p:sldId id="858" r:id="rId99"/>
    <p:sldId id="859" r:id="rId100"/>
    <p:sldId id="860" r:id="rId101"/>
    <p:sldId id="861" r:id="rId102"/>
    <p:sldId id="862" r:id="rId103"/>
    <p:sldId id="863" r:id="rId104"/>
    <p:sldId id="921" r:id="rId105"/>
    <p:sldId id="827" r:id="rId106"/>
    <p:sldId id="828" r:id="rId107"/>
    <p:sldId id="930" r:id="rId108"/>
    <p:sldId id="931" r:id="rId109"/>
    <p:sldId id="932" r:id="rId110"/>
    <p:sldId id="934" r:id="rId111"/>
    <p:sldId id="935" r:id="rId112"/>
    <p:sldId id="829" r:id="rId113"/>
    <p:sldId id="815" r:id="rId114"/>
    <p:sldId id="816" r:id="rId115"/>
    <p:sldId id="843" r:id="rId116"/>
    <p:sldId id="844" r:id="rId117"/>
    <p:sldId id="845" r:id="rId118"/>
    <p:sldId id="818" r:id="rId119"/>
    <p:sldId id="908" r:id="rId120"/>
    <p:sldId id="909" r:id="rId121"/>
    <p:sldId id="910" r:id="rId122"/>
    <p:sldId id="911" r:id="rId123"/>
    <p:sldId id="912" r:id="rId124"/>
    <p:sldId id="913" r:id="rId125"/>
    <p:sldId id="914" r:id="rId126"/>
    <p:sldId id="916" r:id="rId127"/>
    <p:sldId id="917" r:id="rId128"/>
    <p:sldId id="918" r:id="rId129"/>
    <p:sldId id="919" r:id="rId130"/>
    <p:sldId id="920" r:id="rId131"/>
    <p:sldId id="717" r:id="rId132"/>
    <p:sldId id="718" r:id="rId133"/>
    <p:sldId id="719" r:id="rId134"/>
    <p:sldId id="883" r:id="rId135"/>
    <p:sldId id="896" r:id="rId136"/>
    <p:sldId id="905" r:id="rId137"/>
    <p:sldId id="936" r:id="rId138"/>
    <p:sldId id="937" r:id="rId139"/>
    <p:sldId id="938" r:id="rId140"/>
    <p:sldId id="939" r:id="rId141"/>
    <p:sldId id="940" r:id="rId142"/>
    <p:sldId id="941" r:id="rId143"/>
    <p:sldId id="942" r:id="rId144"/>
    <p:sldId id="943" r:id="rId145"/>
    <p:sldId id="944" r:id="rId146"/>
    <p:sldId id="945" r:id="rId147"/>
    <p:sldId id="946" r:id="rId148"/>
    <p:sldId id="947" r:id="rId149"/>
    <p:sldId id="948" r:id="rId150"/>
    <p:sldId id="949" r:id="rId151"/>
    <p:sldId id="950" r:id="rId152"/>
    <p:sldId id="951" r:id="rId153"/>
    <p:sldId id="952" r:id="rId154"/>
    <p:sldId id="953" r:id="rId155"/>
    <p:sldId id="954" r:id="rId156"/>
    <p:sldId id="955" r:id="rId157"/>
    <p:sldId id="956" r:id="rId158"/>
    <p:sldId id="957" r:id="rId159"/>
    <p:sldId id="958" r:id="rId160"/>
    <p:sldId id="959" r:id="rId161"/>
    <p:sldId id="960" r:id="rId162"/>
    <p:sldId id="961" r:id="rId163"/>
    <p:sldId id="962" r:id="rId164"/>
    <p:sldId id="963" r:id="rId165"/>
    <p:sldId id="720" r:id="rId166"/>
    <p:sldId id="721" r:id="rId167"/>
    <p:sldId id="723" r:id="rId168"/>
    <p:sldId id="724" r:id="rId169"/>
    <p:sldId id="725" r:id="rId170"/>
    <p:sldId id="726" r:id="rId171"/>
    <p:sldId id="257" r:id="rId172"/>
    <p:sldId id="686" r:id="rId173"/>
    <p:sldId id="259" r:id="rId174"/>
    <p:sldId id="260" r:id="rId175"/>
    <p:sldId id="261" r:id="rId176"/>
    <p:sldId id="262" r:id="rId177"/>
    <p:sldId id="687" r:id="rId178"/>
    <p:sldId id="688" r:id="rId179"/>
    <p:sldId id="271" r:id="rId180"/>
    <p:sldId id="274" r:id="rId181"/>
    <p:sldId id="264" r:id="rId182"/>
    <p:sldId id="272" r:id="rId183"/>
    <p:sldId id="295" r:id="rId184"/>
    <p:sldId id="278" r:id="rId185"/>
    <p:sldId id="372" r:id="rId186"/>
    <p:sldId id="279" r:id="rId187"/>
    <p:sldId id="280" r:id="rId188"/>
    <p:sldId id="267" r:id="rId189"/>
    <p:sldId id="283" r:id="rId190"/>
    <p:sldId id="284" r:id="rId191"/>
    <p:sldId id="285" r:id="rId192"/>
    <p:sldId id="700" r:id="rId193"/>
    <p:sldId id="292" r:id="rId194"/>
    <p:sldId id="288" r:id="rId195"/>
    <p:sldId id="320" r:id="rId196"/>
    <p:sldId id="321" r:id="rId197"/>
    <p:sldId id="792" r:id="rId198"/>
    <p:sldId id="293" r:id="rId199"/>
    <p:sldId id="701" r:id="rId200"/>
    <p:sldId id="294" r:id="rId201"/>
    <p:sldId id="291" r:id="rId202"/>
    <p:sldId id="702" r:id="rId203"/>
    <p:sldId id="735" r:id="rId204"/>
    <p:sldId id="736" r:id="rId205"/>
    <p:sldId id="737" r:id="rId206"/>
    <p:sldId id="791" r:id="rId207"/>
    <p:sldId id="738" r:id="rId208"/>
    <p:sldId id="739" r:id="rId209"/>
    <p:sldId id="740" r:id="rId210"/>
    <p:sldId id="741" r:id="rId211"/>
    <p:sldId id="742" r:id="rId212"/>
    <p:sldId id="743" r:id="rId213"/>
    <p:sldId id="744" r:id="rId214"/>
    <p:sldId id="793" r:id="rId215"/>
    <p:sldId id="745" r:id="rId216"/>
    <p:sldId id="746" r:id="rId217"/>
    <p:sldId id="747" r:id="rId218"/>
    <p:sldId id="748" r:id="rId219"/>
    <p:sldId id="795" r:id="rId220"/>
    <p:sldId id="796" r:id="rId221"/>
    <p:sldId id="749" r:id="rId222"/>
    <p:sldId id="794" r:id="rId223"/>
    <p:sldId id="750" r:id="rId224"/>
    <p:sldId id="751" r:id="rId225"/>
    <p:sldId id="752" r:id="rId226"/>
    <p:sldId id="753" r:id="rId227"/>
    <p:sldId id="754" r:id="rId228"/>
    <p:sldId id="755" r:id="rId229"/>
    <p:sldId id="756" r:id="rId230"/>
    <p:sldId id="758" r:id="rId231"/>
    <p:sldId id="641" r:id="rId2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tableStyles" Target="tableStyle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presProps" Target="presProps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theme" Target="theme/theme1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5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8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61"/>
            <a:ext cx="21336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7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7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61"/>
            <a:ext cx="21336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7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61"/>
            <a:ext cx="21336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61"/>
            <a:ext cx="21336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5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5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61"/>
            <a:ext cx="21336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61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2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61"/>
            <a:ext cx="21336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4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7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1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1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ersdictionary.com/definition/noncount%20noun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ersdictionary.com/definition/count%20nou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present-simple-1212212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6963" y="2780752"/>
            <a:ext cx="76306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" sz="6000" b="1" dirty="0" smtClean="0">
                <a:latin typeface="Century Gothic"/>
                <a:cs typeface="Century Gothic"/>
              </a:rPr>
              <a:t>Speaking&amp; Listening</a:t>
            </a:r>
            <a:endParaRPr lang="en-GB" sz="6000" b="1" dirty="0" smtClean="0">
              <a:latin typeface="Century Gothic"/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2545" y="5363279"/>
            <a:ext cx="42637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Aft>
                <a:spcPts val="0"/>
              </a:spcAft>
              <a:buClr>
                <a:srgbClr val="FFFFFF"/>
              </a:buClr>
              <a:defRPr/>
            </a:pPr>
            <a:r>
              <a:rPr lang="en" sz="2400" b="1" kern="0" dirty="0" smtClean="0">
                <a:latin typeface="Century Gothic"/>
                <a:ea typeface="Shadows Into Light"/>
                <a:cs typeface="Century Gothic"/>
                <a:sym typeface="Shadows Into Light"/>
              </a:rPr>
              <a:t>Tahsin Hussein Rassu</a:t>
            </a:r>
            <a:endParaRPr lang="en" sz="2400" b="1" kern="0" dirty="0">
              <a:latin typeface="Century Gothic"/>
              <a:ea typeface="Shadows Into Light"/>
              <a:cs typeface="Century Gothic"/>
              <a:sym typeface="Shadows Into Light"/>
            </a:endParaRPr>
          </a:p>
          <a:p>
            <a:pPr lvl="0" algn="ctr" defTabSz="914400">
              <a:spcAft>
                <a:spcPts val="0"/>
              </a:spcAft>
              <a:buClr>
                <a:srgbClr val="FFFFFF"/>
              </a:buClr>
              <a:defRPr/>
            </a:pPr>
            <a:r>
              <a:rPr lang="en" sz="2400" b="1" dirty="0" smtClean="0">
                <a:latin typeface="Century Gothic"/>
                <a:ea typeface="Shadows Into Light"/>
                <a:cs typeface="Century Gothic"/>
                <a:sym typeface="Shadows Into Light"/>
              </a:rPr>
              <a:t>20</a:t>
            </a:r>
            <a:r>
              <a:rPr lang="en-US" sz="2400" b="1" dirty="0" smtClean="0">
                <a:latin typeface="Century Gothic"/>
                <a:ea typeface="Shadows Into Light"/>
                <a:cs typeface="Century Gothic"/>
                <a:sym typeface="Shadows Into Light"/>
              </a:rPr>
              <a:t>23</a:t>
            </a:r>
            <a:r>
              <a:rPr lang="en" sz="2400" b="1" dirty="0" smtClean="0">
                <a:latin typeface="Century Gothic"/>
                <a:ea typeface="Shadows Into Light"/>
                <a:cs typeface="Century Gothic"/>
                <a:sym typeface="Shadows Into Light"/>
              </a:rPr>
              <a:t>-20</a:t>
            </a:r>
            <a:r>
              <a:rPr lang="en-US" sz="2400" b="1" smtClean="0">
                <a:latin typeface="Century Gothic"/>
                <a:ea typeface="Shadows Into Light"/>
                <a:cs typeface="Century Gothic"/>
                <a:sym typeface="Shadows Into Light"/>
              </a:rPr>
              <a:t>24</a:t>
            </a:r>
            <a:endParaRPr lang="en" sz="2400" b="1" kern="0" dirty="0">
              <a:latin typeface="Century Gothic"/>
              <a:ea typeface="Shadows Into Light"/>
              <a:cs typeface="Century Gothic"/>
              <a:sym typeface="Shadows Into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815" y="468020"/>
            <a:ext cx="440632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buClr>
                <a:srgbClr val="FFFFFF"/>
              </a:buClr>
              <a:buSzPct val="100000"/>
              <a:defRPr/>
            </a:pPr>
            <a:r>
              <a:rPr lang="en-US" sz="2400" kern="0" dirty="0" err="1">
                <a:latin typeface="Century Gothic"/>
                <a:ea typeface="Shadows Into Light"/>
                <a:cs typeface="Century Gothic"/>
                <a:sym typeface="Shadows Into Light"/>
              </a:rPr>
              <a:t>Salahaddin</a:t>
            </a:r>
            <a:r>
              <a:rPr lang="en-US" sz="2400" kern="0" dirty="0">
                <a:latin typeface="Century Gothic"/>
                <a:ea typeface="Shadows Into Light"/>
                <a:cs typeface="Century Gothic"/>
                <a:sym typeface="Shadows Into Light"/>
              </a:rPr>
              <a:t> University-Erbil</a:t>
            </a:r>
          </a:p>
          <a:p>
            <a:pPr lvl="0" defTabSz="914400">
              <a:buClr>
                <a:srgbClr val="FFFFFF"/>
              </a:buClr>
              <a:buSzPct val="100000"/>
              <a:defRPr/>
            </a:pPr>
            <a:r>
              <a:rPr lang="en-US" sz="2400" dirty="0">
                <a:latin typeface="Century Gothic"/>
                <a:ea typeface="Shadows Into Light"/>
                <a:cs typeface="Century Gothic"/>
                <a:sym typeface="Shadows Into Light"/>
              </a:rPr>
              <a:t>College of Basic Education</a:t>
            </a:r>
          </a:p>
          <a:p>
            <a:pPr lvl="0" defTabSz="914400">
              <a:buClr>
                <a:srgbClr val="FFFFFF"/>
              </a:buClr>
              <a:buSzPct val="100000"/>
              <a:defRPr/>
            </a:pPr>
            <a:r>
              <a:rPr lang="en-US" sz="2400" kern="0" dirty="0">
                <a:latin typeface="Century Gothic"/>
                <a:ea typeface="Shadows Into Light"/>
                <a:cs typeface="Century Gothic"/>
                <a:sym typeface="Shadows Into Light"/>
              </a:rPr>
              <a:t>English Dept.</a:t>
            </a:r>
            <a:endParaRPr lang="en" sz="2400" kern="0" dirty="0">
              <a:latin typeface="Century Gothic"/>
              <a:ea typeface="Shadows Into Light"/>
              <a:cs typeface="Century Gothic"/>
              <a:sym typeface="Shadows Into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23139" y="5414447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b="1" kern="0" dirty="0">
                <a:ea typeface="Shadows Into Light"/>
                <a:cs typeface="Century Gothic"/>
                <a:sym typeface="Shadows Into Light"/>
              </a:rPr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7632" y="364330"/>
            <a:ext cx="5198859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Prepositions for work</a:t>
            </a:r>
          </a:p>
          <a:p>
            <a:endParaRPr lang="en-US" sz="4000" dirty="0"/>
          </a:p>
          <a:p>
            <a:r>
              <a:rPr lang="en-US" sz="4000" dirty="0" smtClean="0"/>
              <a:t>In </a:t>
            </a:r>
          </a:p>
          <a:p>
            <a:endParaRPr lang="en-US" sz="4000" dirty="0"/>
          </a:p>
          <a:p>
            <a:r>
              <a:rPr lang="en-US" sz="4000" dirty="0" smtClean="0"/>
              <a:t>As </a:t>
            </a:r>
          </a:p>
          <a:p>
            <a:endParaRPr lang="en-US" sz="4000" dirty="0" smtClean="0"/>
          </a:p>
          <a:p>
            <a:r>
              <a:rPr lang="en-US" sz="4000" dirty="0" smtClean="0"/>
              <a:t>For</a:t>
            </a:r>
          </a:p>
          <a:p>
            <a:r>
              <a:rPr lang="en-US" sz="4000" dirty="0" smtClean="0"/>
              <a:t> </a:t>
            </a:r>
          </a:p>
          <a:p>
            <a:r>
              <a:rPr lang="en-US" sz="4000" dirty="0" smtClean="0"/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26812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2595564"/>
            <a:ext cx="8502162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drizzling:</a:t>
            </a:r>
            <a:r>
              <a:rPr lang="en-US" dirty="0">
                <a:solidFill>
                  <a:schemeClr val="tx1"/>
                </a:solidFill>
              </a:rPr>
              <a:t> to be raining very lightly</a:t>
            </a:r>
          </a:p>
          <a:p>
            <a:r>
              <a:rPr lang="en-US" i="1" dirty="0">
                <a:solidFill>
                  <a:schemeClr val="tx1"/>
                </a:solidFill>
              </a:rPr>
              <a:t>I don't think you'll need an umbrella, it's only drizzling.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overcast:</a:t>
            </a:r>
            <a:r>
              <a:rPr lang="en-US" dirty="0">
                <a:solidFill>
                  <a:schemeClr val="tx1"/>
                </a:solidFill>
              </a:rPr>
              <a:t> a gray sky with no sun visible</a:t>
            </a:r>
          </a:p>
          <a:p>
            <a:r>
              <a:rPr lang="en-US" dirty="0">
                <a:solidFill>
                  <a:schemeClr val="tx1"/>
                </a:solidFill>
              </a:rPr>
              <a:t>The sky is overcast this morning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chilly:</a:t>
            </a:r>
            <a:r>
              <a:rPr lang="en-US" dirty="0">
                <a:solidFill>
                  <a:schemeClr val="tx1"/>
                </a:solidFill>
              </a:rPr>
              <a:t> lightly cold</a:t>
            </a:r>
          </a:p>
          <a:p>
            <a:r>
              <a:rPr lang="en-US" i="1" dirty="0">
                <a:solidFill>
                  <a:schemeClr val="tx1"/>
                </a:solidFill>
              </a:rPr>
              <a:t>I always wear a scarf when it's chilly.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995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Spoken English Phras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1"/>
            <a:ext cx="4947138" cy="16881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22032" y="4234317"/>
            <a:ext cx="8253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cap="all" dirty="0"/>
              <a:t>“There’s Not A Cloud In The Sky.”</a:t>
            </a:r>
            <a:endParaRPr lang="en-US" b="1" dirty="0"/>
          </a:p>
          <a:p>
            <a:pPr fontAlgn="base"/>
            <a:r>
              <a:rPr lang="en-US" dirty="0"/>
              <a:t>This is a typical way of describing warm, sunny weather with no clouds.</a:t>
            </a:r>
          </a:p>
        </p:txBody>
      </p:sp>
    </p:spTree>
    <p:extLst>
      <p:ext uri="{BB962C8B-B14F-4D97-AF65-F5344CB8AC3E}">
        <p14:creationId xmlns:p14="http://schemas.microsoft.com/office/powerpoint/2010/main" val="14019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2595564"/>
            <a:ext cx="8384931" cy="3670767"/>
          </a:xfrm>
        </p:spPr>
        <p:txBody>
          <a:bodyPr/>
          <a:lstStyle/>
          <a:p>
            <a:pPr fontAlgn="base"/>
            <a:endParaRPr lang="en-US" b="1" cap="all" dirty="0" smtClean="0"/>
          </a:p>
          <a:p>
            <a:pPr fontAlgn="base"/>
            <a:endParaRPr lang="en-US" b="1" cap="all" dirty="0"/>
          </a:p>
          <a:p>
            <a:pPr fontAlgn="base"/>
            <a:endParaRPr lang="en-US" b="1" cap="all" dirty="0" smtClean="0"/>
          </a:p>
          <a:p>
            <a:pPr fontAlgn="base"/>
            <a:endParaRPr lang="en-US" b="1" cap="all" dirty="0"/>
          </a:p>
          <a:p>
            <a:pPr fontAlgn="base"/>
            <a:r>
              <a:rPr lang="en-US" b="1" cap="all" dirty="0" smtClean="0"/>
              <a:t>“</a:t>
            </a:r>
            <a:r>
              <a:rPr lang="en-US" b="1" cap="all" dirty="0">
                <a:solidFill>
                  <a:schemeClr val="tx1"/>
                </a:solidFill>
              </a:rPr>
              <a:t>It’s Just Drizzling.”</a:t>
            </a:r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“Drizzling” means “raining very lightly.” Drizzle can be both a verb (as in this sentence) or a noun</a:t>
            </a:r>
            <a:r>
              <a:rPr lang="en-US" dirty="0"/>
              <a:t>.</a:t>
            </a:r>
          </a:p>
          <a:p>
            <a:endParaRPr lang="ar-IQ" dirty="0"/>
          </a:p>
        </p:txBody>
      </p:sp>
      <p:pic>
        <p:nvPicPr>
          <p:cNvPr id="4" name="Picture 3" descr="Spoken English Phrases: Downpou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92" y="2356338"/>
            <a:ext cx="5668109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65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77" y="2595564"/>
            <a:ext cx="8279423" cy="3670767"/>
          </a:xfrm>
        </p:spPr>
        <p:txBody>
          <a:bodyPr>
            <a:normAutofit lnSpcReduction="10000"/>
          </a:bodyPr>
          <a:lstStyle/>
          <a:p>
            <a:pPr fontAlgn="base"/>
            <a:endParaRPr lang="en-US" b="1" cap="all" dirty="0" smtClean="0"/>
          </a:p>
          <a:p>
            <a:pPr fontAlgn="base"/>
            <a:endParaRPr lang="en-US" b="1" cap="all" dirty="0"/>
          </a:p>
          <a:p>
            <a:pPr fontAlgn="base"/>
            <a:endParaRPr lang="en-US" b="1" cap="all" dirty="0" smtClean="0"/>
          </a:p>
          <a:p>
            <a:pPr fontAlgn="base"/>
            <a:endParaRPr lang="en-US" b="1" cap="all" dirty="0"/>
          </a:p>
          <a:p>
            <a:pPr fontAlgn="base"/>
            <a:r>
              <a:rPr lang="en-US" b="1" cap="all" dirty="0" smtClean="0">
                <a:solidFill>
                  <a:schemeClr val="tx1"/>
                </a:solidFill>
              </a:rPr>
              <a:t>“</a:t>
            </a:r>
            <a:r>
              <a:rPr lang="en-US" b="1" cap="all" dirty="0">
                <a:solidFill>
                  <a:schemeClr val="tx1"/>
                </a:solidFill>
              </a:rPr>
              <a:t>I Think The Sun Is Trying To Come Out.”</a:t>
            </a:r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You can say this when the sky is mostly cloudy, but you can see a little bit of the sun and you think that it will clear up (the clouds will go away) soon.</a:t>
            </a:r>
          </a:p>
          <a:p>
            <a:endParaRPr lang="ar-IQ" dirty="0"/>
          </a:p>
        </p:txBody>
      </p:sp>
      <p:pic>
        <p:nvPicPr>
          <p:cNvPr id="4" name="Picture 3" descr="Spoken English Phrases: The sun's trying to come ou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54" y="2368062"/>
            <a:ext cx="6652846" cy="2262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631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08" y="2192215"/>
            <a:ext cx="8466992" cy="450166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comes to your mind when you hear the word weather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What’s your </a:t>
            </a:r>
            <a:r>
              <a:rPr lang="en-US" b="1" dirty="0" smtClean="0">
                <a:solidFill>
                  <a:schemeClr val="tx1"/>
                </a:solidFill>
              </a:rPr>
              <a:t>favorite </a:t>
            </a:r>
            <a:r>
              <a:rPr lang="en-US" b="1" dirty="0">
                <a:solidFill>
                  <a:schemeClr val="tx1"/>
                </a:solidFill>
              </a:rPr>
              <a:t>weather and why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Do you always try and look at or read the weather forecast? Why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Do you think that the news is necessary? Why or why not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What would the world be like without news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What was the most memorable news you ever watched?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6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Fast food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 fast food companies are there in your country? What food do they sell?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are the good and bad things about fast food?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How often do you go to a fast food restaurant? What do you usually have to eat and drink?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When you’re in a different town or city, how do you decide where to eat?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4" y="2250832"/>
            <a:ext cx="8291146" cy="399205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Think about the last time you had a special meal. Make notes on a meal. Use these ideas.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Reason for the meal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Where and when you had the meal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people at the meal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time it started and finished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you wore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food and drink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Any other interesting information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4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595564"/>
            <a:ext cx="8373208" cy="3670767"/>
          </a:xfrm>
        </p:spPr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What do you really hate having to do in your free time?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new activity would you like to try doing in your free time?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ever feel that you waste your free time? How?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What can you do about this?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find that your works or studies takes up your free time?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Are there any activities that you used to do but don't do anymore?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Why did you stop?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1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595564"/>
            <a:ext cx="8373208" cy="36707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Are there any foods that you wouldn't eat as a child that you eat now?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Are you a good cook?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Are you a vegetarian?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Are you concerned about your daily calorie intake when choosing something to eat?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At what times do you usually eat your meals?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Breakfast?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Lunch?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Dinner?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2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2227386"/>
            <a:ext cx="8443546" cy="4038946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Did </a:t>
            </a:r>
            <a:r>
              <a:rPr lang="en-US" b="1" dirty="0">
                <a:solidFill>
                  <a:schemeClr val="tx1"/>
                </a:solidFill>
              </a:rPr>
              <a:t>you drink coffee this morning?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Did you eat lunch today?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always eat dinner with your family?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always eat vegetables?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cook? If yes, what food do you cook the most often?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drink milk every day?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drink tea every day?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9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36416" y="588467"/>
            <a:ext cx="5006198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In (+Places)</a:t>
            </a:r>
          </a:p>
          <a:p>
            <a:endParaRPr lang="en-US" sz="4000" b="1" dirty="0"/>
          </a:p>
          <a:p>
            <a:r>
              <a:rPr lang="en-US" sz="4000" b="1" dirty="0" smtClean="0"/>
              <a:t>A Restaurant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 Department store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An office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London</a:t>
            </a:r>
          </a:p>
        </p:txBody>
      </p:sp>
    </p:spTree>
    <p:extLst>
      <p:ext uri="{BB962C8B-B14F-4D97-AF65-F5344CB8AC3E}">
        <p14:creationId xmlns:p14="http://schemas.microsoft.com/office/powerpoint/2010/main" val="85060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46" y="2595564"/>
            <a:ext cx="8396654" cy="3670767"/>
          </a:xfrm>
        </p:spPr>
        <p:txBody>
          <a:bodyPr/>
          <a:lstStyle/>
          <a:p>
            <a:pPr lvl="1"/>
            <a:r>
              <a:rPr lang="en-US" b="1" dirty="0">
                <a:solidFill>
                  <a:schemeClr val="tx1"/>
                </a:solidFill>
              </a:rPr>
              <a:t>Do you like food from other countries? If yes, which do you like the most?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like peas and carrots? How about spinach?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Do </a:t>
            </a:r>
            <a:r>
              <a:rPr lang="en-US" b="1" dirty="0">
                <a:solidFill>
                  <a:schemeClr val="tx1"/>
                </a:solidFill>
              </a:rPr>
              <a:t>you like to eat a lot of food every day?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like to eat at fast food restaurants?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like to eat cakes?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like to eat junk food?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like to eat some desserts after dinner?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6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2595564"/>
            <a:ext cx="8384931" cy="3670767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>
                <a:solidFill>
                  <a:schemeClr val="tx1"/>
                </a:solidFill>
              </a:rPr>
              <a:t>Do you like to try new food and drinks?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often eat out?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prefer fish or meat?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prefer to eat at a restaurant or at home?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prefer your own country's food or other kinds of food?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read the nutritional information on the foods you buy?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take vitamin pills?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think a vegetarian diet is better than a diet that includes meat?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Do you think fast food, soda and sweets should be sold in school cafeterias?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9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</a:t>
            </a:r>
            <a:r>
              <a:rPr lang="en-US" b="1" dirty="0" smtClean="0"/>
              <a:t>amily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i="1" dirty="0" smtClean="0">
                <a:solidFill>
                  <a:schemeClr val="tx1"/>
                </a:solidFill>
              </a:rPr>
              <a:t>Spouse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</a:rPr>
              <a:t>the person you are married </a:t>
            </a:r>
            <a:r>
              <a:rPr lang="en-US" b="1" dirty="0" smtClean="0">
                <a:solidFill>
                  <a:schemeClr val="tx1"/>
                </a:solidFill>
              </a:rPr>
              <a:t>to)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a husband or wife</a:t>
            </a:r>
          </a:p>
          <a:p>
            <a:pPr fontAlgn="base"/>
            <a:r>
              <a:rPr lang="en-US" b="1" i="1" dirty="0">
                <a:solidFill>
                  <a:schemeClr val="tx1"/>
                </a:solidFill>
              </a:rPr>
              <a:t>sibling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a brother or </a:t>
            </a:r>
            <a:r>
              <a:rPr lang="en-US" b="1" dirty="0" smtClean="0">
                <a:solidFill>
                  <a:schemeClr val="tx1"/>
                </a:solidFill>
              </a:rPr>
              <a:t>sister</a:t>
            </a:r>
          </a:p>
          <a:p>
            <a:pPr fontAlgn="base"/>
            <a:r>
              <a:rPr lang="en-US" b="1" i="1" dirty="0">
                <a:solidFill>
                  <a:schemeClr val="tx1"/>
                </a:solidFill>
              </a:rPr>
              <a:t>aunt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the sister of your father or mother</a:t>
            </a:r>
          </a:p>
          <a:p>
            <a:pPr fontAlgn="base"/>
            <a:r>
              <a:rPr lang="en-US" b="1" i="1" dirty="0">
                <a:solidFill>
                  <a:schemeClr val="tx1"/>
                </a:solidFill>
              </a:rPr>
              <a:t>uncle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the brother of your father or mother</a:t>
            </a:r>
          </a:p>
          <a:p>
            <a:pPr lvl="1" fontAlgn="base"/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04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i="1" dirty="0" smtClean="0">
                <a:solidFill>
                  <a:schemeClr val="tx1"/>
                </a:solidFill>
              </a:rPr>
              <a:t>cousin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the son or daughter of your aunt or uncle</a:t>
            </a:r>
          </a:p>
          <a:p>
            <a:pPr fontAlgn="base"/>
            <a:r>
              <a:rPr lang="en-US" b="1" i="1" dirty="0">
                <a:solidFill>
                  <a:schemeClr val="tx1"/>
                </a:solidFill>
              </a:rPr>
              <a:t>niece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the daughter of your brother or </a:t>
            </a:r>
            <a:r>
              <a:rPr lang="en-US" b="1" dirty="0" smtClean="0">
                <a:solidFill>
                  <a:schemeClr val="tx1"/>
                </a:solidFill>
              </a:rPr>
              <a:t>sister</a:t>
            </a:r>
          </a:p>
          <a:p>
            <a:pPr lvl="1" fontAlgn="base"/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US" b="1" i="1" dirty="0">
                <a:solidFill>
                  <a:schemeClr val="tx1"/>
                </a:solidFill>
              </a:rPr>
              <a:t>nephew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the son of your brother or sister</a:t>
            </a:r>
          </a:p>
          <a:p>
            <a:pPr lvl="1" fontAlgn="base"/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5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b="1" i="1" dirty="0" smtClean="0">
                <a:solidFill>
                  <a:schemeClr val="tx1"/>
                </a:solidFill>
              </a:rPr>
              <a:t>in-laws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fontAlgn="base"/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en-US" b="1" dirty="0">
                <a:solidFill>
                  <a:schemeClr val="tx1"/>
                </a:solidFill>
              </a:rPr>
              <a:t>In-law” is used to describe the relatives of your husband or wife — that is, the relatives of your </a:t>
            </a:r>
            <a:r>
              <a:rPr lang="en-US" b="1" i="1" dirty="0">
                <a:solidFill>
                  <a:schemeClr val="tx1"/>
                </a:solidFill>
              </a:rPr>
              <a:t>spouse</a:t>
            </a:r>
            <a:r>
              <a:rPr lang="en-US" b="1" dirty="0">
                <a:solidFill>
                  <a:schemeClr val="tx1"/>
                </a:solidFill>
              </a:rPr>
              <a:t>. Your spouse’s brother is your brother-in-law, your spouse’s sister is your sister-in-law, your spouse’s mother is your mother-in-law, your spouse’s father is your father-in-law, and so </a:t>
            </a:r>
            <a:r>
              <a:rPr lang="en-US" b="1" dirty="0" smtClean="0">
                <a:solidFill>
                  <a:schemeClr val="tx1"/>
                </a:solidFill>
              </a:rPr>
              <a:t>on.</a:t>
            </a:r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US" b="1" i="1" dirty="0">
                <a:solidFill>
                  <a:schemeClr val="tx1"/>
                </a:solidFill>
              </a:rPr>
              <a:t>step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Just as “in-laws” are your relatives by current marriage, your “step” relatives are relatives from previous marriages. For example, if a man marries a woman who already has children, he becomes their </a:t>
            </a:r>
            <a:r>
              <a:rPr lang="en-US" b="1" i="1" dirty="0">
                <a:solidFill>
                  <a:schemeClr val="tx1"/>
                </a:solidFill>
              </a:rPr>
              <a:t>step father</a:t>
            </a:r>
            <a:r>
              <a:rPr lang="en-US" b="1" dirty="0">
                <a:solidFill>
                  <a:schemeClr val="tx1"/>
                </a:solidFill>
              </a:rPr>
              <a:t>, and they become his </a:t>
            </a:r>
            <a:r>
              <a:rPr lang="en-US" b="1" i="1" dirty="0">
                <a:solidFill>
                  <a:schemeClr val="tx1"/>
                </a:solidFill>
              </a:rPr>
              <a:t>step children</a:t>
            </a:r>
            <a:r>
              <a:rPr lang="en-US" b="1" dirty="0">
                <a:solidFill>
                  <a:schemeClr val="tx1"/>
                </a:solidFill>
              </a:rPr>
              <a:t>. And if both a husband and wife have children from their previous marriages, those children become each others’ </a:t>
            </a:r>
            <a:r>
              <a:rPr lang="en-US" b="1" i="1" dirty="0">
                <a:solidFill>
                  <a:schemeClr val="tx1"/>
                </a:solidFill>
              </a:rPr>
              <a:t>step siblings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2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595564"/>
            <a:ext cx="8373208" cy="36707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you have children, you are a </a:t>
            </a:r>
            <a:r>
              <a:rPr lang="en-US" b="1" dirty="0">
                <a:solidFill>
                  <a:schemeClr val="tx1"/>
                </a:solidFill>
              </a:rPr>
              <a:t>parent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If you are a male parent, you are a </a:t>
            </a:r>
            <a:r>
              <a:rPr lang="en-US" b="1" dirty="0">
                <a:solidFill>
                  <a:schemeClr val="tx1"/>
                </a:solidFill>
              </a:rPr>
              <a:t>father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If you are female parent, you are a </a:t>
            </a:r>
            <a:r>
              <a:rPr lang="en-US" b="1" dirty="0">
                <a:solidFill>
                  <a:schemeClr val="tx1"/>
                </a:solidFill>
              </a:rPr>
              <a:t>mother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If one of your children is a boy, he is your </a:t>
            </a:r>
            <a:r>
              <a:rPr lang="en-US" b="1" dirty="0">
                <a:solidFill>
                  <a:schemeClr val="tx1"/>
                </a:solidFill>
              </a:rPr>
              <a:t>son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If one of your children is a girl, she is your </a:t>
            </a:r>
            <a:r>
              <a:rPr lang="en-US" b="1" dirty="0">
                <a:solidFill>
                  <a:schemeClr val="tx1"/>
                </a:solidFill>
              </a:rPr>
              <a:t>daughter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7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2595564"/>
            <a:ext cx="8431823" cy="367076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When a couple gets married, the man is the </a:t>
            </a:r>
            <a:r>
              <a:rPr lang="en-US" b="1" dirty="0">
                <a:solidFill>
                  <a:schemeClr val="tx1"/>
                </a:solidFill>
              </a:rPr>
              <a:t>husband</a:t>
            </a:r>
            <a:r>
              <a:rPr lang="en-US" dirty="0">
                <a:solidFill>
                  <a:schemeClr val="tx1"/>
                </a:solidFill>
              </a:rPr>
              <a:t>, and the woman is his </a:t>
            </a:r>
            <a:r>
              <a:rPr lang="en-US" b="1" dirty="0">
                <a:solidFill>
                  <a:schemeClr val="tx1"/>
                </a:solidFill>
              </a:rPr>
              <a:t>wife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A </a:t>
            </a:r>
            <a:r>
              <a:rPr lang="en-US" b="1" dirty="0">
                <a:solidFill>
                  <a:schemeClr val="tx1"/>
                </a:solidFill>
              </a:rPr>
              <a:t>brother</a:t>
            </a:r>
            <a:r>
              <a:rPr lang="en-US" dirty="0">
                <a:solidFill>
                  <a:schemeClr val="tx1"/>
                </a:solidFill>
              </a:rPr>
              <a:t> and </a:t>
            </a:r>
            <a:r>
              <a:rPr lang="en-US" b="1" dirty="0">
                <a:solidFill>
                  <a:schemeClr val="tx1"/>
                </a:solidFill>
              </a:rPr>
              <a:t>sister</a:t>
            </a:r>
            <a:r>
              <a:rPr lang="en-US" dirty="0">
                <a:solidFill>
                  <a:schemeClr val="tx1"/>
                </a:solidFill>
              </a:rPr>
              <a:t> both have the same parents.</a:t>
            </a:r>
          </a:p>
          <a:p>
            <a:r>
              <a:rPr lang="en-US" dirty="0">
                <a:solidFill>
                  <a:schemeClr val="tx1"/>
                </a:solidFill>
              </a:rPr>
              <a:t>One collective word to describe brothers and sisters is </a:t>
            </a:r>
            <a:r>
              <a:rPr lang="en-US" b="1" dirty="0">
                <a:solidFill>
                  <a:schemeClr val="tx1"/>
                </a:solidFill>
              </a:rPr>
              <a:t>siblings</a:t>
            </a:r>
            <a:r>
              <a:rPr lang="en-US" dirty="0">
                <a:solidFill>
                  <a:schemeClr val="tx1"/>
                </a:solidFill>
              </a:rPr>
              <a:t>. However this word is normally only used in written English, not orally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2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595564"/>
            <a:ext cx="8513885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grandparents:</a:t>
            </a:r>
            <a:r>
              <a:rPr lang="en-US" dirty="0">
                <a:solidFill>
                  <a:schemeClr val="tx1"/>
                </a:solidFill>
              </a:rPr>
              <a:t> the parents of your parents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grandfather:</a:t>
            </a:r>
            <a:r>
              <a:rPr lang="en-US" dirty="0">
                <a:solidFill>
                  <a:schemeClr val="tx1"/>
                </a:solidFill>
              </a:rPr>
              <a:t> the father of your father/mother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grandmother:</a:t>
            </a:r>
            <a:r>
              <a:rPr lang="en-US" dirty="0">
                <a:solidFill>
                  <a:schemeClr val="tx1"/>
                </a:solidFill>
              </a:rPr>
              <a:t> the mother of your father/mother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grandchildren:</a:t>
            </a:r>
            <a:r>
              <a:rPr lang="en-US" dirty="0">
                <a:solidFill>
                  <a:schemeClr val="tx1"/>
                </a:solidFill>
              </a:rPr>
              <a:t> the children of your children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grandson:</a:t>
            </a:r>
            <a:r>
              <a:rPr lang="en-US" dirty="0">
                <a:solidFill>
                  <a:schemeClr val="tx1"/>
                </a:solidFill>
              </a:rPr>
              <a:t> the son of one of your children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granddaughter: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daughter of one of your children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great grandfather:</a:t>
            </a:r>
            <a:r>
              <a:rPr lang="en-US" dirty="0">
                <a:solidFill>
                  <a:schemeClr val="tx1"/>
                </a:solidFill>
              </a:rPr>
              <a:t> the father of your grandfather/grandmother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great grandmother:</a:t>
            </a:r>
            <a:r>
              <a:rPr lang="en-US" dirty="0">
                <a:solidFill>
                  <a:schemeClr val="tx1"/>
                </a:solidFill>
              </a:rPr>
              <a:t> the mother of your grandfather/grandmother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6680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492" y="2595564"/>
            <a:ext cx="8068408" cy="3670767"/>
          </a:xfrm>
        </p:spPr>
        <p:txBody>
          <a:bodyPr>
            <a:normAutofit/>
          </a:bodyPr>
          <a:lstStyle/>
          <a:p>
            <a:pPr fontAlgn="base"/>
            <a:r>
              <a:rPr lang="en-US" b="1" i="1" dirty="0" smtClean="0">
                <a:solidFill>
                  <a:schemeClr val="tx1"/>
                </a:solidFill>
              </a:rPr>
              <a:t>great </a:t>
            </a:r>
            <a:r>
              <a:rPr lang="en-US" b="1" i="1" dirty="0">
                <a:solidFill>
                  <a:schemeClr val="tx1"/>
                </a:solidFill>
              </a:rPr>
              <a:t>grandparents</a:t>
            </a:r>
            <a:r>
              <a:rPr lang="en-US" b="1" dirty="0">
                <a:solidFill>
                  <a:schemeClr val="tx1"/>
                </a:solidFill>
              </a:rPr>
              <a:t> (</a:t>
            </a:r>
            <a:r>
              <a:rPr lang="en-US" b="1" i="1" dirty="0">
                <a:solidFill>
                  <a:schemeClr val="tx1"/>
                </a:solidFill>
              </a:rPr>
              <a:t>great grandmother</a:t>
            </a:r>
            <a:r>
              <a:rPr lang="en-US" b="1" dirty="0">
                <a:solidFill>
                  <a:schemeClr val="tx1"/>
                </a:solidFill>
              </a:rPr>
              <a:t> and </a:t>
            </a:r>
            <a:r>
              <a:rPr lang="en-US" b="1" i="1" dirty="0">
                <a:solidFill>
                  <a:schemeClr val="tx1"/>
                </a:solidFill>
              </a:rPr>
              <a:t>great grandfather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the parents of your grandparents</a:t>
            </a:r>
          </a:p>
          <a:p>
            <a:pPr fontAlgn="base"/>
            <a:r>
              <a:rPr lang="en-US" b="1" i="1" dirty="0">
                <a:solidFill>
                  <a:schemeClr val="tx1"/>
                </a:solidFill>
              </a:rPr>
              <a:t>great grandchildren</a:t>
            </a:r>
            <a:endParaRPr lang="en-US" b="1" dirty="0">
              <a:solidFill>
                <a:schemeClr val="tx1"/>
              </a:solidFill>
            </a:endParaRPr>
          </a:p>
          <a:p>
            <a:pPr lvl="1" fontAlgn="base"/>
            <a:r>
              <a:rPr lang="en-US" b="1" dirty="0">
                <a:solidFill>
                  <a:schemeClr val="tx1"/>
                </a:solidFill>
              </a:rPr>
              <a:t>the children of your grandchildren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0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2274277"/>
            <a:ext cx="8384931" cy="424375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Are friends more important than family? What do you think?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Are you pressured by your family to act in a certain way?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Are you the oldest among your brothers and sisters?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Are your parents strict?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Did you ever meet any of your great grandparents?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get along well with your family?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get along well with your brothers and sisters?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get along well with your in-laws?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have any brothers or sisters? If so, how old are they?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8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6212" y="563564"/>
            <a:ext cx="3908893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As (+Jobs)</a:t>
            </a:r>
          </a:p>
          <a:p>
            <a:endParaRPr lang="en-US" sz="4000" b="1" dirty="0">
              <a:solidFill>
                <a:srgbClr val="000000"/>
              </a:solidFill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A journalist</a:t>
            </a:r>
          </a:p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A receptionist</a:t>
            </a:r>
          </a:p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An accountant</a:t>
            </a:r>
          </a:p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An editor</a:t>
            </a:r>
          </a:p>
        </p:txBody>
      </p:sp>
    </p:spTree>
    <p:extLst>
      <p:ext uri="{BB962C8B-B14F-4D97-AF65-F5344CB8AC3E}">
        <p14:creationId xmlns:p14="http://schemas.microsoft.com/office/powerpoint/2010/main" val="84585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2344616"/>
            <a:ext cx="8338038" cy="39217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Do </a:t>
            </a:r>
            <a:r>
              <a:rPr lang="en-US" b="1" dirty="0">
                <a:solidFill>
                  <a:schemeClr val="tx1"/>
                </a:solidFill>
              </a:rPr>
              <a:t>you have to clean your own room?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Does your mother make you clean your room?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like your family? Why or why not?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live with any of your grandparents?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live with your parents?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look more like your mother or your father?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often argue with your mother or father? What about?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often visit your grandparents?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345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5564"/>
            <a:ext cx="8420100" cy="3670767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Do you think people should adopt children from other countries?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usually have any influence on family matters?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your parents let you stay out late?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time do you have to be home?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have a curfew?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did you get your name?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For whom are you named?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51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69" y="2391508"/>
            <a:ext cx="8537331" cy="3874823"/>
          </a:xfrm>
        </p:spPr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How big is your family?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many (first) cousins do you have?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many aunts and uncles do you have?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many members do you have in your family altogether?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often do you see your cousins?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121878"/>
            <a:ext cx="8408377" cy="4144454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How often do you see your grandparents?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often is your entire family together?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old are your brothers and sisters?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dirty="0">
                <a:solidFill>
                  <a:schemeClr val="tx1"/>
                </a:solidFill>
              </a:rPr>
              <a:t>old are your parents?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Is spanking a good way to discipline children?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Should people follow the religion of their parents, or should they have the liberty to choose another?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595564"/>
            <a:ext cx="8408377" cy="36707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What are some of your fondest memories of childhood?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 you and your family like to do together?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 you think of married couples who decide not to have any child?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 your parents do in their free time?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are the occupations of your family members?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does your father do? What's his job?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does your mother do?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0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595564"/>
            <a:ext cx="8408377" cy="36707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What will you teach your children? (what values, beliefs, hobbies, skills, etc.)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would you change about your childhood?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Where do your grandparents live?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Where does your father's father live?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Where does your mother's mother live?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Should children help with the housework?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much or how often should they help?</a:t>
            </a:r>
          </a:p>
          <a:p>
            <a:pPr lvl="0"/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2595564"/>
            <a:ext cx="8384931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There are no bad children, only bad parents. Agree or disagree.</a:t>
            </a:r>
          </a:p>
          <a:p>
            <a:r>
              <a:rPr lang="en-US" b="1" dirty="0">
                <a:solidFill>
                  <a:schemeClr val="tx1"/>
                </a:solidFill>
              </a:rPr>
              <a:t>What is the most difficult thing about studying English? What can we do about it?</a:t>
            </a:r>
          </a:p>
          <a:p>
            <a:r>
              <a:rPr lang="en-US" b="1" dirty="0">
                <a:solidFill>
                  <a:schemeClr val="tx1"/>
                </a:solidFill>
              </a:rPr>
              <a:t>Should animals be kept in a zoo?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would you do if you were in a desert now alone?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9233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08" y="2286000"/>
            <a:ext cx="8466992" cy="4103077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Which do you think is more important: following the dreams your parents want for you or following your own dreams?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What's the hardest thing you ever had to do?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was the most important thing your parents taught you?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What's the best thing about your mom?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Who should take care of old people?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What's </a:t>
            </a:r>
            <a:r>
              <a:rPr lang="en-US" b="1" dirty="0">
                <a:solidFill>
                  <a:schemeClr val="tx1"/>
                </a:solidFill>
              </a:rPr>
              <a:t>the best thing about your grandparents?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595564"/>
            <a:ext cx="8408377" cy="36707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dirty="0">
                <a:solidFill>
                  <a:schemeClr val="tx1"/>
                </a:solidFill>
              </a:rPr>
              <a:t>should parents discipline their children?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After you're married, should your parents make decisions for you?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Who is the breadwinner in your family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is nudity regarded in your family?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If you are a mother or father, would you allow your son or daughter to listen heavy metal music?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was the saddest time in your family?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Why do people get married?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16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2180492"/>
            <a:ext cx="8361485" cy="4085839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What makes a person a good friend, a friend for life ,, a life mate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makes a person a bad, traits that irritate and confuse you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do you feel about your parents growing older? If they could no longer care for themselves, would you let them live with you or put them in a nursing home?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Did you help your mother at home?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Can you think of examples of countries that have different cultural values regarding the importance of family?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2630" y="589482"/>
            <a:ext cx="6498994" cy="563231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b="1" dirty="0" smtClean="0"/>
              <a:t>For (+companies)</a:t>
            </a:r>
          </a:p>
          <a:p>
            <a:endParaRPr lang="en-US" sz="4000" b="1" dirty="0"/>
          </a:p>
          <a:p>
            <a:r>
              <a:rPr lang="en-US" sz="4000" b="1" dirty="0" smtClean="0"/>
              <a:t>A newspaper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 multinational company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 charity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Yourself</a:t>
            </a: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54" y="2595564"/>
            <a:ext cx="8595946" cy="3670767"/>
          </a:xfrm>
        </p:spPr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Do you think your parents understand you? Why or why not?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Have you ever seen your mother (or father) cry? When was that and why?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your parents trust you?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If you were offered an excellent job opportunity abroad, would you consider leaving your family for an indefinite period of time?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0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379" y="300971"/>
            <a:ext cx="77758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b="1" kern="0" dirty="0" smtClean="0">
                <a:latin typeface="Century Gothic"/>
                <a:cs typeface="Century Gothic"/>
              </a:rPr>
              <a:t>Adverbs of frequency</a:t>
            </a:r>
          </a:p>
          <a:p>
            <a:pPr lvl="0" defTabSz="914400">
              <a:defRPr/>
            </a:pPr>
            <a:endParaRPr lang="en-US" sz="4000" kern="0" dirty="0" smtClean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Always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Usually / normally / generally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Often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Sometimes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Not (very) often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Occasionally 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Hardly ever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never</a:t>
            </a:r>
            <a:endParaRPr lang="en-US" sz="4000" kern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0675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9467" y="624726"/>
            <a:ext cx="77758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Adverbs of frequency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After verb to be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I </a:t>
            </a:r>
            <a:r>
              <a:rPr lang="en-US" sz="4000" b="1" kern="0" dirty="0" smtClean="0">
                <a:latin typeface="Century Gothic"/>
                <a:cs typeface="Century Gothic"/>
              </a:rPr>
              <a:t>am</a:t>
            </a:r>
            <a:r>
              <a:rPr lang="en-US" sz="4000" kern="0" dirty="0" smtClean="0">
                <a:latin typeface="Century Gothic"/>
                <a:cs typeface="Century Gothic"/>
              </a:rPr>
              <a:t> usually tired.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Before main verb (other verbs)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She always </a:t>
            </a:r>
            <a:r>
              <a:rPr lang="en-US" sz="4000" b="1" kern="0" dirty="0" smtClean="0">
                <a:latin typeface="Century Gothic"/>
                <a:cs typeface="Century Gothic"/>
              </a:rPr>
              <a:t>goes</a:t>
            </a:r>
            <a:r>
              <a:rPr lang="en-US" sz="4000" kern="0" dirty="0" smtClean="0">
                <a:latin typeface="Century Gothic"/>
                <a:cs typeface="Century Gothic"/>
              </a:rPr>
              <a:t> home at 6 p.m.</a:t>
            </a:r>
          </a:p>
        </p:txBody>
      </p:sp>
    </p:spTree>
    <p:extLst>
      <p:ext uri="{BB962C8B-B14F-4D97-AF65-F5344CB8AC3E}">
        <p14:creationId xmlns:p14="http://schemas.microsoft.com/office/powerpoint/2010/main" val="180824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566" y="1147715"/>
            <a:ext cx="80920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In negative sentences, put very often at the end.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I don’t play football very often.</a:t>
            </a:r>
            <a:endParaRPr lang="en-US" sz="4000" kern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866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2" y="2051538"/>
            <a:ext cx="8525608" cy="48064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1- I listen to the radio online. (never)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2- I send a lot of emails.( every day)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3- I buy concert tickets online. (usually)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4- I watch videos on YouTube. (every week)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5- I book flights online. (always)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6-I buy and sell things on eBay. (sometimes)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7- I chat to friends online. (every weekend)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8- I watch TV programs online.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(Never)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9-I download music. (don’t usually)</a:t>
            </a:r>
          </a:p>
          <a:p>
            <a:r>
              <a:rPr lang="en-US" b="1" smtClean="0">
                <a:solidFill>
                  <a:schemeClr val="tx1"/>
                </a:solidFill>
              </a:rPr>
              <a:t>10- I get </a:t>
            </a:r>
            <a:r>
              <a:rPr lang="en-US" b="1" dirty="0" smtClean="0">
                <a:solidFill>
                  <a:schemeClr val="tx1"/>
                </a:solidFill>
              </a:rPr>
              <a:t>about twenty emails. (every day)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9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595564"/>
            <a:ext cx="8373208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do you do when you are tired?</a:t>
            </a:r>
          </a:p>
          <a:p>
            <a:r>
              <a:rPr lang="en-US" b="1" dirty="0">
                <a:solidFill>
                  <a:schemeClr val="tx1"/>
                </a:solidFill>
              </a:rPr>
              <a:t>Are you eating a lot of junk food these days?</a:t>
            </a:r>
          </a:p>
          <a:p>
            <a:r>
              <a:rPr lang="en-US" b="1" dirty="0">
                <a:solidFill>
                  <a:schemeClr val="tx1"/>
                </a:solidFill>
              </a:rPr>
              <a:t>How are you feeling today?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do when you have a fever?</a:t>
            </a:r>
          </a:p>
          <a:p>
            <a:r>
              <a:rPr lang="en-US" b="1" dirty="0">
                <a:solidFill>
                  <a:schemeClr val="tx1"/>
                </a:solidFill>
              </a:rPr>
              <a:t>How often do you go to a doctor?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do when you have a cold?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5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4" y="2595564"/>
            <a:ext cx="8478715" cy="367076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</a:rPr>
              <a:t>Which tourist sites do you recommend for a tourist? Why?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7030A0"/>
                </a:solidFill>
              </a:rPr>
              <a:t>Children don’t want to play outside any more.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</a:rPr>
              <a:t>Life for children is harder NOW than it used to be. Agree or disagree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260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 following verbs frequently appear when reading the cooking instructions in recipes.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92" y="2250832"/>
            <a:ext cx="8220808" cy="434926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broil: To cook meat or vegetables on a rack with an extremely high temperature.</a:t>
            </a:r>
          </a:p>
          <a:p>
            <a:r>
              <a:rPr lang="en-US" b="1" dirty="0">
                <a:solidFill>
                  <a:schemeClr val="tx1"/>
                </a:solidFill>
              </a:rPr>
              <a:t>carve: To cut meat into slices.</a:t>
            </a:r>
          </a:p>
          <a:p>
            <a:r>
              <a:rPr lang="en-US" b="1" dirty="0">
                <a:solidFill>
                  <a:schemeClr val="tx1"/>
                </a:solidFill>
              </a:rPr>
              <a:t>chop: To cut into small pieces, generally used with vegetables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>
                <a:solidFill>
                  <a:schemeClr val="tx1"/>
                </a:solidFill>
              </a:rPr>
              <a:t>add: To put ingredients together; to put one ingredient with the others.</a:t>
            </a:r>
          </a:p>
          <a:p>
            <a:r>
              <a:rPr lang="en-US" b="1" dirty="0">
                <a:solidFill>
                  <a:schemeClr val="tx1"/>
                </a:solidFill>
              </a:rPr>
              <a:t>bake: To cook in an oven by using heat.</a:t>
            </a:r>
          </a:p>
          <a:p>
            <a:r>
              <a:rPr lang="en-US" b="1" dirty="0">
                <a:solidFill>
                  <a:schemeClr val="tx1"/>
                </a:solidFill>
              </a:rPr>
              <a:t>barbecue: To cook foods (primarily meat) on a grill by using fire or hot coals.</a:t>
            </a:r>
          </a:p>
          <a:p>
            <a:r>
              <a:rPr lang="en-US" b="1" dirty="0">
                <a:solidFill>
                  <a:schemeClr val="tx1"/>
                </a:solidFill>
              </a:rPr>
              <a:t>beat: To mix quickly and continually, commonly used with eggs.</a:t>
            </a:r>
          </a:p>
          <a:p>
            <a:r>
              <a:rPr lang="en-US" b="1" dirty="0">
                <a:solidFill>
                  <a:schemeClr val="tx1"/>
                </a:solidFill>
              </a:rPr>
              <a:t>boil: To heat water until little bubbles form.</a:t>
            </a:r>
          </a:p>
          <a:p>
            <a:r>
              <a:rPr lang="en-US" b="1" dirty="0">
                <a:solidFill>
                  <a:schemeClr val="tx1"/>
                </a:solidFill>
              </a:rPr>
              <a:t>break: To separate into smaller parts by force.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9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2344616"/>
            <a:ext cx="8431823" cy="416169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cook: To prepare food by heating it, so the food is not raw.</a:t>
            </a:r>
          </a:p>
          <a:p>
            <a:r>
              <a:rPr lang="en-US" b="1" dirty="0">
                <a:solidFill>
                  <a:schemeClr val="tx1"/>
                </a:solidFill>
              </a:rPr>
              <a:t>crush: To cause to separate or flatten by extreme force, often used with garlic.</a:t>
            </a:r>
          </a:p>
          <a:p>
            <a:r>
              <a:rPr lang="en-US" b="1" dirty="0">
                <a:solidFill>
                  <a:schemeClr val="tx1"/>
                </a:solidFill>
              </a:rPr>
              <a:t>cut: To separate or divide by using a knife.</a:t>
            </a:r>
          </a:p>
          <a:p>
            <a:r>
              <a:rPr lang="en-US" b="1" dirty="0">
                <a:solidFill>
                  <a:schemeClr val="tx1"/>
                </a:solidFill>
              </a:rPr>
              <a:t>fry: To cook by putting the food into extremely hot oil.</a:t>
            </a:r>
          </a:p>
          <a:p>
            <a:r>
              <a:rPr lang="en-US" b="1" dirty="0">
                <a:solidFill>
                  <a:schemeClr val="tx1"/>
                </a:solidFill>
              </a:rPr>
              <a:t>grate: To divide into small parts by rubbing on a serrated surface, usually used with cheese.</a:t>
            </a:r>
          </a:p>
          <a:p>
            <a:r>
              <a:rPr lang="en-US" b="1" dirty="0">
                <a:solidFill>
                  <a:schemeClr val="tx1"/>
                </a:solidFill>
              </a:rPr>
              <a:t>grease: To coat with oil or butter.</a:t>
            </a:r>
          </a:p>
          <a:p>
            <a:r>
              <a:rPr lang="en-US" b="1" dirty="0">
                <a:solidFill>
                  <a:schemeClr val="tx1"/>
                </a:solidFill>
              </a:rPr>
              <a:t>grill: To cook by putting the food on a grill; similar to barbecue.</a:t>
            </a:r>
          </a:p>
          <a:p>
            <a:r>
              <a:rPr lang="en-US" b="1" dirty="0">
                <a:solidFill>
                  <a:schemeClr val="tx1"/>
                </a:solidFill>
              </a:rPr>
              <a:t>knead: To press and stretch dough, usually used with making bread.</a:t>
            </a:r>
          </a:p>
          <a:p>
            <a:r>
              <a:rPr lang="en-US" b="1" dirty="0">
                <a:solidFill>
                  <a:schemeClr val="tx1"/>
                </a:solidFill>
              </a:rPr>
              <a:t>mix: To combine two or more things using a spoon, spatula, or electric mixer.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7524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46" y="2309446"/>
            <a:ext cx="8244254" cy="420858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combine: To put two or more things together.</a:t>
            </a:r>
          </a:p>
          <a:p>
            <a:r>
              <a:rPr lang="en-US" b="1" dirty="0">
                <a:solidFill>
                  <a:schemeClr val="tx1"/>
                </a:solidFill>
              </a:rPr>
              <a:t>measure: To obtain an exact quantity.</a:t>
            </a:r>
          </a:p>
          <a:p>
            <a:r>
              <a:rPr lang="en-US" b="1" dirty="0">
                <a:solidFill>
                  <a:schemeClr val="tx1"/>
                </a:solidFill>
              </a:rPr>
              <a:t>melt: to make something become liquid through heating.</a:t>
            </a:r>
          </a:p>
          <a:p>
            <a:r>
              <a:rPr lang="en-US" b="1" dirty="0">
                <a:solidFill>
                  <a:schemeClr val="tx1"/>
                </a:solidFill>
              </a:rPr>
              <a:t>microwave: To heat up food within a microwave oven.</a:t>
            </a:r>
          </a:p>
          <a:p>
            <a:r>
              <a:rPr lang="en-US" b="1" dirty="0">
                <a:solidFill>
                  <a:schemeClr val="tx1"/>
                </a:solidFill>
              </a:rPr>
              <a:t>mince: to grind food, normally meat, into small pieces. A machine is often used to do this.</a:t>
            </a:r>
          </a:p>
          <a:p>
            <a:r>
              <a:rPr lang="en-US" b="1" dirty="0">
                <a:solidFill>
                  <a:schemeClr val="tx1"/>
                </a:solidFill>
              </a:rPr>
              <a:t>open: To remove the top from a can or jar.</a:t>
            </a:r>
          </a:p>
          <a:p>
            <a:r>
              <a:rPr lang="en-US" b="1" dirty="0">
                <a:solidFill>
                  <a:schemeClr val="tx1"/>
                </a:solidFill>
              </a:rPr>
              <a:t>peel: To take the skin off of fruits or vegetables.</a:t>
            </a:r>
          </a:p>
          <a:p>
            <a:r>
              <a:rPr lang="en-US" b="1" dirty="0">
                <a:solidFill>
                  <a:schemeClr val="tx1"/>
                </a:solidFill>
              </a:rPr>
              <a:t>pour: To transfer liquid from one container to another.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87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8239" y="813820"/>
            <a:ext cx="5314776" cy="563231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With (+people)</a:t>
            </a:r>
          </a:p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Children</a:t>
            </a:r>
          </a:p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Old people</a:t>
            </a:r>
          </a:p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Teenagers</a:t>
            </a:r>
          </a:p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Unemployed people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51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31" y="2192216"/>
            <a:ext cx="8455269" cy="43375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put: To place something in a particular position or location.</a:t>
            </a:r>
          </a:p>
          <a:p>
            <a:r>
              <a:rPr lang="en-US" b="1" dirty="0">
                <a:solidFill>
                  <a:schemeClr val="tx1"/>
                </a:solidFill>
              </a:rPr>
              <a:t>roast: To cook in the oven or over a fire.</a:t>
            </a:r>
          </a:p>
          <a:p>
            <a:r>
              <a:rPr lang="en-US" b="1" dirty="0">
                <a:solidFill>
                  <a:schemeClr val="tx1"/>
                </a:solidFill>
              </a:rPr>
              <a:t>slice: To cut into thin, wide portions.</a:t>
            </a:r>
          </a:p>
          <a:p>
            <a:r>
              <a:rPr lang="en-US" b="1" dirty="0">
                <a:solidFill>
                  <a:schemeClr val="tx1"/>
                </a:solidFill>
              </a:rPr>
              <a:t>steam: To cook by placing the food above boiling water. Steam is the vapor that comes from hot water</a:t>
            </a:r>
          </a:p>
          <a:p>
            <a:r>
              <a:rPr lang="en-US" b="1" dirty="0">
                <a:solidFill>
                  <a:schemeClr val="tx1"/>
                </a:solidFill>
              </a:rPr>
              <a:t>stir: To mix liquid ingredients by moving a spoon around in a circular motion</a:t>
            </a:r>
          </a:p>
          <a:p>
            <a:r>
              <a:rPr lang="en-US" b="1" dirty="0">
                <a:solidFill>
                  <a:schemeClr val="tx1"/>
                </a:solidFill>
              </a:rPr>
              <a:t>stir fry: To cook small pieces of food by moving it quickly in hot oil</a:t>
            </a:r>
          </a:p>
          <a:p>
            <a:r>
              <a:rPr lang="en-US" b="1" dirty="0">
                <a:solidFill>
                  <a:schemeClr val="tx1"/>
                </a:solidFill>
              </a:rPr>
              <a:t>wash: To immerse food in water and make sure it becomes clean</a:t>
            </a:r>
          </a:p>
          <a:p>
            <a:r>
              <a:rPr lang="en-US" b="1" dirty="0">
                <a:solidFill>
                  <a:schemeClr val="tx1"/>
                </a:solidFill>
              </a:rPr>
              <a:t>weigh: To measure the weight (grams or pounds) or something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2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Medical Specialists List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2595564"/>
            <a:ext cx="8361485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Nurse: </a:t>
            </a:r>
            <a:r>
              <a:rPr lang="en-US" dirty="0">
                <a:solidFill>
                  <a:schemeClr val="tx1"/>
                </a:solidFill>
              </a:rPr>
              <a:t>doctor’s assistant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Allergist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 treats food and environmental allergies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Anesthesiologist:</a:t>
            </a:r>
            <a:r>
              <a:rPr lang="en-US" dirty="0">
                <a:solidFill>
                  <a:schemeClr val="tx1"/>
                </a:solidFill>
              </a:rPr>
              <a:t> provides pain prevention during surgery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Cardiologist:</a:t>
            </a:r>
            <a:r>
              <a:rPr lang="en-US" dirty="0">
                <a:solidFill>
                  <a:schemeClr val="tx1"/>
                </a:solidFill>
              </a:rPr>
              <a:t> heart specialist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Dentist:</a:t>
            </a:r>
            <a:r>
              <a:rPr lang="en-US" dirty="0">
                <a:solidFill>
                  <a:schemeClr val="tx1"/>
                </a:solidFill>
              </a:rPr>
              <a:t> tooth specialist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Dermatologist:</a:t>
            </a:r>
            <a:r>
              <a:rPr lang="en-US" dirty="0">
                <a:solidFill>
                  <a:schemeClr val="tx1"/>
                </a:solidFill>
              </a:rPr>
              <a:t> skin specialist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Gynecologist:</a:t>
            </a:r>
            <a:r>
              <a:rPr lang="en-US" dirty="0">
                <a:solidFill>
                  <a:schemeClr val="tx1"/>
                </a:solidFill>
              </a:rPr>
              <a:t> specializes in women’s needs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Midwife:</a:t>
            </a:r>
            <a:r>
              <a:rPr lang="en-US" dirty="0">
                <a:solidFill>
                  <a:schemeClr val="tx1"/>
                </a:solidFill>
              </a:rPr>
              <a:t> helps women deliver babies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2595564"/>
            <a:ext cx="8384931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Neurologist:</a:t>
            </a:r>
            <a:r>
              <a:rPr lang="en-US" dirty="0">
                <a:solidFill>
                  <a:schemeClr val="tx1"/>
                </a:solidFill>
              </a:rPr>
              <a:t> brain specialist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Oncologist:</a:t>
            </a:r>
            <a:r>
              <a:rPr lang="en-US" dirty="0">
                <a:solidFill>
                  <a:schemeClr val="tx1"/>
                </a:solidFill>
              </a:rPr>
              <a:t> tumor specialist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Ophthalmologist:</a:t>
            </a:r>
            <a:r>
              <a:rPr lang="en-US" dirty="0">
                <a:solidFill>
                  <a:schemeClr val="tx1"/>
                </a:solidFill>
              </a:rPr>
              <a:t> deals with eye diseases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Pediatrician:</a:t>
            </a:r>
            <a:r>
              <a:rPr lang="en-US" dirty="0">
                <a:solidFill>
                  <a:schemeClr val="tx1"/>
                </a:solidFill>
              </a:rPr>
              <a:t> treats babies and children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Physical therapist:</a:t>
            </a:r>
            <a:r>
              <a:rPr lang="en-US" dirty="0">
                <a:solidFill>
                  <a:schemeClr val="tx1"/>
                </a:solidFill>
              </a:rPr>
              <a:t> specializes in the body’s movement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Psychiatrist:</a:t>
            </a:r>
            <a:r>
              <a:rPr lang="en-US" dirty="0">
                <a:solidFill>
                  <a:schemeClr val="tx1"/>
                </a:solidFill>
              </a:rPr>
              <a:t> mental health specialist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Radiologist:</a:t>
            </a:r>
            <a:r>
              <a:rPr lang="en-US" dirty="0">
                <a:solidFill>
                  <a:schemeClr val="tx1"/>
                </a:solidFill>
              </a:rPr>
              <a:t> specializes in imaging tests (x-ray, etc.)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Illness </a:t>
            </a:r>
            <a:r>
              <a:rPr lang="en-US" b="1" dirty="0"/>
              <a:t>expressions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227386"/>
            <a:ext cx="8408377" cy="403894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injure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harm somebody or yourself physically, especially in an accident, receive/suffer an injury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He injured his finger when he was cutting the meat.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Nobody was killed in the accident, but two people were seriously injured.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wound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an injury to part of the body, especially one in which a hole is made in the skin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He died from the wounds that he had received in the crash.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He was taken to hospital although his wounds didn’t seem too serious.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9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356338"/>
            <a:ext cx="8408377" cy="3909993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cut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wound caused by something sharp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He had such a deep cut on his arm that he was taken to hospital.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The victim had several cuts on his chest, still he survived.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bruise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blue, brown or purple mark on the skin after somebody has fallen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He was covered in bruises at the end of the football match.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The man came to the surgery with a huge bruise over his eye.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2262554"/>
            <a:ext cx="8314592" cy="400377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scratch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rub your skin with your nails, usually because it’s itching; a mark or a small cut or injury made by scratching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 cat continuously scratched itself behind the ear.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She had a long scratch on her arm when she came out of the rose garden.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infection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illness caused by bacteria or a virus; the act or process of causing or getting a disease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Wash your hands carefully to decrease the risk of infection.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She almost died from blood infection.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0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8" y="2297724"/>
            <a:ext cx="8619392" cy="39686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inflammation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condition when a part of the body becomes red, sore and swollen because of infection or injury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My knee was twice the size of the other one due to the inflammation.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You had better not eat fatty food so soon after your stomach inflammation.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symptom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change in your body or mind that shows that you are not healthy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You don’t necessarily need a doctor with symptoms like a headache or sore throat.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Depression can cause physical symptoms, too.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08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2262554"/>
            <a:ext cx="8502162" cy="400377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temperature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 measurement of how hot your body is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have a temperature – when your temperature is higher than normal due to illness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 feel so weak, I think I have a temperature.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She had such a high temperature that she was immediately taken to hospital.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fever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medical condition in which someone has a temperature that is higher than normal; a particular type of disease with high temperature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Did you take aspirin to reduce the fever?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Our daughter has been diagnosed with scarlet fever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31" y="2309446"/>
            <a:ext cx="8455269" cy="395688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cold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illness affecting the nose and/or throat, making you cough and/or sneeze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I think I caught a cold on the ice rink yesterday.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She can’t come to school, she’s in bed with a cold.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flu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very bad cold, an infectious disease with fever, pains and weakness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Please don’t visit us this week, the whole family has the flu.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If you’re not careful enough and you don’t take antibiotics, you may even die from the flu.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368062"/>
            <a:ext cx="8408377" cy="4138246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vomit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discharge stomach contents through the mouth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There must have been something wrong with the food as both children vomited shortly after the meal.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I’m afraid I’m pregnant; I vomit after getting up every morning.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medicine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substance that you drink or swallow so as to cure an illness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You look so pale. Haven’t you taken your medicine this morning?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The doctor prescribed three kinds of medicine for me.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2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What do you think is the best job?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 What do you think is the worst job?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What are some common jobs for men in our country?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What are some common jobs for women in our country?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What do you like most about your job?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What do you dislike about your job?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6338"/>
            <a:ext cx="8267700" cy="390999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antibiotics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medicine that kills bacteria and cures infections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My mum’s throat infection went away after she started the antibiotics.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Hot tea won’t be enough to cure your flu, I think you also need antibiotics.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pain killer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kind of medicine that takes away some or all of the discomfort of an illness or injury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I had such a horrible headache last night that I took two pain killers.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She says she doesn’t think it’s a good idea to take pain killers too often.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2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74278"/>
            <a:ext cx="8420100" cy="3992054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blood pressure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 rate at which blood flows through the body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Drink some coffee if you feel your blood pressure is too low.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High blood pressure increases the risk of having a heart attack.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pulse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 regular beat of blood as it is sent around the body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 doctor started the examination with taking my pulse and blood pressure.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He has such a weak pulse that it’s hard to feel.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3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9108"/>
            <a:ext cx="8420100" cy="402722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x-ray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photograph of a somebody’s bones and organs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They took x-rays of my knee to make sure it wasn’t broken.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The doctor says that the x-ray has proved his suspicion of cancer, but I don’t believe him.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patient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person staying in a hospital or medical facility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 doctor examined the patient very carefully but he didn’t find any disorder.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There were so many patients in the doctor’s surgery that I didn’t wait and I went home.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1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2" y="2286000"/>
            <a:ext cx="8525608" cy="398033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surgery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place where a doctor or dentist sees patients; medical treatment of injuries or diseases involving cutting open somebody’s body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I wanted to see a doctor but the surgery was closed.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 hope they can cure me with medicine and I don’t need undergo surgery.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operation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cutting open a part of somebody’s body in order to remove or cure a part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 operation was successful but the patient died.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The doctor says I can hardly escape an operation.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91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2250832"/>
            <a:ext cx="8431823" cy="40155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operate on somebody (for something)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cut open a part of somebody’s body in order to remove or cure a part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He soon recovered after he was operated on for appendicitis.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The doctor ordered to take my brother to hospital and they will operate on him tomorrow.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operating theatre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room in a hospital used for medical operations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 patient died on the way to the operating theatre.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She felt nervous as she looked round the operating theatre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2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2438400"/>
            <a:ext cx="8408377" cy="382793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chemist’s (shop)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 shop where medicine is sold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 doctor suggested to go to the chemist’s for the medicine straight from the surgery.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This syrup is also sold in the supermarket, so you don’t need to go to the chemist’s.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prescription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an official piece of paper filled out by a doctor with which you can get medicine from a chemist’s shop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Unfortunately, the doctor forgot to sign the prescription and so the chemist refused to give me the medicine. 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Keep this prescription even though you don’t need the medicine now; you may need it later. 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3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Illness expressions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286000"/>
            <a:ext cx="8373208" cy="398033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feel ill, sick</a:t>
            </a:r>
          </a:p>
          <a:p>
            <a:r>
              <a:rPr lang="en-US" b="1" dirty="0">
                <a:solidFill>
                  <a:schemeClr val="tx1"/>
                </a:solidFill>
              </a:rPr>
              <a:t>have a temperature</a:t>
            </a:r>
          </a:p>
          <a:p>
            <a:r>
              <a:rPr lang="en-US" b="1" dirty="0">
                <a:solidFill>
                  <a:schemeClr val="tx1"/>
                </a:solidFill>
              </a:rPr>
              <a:t>have a pain in your back, chest, waist, arm, shoulder</a:t>
            </a:r>
          </a:p>
          <a:p>
            <a:r>
              <a:rPr lang="en-US" b="1" dirty="0">
                <a:solidFill>
                  <a:schemeClr val="tx1"/>
                </a:solidFill>
              </a:rPr>
              <a:t>have a headache</a:t>
            </a:r>
          </a:p>
          <a:p>
            <a:r>
              <a:rPr lang="en-US" b="1" dirty="0">
                <a:solidFill>
                  <a:schemeClr val="tx1"/>
                </a:solidFill>
              </a:rPr>
              <a:t>feel weak</a:t>
            </a:r>
          </a:p>
          <a:p>
            <a:r>
              <a:rPr lang="en-US" b="1" dirty="0">
                <a:solidFill>
                  <a:schemeClr val="tx1"/>
                </a:solidFill>
              </a:rPr>
              <a:t>feel dizzy</a:t>
            </a:r>
          </a:p>
          <a:p>
            <a:r>
              <a:rPr lang="en-US" b="1" dirty="0">
                <a:solidFill>
                  <a:schemeClr val="tx1"/>
                </a:solidFill>
              </a:rPr>
              <a:t>suffer from stomach cramps</a:t>
            </a:r>
          </a:p>
          <a:p>
            <a:r>
              <a:rPr lang="en-US" b="1" dirty="0">
                <a:solidFill>
                  <a:schemeClr val="tx1"/>
                </a:solidFill>
              </a:rPr>
              <a:t>have a black eye</a:t>
            </a:r>
          </a:p>
          <a:p>
            <a:r>
              <a:rPr lang="en-US" b="1" dirty="0">
                <a:solidFill>
                  <a:schemeClr val="tx1"/>
                </a:solidFill>
              </a:rPr>
              <a:t>have a swollen, sprained ankle, wrist, foot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1327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to say at the doctor?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2227386"/>
            <a:ext cx="8478715" cy="403894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Going to Doctor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I think you should see a doctor.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You look very pale. Shall I call the ambulance?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I’m ill. I don’t feel well. I need a doctor. I must see a doctor.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Doctor Bulb’s surgery hours are from 9 to 12 every morning.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Where do I find the GP’s office? (general practitioner – a doctor who is trained in general medicine working in the local community)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What are the consulting hours of the ENT (ear, nose and throat) specialist?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Do I have to make an appointment?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5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Doctor’s Questions and Answers to Patient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46" y="2286000"/>
            <a:ext cx="8396654" cy="3980331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What’s the matter? Where’s the pain? What do you complain of?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Have you taken your temperature?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For how long have you been feeling ill?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Take your clothes off. I’ll examine you. Let me take your pulse, please.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I’ll measure your blood pressure.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Your blood pressure is rather high. Your blood pressure is too low.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Let me sound your back. Take a deep breath. I’ll check your lungs.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Can I have a look? Where does it hurt?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8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9108"/>
            <a:ext cx="8420100" cy="4027223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Does it hurt here? Breath out slowly.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Show me your tongue. Poke out your tongue.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Have you got any other symptoms?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What infectious diseases have you had?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What have you eaten/drunk?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Have you been injured?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Don’t worry. There’s no serious problem.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 don’t think it’s too serious.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DISCUSSION ON LIFE</a:t>
            </a:r>
            <a:br>
              <a:rPr lang="en-US" b="1" dirty="0"/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4425" y="2868613"/>
          <a:ext cx="7610475" cy="3124200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 dirty="0">
                          <a:effectLst/>
                        </a:rPr>
                        <a:t>(1)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What comes to mind when you hear the word ‘life’?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(2)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Do you enjoy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(3)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What life-changing moments have you had in your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(4)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Have you led an easy or difficult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(5)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Do you think there’s life after death?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(6)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Do you think there’s life on Mars (or on other planets)?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(7)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Do you ever feel you have wasted your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(8)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Would you like to live your same life all over again?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(9)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What’s your love life like?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(10)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Is life more similar to a pizza or a box of chocolates?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15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2227386"/>
            <a:ext cx="8443546" cy="4038946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It would be better if you went to hospital.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 think you’ll have to stay in hospital for a week.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Hopefully, there won’t be any complications.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 don’t think you need chemotherapy.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I’ll give you a prescription. Take this medicine three times a day / after meals / an hour before lunch.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You’ll soon be well again.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Come back next week if you don’t feel better.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85" y="2368062"/>
            <a:ext cx="8326315" cy="389826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have </a:t>
            </a:r>
            <a:r>
              <a:rPr lang="en-US" b="1" dirty="0">
                <a:solidFill>
                  <a:schemeClr val="tx1"/>
                </a:solidFill>
              </a:rPr>
              <a:t>a broken </a:t>
            </a:r>
            <a:r>
              <a:rPr lang="en-US" b="1" dirty="0" smtClean="0">
                <a:solidFill>
                  <a:schemeClr val="tx1"/>
                </a:solidFill>
              </a:rPr>
              <a:t>leg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burn</a:t>
            </a:r>
            <a:r>
              <a:rPr lang="en-US" b="1" dirty="0">
                <a:solidFill>
                  <a:schemeClr val="tx1"/>
                </a:solidFill>
              </a:rPr>
              <a:t>, cut a finger</a:t>
            </a:r>
          </a:p>
          <a:p>
            <a:r>
              <a:rPr lang="en-US" b="1" dirty="0">
                <a:solidFill>
                  <a:schemeClr val="tx1"/>
                </a:solidFill>
              </a:rPr>
              <a:t>sprain an ankle</a:t>
            </a:r>
          </a:p>
          <a:p>
            <a:r>
              <a:rPr lang="en-US" b="1" dirty="0">
                <a:solidFill>
                  <a:schemeClr val="tx1"/>
                </a:solidFill>
              </a:rPr>
              <a:t>be allergic to antibiotics</a:t>
            </a:r>
          </a:p>
          <a:p>
            <a:r>
              <a:rPr lang="en-US" b="1" dirty="0">
                <a:solidFill>
                  <a:schemeClr val="tx1"/>
                </a:solidFill>
              </a:rPr>
              <a:t>produce an allergic reaction</a:t>
            </a:r>
          </a:p>
          <a:p>
            <a:r>
              <a:rPr lang="en-US" b="1" dirty="0">
                <a:solidFill>
                  <a:schemeClr val="tx1"/>
                </a:solidFill>
              </a:rPr>
              <a:t>come down with a cold</a:t>
            </a:r>
          </a:p>
          <a:p>
            <a:r>
              <a:rPr lang="en-US" b="1" dirty="0">
                <a:solidFill>
                  <a:schemeClr val="tx1"/>
                </a:solidFill>
              </a:rPr>
              <a:t>be in bed with a cold</a:t>
            </a:r>
          </a:p>
          <a:p>
            <a:r>
              <a:rPr lang="en-US" b="1" dirty="0">
                <a:solidFill>
                  <a:schemeClr val="tx1"/>
                </a:solidFill>
              </a:rPr>
              <a:t>have a heart attack, stroke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4360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2168770"/>
            <a:ext cx="8349762" cy="409756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prescribe medicine</a:t>
            </a:r>
          </a:p>
          <a:p>
            <a:r>
              <a:rPr lang="en-US" b="1" dirty="0">
                <a:solidFill>
                  <a:schemeClr val="tx1"/>
                </a:solidFill>
              </a:rPr>
              <a:t>make up a prescription</a:t>
            </a:r>
          </a:p>
          <a:p>
            <a:r>
              <a:rPr lang="en-US" b="1" dirty="0">
                <a:solidFill>
                  <a:schemeClr val="tx1"/>
                </a:solidFill>
              </a:rPr>
              <a:t>take someone to hospital</a:t>
            </a:r>
          </a:p>
          <a:p>
            <a:r>
              <a:rPr lang="en-US" b="1" dirty="0">
                <a:solidFill>
                  <a:schemeClr val="tx1"/>
                </a:solidFill>
              </a:rPr>
              <a:t>undergo an examination, </a:t>
            </a:r>
            <a:r>
              <a:rPr lang="en-US" b="1" dirty="0" smtClean="0">
                <a:solidFill>
                  <a:schemeClr val="tx1"/>
                </a:solidFill>
              </a:rPr>
              <a:t>operation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 bandaged arm, leg</a:t>
            </a:r>
          </a:p>
          <a:p>
            <a:r>
              <a:rPr lang="en-US" b="1" dirty="0">
                <a:solidFill>
                  <a:schemeClr val="tx1"/>
                </a:solidFill>
              </a:rPr>
              <a:t>put on a plaster</a:t>
            </a:r>
          </a:p>
          <a:p>
            <a:r>
              <a:rPr lang="en-US" b="1" dirty="0">
                <a:solidFill>
                  <a:schemeClr val="tx1"/>
                </a:solidFill>
              </a:rPr>
              <a:t>give an injection</a:t>
            </a:r>
          </a:p>
          <a:p>
            <a:r>
              <a:rPr lang="en-US" b="1" dirty="0">
                <a:solidFill>
                  <a:schemeClr val="tx1"/>
                </a:solidFill>
              </a:rPr>
              <a:t>have a blood </a:t>
            </a:r>
            <a:r>
              <a:rPr lang="en-US" b="1" dirty="0" smtClean="0">
                <a:solidFill>
                  <a:schemeClr val="tx1"/>
                </a:solidFill>
              </a:rPr>
              <a:t>test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5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Common Illnesses and Diseases in English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Flu, cold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diarrhea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mumps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measles</a:t>
            </a:r>
          </a:p>
          <a:p>
            <a:r>
              <a:rPr lang="en-US" b="1" dirty="0">
                <a:solidFill>
                  <a:schemeClr val="tx1"/>
                </a:solidFill>
              </a:rPr>
              <a:t>chickenpox</a:t>
            </a:r>
          </a:p>
          <a:p>
            <a:r>
              <a:rPr lang="en-US" b="1" dirty="0">
                <a:solidFill>
                  <a:schemeClr val="tx1"/>
                </a:solidFill>
              </a:rPr>
              <a:t>scarlet fever</a:t>
            </a:r>
          </a:p>
          <a:p>
            <a:r>
              <a:rPr lang="en-US" b="1" dirty="0">
                <a:solidFill>
                  <a:schemeClr val="tx1"/>
                </a:solidFill>
              </a:rPr>
              <a:t>tonsillitis</a:t>
            </a:r>
          </a:p>
          <a:p>
            <a:r>
              <a:rPr lang="en-US" b="1" dirty="0">
                <a:solidFill>
                  <a:schemeClr val="tx1"/>
                </a:solidFill>
              </a:rPr>
              <a:t>bronchitis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499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Medicine, Medical Equipment's and Tools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2391508"/>
            <a:ext cx="8314592" cy="387482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Pill, tablet, capsule, syrup, ointment, cream, eye drops</a:t>
            </a:r>
          </a:p>
          <a:p>
            <a:r>
              <a:rPr lang="en-US" b="1" dirty="0">
                <a:solidFill>
                  <a:schemeClr val="tx1"/>
                </a:solidFill>
              </a:rPr>
              <a:t>Injection, pain-killer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antiseptic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Dressing, bandage, cast</a:t>
            </a:r>
          </a:p>
          <a:p>
            <a:r>
              <a:rPr lang="en-US" b="1" dirty="0">
                <a:solidFill>
                  <a:schemeClr val="tx1"/>
                </a:solidFill>
              </a:rPr>
              <a:t>Brace, gauze, plaster, elastic tape</a:t>
            </a:r>
          </a:p>
          <a:p>
            <a:r>
              <a:rPr lang="en-US" b="1" dirty="0">
                <a:solidFill>
                  <a:schemeClr val="tx1"/>
                </a:solidFill>
              </a:rPr>
              <a:t>Thermometer, stethoscope</a:t>
            </a:r>
          </a:p>
          <a:p>
            <a:r>
              <a:rPr lang="en-US" b="1" dirty="0">
                <a:solidFill>
                  <a:schemeClr val="tx1"/>
                </a:solidFill>
              </a:rPr>
              <a:t>syringe, forceps, scissors, oxygen mask, test tube, vial, IV bag, blood pressure monitor, crutches, wheelchair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3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2667" y="848864"/>
            <a:ext cx="809203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Use </a:t>
            </a:r>
            <a:r>
              <a:rPr lang="en-US" sz="4000" i="1" kern="0" dirty="0" smtClean="0">
                <a:solidFill>
                  <a:srgbClr val="FF0000"/>
                </a:solidFill>
                <a:latin typeface="Century Gothic"/>
                <a:cs typeface="Century Gothic"/>
              </a:rPr>
              <a:t>a lot, all the time </a:t>
            </a:r>
            <a:r>
              <a:rPr lang="en-US" sz="4000" kern="0" dirty="0" smtClean="0">
                <a:latin typeface="Century Gothic"/>
                <a:cs typeface="Century Gothic"/>
              </a:rPr>
              <a:t>mean  </a:t>
            </a:r>
            <a:r>
              <a:rPr lang="en-US" sz="4000" b="1" kern="0" dirty="0" smtClean="0">
                <a:latin typeface="Century Gothic"/>
                <a:cs typeface="Century Gothic"/>
              </a:rPr>
              <a:t>often</a:t>
            </a:r>
          </a:p>
          <a:p>
            <a:pPr lvl="0" defTabSz="914400">
              <a:defRPr/>
            </a:pPr>
            <a:endParaRPr lang="en-US" sz="4000" b="1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b="1" kern="0" dirty="0" smtClean="0">
                <a:latin typeface="Century Gothic"/>
                <a:cs typeface="Century Gothic"/>
              </a:rPr>
              <a:t>She watches TV a lot/all the time.</a:t>
            </a:r>
            <a:endParaRPr lang="en-US" sz="4000" b="1" kern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2404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7159" y="873769"/>
            <a:ext cx="80173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Frequency expressions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Every, once, twice, three times.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Using at the end: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British people usually go on holiday </a:t>
            </a:r>
            <a:r>
              <a:rPr lang="en-US" sz="4000" b="1" kern="0" dirty="0" smtClean="0">
                <a:latin typeface="Century Gothic"/>
                <a:cs typeface="Century Gothic"/>
              </a:rPr>
              <a:t>once a year</a:t>
            </a:r>
            <a:r>
              <a:rPr lang="en-US" sz="4000" kern="0" dirty="0" smtClean="0">
                <a:latin typeface="Century Gothic"/>
                <a:cs typeface="Century Gothic"/>
              </a:rPr>
              <a:t>.</a:t>
            </a:r>
            <a:endParaRPr lang="en-US" sz="4000" kern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7559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7392" y="2666873"/>
            <a:ext cx="59009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A couple of weeks</a:t>
            </a:r>
          </a:p>
        </p:txBody>
      </p:sp>
    </p:spTree>
    <p:extLst>
      <p:ext uri="{BB962C8B-B14F-4D97-AF65-F5344CB8AC3E}">
        <p14:creationId xmlns:p14="http://schemas.microsoft.com/office/powerpoint/2010/main" val="145577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1450" y="1272236"/>
            <a:ext cx="80173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If you agree/disagrees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So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neither</a:t>
            </a:r>
            <a:endParaRPr lang="en-US" sz="4000" kern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5978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7565" y="1869937"/>
            <a:ext cx="80173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Me too. [agree with positive sentences]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Me neither</a:t>
            </a:r>
            <a:r>
              <a:rPr lang="en-US" sz="4000" kern="0" dirty="0">
                <a:cs typeface="Century Gothic"/>
              </a:rPr>
              <a:t>. </a:t>
            </a:r>
            <a:r>
              <a:rPr lang="en-US" sz="4000" kern="0" dirty="0" smtClean="0">
                <a:cs typeface="Century Gothic"/>
              </a:rPr>
              <a:t>[disagree </a:t>
            </a:r>
            <a:r>
              <a:rPr lang="en-US" sz="4000" kern="0" dirty="0">
                <a:cs typeface="Century Gothic"/>
              </a:rPr>
              <a:t>with positive </a:t>
            </a:r>
            <a:r>
              <a:rPr lang="en-US" sz="4000" kern="0" dirty="0" smtClean="0">
                <a:cs typeface="Century Gothic"/>
              </a:rPr>
              <a:t>sentences</a:t>
            </a:r>
            <a:r>
              <a:rPr lang="en-US" sz="4000" kern="0" dirty="0">
                <a:latin typeface="Century Gothic"/>
                <a:cs typeface="Century Gothic"/>
              </a:rPr>
              <a:t>]</a:t>
            </a:r>
            <a:endParaRPr lang="en-US" sz="4000" kern="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5759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DISCUSSION ON LIFE</a:t>
            </a:r>
            <a:endParaRPr lang="ar-IQ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8350" y="2731453"/>
          <a:ext cx="7610475" cy="3398520"/>
        </p:xfrm>
        <a:graphic>
          <a:graphicData uri="http://schemas.openxmlformats.org/drawingml/2006/table">
            <a:tbl>
              <a:tblPr/>
              <a:tblGrid>
                <a:gridCol w="461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9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(1)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What is the meaning of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(2)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What’s your biggest goal in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(3)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Is life complicated?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(4)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What word would you use to sum up your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(5)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Do you have a good quality of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(6)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If life came with an instruction manual, what would it say?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(7)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Who has been your biggest influence in life?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(8)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What will life be like fifty years from now?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(9)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What does life taste, smell, feel, look and sound like?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IQ">
                          <a:effectLst/>
                        </a:rPr>
                        <a:t>(10)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If you could live someone else’s life, whose would it be and why?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26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260" y="923577"/>
            <a:ext cx="80173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I’m a bit nervous.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Agree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So am I.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Disagree</a:t>
            </a: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Oh, I’m not.</a:t>
            </a:r>
            <a:endParaRPr lang="en-US" sz="4000" kern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404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5131" y="989519"/>
            <a:ext cx="71209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 can’t speak Turkish</a:t>
            </a:r>
          </a:p>
          <a:p>
            <a:endParaRPr lang="en-US" sz="4000" dirty="0"/>
          </a:p>
          <a:p>
            <a:pPr lvl="0" defTabSz="914400">
              <a:defRPr/>
            </a:pPr>
            <a:r>
              <a:rPr lang="en-US" sz="4000" kern="0" dirty="0">
                <a:cs typeface="Century Gothic"/>
              </a:rPr>
              <a:t>Agree</a:t>
            </a:r>
          </a:p>
          <a:p>
            <a:pPr lvl="0" defTabSz="914400">
              <a:defRPr/>
            </a:pPr>
            <a:r>
              <a:rPr lang="en-US" sz="4000" kern="0" dirty="0" smtClean="0">
                <a:cs typeface="Century Gothic"/>
              </a:rPr>
              <a:t>Neither can I.</a:t>
            </a:r>
            <a:endParaRPr lang="en-US" sz="4000" kern="0" dirty="0">
              <a:cs typeface="Century Gothic"/>
            </a:endParaRPr>
          </a:p>
          <a:p>
            <a:pPr lvl="0" defTabSz="914400">
              <a:defRPr/>
            </a:pPr>
            <a:endParaRPr lang="en-US" sz="4000" kern="0" dirty="0"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>
                <a:cs typeface="Century Gothic"/>
              </a:rPr>
              <a:t>Disagree</a:t>
            </a:r>
          </a:p>
          <a:p>
            <a:pPr lvl="0" defTabSz="914400">
              <a:defRPr/>
            </a:pPr>
            <a:r>
              <a:rPr lang="en-US" sz="4000" kern="0" dirty="0">
                <a:cs typeface="Century Gothic"/>
              </a:rPr>
              <a:t>Oh, </a:t>
            </a:r>
            <a:r>
              <a:rPr lang="en-US" sz="4000" kern="0" dirty="0" smtClean="0">
                <a:cs typeface="Century Gothic"/>
              </a:rPr>
              <a:t>I can.</a:t>
            </a:r>
            <a:endParaRPr lang="en-US" sz="4000" kern="0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2262" y="913947"/>
            <a:ext cx="67724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I've got a cat.</a:t>
            </a:r>
          </a:p>
          <a:p>
            <a:endParaRPr lang="en-US" sz="4000" dirty="0" smtClean="0"/>
          </a:p>
          <a:p>
            <a:r>
              <a:rPr lang="en-US" sz="4000" dirty="0" smtClean="0"/>
              <a:t>agree</a:t>
            </a:r>
            <a:endParaRPr lang="en-US" sz="4000" dirty="0"/>
          </a:p>
          <a:p>
            <a:r>
              <a:rPr lang="en-US" sz="4000" dirty="0" smtClean="0"/>
              <a:t>so have I.</a:t>
            </a:r>
          </a:p>
          <a:p>
            <a:endParaRPr lang="en-US" sz="4000" dirty="0"/>
          </a:p>
          <a:p>
            <a:r>
              <a:rPr lang="en-US" sz="4000" dirty="0" smtClean="0"/>
              <a:t>disagree</a:t>
            </a:r>
          </a:p>
          <a:p>
            <a:r>
              <a:rPr lang="en-US" sz="4000" dirty="0" smtClean="0"/>
              <a:t>Oh, I haven't.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11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3"/>
          <p:cNvSpPr txBox="1">
            <a:spLocks/>
          </p:cNvSpPr>
          <p:nvPr/>
        </p:nvSpPr>
        <p:spPr bwMode="auto">
          <a:xfrm>
            <a:off x="624885" y="404365"/>
            <a:ext cx="8143679" cy="599602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I don't go out much.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i="0" u="none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agree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0" u="none" kern="0" dirty="0" smtClean="0"/>
              <a:t>Neither do I.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i="0" u="none" kern="0" dirty="0" smtClean="0"/>
              <a:t>disagree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Oh,</a:t>
            </a:r>
            <a:r>
              <a:rPr kumimoji="0" lang="en-US" sz="4000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I do.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048" y="1118818"/>
            <a:ext cx="724855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I had a great time.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agree</a:t>
            </a:r>
            <a:endParaRPr lang="en-US" sz="4000" dirty="0"/>
          </a:p>
          <a:p>
            <a:pPr algn="ctr"/>
            <a:r>
              <a:rPr lang="en-US" sz="4000" dirty="0" smtClean="0"/>
              <a:t>So did I.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disagree</a:t>
            </a:r>
          </a:p>
          <a:p>
            <a:pPr algn="ctr"/>
            <a:r>
              <a:rPr lang="en-US" sz="4000" dirty="0" smtClean="0"/>
              <a:t>Oh, I didn't.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96753" y="1697220"/>
            <a:ext cx="801733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me too.</a:t>
            </a:r>
          </a:p>
          <a:p>
            <a:pPr algn="ctr"/>
            <a:r>
              <a:rPr lang="en-US" sz="4000" dirty="0" smtClean="0"/>
              <a:t>agree with positive sentences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b="1" dirty="0" smtClean="0"/>
              <a:t>me neither.</a:t>
            </a:r>
          </a:p>
          <a:p>
            <a:pPr algn="ctr"/>
            <a:r>
              <a:rPr lang="en-US" sz="4000" dirty="0" smtClean="0"/>
              <a:t>agree with negative sentences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75048" y="1401422"/>
            <a:ext cx="5027989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work in.........</a:t>
            </a:r>
          </a:p>
          <a:p>
            <a:endParaRPr lang="en-US" sz="4000" dirty="0"/>
          </a:p>
          <a:p>
            <a:r>
              <a:rPr lang="en-US" sz="4000" dirty="0" smtClean="0"/>
              <a:t>a restaurant </a:t>
            </a:r>
          </a:p>
          <a:p>
            <a:r>
              <a:rPr lang="en-US" sz="4000" dirty="0" smtClean="0"/>
              <a:t>a department store</a:t>
            </a:r>
          </a:p>
          <a:p>
            <a:r>
              <a:rPr lang="en-US" sz="4000" dirty="0" smtClean="0"/>
              <a:t>an office</a:t>
            </a:r>
          </a:p>
          <a:p>
            <a:r>
              <a:rPr lang="en-US" sz="4000" dirty="0" smtClean="0"/>
              <a:t>London</a:t>
            </a: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2465" y="1658337"/>
            <a:ext cx="78430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work for ........</a:t>
            </a:r>
          </a:p>
          <a:p>
            <a:endParaRPr lang="en-US" sz="4000" dirty="0" smtClean="0"/>
          </a:p>
          <a:p>
            <a:r>
              <a:rPr lang="en-US" sz="4000" dirty="0" smtClean="0"/>
              <a:t>a newspaper</a:t>
            </a:r>
          </a:p>
          <a:p>
            <a:r>
              <a:rPr lang="en-US" sz="4000" dirty="0" smtClean="0"/>
              <a:t>a multinational </a:t>
            </a:r>
            <a:r>
              <a:rPr lang="en-US" sz="4000" dirty="0" err="1" smtClean="0"/>
              <a:t>cmpany</a:t>
            </a:r>
            <a:endParaRPr lang="en-US" sz="4000" dirty="0" smtClean="0"/>
          </a:p>
          <a:p>
            <a:r>
              <a:rPr lang="en-US" sz="4000" dirty="0" smtClean="0"/>
              <a:t>a charity</a:t>
            </a:r>
          </a:p>
          <a:p>
            <a:r>
              <a:rPr lang="en-US" sz="4000" dirty="0" smtClean="0"/>
              <a:t>yourself</a:t>
            </a:r>
          </a:p>
        </p:txBody>
      </p:sp>
    </p:spTree>
    <p:extLst>
      <p:ext uri="{BB962C8B-B14F-4D97-AF65-F5344CB8AC3E}">
        <p14:creationId xmlns:p14="http://schemas.microsoft.com/office/powerpoint/2010/main" val="320791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91887" y="1664718"/>
            <a:ext cx="47199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cs typeface="Century Gothic"/>
              </a:rPr>
              <a:t>work as............</a:t>
            </a:r>
            <a:endParaRPr lang="en-US" sz="4000" dirty="0">
              <a:cs typeface="Century Gothic"/>
            </a:endParaRPr>
          </a:p>
          <a:p>
            <a:endParaRPr lang="en-US" sz="4000" dirty="0" smtClean="0">
              <a:cs typeface="Century Gothic"/>
            </a:endParaRPr>
          </a:p>
          <a:p>
            <a:r>
              <a:rPr lang="en-US" sz="4000" dirty="0" smtClean="0">
                <a:cs typeface="Century Gothic"/>
              </a:rPr>
              <a:t>a journalist</a:t>
            </a:r>
          </a:p>
          <a:p>
            <a:r>
              <a:rPr lang="en-US" sz="4000" dirty="0" smtClean="0">
                <a:cs typeface="Century Gothic"/>
              </a:rPr>
              <a:t>a receptionist</a:t>
            </a:r>
          </a:p>
          <a:p>
            <a:r>
              <a:rPr lang="en-US" sz="4000" dirty="0" smtClean="0">
                <a:cs typeface="Century Gothic"/>
              </a:rPr>
              <a:t>an accountant</a:t>
            </a:r>
          </a:p>
          <a:p>
            <a:r>
              <a:rPr lang="en-US" sz="4000" dirty="0" smtClean="0">
                <a:cs typeface="Century Gothic"/>
              </a:rPr>
              <a:t>an editor</a:t>
            </a:r>
          </a:p>
        </p:txBody>
      </p:sp>
    </p:spTree>
    <p:extLst>
      <p:ext uri="{BB962C8B-B14F-4D97-AF65-F5344CB8AC3E}">
        <p14:creationId xmlns:p14="http://schemas.microsoft.com/office/powerpoint/2010/main" val="232283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0729" y="1550848"/>
            <a:ext cx="531928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work with..........</a:t>
            </a:r>
          </a:p>
          <a:p>
            <a:endParaRPr lang="en-US" sz="4000" dirty="0" smtClean="0"/>
          </a:p>
          <a:p>
            <a:r>
              <a:rPr lang="en-US" sz="4000" dirty="0" smtClean="0"/>
              <a:t>children</a:t>
            </a:r>
          </a:p>
          <a:p>
            <a:r>
              <a:rPr lang="en-US" sz="4000" dirty="0" smtClean="0"/>
              <a:t>old people</a:t>
            </a:r>
          </a:p>
          <a:p>
            <a:r>
              <a:rPr lang="en-US" sz="4000" dirty="0" smtClean="0"/>
              <a:t>teenagers</a:t>
            </a:r>
          </a:p>
          <a:p>
            <a:r>
              <a:rPr lang="en-US" sz="4000" dirty="0" smtClean="0"/>
              <a:t>unemployed people</a:t>
            </a: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questions with these words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3" y="2595564"/>
            <a:ext cx="8560777" cy="367076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1. live/ where /do /you ?</a:t>
            </a:r>
          </a:p>
          <a:p>
            <a:r>
              <a:rPr lang="en-US" b="1" dirty="0">
                <a:solidFill>
                  <a:schemeClr val="tx1"/>
                </a:solidFill>
              </a:rPr>
              <a:t>2. you/ got/ brothers and sisters/ have/ how many?</a:t>
            </a:r>
          </a:p>
          <a:p>
            <a:r>
              <a:rPr lang="en-US" b="1" dirty="0">
                <a:solidFill>
                  <a:schemeClr val="tx1"/>
                </a:solidFill>
              </a:rPr>
              <a:t>3. studying/ why/ you/ are/ English?</a:t>
            </a:r>
          </a:p>
          <a:p>
            <a:r>
              <a:rPr lang="en-US" b="1" dirty="0">
                <a:solidFill>
                  <a:schemeClr val="tx1"/>
                </a:solidFill>
              </a:rPr>
              <a:t> 4. which/ you/ other languages/ can/ speak?</a:t>
            </a:r>
          </a:p>
          <a:p>
            <a:r>
              <a:rPr lang="en-US" b="1" dirty="0">
                <a:solidFill>
                  <a:schemeClr val="tx1"/>
                </a:solidFill>
              </a:rPr>
              <a:t>5. favorite/ ‘s/ restaurant/ your/ what/ or café?</a:t>
            </a:r>
          </a:p>
          <a:p>
            <a:r>
              <a:rPr lang="en-US" b="1" dirty="0">
                <a:solidFill>
                  <a:schemeClr val="tx1"/>
                </a:solidFill>
              </a:rPr>
              <a:t>6.going to/ what/ you/ do/ are/ next weekend?</a:t>
            </a:r>
          </a:p>
          <a:p>
            <a:r>
              <a:rPr lang="en-US" b="1" dirty="0">
                <a:solidFill>
                  <a:schemeClr val="tx1"/>
                </a:solidFill>
              </a:rPr>
              <a:t>7.what/ do/ you/ last new year’s eve/ did?</a:t>
            </a:r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0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971" y="427105"/>
            <a:ext cx="789284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How  did you get to work/university/school?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(I go) by train.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dirty="0" smtClean="0"/>
              <a:t>How long does it take you to get there?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(It takes) about 40 minutes.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dirty="0" smtClean="0"/>
              <a:t>How far is it?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(It's about) 15 </a:t>
            </a:r>
            <a:r>
              <a:rPr lang="en-US" sz="4000" b="1" dirty="0" err="1" smtClean="0">
                <a:solidFill>
                  <a:srgbClr val="FF0000"/>
                </a:solidFill>
              </a:rPr>
              <a:t>kilometres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4000" dirty="0" smtClean="0"/>
              <a:t>How much does it cost?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(It costs) about £30 a week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9624" y="2722046"/>
            <a:ext cx="68720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the day before yesterday = two days ago</a:t>
            </a:r>
            <a:endParaRPr lang="en-US" sz="4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6597" y="718094"/>
            <a:ext cx="70350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 smtClean="0"/>
              <a:t>last</a:t>
            </a:r>
          </a:p>
          <a:p>
            <a:pPr algn="ctr"/>
            <a:endParaRPr lang="en-GB" sz="4000" dirty="0" smtClean="0"/>
          </a:p>
          <a:p>
            <a:pPr algn="ctr"/>
            <a:r>
              <a:rPr lang="en-GB" sz="4000" dirty="0" smtClean="0"/>
              <a:t>night</a:t>
            </a:r>
          </a:p>
          <a:p>
            <a:pPr algn="ctr"/>
            <a:r>
              <a:rPr lang="en-GB" sz="4000" dirty="0" smtClean="0"/>
              <a:t>week / weekend</a:t>
            </a:r>
            <a:endParaRPr lang="en-GB" sz="4000" dirty="0"/>
          </a:p>
          <a:p>
            <a:pPr algn="ctr"/>
            <a:r>
              <a:rPr lang="en-GB" sz="4000" dirty="0" smtClean="0"/>
              <a:t>days</a:t>
            </a:r>
          </a:p>
          <a:p>
            <a:pPr algn="ctr"/>
            <a:r>
              <a:rPr lang="en-GB" sz="4000" dirty="0" smtClean="0"/>
              <a:t>months</a:t>
            </a:r>
          </a:p>
          <a:p>
            <a:pPr algn="ctr"/>
            <a:r>
              <a:rPr lang="en-GB" sz="4000" dirty="0" smtClean="0"/>
              <a:t>seasons</a:t>
            </a:r>
          </a:p>
          <a:p>
            <a:pPr algn="ctr"/>
            <a:r>
              <a:rPr lang="en-GB" sz="4000" dirty="0" smtClean="0"/>
              <a:t>year</a:t>
            </a:r>
          </a:p>
          <a:p>
            <a:pPr algn="ctr"/>
            <a:r>
              <a:rPr lang="en-GB" sz="4000" dirty="0" smtClean="0"/>
              <a:t>century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1857" y="1871549"/>
            <a:ext cx="80173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last night</a:t>
            </a:r>
          </a:p>
          <a:p>
            <a:r>
              <a:rPr lang="en-US" sz="4000" dirty="0" smtClean="0"/>
              <a:t>yesterday morning/afternoon/evening</a:t>
            </a:r>
          </a:p>
          <a:p>
            <a:r>
              <a:rPr lang="en-US" sz="4000" strike="sngStrike" dirty="0" smtClean="0"/>
              <a:t>last morning</a:t>
            </a:r>
          </a:p>
        </p:txBody>
      </p:sp>
    </p:spTree>
    <p:extLst>
      <p:ext uri="{BB962C8B-B14F-4D97-AF65-F5344CB8AC3E}">
        <p14:creationId xmlns:p14="http://schemas.microsoft.com/office/powerpoint/2010/main" val="128168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2899" y="1801678"/>
            <a:ext cx="836423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we don't use preposition with last</a:t>
            </a:r>
          </a:p>
          <a:p>
            <a:r>
              <a:rPr lang="en-US" sz="4000" dirty="0" smtClean="0"/>
              <a:t>or yesterday</a:t>
            </a:r>
          </a:p>
          <a:p>
            <a:endParaRPr lang="en-US" sz="4000" dirty="0"/>
          </a:p>
          <a:p>
            <a:r>
              <a:rPr lang="en-US" sz="4000" strike="sngStrike" dirty="0" smtClean="0"/>
              <a:t>in last weekend</a:t>
            </a:r>
          </a:p>
          <a:p>
            <a:r>
              <a:rPr lang="en-US" sz="4000" strike="sngStrike" dirty="0" smtClean="0"/>
              <a:t>at yesterday evening</a:t>
            </a:r>
            <a:endParaRPr lang="en-US" sz="4000" strike="sngStrike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5740" y="2034953"/>
            <a:ext cx="7425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 bought it on Friday.</a:t>
            </a:r>
          </a:p>
          <a:p>
            <a:endParaRPr lang="en-US" sz="4000" dirty="0"/>
          </a:p>
          <a:p>
            <a:r>
              <a:rPr lang="en-US" sz="4000" dirty="0" smtClean="0"/>
              <a:t>I bought it last Friday.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609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3" y="1431523"/>
            <a:ext cx="84152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in 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years 	in 1999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months			in July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decades		in the sixties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centuries		in the seventh century</a:t>
            </a:r>
            <a:endParaRPr lang="en-US" sz="4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7692" y="2098740"/>
            <a:ext cx="606317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ask out</a:t>
            </a:r>
          </a:p>
          <a:p>
            <a:endParaRPr lang="en-US" sz="4000" dirty="0"/>
          </a:p>
          <a:p>
            <a:r>
              <a:rPr lang="en-US" sz="4000" dirty="0" smtClean="0"/>
              <a:t>break up with someone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5942" y="2145496"/>
            <a:ext cx="73201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</a:t>
            </a:r>
            <a:r>
              <a:rPr lang="en-US" sz="4000" dirty="0" smtClean="0"/>
              <a:t>ho </a:t>
            </a:r>
            <a:r>
              <a:rPr lang="en-US" sz="4000" b="1" dirty="0" smtClean="0"/>
              <a:t>bought</a:t>
            </a:r>
            <a:r>
              <a:rPr lang="en-US" sz="4000" dirty="0" smtClean="0"/>
              <a:t> this car?</a:t>
            </a:r>
          </a:p>
          <a:p>
            <a:endParaRPr lang="en-US" sz="4000" dirty="0"/>
          </a:p>
          <a:p>
            <a:r>
              <a:rPr lang="en-US" sz="4000" dirty="0" smtClean="0"/>
              <a:t>When did you </a:t>
            </a:r>
            <a:r>
              <a:rPr lang="en-US" sz="4000" b="1" dirty="0" smtClean="0"/>
              <a:t>buy</a:t>
            </a:r>
            <a:r>
              <a:rPr lang="en-US" sz="4000" dirty="0" smtClean="0"/>
              <a:t> this car?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728" y="1290995"/>
            <a:ext cx="761548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ending conversation</a:t>
            </a:r>
          </a:p>
          <a:p>
            <a:endParaRPr lang="en-US" sz="4000" dirty="0">
              <a:latin typeface="Century Gothic"/>
              <a:cs typeface="Century Gothic"/>
            </a:endParaRPr>
          </a:p>
          <a:p>
            <a:r>
              <a:rPr lang="en-US" sz="4000" dirty="0" smtClean="0">
                <a:latin typeface="Century Gothic"/>
                <a:cs typeface="Century Gothic"/>
              </a:rPr>
              <a:t>It was nice to see you again.</a:t>
            </a:r>
          </a:p>
          <a:p>
            <a:r>
              <a:rPr lang="en-US" sz="3600" dirty="0" smtClean="0">
                <a:latin typeface="Century Gothic"/>
                <a:cs typeface="Century Gothic"/>
              </a:rPr>
              <a:t>I hope we meet again soon.</a:t>
            </a:r>
          </a:p>
          <a:p>
            <a:r>
              <a:rPr lang="en-US" sz="3600" dirty="0" smtClean="0">
                <a:latin typeface="Century Gothic"/>
                <a:cs typeface="Century Gothic"/>
              </a:rPr>
              <a:t>It was nice meeting you.</a:t>
            </a:r>
          </a:p>
          <a:p>
            <a:r>
              <a:rPr lang="en-US" sz="3600" dirty="0" smtClean="0">
                <a:latin typeface="Century Gothic"/>
                <a:cs typeface="Century Gothic"/>
              </a:rPr>
              <a:t>See you at school, probably.</a:t>
            </a:r>
          </a:p>
          <a:p>
            <a:r>
              <a:rPr lang="en-US" sz="3600" dirty="0" smtClean="0">
                <a:latin typeface="Century Gothic"/>
                <a:cs typeface="Century Gothic"/>
              </a:rPr>
              <a:t>Let's keep in touch.</a:t>
            </a:r>
          </a:p>
          <a:p>
            <a:r>
              <a:rPr lang="en-US" sz="3600" dirty="0" smtClean="0">
                <a:latin typeface="Century Gothic"/>
                <a:cs typeface="Century Gothic"/>
              </a:rPr>
              <a:t>See you later, maybe.</a:t>
            </a:r>
            <a:endParaRPr lang="en-US" sz="4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Weekend plans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Who </a:t>
            </a:r>
            <a:r>
              <a:rPr lang="en-US" b="1" dirty="0">
                <a:solidFill>
                  <a:schemeClr val="tx1"/>
                </a:solidFill>
              </a:rPr>
              <a:t>do you like to go out with at the weekend? (What do you do?)</a:t>
            </a:r>
          </a:p>
          <a:p>
            <a:r>
              <a:rPr lang="en-US" b="1" dirty="0">
                <a:solidFill>
                  <a:schemeClr val="tx1"/>
                </a:solidFill>
              </a:rPr>
              <a:t>Do you like going to new places? (Why?/Why not?)</a:t>
            </a:r>
          </a:p>
          <a:p>
            <a:r>
              <a:rPr lang="en-US" b="1" dirty="0">
                <a:solidFill>
                  <a:schemeClr val="tx1"/>
                </a:solidFill>
              </a:rPr>
              <a:t>Which places are good for children to go to?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people in your country like to do in their free time?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4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5741" y="2697891"/>
            <a:ext cx="72703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 smtClean="0"/>
              <a:t>I </a:t>
            </a:r>
            <a:r>
              <a:rPr lang="en-GB" sz="4000" b="1" dirty="0" smtClean="0"/>
              <a:t>first</a:t>
            </a:r>
            <a:r>
              <a:rPr lang="en-GB" sz="4000" dirty="0" smtClean="0"/>
              <a:t> met you last year.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275" y="373563"/>
            <a:ext cx="839081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Century Gothic"/>
                <a:cs typeface="Century Gothic"/>
              </a:rPr>
              <a:t>Do you like reading?</a:t>
            </a:r>
          </a:p>
          <a:p>
            <a:endParaRPr lang="en-US" sz="4000" dirty="0" smtClean="0">
              <a:latin typeface="Century Gothic"/>
              <a:cs typeface="Century Gothic"/>
            </a:endParaRPr>
          </a:p>
          <a:p>
            <a:r>
              <a:rPr lang="en-US" sz="4000" dirty="0" smtClean="0">
                <a:latin typeface="Century Gothic"/>
                <a:cs typeface="Century Gothic"/>
              </a:rPr>
              <a:t>What kind of books, newspapers or magazines do you read?</a:t>
            </a:r>
          </a:p>
          <a:p>
            <a:endParaRPr lang="en-US" sz="4000" dirty="0">
              <a:latin typeface="Century Gothic"/>
              <a:cs typeface="Century Gothic"/>
            </a:endParaRPr>
          </a:p>
          <a:p>
            <a:r>
              <a:rPr lang="en-US" sz="4000" dirty="0" smtClean="0">
                <a:latin typeface="Century Gothic"/>
                <a:cs typeface="Century Gothic"/>
              </a:rPr>
              <a:t>When's your </a:t>
            </a:r>
            <a:r>
              <a:rPr lang="en-US" sz="4000" dirty="0" err="1" smtClean="0">
                <a:latin typeface="Century Gothic"/>
                <a:cs typeface="Century Gothic"/>
              </a:rPr>
              <a:t>favourite</a:t>
            </a:r>
            <a:r>
              <a:rPr lang="en-US" sz="4000" dirty="0" smtClean="0">
                <a:latin typeface="Century Gothic"/>
                <a:cs typeface="Century Gothic"/>
              </a:rPr>
              <a:t> time for reading? Why?</a:t>
            </a:r>
          </a:p>
          <a:p>
            <a:endParaRPr lang="en-US" sz="4000" dirty="0">
              <a:latin typeface="Century Gothic"/>
              <a:cs typeface="Century Gothic"/>
            </a:endParaRPr>
          </a:p>
          <a:p>
            <a:r>
              <a:rPr lang="en-US" sz="4000" dirty="0" smtClean="0">
                <a:latin typeface="Century Gothic"/>
                <a:cs typeface="Century Gothic"/>
              </a:rPr>
              <a:t>When was the book you read? Did you like it? Why? Why not?</a:t>
            </a:r>
            <a:endParaRPr lang="en-US" sz="3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85" y="280731"/>
            <a:ext cx="8327659" cy="6247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I'd like [employment]</a:t>
            </a:r>
          </a:p>
          <a:p>
            <a:r>
              <a:rPr lang="en-US" sz="4000" dirty="0" smtClean="0"/>
              <a:t> </a:t>
            </a:r>
          </a:p>
          <a:p>
            <a:r>
              <a:rPr lang="en-US" sz="4000" dirty="0" smtClean="0"/>
              <a:t>a good salary</a:t>
            </a:r>
          </a:p>
          <a:p>
            <a:r>
              <a:rPr lang="en-US" sz="4000" dirty="0" smtClean="0"/>
              <a:t>friendly colleagues</a:t>
            </a:r>
          </a:p>
          <a:p>
            <a:r>
              <a:rPr lang="en-US" sz="4000" dirty="0" smtClean="0"/>
              <a:t>my own office</a:t>
            </a:r>
          </a:p>
          <a:p>
            <a:r>
              <a:rPr lang="en-US" sz="4000" dirty="0" smtClean="0"/>
              <a:t>long holidays</a:t>
            </a:r>
          </a:p>
          <a:p>
            <a:r>
              <a:rPr lang="en-US" sz="4000" dirty="0" smtClean="0"/>
              <a:t>a good boss</a:t>
            </a:r>
          </a:p>
          <a:p>
            <a:r>
              <a:rPr lang="en-US" sz="4000" dirty="0" smtClean="0"/>
              <a:t>job security</a:t>
            </a:r>
          </a:p>
          <a:p>
            <a:r>
              <a:rPr lang="en-US" sz="4000" dirty="0" smtClean="0"/>
              <a:t>[</a:t>
            </a:r>
            <a:r>
              <a:rPr lang="en-US" sz="4000" i="1" dirty="0" smtClean="0"/>
              <a:t>you know you'll have the job for </a:t>
            </a:r>
          </a:p>
          <a:p>
            <a:r>
              <a:rPr lang="en-US" sz="4000" i="1" dirty="0" smtClean="0"/>
              <a:t>a long time.</a:t>
            </a:r>
            <a:r>
              <a:rPr lang="en-US" sz="40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236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465" y="939169"/>
            <a:ext cx="76189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I'd like a job with</a:t>
            </a:r>
          </a:p>
          <a:p>
            <a:endParaRPr lang="en-US" sz="4000" dirty="0"/>
          </a:p>
          <a:p>
            <a:r>
              <a:rPr lang="en-US" sz="4000" dirty="0" smtClean="0"/>
              <a:t>flexible working hours</a:t>
            </a:r>
          </a:p>
          <a:p>
            <a:r>
              <a:rPr lang="en-US" sz="4000" dirty="0" smtClean="0"/>
              <a:t>opportunities for travel</a:t>
            </a:r>
          </a:p>
          <a:p>
            <a:r>
              <a:rPr lang="en-US" sz="4000" dirty="0" smtClean="0"/>
              <a:t>opportunities for promotion.</a:t>
            </a:r>
          </a:p>
          <a:p>
            <a:r>
              <a:rPr lang="en-US" sz="4000" dirty="0" smtClean="0"/>
              <a:t>holiday pay</a:t>
            </a:r>
          </a:p>
          <a:p>
            <a:r>
              <a:rPr lang="en-US" sz="4000" dirty="0" smtClean="0"/>
              <a:t>on-the-job training</a:t>
            </a:r>
          </a:p>
          <a:p>
            <a:r>
              <a:rPr lang="en-US" sz="4000" dirty="0" smtClean="0"/>
              <a:t>sick pay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99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277" y="1084343"/>
            <a:ext cx="8201484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job is countable</a:t>
            </a:r>
          </a:p>
          <a:p>
            <a:endParaRPr lang="en-US" sz="4000" dirty="0"/>
          </a:p>
          <a:p>
            <a:r>
              <a:rPr lang="en-US" sz="4000" dirty="0" smtClean="0"/>
              <a:t>He is a doctor.</a:t>
            </a:r>
          </a:p>
          <a:p>
            <a:endParaRPr lang="en-US" sz="4000" dirty="0"/>
          </a:p>
          <a:p>
            <a:r>
              <a:rPr lang="en-US" sz="4000" dirty="0" smtClean="0"/>
              <a:t>work: you do as part of your job</a:t>
            </a:r>
          </a:p>
          <a:p>
            <a:endParaRPr lang="en-US" sz="4000" dirty="0"/>
          </a:p>
          <a:p>
            <a:r>
              <a:rPr lang="en-US" sz="4000" dirty="0" smtClean="0"/>
              <a:t>I've got a lot of work to do.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3320" y="997081"/>
            <a:ext cx="78928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work [uncountable]</a:t>
            </a:r>
          </a:p>
          <a:p>
            <a:endParaRPr lang="en-US" sz="4000" dirty="0"/>
          </a:p>
          <a:p>
            <a:r>
              <a:rPr lang="en-US" sz="4000" dirty="0" smtClean="0"/>
              <a:t>He's looking for work.</a:t>
            </a:r>
          </a:p>
          <a:p>
            <a:r>
              <a:rPr lang="en-US" sz="4000" strike="sngStrike" dirty="0"/>
              <a:t>He's looking </a:t>
            </a:r>
            <a:r>
              <a:rPr lang="en-US" sz="4000" strike="sngStrike" dirty="0" smtClean="0"/>
              <a:t>for a </a:t>
            </a:r>
            <a:r>
              <a:rPr lang="en-US" sz="4000" strike="sngStrike" dirty="0"/>
              <a:t>work</a:t>
            </a:r>
            <a:r>
              <a:rPr lang="en-US" sz="4000" strike="sngStrike" dirty="0" smtClean="0"/>
              <a:t>.</a:t>
            </a:r>
          </a:p>
          <a:p>
            <a:endParaRPr lang="en-US" sz="4000" strike="sngStrike" dirty="0"/>
          </a:p>
          <a:p>
            <a:r>
              <a:rPr lang="en-US" sz="4000" dirty="0" smtClean="0"/>
              <a:t>work [verb]</a:t>
            </a:r>
          </a:p>
          <a:p>
            <a:r>
              <a:rPr lang="en-US" sz="4000" dirty="0" smtClean="0"/>
              <a:t>He works in London.</a:t>
            </a:r>
          </a:p>
          <a:p>
            <a:r>
              <a:rPr lang="en-US" sz="4000" strike="sngStrike" dirty="0" smtClean="0"/>
              <a:t>He jobs in London.</a:t>
            </a:r>
            <a:endParaRPr lang="en-US" sz="4000" strike="sngStrike" dirty="0"/>
          </a:p>
        </p:txBody>
      </p:sp>
    </p:spTree>
    <p:extLst>
      <p:ext uri="{BB962C8B-B14F-4D97-AF65-F5344CB8AC3E}">
        <p14:creationId xmlns:p14="http://schemas.microsoft.com/office/powerpoint/2010/main" val="55870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859" y="241970"/>
            <a:ext cx="789284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looking for a job</a:t>
            </a:r>
          </a:p>
          <a:p>
            <a:endParaRPr lang="en-US" sz="4000" dirty="0" smtClean="0"/>
          </a:p>
          <a:p>
            <a:r>
              <a:rPr lang="en-US" sz="4000" dirty="0" smtClean="0"/>
              <a:t>Find a job</a:t>
            </a:r>
            <a:endParaRPr lang="en-US" sz="4000" dirty="0"/>
          </a:p>
          <a:p>
            <a:r>
              <a:rPr lang="en-US" sz="4000" dirty="0" smtClean="0"/>
              <a:t>Write a CV</a:t>
            </a:r>
          </a:p>
          <a:p>
            <a:r>
              <a:rPr lang="en-US" sz="4000" dirty="0" smtClean="0"/>
              <a:t>Go for interview</a:t>
            </a:r>
          </a:p>
          <a:p>
            <a:r>
              <a:rPr lang="en-US" sz="4000" dirty="0" smtClean="0"/>
              <a:t>Look for a job</a:t>
            </a:r>
          </a:p>
          <a:p>
            <a:r>
              <a:rPr lang="en-US" sz="4000" dirty="0" smtClean="0"/>
              <a:t>apply for a job</a:t>
            </a:r>
          </a:p>
          <a:p>
            <a:r>
              <a:rPr lang="en-US" sz="4000" dirty="0" smtClean="0"/>
              <a:t>an application form</a:t>
            </a:r>
          </a:p>
          <a:p>
            <a:r>
              <a:rPr lang="en-US" sz="4000" dirty="0" smtClean="0"/>
              <a:t>Get unemployment benefit</a:t>
            </a:r>
          </a:p>
          <a:p>
            <a:r>
              <a:rPr lang="en-US" sz="4000" dirty="0" smtClean="0"/>
              <a:t>Earn [</a:t>
            </a:r>
            <a:r>
              <a:rPr lang="en-US" sz="4000" b="1" dirty="0" smtClean="0">
                <a:solidFill>
                  <a:srgbClr val="FF0000"/>
                </a:solidFill>
              </a:rPr>
              <a:t>a lot of</a:t>
            </a:r>
            <a:r>
              <a:rPr lang="en-US" sz="4000" dirty="0" smtClean="0"/>
              <a:t>] money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488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254" y="1851934"/>
            <a:ext cx="84062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looking for a job</a:t>
            </a:r>
          </a:p>
          <a:p>
            <a:endParaRPr lang="en-US" sz="4000" dirty="0" smtClean="0"/>
          </a:p>
          <a:p>
            <a:r>
              <a:rPr lang="en-US" sz="4000" dirty="0" smtClean="0"/>
              <a:t>Fill </a:t>
            </a:r>
            <a:r>
              <a:rPr lang="en-US" sz="4000" dirty="0"/>
              <a:t>in </a:t>
            </a:r>
            <a:r>
              <a:rPr lang="en-US" sz="4000" dirty="0" smtClean="0"/>
              <a:t>[fill out] an </a:t>
            </a:r>
            <a:r>
              <a:rPr lang="en-US" sz="4000" dirty="0"/>
              <a:t>application form</a:t>
            </a:r>
          </a:p>
          <a:p>
            <a:r>
              <a:rPr lang="en-US" sz="4000" dirty="0" smtClean="0"/>
              <a:t>Apply for a job</a:t>
            </a:r>
          </a:p>
        </p:txBody>
      </p:sp>
    </p:spTree>
    <p:extLst>
      <p:ext uri="{BB962C8B-B14F-4D97-AF65-F5344CB8AC3E}">
        <p14:creationId xmlns:p14="http://schemas.microsoft.com/office/powerpoint/2010/main" val="100098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851" y="1085893"/>
            <a:ext cx="81966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in present</a:t>
            </a:r>
          </a:p>
          <a:p>
            <a:endParaRPr lang="en-US" sz="4000" dirty="0" smtClean="0"/>
          </a:p>
          <a:p>
            <a:r>
              <a:rPr lang="en-US" sz="4000" dirty="0" smtClean="0"/>
              <a:t>have to = have got to</a:t>
            </a:r>
          </a:p>
          <a:p>
            <a:endParaRPr lang="en-US" sz="4000" dirty="0"/>
          </a:p>
          <a:p>
            <a:r>
              <a:rPr lang="en-US" sz="4000" dirty="0"/>
              <a:t>have got </a:t>
            </a:r>
            <a:r>
              <a:rPr lang="en-US" sz="4000" dirty="0" smtClean="0"/>
              <a:t>to [</a:t>
            </a:r>
            <a:r>
              <a:rPr lang="en-US" sz="4000" i="1" dirty="0" smtClean="0"/>
              <a:t>very common in spoken language</a:t>
            </a:r>
            <a:r>
              <a:rPr lang="en-US" sz="4000" dirty="0" smtClean="0"/>
              <a:t>]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35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9231" y="1551328"/>
            <a:ext cx="692128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I had to work last night.</a:t>
            </a:r>
          </a:p>
          <a:p>
            <a:endParaRPr lang="en-US" sz="4000" dirty="0"/>
          </a:p>
          <a:p>
            <a:r>
              <a:rPr lang="en-US" sz="4000" strike="sngStrike" dirty="0"/>
              <a:t>I </a:t>
            </a:r>
            <a:r>
              <a:rPr lang="en-US" sz="4000" strike="sngStrike" dirty="0" smtClean="0"/>
              <a:t>had got </a:t>
            </a:r>
            <a:r>
              <a:rPr lang="en-US" sz="4000" strike="sngStrike" dirty="0"/>
              <a:t>to work last night</a:t>
            </a:r>
            <a:r>
              <a:rPr lang="en-US" sz="4000" strike="sngStrike" dirty="0" smtClean="0"/>
              <a:t>.</a:t>
            </a:r>
            <a:endParaRPr lang="en-US" sz="4000" strike="sngStrike" dirty="0"/>
          </a:p>
        </p:txBody>
      </p:sp>
    </p:spTree>
    <p:extLst>
      <p:ext uri="{BB962C8B-B14F-4D97-AF65-F5344CB8AC3E}">
        <p14:creationId xmlns:p14="http://schemas.microsoft.com/office/powerpoint/2010/main" val="295266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is your (full) name?</a:t>
            </a:r>
          </a:p>
          <a:p>
            <a:r>
              <a:rPr lang="en-US" b="1" dirty="0">
                <a:solidFill>
                  <a:schemeClr val="tx1"/>
                </a:solidFill>
              </a:rPr>
              <a:t>Can I have your name please?</a:t>
            </a:r>
          </a:p>
          <a:p>
            <a:r>
              <a:rPr lang="en-US" b="1" dirty="0">
                <a:solidFill>
                  <a:schemeClr val="tx1"/>
                </a:solidFill>
              </a:rPr>
              <a:t>Could you tell me your full name please?</a:t>
            </a:r>
          </a:p>
          <a:p>
            <a:r>
              <a:rPr lang="en-US" b="1" dirty="0">
                <a:solidFill>
                  <a:schemeClr val="tx1"/>
                </a:solidFill>
              </a:rPr>
              <a:t>Can you spell it for me?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2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Questions using the word ‘Like’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do you like to do on weekends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does she look like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would you like to eat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is it like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What’s the weather like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Would you like some coffee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Would you like something to drink?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0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6755" y="1835840"/>
            <a:ext cx="79426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negative in present</a:t>
            </a:r>
          </a:p>
          <a:p>
            <a:endParaRPr lang="en-US" sz="4000" dirty="0"/>
          </a:p>
          <a:p>
            <a:r>
              <a:rPr lang="en-US" sz="4000" dirty="0" smtClean="0"/>
              <a:t>I don't have to do that.</a:t>
            </a:r>
          </a:p>
          <a:p>
            <a:endParaRPr lang="en-US" sz="4000" dirty="0"/>
          </a:p>
          <a:p>
            <a:r>
              <a:rPr lang="en-US" sz="4000" strike="sngStrike" dirty="0" smtClean="0"/>
              <a:t>I haven't to do that.</a:t>
            </a:r>
            <a:endParaRPr lang="en-US" sz="4000" strike="sngStrike" dirty="0"/>
          </a:p>
        </p:txBody>
      </p:sp>
    </p:spTree>
    <p:extLst>
      <p:ext uri="{BB962C8B-B14F-4D97-AF65-F5344CB8AC3E}">
        <p14:creationId xmlns:p14="http://schemas.microsoft.com/office/powerpoint/2010/main" val="322366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4453" y="1770962"/>
            <a:ext cx="80306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We didn’t have to pay for it.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strike="sngStrike" dirty="0" smtClean="0">
                <a:latin typeface="Century Gothic"/>
                <a:cs typeface="Century Gothic"/>
              </a:rPr>
              <a:t>We hadn’t to pay for it.</a:t>
            </a:r>
          </a:p>
        </p:txBody>
      </p:sp>
    </p:spTree>
    <p:extLst>
      <p:ext uri="{BB962C8B-B14F-4D97-AF65-F5344CB8AC3E}">
        <p14:creationId xmlns:p14="http://schemas.microsoft.com/office/powerpoint/2010/main" val="88341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2075066"/>
            <a:ext cx="81558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cs typeface="Century Gothic"/>
              </a:rPr>
              <a:t>We can’t use have got to in past simple questions</a:t>
            </a:r>
            <a:r>
              <a:rPr lang="en-US" sz="4000" dirty="0" smtClean="0">
                <a:cs typeface="Century Gothic"/>
              </a:rPr>
              <a:t>.</a:t>
            </a:r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Did you have to work last night?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strike="sngStrike" dirty="0" smtClean="0">
                <a:latin typeface="Century Gothic"/>
                <a:cs typeface="Century Gothic"/>
              </a:rPr>
              <a:t>Had you got to work last night?</a:t>
            </a:r>
          </a:p>
        </p:txBody>
      </p:sp>
    </p:spTree>
    <p:extLst>
      <p:ext uri="{BB962C8B-B14F-4D97-AF65-F5344CB8AC3E}">
        <p14:creationId xmlns:p14="http://schemas.microsoft.com/office/powerpoint/2010/main" val="19601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2075066"/>
            <a:ext cx="81558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We can’t use have you to or had you to to make questions.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Do you have to wear a suit?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strike="sngStrike" dirty="0" smtClean="0">
                <a:latin typeface="Century Gothic"/>
                <a:cs typeface="Century Gothic"/>
              </a:rPr>
              <a:t>Have you to wear a suit?</a:t>
            </a:r>
          </a:p>
        </p:txBody>
      </p:sp>
    </p:spTree>
    <p:extLst>
      <p:ext uri="{BB962C8B-B14F-4D97-AF65-F5344CB8AC3E}">
        <p14:creationId xmlns:p14="http://schemas.microsoft.com/office/powerpoint/2010/main" val="4554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9537" y="1626892"/>
            <a:ext cx="83562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cs typeface="Century Gothic"/>
              </a:rPr>
              <a:t>We can’t use have you to or had you to to make questions.</a:t>
            </a:r>
          </a:p>
          <a:p>
            <a:pPr algn="ctr"/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When did you have to be there?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strike="sngStrike" dirty="0" smtClean="0">
                <a:latin typeface="Century Gothic"/>
                <a:cs typeface="Century Gothic"/>
              </a:rPr>
              <a:t>When had you to be there?</a:t>
            </a:r>
          </a:p>
        </p:txBody>
      </p:sp>
    </p:spTree>
    <p:extLst>
      <p:ext uri="{BB962C8B-B14F-4D97-AF65-F5344CB8AC3E}">
        <p14:creationId xmlns:p14="http://schemas.microsoft.com/office/powerpoint/2010/main" val="42565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6887" y="1832305"/>
            <a:ext cx="8318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We </a:t>
            </a:r>
            <a:r>
              <a:rPr lang="en-US" sz="4000" dirty="0" err="1" smtClean="0">
                <a:latin typeface="Century Gothic"/>
                <a:cs typeface="Century Gothic"/>
              </a:rPr>
              <a:t>apologise</a:t>
            </a:r>
            <a:r>
              <a:rPr lang="en-US" sz="4000" dirty="0" smtClean="0">
                <a:latin typeface="Century Gothic"/>
                <a:cs typeface="Century Gothic"/>
              </a:rPr>
              <a:t> </a:t>
            </a:r>
          </a:p>
          <a:p>
            <a:pPr algn="ctr"/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We give a reason</a:t>
            </a:r>
          </a:p>
          <a:p>
            <a:pPr algn="ctr"/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We make a promise</a:t>
            </a:r>
          </a:p>
        </p:txBody>
      </p:sp>
    </p:spTree>
    <p:extLst>
      <p:ext uri="{BB962C8B-B14F-4D97-AF65-F5344CB8AC3E}">
        <p14:creationId xmlns:p14="http://schemas.microsoft.com/office/powerpoint/2010/main" val="275952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8212" y="599826"/>
            <a:ext cx="8318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Apologies, reasons and promises</a:t>
            </a:r>
          </a:p>
          <a:p>
            <a:pPr algn="ctr"/>
            <a:endParaRPr lang="en-US" sz="4000" strike="sngStrike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For apologies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I’m (really) sorry, but I can’t/couldn’t + infinitive</a:t>
            </a:r>
            <a:endParaRPr lang="en-US" sz="4000" dirty="0">
              <a:latin typeface="Century Gothic"/>
              <a:cs typeface="Century Gothic"/>
            </a:endParaRP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I’m really sorry, but I can’t see you tonight.</a:t>
            </a:r>
          </a:p>
        </p:txBody>
      </p:sp>
    </p:spTree>
    <p:extLst>
      <p:ext uri="{BB962C8B-B14F-4D97-AF65-F5344CB8AC3E}">
        <p14:creationId xmlns:p14="http://schemas.microsoft.com/office/powerpoint/2010/main" val="267268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2075066"/>
            <a:ext cx="81558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For reasons: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 have/had to + infinitive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 had to help Kate.</a:t>
            </a:r>
          </a:p>
        </p:txBody>
      </p:sp>
    </p:spTree>
    <p:extLst>
      <p:ext uri="{BB962C8B-B14F-4D97-AF65-F5344CB8AC3E}">
        <p14:creationId xmlns:p14="http://schemas.microsoft.com/office/powerpoint/2010/main" val="62088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2075066"/>
            <a:ext cx="81558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For promises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I’ll + infinitive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I’ll see you on Friday, I promise.</a:t>
            </a:r>
          </a:p>
        </p:txBody>
      </p:sp>
    </p:spTree>
    <p:extLst>
      <p:ext uri="{BB962C8B-B14F-4D97-AF65-F5344CB8AC3E}">
        <p14:creationId xmlns:p14="http://schemas.microsoft.com/office/powerpoint/2010/main" val="105017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954630"/>
            <a:ext cx="81558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To respond an apology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Oh, don’t worry. Another time, maybe.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Oh, dear. What happened?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Oh, right. Why not.</a:t>
            </a:r>
          </a:p>
        </p:txBody>
      </p:sp>
    </p:spTree>
    <p:extLst>
      <p:ext uri="{BB962C8B-B14F-4D97-AF65-F5344CB8AC3E}">
        <p14:creationId xmlns:p14="http://schemas.microsoft.com/office/powerpoint/2010/main" val="34440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3757" y="1346951"/>
            <a:ext cx="75766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When do we use;</a:t>
            </a:r>
          </a:p>
          <a:p>
            <a:pPr lvl="0" defTabSz="914400">
              <a:defRPr/>
            </a:pPr>
            <a:endParaRPr lang="en-US" sz="4000" kern="0" dirty="0" smtClean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b="1" kern="0" dirty="0" smtClean="0">
                <a:latin typeface="Century Gothic"/>
                <a:cs typeface="Century Gothic"/>
              </a:rPr>
              <a:t>do, play, go, go to</a:t>
            </a:r>
            <a:r>
              <a:rPr lang="en-US" sz="4000" kern="0" dirty="0">
                <a:cs typeface="Century Gothic"/>
              </a:rPr>
              <a:t> </a:t>
            </a:r>
            <a:r>
              <a:rPr lang="en-US" sz="4000" kern="0" dirty="0" smtClean="0">
                <a:cs typeface="Century Gothic"/>
              </a:rPr>
              <a:t>with Free </a:t>
            </a:r>
            <a:r>
              <a:rPr lang="en-US" sz="4000" kern="0" dirty="0">
                <a:cs typeface="Century Gothic"/>
              </a:rPr>
              <a:t>time activities </a:t>
            </a:r>
            <a:r>
              <a:rPr lang="en-US" sz="4000" b="1" kern="0" dirty="0" smtClean="0">
                <a:latin typeface="Century Gothic"/>
                <a:cs typeface="Century Gothic"/>
              </a:rPr>
              <a:t> </a:t>
            </a:r>
            <a:endParaRPr lang="en-US" sz="3600" b="1" kern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8682" y="2701163"/>
            <a:ext cx="8155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Have to </a:t>
            </a:r>
            <a:r>
              <a:rPr lang="en-US" sz="4000" dirty="0">
                <a:cs typeface="Century Gothic"/>
              </a:rPr>
              <a:t>/</a:t>
            </a:r>
            <a:r>
              <a:rPr lang="en-US" sz="4000" dirty="0" err="1" smtClean="0">
                <a:cs typeface="Century Gothic"/>
              </a:rPr>
              <a:t>haftə</a:t>
            </a:r>
            <a:r>
              <a:rPr lang="en-US" sz="4000" dirty="0" smtClean="0">
                <a:cs typeface="Century Gothic"/>
              </a:rPr>
              <a:t>/</a:t>
            </a:r>
            <a:endParaRPr lang="en-US" sz="4000" strike="sngStrike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306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711" y="393548"/>
            <a:ext cx="853141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Century Gothic"/>
                <a:cs typeface="Century Gothic"/>
              </a:rPr>
              <a:t>When did you last have an interview for a job? 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Century Gothic"/>
                <a:cs typeface="Century Gothic"/>
              </a:rPr>
              <a:t>Have you got a big collection of CDs.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Century Gothic"/>
                <a:cs typeface="Century Gothic"/>
              </a:rPr>
              <a:t>Do you ever argue with your friends?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Century Gothic"/>
                <a:cs typeface="Century Gothic"/>
              </a:rPr>
              <a:t>What was the important decision you made?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Century Gothic"/>
                <a:cs typeface="Century Gothic"/>
              </a:rPr>
              <a:t>Do you like watching advertisements on TV.</a:t>
            </a:r>
          </a:p>
        </p:txBody>
      </p:sp>
    </p:spTree>
    <p:extLst>
      <p:ext uri="{BB962C8B-B14F-4D97-AF65-F5344CB8AC3E}">
        <p14:creationId xmlns:p14="http://schemas.microsoft.com/office/powerpoint/2010/main" val="93299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1940" y="751318"/>
            <a:ext cx="84062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Century Gothic"/>
                <a:cs typeface="Century Gothic"/>
              </a:rPr>
              <a:t>6. What was the last examination you took?</a:t>
            </a:r>
            <a:endParaRPr lang="en-US" sz="4000" strike="sngStrike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0583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111" y="500879"/>
            <a:ext cx="81558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Types of film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love story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comedy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cartoon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war film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thriller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An action film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 a horror film</a:t>
            </a:r>
          </a:p>
        </p:txBody>
      </p:sp>
    </p:spTree>
    <p:extLst>
      <p:ext uri="{BB962C8B-B14F-4D97-AF65-F5344CB8AC3E}">
        <p14:creationId xmlns:p14="http://schemas.microsoft.com/office/powerpoint/2010/main" val="193964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111" y="965979"/>
            <a:ext cx="81558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Types of film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western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historical drama 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musical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science-fiction [</a:t>
            </a:r>
            <a:r>
              <a:rPr lang="en-US" sz="4000" dirty="0" err="1" smtClean="0">
                <a:latin typeface="Century Gothic"/>
                <a:cs typeface="Century Gothic"/>
              </a:rPr>
              <a:t>si</a:t>
            </a:r>
            <a:r>
              <a:rPr lang="en-US" sz="4000" dirty="0" smtClean="0">
                <a:latin typeface="Century Gothic"/>
                <a:cs typeface="Century Gothic"/>
              </a:rPr>
              <a:t>-fi] film</a:t>
            </a:r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romantic comedy</a:t>
            </a:r>
          </a:p>
        </p:txBody>
      </p:sp>
    </p:spTree>
    <p:extLst>
      <p:ext uri="{BB962C8B-B14F-4D97-AF65-F5344CB8AC3E}">
        <p14:creationId xmlns:p14="http://schemas.microsoft.com/office/powerpoint/2010/main" val="347307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1538411"/>
            <a:ext cx="81558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TV equipment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Cable or satellite TV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DVD player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The remote control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video recorder</a:t>
            </a:r>
            <a:r>
              <a:rPr lang="en-US" sz="4000" dirty="0">
                <a:latin typeface="Century Gothic"/>
                <a:cs typeface="Century Gothic"/>
              </a:rPr>
              <a:t> </a:t>
            </a:r>
            <a:r>
              <a:rPr lang="en-US" sz="4000" dirty="0" smtClean="0">
                <a:latin typeface="Century Gothic"/>
                <a:cs typeface="Century Gothic"/>
              </a:rPr>
              <a:t>[US: VCR]</a:t>
            </a:r>
          </a:p>
        </p:txBody>
      </p:sp>
    </p:spTree>
    <p:extLst>
      <p:ext uri="{BB962C8B-B14F-4D97-AF65-F5344CB8AC3E}">
        <p14:creationId xmlns:p14="http://schemas.microsoft.com/office/powerpoint/2010/main" val="235499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5598" y="393548"/>
            <a:ext cx="81558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TV </a:t>
            </a:r>
            <a:r>
              <a:rPr lang="en-US" sz="4000" b="1" dirty="0" err="1" smtClean="0">
                <a:latin typeface="Century Gothic"/>
                <a:cs typeface="Century Gothic"/>
              </a:rPr>
              <a:t>programmes</a:t>
            </a:r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The news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chat shows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Soap operas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Documentaries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Reality</a:t>
            </a:r>
            <a:r>
              <a:rPr lang="en-US" sz="4000" dirty="0">
                <a:latin typeface="Century Gothic"/>
                <a:cs typeface="Century Gothic"/>
              </a:rPr>
              <a:t> </a:t>
            </a:r>
            <a:r>
              <a:rPr lang="en-US" sz="4000" dirty="0" smtClean="0">
                <a:latin typeface="Century Gothic"/>
                <a:cs typeface="Century Gothic"/>
              </a:rPr>
              <a:t>TV </a:t>
            </a:r>
            <a:r>
              <a:rPr lang="en-US" sz="4000" dirty="0" err="1" smtClean="0">
                <a:latin typeface="Century Gothic"/>
                <a:cs typeface="Century Gothic"/>
              </a:rPr>
              <a:t>programmes</a:t>
            </a:r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Game shows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Dramas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Current affairs </a:t>
            </a:r>
            <a:r>
              <a:rPr lang="en-US" sz="4000" dirty="0" err="1" smtClean="0">
                <a:latin typeface="Century Gothic"/>
                <a:cs typeface="Century Gothic"/>
              </a:rPr>
              <a:t>programmes</a:t>
            </a:r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Sports </a:t>
            </a:r>
            <a:r>
              <a:rPr lang="en-US" sz="4000" dirty="0" err="1" smtClean="0">
                <a:latin typeface="Century Gothic"/>
                <a:cs typeface="Century Gothic"/>
              </a:rPr>
              <a:t>programmes</a:t>
            </a:r>
            <a:endParaRPr lang="en-US" sz="40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3807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8682" y="1126976"/>
            <a:ext cx="81558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Turn on the TV</a:t>
            </a:r>
          </a:p>
          <a:p>
            <a:pPr algn="ctr"/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record a </a:t>
            </a:r>
            <a:r>
              <a:rPr lang="en-US" sz="4000" dirty="0" err="1" smtClean="0">
                <a:latin typeface="Century Gothic"/>
                <a:cs typeface="Century Gothic"/>
              </a:rPr>
              <a:t>programme</a:t>
            </a:r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Turn off the TV</a:t>
            </a:r>
          </a:p>
          <a:p>
            <a:pPr algn="ctr"/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Turn over</a:t>
            </a:r>
          </a:p>
        </p:txBody>
      </p:sp>
    </p:spTree>
    <p:extLst>
      <p:ext uri="{BB962C8B-B14F-4D97-AF65-F5344CB8AC3E}">
        <p14:creationId xmlns:p14="http://schemas.microsoft.com/office/powerpoint/2010/main" val="47722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2075066"/>
            <a:ext cx="81558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The news is singular</a:t>
            </a:r>
          </a:p>
          <a:p>
            <a:pPr algn="ctr"/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The news </a:t>
            </a:r>
            <a:r>
              <a:rPr lang="en-US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is</a:t>
            </a:r>
            <a:r>
              <a:rPr lang="en-US" sz="4000" dirty="0" smtClean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4000" dirty="0" smtClean="0">
                <a:latin typeface="Century Gothic"/>
                <a:cs typeface="Century Gothic"/>
              </a:rPr>
              <a:t>on at 8 o'clock.</a:t>
            </a:r>
          </a:p>
          <a:p>
            <a:pPr algn="ctr"/>
            <a:endParaRPr lang="en-US" sz="4000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What time is the football </a:t>
            </a:r>
            <a:r>
              <a:rPr lang="en-US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on</a:t>
            </a:r>
            <a:r>
              <a:rPr lang="en-US" sz="4000" dirty="0" smtClean="0">
                <a:latin typeface="Century Gothic"/>
                <a:cs typeface="Century Gothic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351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518767"/>
            <a:ext cx="81558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Music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Jazz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Classical music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Blues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Rock music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Rap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Country music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opera</a:t>
            </a:r>
          </a:p>
        </p:txBody>
      </p:sp>
    </p:spTree>
    <p:extLst>
      <p:ext uri="{BB962C8B-B14F-4D97-AF65-F5344CB8AC3E}">
        <p14:creationId xmlns:p14="http://schemas.microsoft.com/office/powerpoint/2010/main" val="138732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2667" y="1496375"/>
            <a:ext cx="811693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b="1" kern="0" dirty="0" smtClean="0">
                <a:latin typeface="Century Gothic"/>
                <a:cs typeface="Century Gothic"/>
              </a:rPr>
              <a:t>Do</a:t>
            </a:r>
            <a:r>
              <a:rPr lang="en-US" sz="4000" kern="0" dirty="0" smtClean="0">
                <a:latin typeface="Century Gothic"/>
                <a:cs typeface="Century Gothic"/>
              </a:rPr>
              <a:t> </a:t>
            </a:r>
          </a:p>
          <a:p>
            <a:pPr lvl="0" defTabSz="914400">
              <a:defRPr/>
            </a:pPr>
            <a:endParaRPr lang="en-US" sz="4000" kern="0" dirty="0" smtClean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Things you do in a gym or health club</a:t>
            </a:r>
          </a:p>
          <a:p>
            <a:pPr lvl="0" defTabSz="914400">
              <a:defRPr/>
            </a:pPr>
            <a:endParaRPr lang="en-US" sz="3600" kern="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9636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733429"/>
            <a:ext cx="81558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Music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Pop music</a:t>
            </a:r>
          </a:p>
          <a:p>
            <a:pPr algn="ctr"/>
            <a:r>
              <a:rPr lang="en-US" sz="4000" dirty="0" err="1" smtClean="0">
                <a:latin typeface="Century Gothic"/>
                <a:cs typeface="Century Gothic"/>
              </a:rPr>
              <a:t>Rock’n</a:t>
            </a:r>
            <a:r>
              <a:rPr lang="en-US" sz="4000" dirty="0" smtClean="0">
                <a:latin typeface="Century Gothic"/>
                <a:cs typeface="Century Gothic"/>
              </a:rPr>
              <a:t> roll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Dance music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Traditional folk music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reggae</a:t>
            </a:r>
          </a:p>
        </p:txBody>
      </p:sp>
    </p:spTree>
    <p:extLst>
      <p:ext uri="{BB962C8B-B14F-4D97-AF65-F5344CB8AC3E}">
        <p14:creationId xmlns:p14="http://schemas.microsoft.com/office/powerpoint/2010/main" val="220272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110" y="1484746"/>
            <a:ext cx="81558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We use –</a:t>
            </a:r>
            <a:r>
              <a:rPr lang="en-US" sz="4000" b="1" dirty="0" err="1" smtClean="0">
                <a:latin typeface="Century Gothic"/>
                <a:cs typeface="Century Gothic"/>
              </a:rPr>
              <a:t>ed</a:t>
            </a:r>
            <a:r>
              <a:rPr lang="en-US" sz="4000" dirty="0" smtClean="0">
                <a:latin typeface="Century Gothic"/>
                <a:cs typeface="Century Gothic"/>
              </a:rPr>
              <a:t> adjectives to describe how people feel: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He is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Excited – worried – surprised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Frightened – tired </a:t>
            </a:r>
          </a:p>
        </p:txBody>
      </p:sp>
    </p:spTree>
    <p:extLst>
      <p:ext uri="{BB962C8B-B14F-4D97-AF65-F5344CB8AC3E}">
        <p14:creationId xmlns:p14="http://schemas.microsoft.com/office/powerpoint/2010/main" val="115563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110" y="1162753"/>
            <a:ext cx="81558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We use –</a:t>
            </a:r>
            <a:r>
              <a:rPr lang="en-US" sz="4000" b="1" dirty="0" err="1" smtClean="0">
                <a:latin typeface="Century Gothic"/>
                <a:cs typeface="Century Gothic"/>
              </a:rPr>
              <a:t>ing</a:t>
            </a:r>
            <a:r>
              <a:rPr lang="en-US" sz="4000" dirty="0" smtClean="0">
                <a:latin typeface="Century Gothic"/>
                <a:cs typeface="Century Gothic"/>
              </a:rPr>
              <a:t> adjectives to describe the thing, situation, place or person that causes the feeling: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The film is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Exciting – worrying – surprising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Frightening – tiring </a:t>
            </a:r>
          </a:p>
        </p:txBody>
      </p:sp>
    </p:spTree>
    <p:extLst>
      <p:ext uri="{BB962C8B-B14F-4D97-AF65-F5344CB8AC3E}">
        <p14:creationId xmlns:p14="http://schemas.microsoft.com/office/powerpoint/2010/main" val="384599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2075066"/>
            <a:ext cx="81558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People can be bored or boring and interested or interesting.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He is bored / boring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He is interested/ interesting</a:t>
            </a:r>
          </a:p>
        </p:txBody>
      </p:sp>
    </p:spTree>
    <p:extLst>
      <p:ext uri="{BB962C8B-B14F-4D97-AF65-F5344CB8AC3E}">
        <p14:creationId xmlns:p14="http://schemas.microsoft.com/office/powerpoint/2010/main" val="415690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9652" y="930203"/>
            <a:ext cx="81558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Life experience</a:t>
            </a:r>
          </a:p>
          <a:p>
            <a:pPr algn="ctr"/>
            <a:endParaRPr lang="en-US" sz="4000" strike="sngStrike" dirty="0" smtClean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Present perfect (</a:t>
            </a:r>
            <a:r>
              <a:rPr lang="en-US" sz="4000" b="1" dirty="0" smtClean="0">
                <a:latin typeface="Century Gothic"/>
                <a:cs typeface="Century Gothic"/>
              </a:rPr>
              <a:t>ever</a:t>
            </a:r>
            <a:r>
              <a:rPr lang="en-US" sz="4000" dirty="0" smtClean="0">
                <a:latin typeface="Century Gothic"/>
                <a:cs typeface="Century Gothic"/>
              </a:rPr>
              <a:t>)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[any time in your life until now]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Have you </a:t>
            </a:r>
            <a:r>
              <a:rPr lang="en-US" sz="4000" b="1" dirty="0" smtClean="0">
                <a:latin typeface="Century Gothic"/>
                <a:cs typeface="Century Gothic"/>
              </a:rPr>
              <a:t>ever</a:t>
            </a:r>
            <a:r>
              <a:rPr lang="en-US" sz="4000" dirty="0" smtClean="0">
                <a:latin typeface="Century Gothic"/>
                <a:cs typeface="Century Gothic"/>
              </a:rPr>
              <a:t> met anyone famous?</a:t>
            </a:r>
          </a:p>
        </p:txBody>
      </p:sp>
    </p:spTree>
    <p:extLst>
      <p:ext uri="{BB962C8B-B14F-4D97-AF65-F5344CB8AC3E}">
        <p14:creationId xmlns:p14="http://schemas.microsoft.com/office/powerpoint/2010/main" val="135624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4454" y="2629610"/>
            <a:ext cx="81558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Agreeing, disagreeing, asking for opinions</a:t>
            </a:r>
            <a:endParaRPr lang="en-US" sz="4000" strike="sngStrike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4218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5996" y="1770962"/>
            <a:ext cx="81558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Agreeing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Yes, maybe you’re right.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Yes, definitely.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 agree [with John]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Yes, I think so.</a:t>
            </a:r>
          </a:p>
        </p:txBody>
      </p:sp>
    </p:spTree>
    <p:extLst>
      <p:ext uri="{BB962C8B-B14F-4D97-AF65-F5344CB8AC3E}">
        <p14:creationId xmlns:p14="http://schemas.microsoft.com/office/powerpoint/2010/main" val="402867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4454" y="1645743"/>
            <a:ext cx="81558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Disagreeing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I’m sorry, I don’t agree.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I’m not sure about that.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No, definitely not.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No, I don’t think so.</a:t>
            </a:r>
          </a:p>
        </p:txBody>
      </p:sp>
    </p:spTree>
    <p:extLst>
      <p:ext uri="{BB962C8B-B14F-4D97-AF65-F5344CB8AC3E}">
        <p14:creationId xmlns:p14="http://schemas.microsoft.com/office/powerpoint/2010/main" val="36117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0224" y="1520523"/>
            <a:ext cx="81558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entury Gothic"/>
                <a:cs typeface="Century Gothic"/>
              </a:rPr>
              <a:t>Asking for opinions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What do you think?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What about you, John?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Do you think...?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Do you agree [with John]?</a:t>
            </a:r>
          </a:p>
        </p:txBody>
      </p:sp>
    </p:spTree>
    <p:extLst>
      <p:ext uri="{BB962C8B-B14F-4D97-AF65-F5344CB8AC3E}">
        <p14:creationId xmlns:p14="http://schemas.microsoft.com/office/powerpoint/2010/main" val="60131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2075066"/>
            <a:ext cx="81558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 polite way of disagreeing</a:t>
            </a:r>
          </a:p>
          <a:p>
            <a:pPr algn="ctr"/>
            <a:endParaRPr lang="en-US" sz="4000" strike="sngStrike" dirty="0">
              <a:latin typeface="Century Gothic"/>
              <a:cs typeface="Century Gothic"/>
            </a:endParaRP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I’m not sure about that.</a:t>
            </a:r>
          </a:p>
        </p:txBody>
      </p:sp>
    </p:spTree>
    <p:extLst>
      <p:ext uri="{BB962C8B-B14F-4D97-AF65-F5344CB8AC3E}">
        <p14:creationId xmlns:p14="http://schemas.microsoft.com/office/powerpoint/2010/main" val="137416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059" y="973386"/>
            <a:ext cx="78181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4000" b="1" kern="0" dirty="0" smtClean="0">
                <a:latin typeface="Century Gothic"/>
                <a:cs typeface="Century Gothic"/>
              </a:rPr>
              <a:t>Play</a:t>
            </a:r>
          </a:p>
          <a:p>
            <a:pPr lvl="0" defTabSz="914400">
              <a:defRPr/>
            </a:pPr>
            <a:endParaRPr lang="en-US" sz="4000" kern="0" dirty="0">
              <a:latin typeface="Century Gothic"/>
              <a:cs typeface="Century Gothic"/>
            </a:endParaRPr>
          </a:p>
          <a:p>
            <a:pPr lvl="0" defTabSz="914400">
              <a:defRPr/>
            </a:pPr>
            <a:r>
              <a:rPr lang="en-US" sz="4000" kern="0" dirty="0" smtClean="0">
                <a:latin typeface="Century Gothic"/>
                <a:cs typeface="Century Gothic"/>
              </a:rPr>
              <a:t>Sports with a ball and other games</a:t>
            </a:r>
          </a:p>
        </p:txBody>
      </p:sp>
    </p:spTree>
    <p:extLst>
      <p:ext uri="{BB962C8B-B14F-4D97-AF65-F5344CB8AC3E}">
        <p14:creationId xmlns:p14="http://schemas.microsoft.com/office/powerpoint/2010/main" val="252747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68" y="2075066"/>
            <a:ext cx="81558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Did you have to work last night?</a:t>
            </a:r>
          </a:p>
          <a:p>
            <a:pPr algn="ctr"/>
            <a:endParaRPr lang="en-US" sz="4000" dirty="0">
              <a:latin typeface="Century Gothic"/>
              <a:cs typeface="Century Gothic"/>
            </a:endParaRPr>
          </a:p>
          <a:p>
            <a:pPr algn="ctr"/>
            <a:r>
              <a:rPr lang="en-US" sz="4000" strike="sngStrike" dirty="0" smtClean="0">
                <a:latin typeface="Century Gothic"/>
                <a:cs typeface="Century Gothic"/>
              </a:rPr>
              <a:t>Had you got to work last night?</a:t>
            </a:r>
          </a:p>
        </p:txBody>
      </p:sp>
    </p:spTree>
    <p:extLst>
      <p:ext uri="{BB962C8B-B14F-4D97-AF65-F5344CB8AC3E}">
        <p14:creationId xmlns:p14="http://schemas.microsoft.com/office/powerpoint/2010/main" val="329886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33991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Thank you!</a:t>
            </a:r>
          </a:p>
          <a:p>
            <a:pPr algn="ctr"/>
            <a:r>
              <a:rPr lang="en-US" sz="4000" dirty="0">
                <a:latin typeface="Century Gothic"/>
                <a:cs typeface="Century Gothic"/>
              </a:rPr>
              <a:t>Any Question?</a:t>
            </a:r>
          </a:p>
        </p:txBody>
      </p:sp>
    </p:spTree>
    <p:extLst>
      <p:ext uri="{BB962C8B-B14F-4D97-AF65-F5344CB8AC3E}">
        <p14:creationId xmlns:p14="http://schemas.microsoft.com/office/powerpoint/2010/main" val="178409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1" kern="0" dirty="0" smtClean="0">
                <a:solidFill>
                  <a:schemeClr val="tx1"/>
                </a:solidFill>
                <a:cs typeface="Century Gothic"/>
              </a:rPr>
              <a:t>Go</a:t>
            </a:r>
          </a:p>
          <a:p>
            <a:pPr lvl="0"/>
            <a:r>
              <a:rPr lang="en-US" sz="4400" kern="0" dirty="0" smtClean="0">
                <a:solidFill>
                  <a:schemeClr val="tx1"/>
                </a:solidFill>
                <a:cs typeface="Century Gothic"/>
              </a:rPr>
              <a:t>Words </a:t>
            </a:r>
            <a:r>
              <a:rPr lang="en-US" sz="4400" kern="0" dirty="0">
                <a:solidFill>
                  <a:schemeClr val="tx1"/>
                </a:solidFill>
                <a:cs typeface="Century Gothic"/>
              </a:rPr>
              <a:t>that end in -</a:t>
            </a:r>
            <a:r>
              <a:rPr lang="en-US" sz="4400" kern="0" dirty="0" err="1">
                <a:solidFill>
                  <a:schemeClr val="tx1"/>
                </a:solidFill>
                <a:cs typeface="Century Gothic"/>
              </a:rPr>
              <a:t>ing</a:t>
            </a:r>
            <a:endParaRPr lang="en-US" sz="4400" kern="0" dirty="0">
              <a:solidFill>
                <a:schemeClr val="tx1"/>
              </a:solidFill>
              <a:cs typeface="Century Gothic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5166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sz="4400" b="1" kern="0" dirty="0">
                <a:solidFill>
                  <a:schemeClr val="tx1"/>
                </a:solidFill>
                <a:cs typeface="Century Gothic"/>
              </a:rPr>
              <a:t>Go to</a:t>
            </a:r>
          </a:p>
          <a:p>
            <a:pPr lvl="0">
              <a:defRPr/>
            </a:pPr>
            <a:endParaRPr lang="en-US" sz="4400" kern="0" dirty="0">
              <a:solidFill>
                <a:schemeClr val="tx1"/>
              </a:solidFill>
              <a:cs typeface="Century Gothic"/>
            </a:endParaRPr>
          </a:p>
          <a:p>
            <a:pPr lvl="0">
              <a:defRPr/>
            </a:pPr>
            <a:r>
              <a:rPr lang="en-US" sz="4400" kern="0" dirty="0">
                <a:solidFill>
                  <a:schemeClr val="tx1"/>
                </a:solidFill>
                <a:cs typeface="Century Gothic"/>
              </a:rPr>
              <a:t>Places and events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175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607287"/>
            <a:ext cx="8513885" cy="36707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kern="0" dirty="0" smtClean="0">
                <a:solidFill>
                  <a:schemeClr val="tx1"/>
                </a:solidFill>
                <a:cs typeface="Century Gothic"/>
              </a:rPr>
              <a:t>Volleyball, judo, exercise, cards, basketball, running,</a:t>
            </a:r>
            <a:r>
              <a:rPr lang="en-US" b="1" kern="0" dirty="0">
                <a:solidFill>
                  <a:schemeClr val="tx1"/>
                </a:solidFill>
                <a:cs typeface="Century Gothic"/>
              </a:rPr>
              <a:t> </a:t>
            </a:r>
            <a:r>
              <a:rPr lang="en-US" b="1" kern="0" dirty="0" smtClean="0">
                <a:solidFill>
                  <a:schemeClr val="tx1"/>
                </a:solidFill>
                <a:cs typeface="Century Gothic"/>
              </a:rPr>
              <a:t>Gymnastics</a:t>
            </a:r>
            <a:endParaRPr lang="en-US" b="1" kern="0" dirty="0">
              <a:solidFill>
                <a:schemeClr val="tx1"/>
              </a:solidFill>
              <a:cs typeface="Century Gothic"/>
            </a:endParaRPr>
          </a:p>
          <a:p>
            <a:pPr>
              <a:defRPr/>
            </a:pPr>
            <a:r>
              <a:rPr lang="en-US" b="1" kern="0" dirty="0" smtClean="0">
                <a:solidFill>
                  <a:schemeClr val="tx1"/>
                </a:solidFill>
                <a:cs typeface="Century Gothic"/>
              </a:rPr>
              <a:t>Yoga, concerts, jogging, museum,</a:t>
            </a:r>
            <a:r>
              <a:rPr lang="en-US" b="1" kern="0" dirty="0">
                <a:solidFill>
                  <a:schemeClr val="tx1"/>
                </a:solidFill>
                <a:cs typeface="Century Gothic"/>
              </a:rPr>
              <a:t> </a:t>
            </a:r>
            <a:r>
              <a:rPr lang="en-US" b="1" kern="0" dirty="0" smtClean="0">
                <a:solidFill>
                  <a:schemeClr val="tx1"/>
                </a:solidFill>
                <a:cs typeface="Century Gothic"/>
              </a:rPr>
              <a:t>Skateboarding</a:t>
            </a:r>
            <a:endParaRPr lang="en-US" b="1" kern="0" dirty="0">
              <a:solidFill>
                <a:schemeClr val="tx1"/>
              </a:solidFill>
              <a:cs typeface="Century Gothic"/>
            </a:endParaRPr>
          </a:p>
          <a:p>
            <a:pPr lvl="0">
              <a:defRPr/>
            </a:pPr>
            <a:r>
              <a:rPr lang="en-US" b="1" kern="0" dirty="0" smtClean="0">
                <a:solidFill>
                  <a:schemeClr val="tx1"/>
                </a:solidFill>
                <a:cs typeface="Century Gothic"/>
              </a:rPr>
              <a:t>Chess, </a:t>
            </a:r>
            <a:r>
              <a:rPr lang="en-US" b="1" kern="0" dirty="0" err="1" smtClean="0">
                <a:solidFill>
                  <a:schemeClr val="tx1"/>
                </a:solidFill>
                <a:cs typeface="Century Gothic"/>
              </a:rPr>
              <a:t>pilates</a:t>
            </a:r>
            <a:r>
              <a:rPr lang="en-US" b="1" kern="0" dirty="0" smtClean="0">
                <a:solidFill>
                  <a:schemeClr val="tx1"/>
                </a:solidFill>
                <a:cs typeface="Century Gothic"/>
              </a:rPr>
              <a:t>, mountain biking, sports, festivals, aerobics,</a:t>
            </a:r>
            <a:endParaRPr lang="en-US" b="1" kern="0" dirty="0">
              <a:solidFill>
                <a:schemeClr val="tx1"/>
              </a:solidFill>
              <a:cs typeface="Century Gothic"/>
            </a:endParaRPr>
          </a:p>
          <a:p>
            <a:pPr>
              <a:defRPr/>
            </a:pPr>
            <a:r>
              <a:rPr lang="en-US" b="1" kern="0" dirty="0">
                <a:solidFill>
                  <a:schemeClr val="tx1"/>
                </a:solidFill>
                <a:cs typeface="Century Gothic"/>
              </a:rPr>
              <a:t>Table </a:t>
            </a:r>
            <a:r>
              <a:rPr lang="en-US" b="1" kern="0" dirty="0" smtClean="0">
                <a:solidFill>
                  <a:schemeClr val="tx1"/>
                </a:solidFill>
                <a:cs typeface="Century Gothic"/>
              </a:rPr>
              <a:t>tennis, cycling, the theatre, the gym, </a:t>
            </a:r>
            <a:r>
              <a:rPr lang="en-US" b="1" kern="0" dirty="0">
                <a:solidFill>
                  <a:schemeClr val="tx1"/>
                </a:solidFill>
                <a:cs typeface="Century Gothic"/>
              </a:rPr>
              <a:t>Art galleries</a:t>
            </a:r>
          </a:p>
          <a:p>
            <a:pPr lvl="0">
              <a:defRPr/>
            </a:pPr>
            <a:endParaRPr lang="en-US" kern="0" dirty="0">
              <a:cs typeface="Century Gothic"/>
            </a:endParaRPr>
          </a:p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endParaRPr lang="en-US" kern="0" dirty="0">
              <a:cs typeface="Century Gothic"/>
            </a:endParaRPr>
          </a:p>
          <a:p>
            <a:pPr lvl="0">
              <a:defRPr/>
            </a:pPr>
            <a:endParaRPr lang="en-US" kern="0" dirty="0">
              <a:cs typeface="Century Gothic"/>
            </a:endParaRPr>
          </a:p>
          <a:p>
            <a:pPr lvl="0">
              <a:defRPr/>
            </a:pPr>
            <a:endParaRPr lang="en-US" kern="0" dirty="0">
              <a:cs typeface="Century Gothic"/>
            </a:endParaRPr>
          </a:p>
          <a:p>
            <a:pPr lvl="0">
              <a:defRPr/>
            </a:pPr>
            <a:endParaRPr lang="en-US" kern="0" dirty="0">
              <a:cs typeface="Century Gothic"/>
            </a:endParaRPr>
          </a:p>
          <a:p>
            <a:pPr lvl="0">
              <a:defRPr/>
            </a:pPr>
            <a:endParaRPr lang="en-US" kern="0" dirty="0">
              <a:cs typeface="Century Gothic"/>
            </a:endParaRPr>
          </a:p>
          <a:p>
            <a:pPr lvl="0">
              <a:defRPr/>
            </a:pPr>
            <a:r>
              <a:rPr lang="en-US" kern="0" dirty="0" smtClean="0">
                <a:cs typeface="Century Gothic"/>
              </a:rPr>
              <a:t>,</a:t>
            </a:r>
            <a:endParaRPr lang="en-US" kern="0" dirty="0">
              <a:cs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1322" y="2690336"/>
            <a:ext cx="24266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endParaRPr lang="en-US" kern="0" dirty="0">
              <a:cs typeface="Century Gothic"/>
            </a:endParaRPr>
          </a:p>
          <a:p>
            <a:pPr lvl="0" defTabSz="914400">
              <a:defRPr/>
            </a:pPr>
            <a:endParaRPr lang="en-US" kern="0" dirty="0">
              <a:cs typeface="Century Gothic"/>
            </a:endParaRPr>
          </a:p>
          <a:p>
            <a:pPr lvl="0" defTabSz="914400">
              <a:defRPr/>
            </a:pPr>
            <a:endParaRPr lang="en-US" kern="0" dirty="0">
              <a:cs typeface="Century Gothic"/>
            </a:endParaRPr>
          </a:p>
          <a:p>
            <a:pPr lvl="0" defTabSz="914400">
              <a:defRPr/>
            </a:pPr>
            <a:endParaRPr lang="en-US" kern="0" dirty="0"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1137" y="2551837"/>
            <a:ext cx="16295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endParaRPr lang="en-US" kern="0" dirty="0">
              <a:cs typeface="Century Gothic"/>
            </a:endParaRPr>
          </a:p>
          <a:p>
            <a:pPr lvl="0" defTabSz="914400">
              <a:defRPr/>
            </a:pPr>
            <a:endParaRPr lang="en-US" kern="0" dirty="0">
              <a:cs typeface="Century Gothic"/>
            </a:endParaRPr>
          </a:p>
          <a:p>
            <a:pPr lvl="0" defTabSz="914400">
              <a:defRPr/>
            </a:pPr>
            <a:endParaRPr lang="en-US" kern="0" dirty="0">
              <a:cs typeface="Century Gothic"/>
            </a:endParaRPr>
          </a:p>
          <a:p>
            <a:pPr lvl="0" defTabSz="914400">
              <a:defRPr/>
            </a:pPr>
            <a:r>
              <a:rPr lang="en-US" kern="0" dirty="0" smtClean="0">
                <a:cs typeface="Century Gothic"/>
              </a:rPr>
              <a:t> </a:t>
            </a:r>
            <a:endParaRPr lang="en-US" kern="0" dirty="0">
              <a:cs typeface="Century Gothic"/>
            </a:endParaRPr>
          </a:p>
          <a:p>
            <a:pPr lvl="0" defTabSz="914400">
              <a:defRPr/>
            </a:pPr>
            <a:endParaRPr lang="en-US" kern="0" dirty="0"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3174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2583841"/>
            <a:ext cx="8209085" cy="3670767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endParaRPr lang="en-US" strike="sngStrike" kern="0" dirty="0">
              <a:cs typeface="Century Gothic"/>
            </a:endParaRPr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025150"/>
              </p:ext>
            </p:extLst>
          </p:nvPr>
        </p:nvGraphicFramePr>
        <p:xfrm>
          <a:off x="82062" y="902677"/>
          <a:ext cx="8968152" cy="50409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4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7631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 to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Play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</a:t>
                      </a:r>
                      <a:endParaRPr lang="ar-IQ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292">
                <a:tc>
                  <a:txBody>
                    <a:bodyPr/>
                    <a:lstStyle/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Concerts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The theatre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Art galleries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The gym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Museum 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Festivals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Cycling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Running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Skateboarding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Jogging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Mountain biking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Volleyball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Cards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Basketball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Chess</a:t>
                      </a:r>
                    </a:p>
                    <a:p>
                      <a:pPr lvl="0" defTabSz="914400">
                        <a:defRPr/>
                      </a:pPr>
                      <a:r>
                        <a:rPr lang="en-US" sz="1800" kern="0" dirty="0" smtClean="0">
                          <a:latin typeface="+mn-lt"/>
                          <a:cs typeface="Century Gothic"/>
                        </a:rPr>
                        <a:t>Table tennis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defRPr/>
                      </a:pPr>
                      <a:r>
                        <a:rPr lang="en-US" kern="0" dirty="0" smtClean="0">
                          <a:cs typeface="Century Gothic"/>
                        </a:rPr>
                        <a:t>Judo</a:t>
                      </a:r>
                    </a:p>
                    <a:p>
                      <a:pPr lvl="0">
                        <a:defRPr/>
                      </a:pPr>
                      <a:r>
                        <a:rPr lang="en-US" kern="0" dirty="0" smtClean="0">
                          <a:cs typeface="Century Gothic"/>
                        </a:rPr>
                        <a:t>Exercise</a:t>
                      </a:r>
                    </a:p>
                    <a:p>
                      <a:pPr lvl="0">
                        <a:defRPr/>
                      </a:pPr>
                      <a:r>
                        <a:rPr lang="en-US" kern="0" dirty="0" smtClean="0">
                          <a:cs typeface="Century Gothic"/>
                        </a:rPr>
                        <a:t>Yoga</a:t>
                      </a:r>
                    </a:p>
                    <a:p>
                      <a:pPr lvl="0">
                        <a:defRPr/>
                      </a:pPr>
                      <a:r>
                        <a:rPr lang="en-US" kern="0" dirty="0" smtClean="0">
                          <a:cs typeface="Century Gothic"/>
                        </a:rPr>
                        <a:t>Aerobics</a:t>
                      </a:r>
                    </a:p>
                    <a:p>
                      <a:pPr lvl="0">
                        <a:defRPr/>
                      </a:pPr>
                      <a:r>
                        <a:rPr lang="en-US" kern="0" dirty="0" smtClean="0">
                          <a:cs typeface="Century Gothic"/>
                        </a:rPr>
                        <a:t>Sport</a:t>
                      </a:r>
                    </a:p>
                    <a:p>
                      <a:pPr lvl="0">
                        <a:defRPr/>
                      </a:pPr>
                      <a:r>
                        <a:rPr lang="en-US" kern="0" dirty="0" smtClean="0">
                          <a:cs typeface="Century Gothic"/>
                        </a:rPr>
                        <a:t>Gymnastics</a:t>
                      </a:r>
                    </a:p>
                    <a:p>
                      <a:pPr lvl="0">
                        <a:defRPr/>
                      </a:pPr>
                      <a:r>
                        <a:rPr lang="en-US" kern="0" dirty="0" err="1" smtClean="0">
                          <a:cs typeface="Century Gothic"/>
                        </a:rPr>
                        <a:t>pilates</a:t>
                      </a:r>
                      <a:endParaRPr lang="en-US" kern="0" dirty="0"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Free time activities:</a:t>
            </a:r>
          </a:p>
          <a:p>
            <a:r>
              <a:rPr lang="en-US" dirty="0">
                <a:solidFill>
                  <a:schemeClr val="tx1"/>
                </a:solidFill>
              </a:rPr>
              <a:t>Do you have any hobbies?</a:t>
            </a:r>
          </a:p>
          <a:p>
            <a:r>
              <a:rPr lang="en-US" dirty="0">
                <a:solidFill>
                  <a:schemeClr val="tx1"/>
                </a:solidFill>
              </a:rPr>
              <a:t>What are some of your hobbies?</a:t>
            </a:r>
          </a:p>
          <a:p>
            <a:r>
              <a:rPr lang="en-US" dirty="0">
                <a:solidFill>
                  <a:schemeClr val="tx1"/>
                </a:solidFill>
              </a:rPr>
              <a:t>What do you enjoy doing in your free time?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6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2121878"/>
            <a:ext cx="8502162" cy="443132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(Classmate, teacher, friend, neighbor, relative, colleague, boss, stranger)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1- a person you work with is a………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2- someone you don’t know at all is a……….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3- someone who lives near you is a………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4- one of the people you study with is a………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5-the person who tells you what to do at your job is your……..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 the person who helps you learn in class is your……….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7-</a:t>
            </a:r>
            <a:r>
              <a:rPr lang="en-US" b="1" dirty="0">
                <a:solidFill>
                  <a:schemeClr val="tx1"/>
                </a:solidFill>
              </a:rPr>
              <a:t> person such as your mother’s mother is </a:t>
            </a:r>
            <a:r>
              <a:rPr lang="en-US" b="1" dirty="0" smtClean="0">
                <a:solidFill>
                  <a:schemeClr val="tx1"/>
                </a:solidFill>
              </a:rPr>
              <a:t>a ……….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8-someone you like to spend time with is a………..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0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Nationality/where candidates live:</a:t>
            </a:r>
          </a:p>
          <a:p>
            <a:r>
              <a:rPr lang="en-US" b="1" dirty="0">
                <a:solidFill>
                  <a:schemeClr val="tx1"/>
                </a:solidFill>
              </a:rPr>
              <a:t>Where do you come from?</a:t>
            </a:r>
          </a:p>
          <a:p>
            <a:r>
              <a:rPr lang="en-US" b="1" dirty="0">
                <a:solidFill>
                  <a:schemeClr val="tx1"/>
                </a:solidFill>
              </a:rPr>
              <a:t>Which country are you from?</a:t>
            </a:r>
          </a:p>
          <a:p>
            <a:r>
              <a:rPr lang="en-US" b="1" dirty="0">
                <a:solidFill>
                  <a:schemeClr val="tx1"/>
                </a:solidFill>
              </a:rPr>
              <a:t>Where is your hometown located?</a:t>
            </a:r>
          </a:p>
          <a:p>
            <a:r>
              <a:rPr lang="en-US" b="1" dirty="0">
                <a:solidFill>
                  <a:schemeClr val="tx1"/>
                </a:solidFill>
              </a:rPr>
              <a:t>How long have you lived here?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3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2215662"/>
            <a:ext cx="8549054" cy="405066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What’s your favorite movie?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How about actors and actresses? Who’s your favorite actress?</a:t>
            </a:r>
          </a:p>
          <a:p>
            <a:r>
              <a:rPr lang="en-US" b="1" dirty="0">
                <a:solidFill>
                  <a:schemeClr val="tx1"/>
                </a:solidFill>
              </a:rPr>
              <a:t>What’s your favorite </a:t>
            </a:r>
            <a:r>
              <a:rPr lang="en-US" b="1" dirty="0" smtClean="0">
                <a:solidFill>
                  <a:schemeClr val="tx1"/>
                </a:solidFill>
              </a:rPr>
              <a:t>music type? What’s your favorite song?</a:t>
            </a:r>
          </a:p>
          <a:p>
            <a:r>
              <a:rPr lang="en-US" b="1" dirty="0">
                <a:solidFill>
                  <a:schemeClr val="tx1"/>
                </a:solidFill>
              </a:rPr>
              <a:t>What’s your favorite </a:t>
            </a:r>
            <a:r>
              <a:rPr lang="en-US" b="1" dirty="0" smtClean="0">
                <a:solidFill>
                  <a:schemeClr val="tx1"/>
                </a:solidFill>
              </a:rPr>
              <a:t>book? Can you tell us something about it?</a:t>
            </a:r>
          </a:p>
          <a:p>
            <a:r>
              <a:rPr lang="en-US" b="1" dirty="0">
                <a:solidFill>
                  <a:schemeClr val="tx1"/>
                </a:solidFill>
              </a:rPr>
              <a:t>What’s your favorite </a:t>
            </a:r>
            <a:r>
              <a:rPr lang="en-US" b="1" dirty="0" smtClean="0">
                <a:solidFill>
                  <a:schemeClr val="tx1"/>
                </a:solidFill>
              </a:rPr>
              <a:t>food?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What’s your favorite </a:t>
            </a:r>
            <a:r>
              <a:rPr lang="en-US" b="1" dirty="0" smtClean="0">
                <a:solidFill>
                  <a:schemeClr val="tx1"/>
                </a:solidFill>
              </a:rPr>
              <a:t>sports?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489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Shopping 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How can I help you?</a:t>
            </a:r>
          </a:p>
          <a:p>
            <a:r>
              <a:rPr lang="en-US" b="1" dirty="0">
                <a:solidFill>
                  <a:schemeClr val="tx1"/>
                </a:solidFill>
              </a:rPr>
              <a:t>May I help you?</a:t>
            </a:r>
          </a:p>
          <a:p>
            <a:pPr fontAlgn="base"/>
            <a:r>
              <a:rPr lang="en-US" b="1" dirty="0">
                <a:solidFill>
                  <a:schemeClr val="tx1"/>
                </a:solidFill>
              </a:rPr>
              <a:t>Yes. I’m looking for a sweater.</a:t>
            </a:r>
          </a:p>
          <a:p>
            <a:pPr fontAlgn="base"/>
            <a:r>
              <a:rPr lang="en-US" b="1" dirty="0">
                <a:solidFill>
                  <a:schemeClr val="tx1"/>
                </a:solidFill>
              </a:rPr>
              <a:t>No thanks, I am just looking around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b="1" dirty="0">
                <a:solidFill>
                  <a:schemeClr val="tx1"/>
                </a:solidFill>
              </a:rPr>
              <a:t>I'm just browsing, </a:t>
            </a:r>
            <a:r>
              <a:rPr lang="en-US" b="1" dirty="0" smtClean="0">
                <a:solidFill>
                  <a:schemeClr val="tx1"/>
                </a:solidFill>
              </a:rPr>
              <a:t>thanks.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Can I try it on?</a:t>
            </a:r>
          </a:p>
          <a:p>
            <a:r>
              <a:rPr lang="en-US" b="1" dirty="0">
                <a:solidFill>
                  <a:schemeClr val="tx1"/>
                </a:solidFill>
              </a:rPr>
              <a:t>Have you got something bigger?</a:t>
            </a:r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0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SHQs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How much does it cost? How much is it?</a:t>
            </a:r>
          </a:p>
          <a:p>
            <a:r>
              <a:rPr lang="en-US" b="1" dirty="0">
                <a:solidFill>
                  <a:schemeClr val="tx1"/>
                </a:solidFill>
              </a:rPr>
              <a:t>How would you like to pay?</a:t>
            </a:r>
          </a:p>
          <a:p>
            <a:r>
              <a:rPr lang="en-US" b="1" dirty="0">
                <a:solidFill>
                  <a:schemeClr val="tx1"/>
                </a:solidFill>
              </a:rPr>
              <a:t>Can I pay by credit card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times are you open?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time do you close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Is there somewhere I can try this on, please?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3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Does it suit me?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you have this in a (larger/smaller size) (different </a:t>
            </a:r>
            <a:r>
              <a:rPr lang="en-US" b="1" dirty="0" smtClean="0">
                <a:solidFill>
                  <a:schemeClr val="tx1"/>
                </a:solidFill>
              </a:rPr>
              <a:t>color), </a:t>
            </a:r>
            <a:r>
              <a:rPr lang="en-US" b="1" dirty="0">
                <a:solidFill>
                  <a:schemeClr val="tx1"/>
                </a:solidFill>
              </a:rPr>
              <a:t>please?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603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Returns and complaints</a:t>
            </a:r>
            <a:br>
              <a:rPr lang="en-US" b="1" dirty="0"/>
            </a:b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I'd like to return </a:t>
            </a:r>
            <a:r>
              <a:rPr lang="en-US" b="1" dirty="0" smtClean="0">
                <a:solidFill>
                  <a:schemeClr val="tx1"/>
                </a:solidFill>
              </a:rPr>
              <a:t>this</a:t>
            </a:r>
          </a:p>
          <a:p>
            <a:r>
              <a:rPr lang="en-US" b="1" dirty="0">
                <a:solidFill>
                  <a:schemeClr val="tx1"/>
                </a:solidFill>
              </a:rPr>
              <a:t>I'd like to change this for a different </a:t>
            </a:r>
            <a:r>
              <a:rPr lang="en-US" b="1" dirty="0" smtClean="0">
                <a:solidFill>
                  <a:schemeClr val="tx1"/>
                </a:solidFill>
              </a:rPr>
              <a:t>size</a:t>
            </a:r>
          </a:p>
          <a:p>
            <a:r>
              <a:rPr lang="en-US" b="1" dirty="0">
                <a:solidFill>
                  <a:schemeClr val="tx1"/>
                </a:solidFill>
              </a:rPr>
              <a:t>it doesn't </a:t>
            </a:r>
            <a:r>
              <a:rPr lang="en-US" b="1" dirty="0" smtClean="0">
                <a:solidFill>
                  <a:schemeClr val="tx1"/>
                </a:solidFill>
              </a:rPr>
              <a:t>work</a:t>
            </a:r>
          </a:p>
          <a:p>
            <a:r>
              <a:rPr lang="en-US" b="1" dirty="0">
                <a:solidFill>
                  <a:schemeClr val="tx1"/>
                </a:solidFill>
              </a:rPr>
              <a:t>it doesn't </a:t>
            </a:r>
            <a:r>
              <a:rPr lang="en-US" b="1" dirty="0" smtClean="0">
                <a:solidFill>
                  <a:schemeClr val="tx1"/>
                </a:solidFill>
              </a:rPr>
              <a:t>fit</a:t>
            </a:r>
          </a:p>
          <a:p>
            <a:r>
              <a:rPr lang="en-US" b="1" dirty="0">
                <a:solidFill>
                  <a:schemeClr val="tx1"/>
                </a:solidFill>
              </a:rPr>
              <a:t>could I have a refund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sorry, we don't have any left</a:t>
            </a:r>
          </a:p>
          <a:p>
            <a:r>
              <a:rPr lang="en-US" b="1" dirty="0">
                <a:solidFill>
                  <a:schemeClr val="tx1"/>
                </a:solidFill>
              </a:rPr>
              <a:t>Sorry, we don’t sell them</a:t>
            </a:r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6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Who can I speak to about making a complaint?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Could I have a refund please?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Can I speak to the manager please?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I’d like to return this please.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I’d like to make a complaint.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I’d like to change this for a different size please.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9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595564"/>
            <a:ext cx="8373208" cy="367076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 love your……….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 like your……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That’s a nice……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a cool……….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a pretty……(ring)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9187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Clothes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2321170"/>
            <a:ext cx="8549054" cy="432581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are you wearing now?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is your classmate wearing now?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kinds of clothes do you like to wear?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usually wear for </a:t>
            </a:r>
            <a:r>
              <a:rPr lang="en-US" b="1" dirty="0" err="1">
                <a:solidFill>
                  <a:schemeClr val="tx1"/>
                </a:solidFill>
              </a:rPr>
              <a:t>Eid</a:t>
            </a:r>
            <a:r>
              <a:rPr lang="en-US" b="1" dirty="0">
                <a:solidFill>
                  <a:schemeClr val="tx1"/>
                </a:solidFill>
              </a:rPr>
              <a:t>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usually wear when you go out?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77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2168770"/>
            <a:ext cx="8502162" cy="40975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Do you ever wear uniform?</a:t>
            </a:r>
          </a:p>
          <a:p>
            <a:r>
              <a:rPr lang="en-US" b="1" dirty="0">
                <a:solidFill>
                  <a:schemeClr val="tx1"/>
                </a:solidFill>
              </a:rPr>
              <a:t>Do you like wearing a hat?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usually wear in winter?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like to wear on weekends?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can you do?	</a:t>
            </a:r>
          </a:p>
          <a:p>
            <a:r>
              <a:rPr lang="en-US" b="1" dirty="0">
                <a:solidFill>
                  <a:schemeClr val="tx1"/>
                </a:solidFill>
              </a:rPr>
              <a:t>What </a:t>
            </a:r>
            <a:r>
              <a:rPr lang="en-US" b="1" dirty="0" smtClean="0">
                <a:solidFill>
                  <a:schemeClr val="tx1"/>
                </a:solidFill>
              </a:rPr>
              <a:t>can’t </a:t>
            </a:r>
            <a:r>
              <a:rPr lang="en-US" b="1" dirty="0">
                <a:solidFill>
                  <a:schemeClr val="tx1"/>
                </a:solidFill>
              </a:rPr>
              <a:t>you do?</a:t>
            </a:r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8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2332892"/>
            <a:ext cx="8443546" cy="3933439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Jackets, jeans, shirts, t-shirts, shorts, skirts, sweaters, dresses, watches, bracelets, rings, belts</a:t>
            </a:r>
          </a:p>
          <a:p>
            <a:r>
              <a:rPr lang="en-US" b="1" dirty="0">
                <a:solidFill>
                  <a:schemeClr val="tx1"/>
                </a:solidFill>
              </a:rPr>
              <a:t>-people wear ……and……….when it’s cold.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-people </a:t>
            </a:r>
            <a:r>
              <a:rPr lang="en-US" b="1" dirty="0">
                <a:solidFill>
                  <a:schemeClr val="tx1"/>
                </a:solidFill>
              </a:rPr>
              <a:t>wear ……and……….when it’s hot.</a:t>
            </a:r>
          </a:p>
          <a:p>
            <a:r>
              <a:rPr lang="en-US" b="1" dirty="0">
                <a:solidFill>
                  <a:schemeClr val="tx1"/>
                </a:solidFill>
              </a:rPr>
              <a:t>-People wear……..so they know what time it is.</a:t>
            </a:r>
          </a:p>
          <a:p>
            <a:r>
              <a:rPr lang="en-US" b="1" dirty="0">
                <a:solidFill>
                  <a:schemeClr val="tx1"/>
                </a:solidFill>
              </a:rPr>
              <a:t>-people often wear …… when they are married.</a:t>
            </a:r>
          </a:p>
          <a:p>
            <a:r>
              <a:rPr lang="en-US" b="1" dirty="0">
                <a:solidFill>
                  <a:schemeClr val="tx1"/>
                </a:solidFill>
              </a:rPr>
              <a:t>-people often wear….. To keep their jeans up.</a:t>
            </a:r>
          </a:p>
          <a:p>
            <a:r>
              <a:rPr lang="en-US" b="1" dirty="0">
                <a:solidFill>
                  <a:schemeClr val="tx1"/>
                </a:solidFill>
              </a:rPr>
              <a:t>-Usually only women wear………and……….</a:t>
            </a:r>
            <a:endParaRPr lang="ar-IQ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634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4" y="2595564"/>
            <a:ext cx="8291146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Work/study: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do?</a:t>
            </a:r>
          </a:p>
          <a:p>
            <a:r>
              <a:rPr lang="en-US" b="1" dirty="0">
                <a:solidFill>
                  <a:schemeClr val="tx1"/>
                </a:solidFill>
              </a:rPr>
              <a:t>Do you work or are you a student?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are you studying now?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like about your job? / What do you like about studying?</a:t>
            </a:r>
          </a:p>
          <a:p>
            <a:r>
              <a:rPr lang="en-US" b="1" dirty="0">
                <a:solidFill>
                  <a:schemeClr val="tx1"/>
                </a:solidFill>
              </a:rPr>
              <a:t>Do you enjoy your work? Why? Why not?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1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2227386"/>
            <a:ext cx="8584223" cy="403894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1- Do you read fashion magazines?</a:t>
            </a:r>
          </a:p>
          <a:p>
            <a:r>
              <a:rPr lang="en-US" b="1" dirty="0">
                <a:solidFill>
                  <a:schemeClr val="tx1"/>
                </a:solidFill>
              </a:rPr>
              <a:t>2- Do you read about popular fashion designer?</a:t>
            </a:r>
          </a:p>
          <a:p>
            <a:r>
              <a:rPr lang="en-US" b="1" dirty="0">
                <a:solidFill>
                  <a:schemeClr val="tx1"/>
                </a:solidFill>
              </a:rPr>
              <a:t>3-Do you think working in fashion is an interesting career?</a:t>
            </a:r>
          </a:p>
          <a:p>
            <a:r>
              <a:rPr lang="en-US" b="1" dirty="0">
                <a:solidFill>
                  <a:schemeClr val="tx1"/>
                </a:solidFill>
              </a:rPr>
              <a:t>4- Do you like to wear the newest fashion?</a:t>
            </a:r>
          </a:p>
          <a:p>
            <a:r>
              <a:rPr lang="en-US" b="1" dirty="0">
                <a:solidFill>
                  <a:schemeClr val="tx1"/>
                </a:solidFill>
              </a:rPr>
              <a:t>5-How many pairs of sunglasses do you have?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482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2595564"/>
            <a:ext cx="8338038" cy="367076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6- I wear clothes because I like them, not because they’re popular.(agree or disagree/why)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7-What's </a:t>
            </a:r>
            <a:r>
              <a:rPr lang="en-US" b="1" dirty="0">
                <a:solidFill>
                  <a:schemeClr val="tx1"/>
                </a:solidFill>
              </a:rPr>
              <a:t>your favorite place to shop?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8-What's </a:t>
            </a:r>
            <a:r>
              <a:rPr lang="en-US" b="1" dirty="0">
                <a:solidFill>
                  <a:schemeClr val="tx1"/>
                </a:solidFill>
              </a:rPr>
              <a:t>your favorite shopping area or store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9-How </a:t>
            </a:r>
            <a:r>
              <a:rPr lang="en-US" b="1" dirty="0">
                <a:solidFill>
                  <a:schemeClr val="tx1"/>
                </a:solidFill>
              </a:rPr>
              <a:t>much time did you spend the last time you went shopping?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10-How </a:t>
            </a:r>
            <a:r>
              <a:rPr lang="en-US" b="1" dirty="0">
                <a:solidFill>
                  <a:schemeClr val="tx1"/>
                </a:solidFill>
              </a:rPr>
              <a:t>often do you go shopping?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89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Money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2595564"/>
            <a:ext cx="8584223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If someone gave you a lot of money, what would you do with it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Some </a:t>
            </a:r>
            <a:r>
              <a:rPr lang="en-US" b="1" dirty="0">
                <a:solidFill>
                  <a:schemeClr val="tx1"/>
                </a:solidFill>
              </a:rPr>
              <a:t>people say that "money makes the world go around." Do you agree? Why or why not?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 you spend most of your money on?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 you spend the most money on each month?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 you want to buy next?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0381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Money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8" y="2595564"/>
            <a:ext cx="8162192" cy="3670767"/>
          </a:xfrm>
        </p:spPr>
        <p:txBody>
          <a:bodyPr/>
          <a:lstStyle/>
          <a:p>
            <a:pPr lvl="1"/>
            <a:r>
              <a:rPr lang="en-US" b="1" dirty="0">
                <a:solidFill>
                  <a:schemeClr val="tx1"/>
                </a:solidFill>
              </a:rPr>
              <a:t>What is the most expensive thing you've ever bought?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How much did it cost?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kind of things do you often shop for?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store did you like best and what store did you like least?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was the last thing you bought for someone else?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4709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Money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2595564"/>
            <a:ext cx="8361485" cy="3670767"/>
          </a:xfrm>
        </p:spPr>
        <p:txBody>
          <a:bodyPr>
            <a:normAutofit/>
          </a:bodyPr>
          <a:lstStyle/>
          <a:p>
            <a:pPr lvl="1"/>
            <a:r>
              <a:rPr lang="en-US" b="1" dirty="0">
                <a:solidFill>
                  <a:schemeClr val="tx1"/>
                </a:solidFill>
              </a:rPr>
              <a:t>What was the last thing you bought for yourself?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Where did you buy it?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why did you buy it?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was the last thing you spent money on?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b="1" dirty="0" smtClean="0">
                <a:solidFill>
                  <a:schemeClr val="tx1"/>
                </a:solidFill>
              </a:rPr>
              <a:t>hat's </a:t>
            </a:r>
            <a:r>
              <a:rPr lang="en-US" b="1" dirty="0">
                <a:solidFill>
                  <a:schemeClr val="tx1"/>
                </a:solidFill>
              </a:rPr>
              <a:t>the most money you have spent on something to eat?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What's the most money you have spent on something to wear?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What did you buy?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65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Money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85" y="2595564"/>
            <a:ext cx="8326315" cy="3670767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Where </a:t>
            </a:r>
            <a:r>
              <a:rPr lang="en-US" b="1" dirty="0">
                <a:solidFill>
                  <a:schemeClr val="tx1"/>
                </a:solidFill>
              </a:rPr>
              <a:t>do you keep your money?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Where do you usually buy food?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Which </a:t>
            </a:r>
            <a:r>
              <a:rPr lang="en-US" b="1" dirty="0">
                <a:solidFill>
                  <a:schemeClr val="tx1"/>
                </a:solidFill>
              </a:rPr>
              <a:t>costs more, a hamburger in America or a hamburger in your country?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Which costs more, your telephone bill or your electric bill?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Which do you prefer, large stores or small stores?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Which do you think is more important, love or money?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097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Money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08" y="2607287"/>
            <a:ext cx="8466992" cy="3670767"/>
          </a:xfrm>
        </p:spPr>
        <p:txBody>
          <a:bodyPr/>
          <a:lstStyle/>
          <a:p>
            <a:pPr lvl="1"/>
            <a:r>
              <a:rPr lang="en-US" b="1" dirty="0">
                <a:solidFill>
                  <a:schemeClr val="tx1"/>
                </a:solidFill>
              </a:rPr>
              <a:t>Explain these proverbs: What do they mean? Say them in other English words.</a:t>
            </a: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The best things in life are free.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Time is money.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Save your pennies for a rainy day.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Money talks.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You can't take it with you when you go.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Money doesn't grow on trees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4819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Talking about people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85" y="2595564"/>
            <a:ext cx="8253046" cy="367076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Describing someone’s personality: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Patient, friendly, serious, shy, quiet, smart, funny, confident, forgetful, creative, strict, calm, generous</a:t>
            </a:r>
          </a:p>
          <a:p>
            <a:r>
              <a:rPr lang="en-US" b="1" dirty="0">
                <a:solidFill>
                  <a:schemeClr val="tx1"/>
                </a:solidFill>
              </a:rPr>
              <a:t>Cute, attractive, masculine, feminine, petite, tiny, large, small, pierced,  tattooed, </a:t>
            </a:r>
            <a:r>
              <a:rPr lang="en-US" b="1" dirty="0" smtClean="0">
                <a:solidFill>
                  <a:schemeClr val="tx1"/>
                </a:solidFill>
              </a:rPr>
              <a:t>scarred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Describe your best friend, your mother, your siblings, your teacher.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Skin and Complexion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Complexion:</a:t>
            </a:r>
            <a:r>
              <a:rPr lang="en-US" dirty="0">
                <a:solidFill>
                  <a:schemeClr val="tx1"/>
                </a:solidFill>
              </a:rPr>
              <a:t> is the natural appearance and color of the skin, especially of the face. For example, “Mary has a soft, creamy complexion.”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Wrinkled: </a:t>
            </a:r>
            <a:r>
              <a:rPr lang="en-US" i="1" dirty="0">
                <a:solidFill>
                  <a:schemeClr val="tx1"/>
                </a:solidFill>
              </a:rPr>
              <a:t>covered with lines or loose folds of skin; often associated with age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Freckled:</a:t>
            </a:r>
            <a:r>
              <a:rPr lang="en-US" i="1" dirty="0">
                <a:solidFill>
                  <a:schemeClr val="tx1"/>
                </a:solidFill>
              </a:rPr>
              <a:t> sprinkled or covered with light brown spots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Sallow: </a:t>
            </a:r>
            <a:r>
              <a:rPr lang="en-US" i="1" dirty="0">
                <a:solidFill>
                  <a:schemeClr val="tx1"/>
                </a:solidFill>
              </a:rPr>
              <a:t>skin that has a yellowish tint; may be associated with illness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2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92" y="2595564"/>
            <a:ext cx="8220808" cy="3670767"/>
          </a:xfrm>
        </p:spPr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Other skin-related adjectives:</a:t>
            </a:r>
            <a:r>
              <a:rPr lang="en-US" i="1" dirty="0">
                <a:solidFill>
                  <a:schemeClr val="tx1"/>
                </a:solidFill>
              </a:rPr>
              <a:t>  spotless, silky, smooth, creamy, dewy, baby-soft, peaches-and-cream,  sunburned, dry, brown, dark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Face </a:t>
            </a:r>
            <a:r>
              <a:rPr lang="en-US" b="1" dirty="0">
                <a:solidFill>
                  <a:schemeClr val="tx1"/>
                </a:solidFill>
              </a:rPr>
              <a:t>Shape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Square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Oval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Round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Triangular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Heart-shaped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Thin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600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Phrases about family, work, free time or study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 married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Have children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Go to school/college/ university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Have an interesting job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Go to the cinema a lot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Be unemployed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Have brothers and/or sisters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4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Eyes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54" y="2595564"/>
            <a:ext cx="8138746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TIP:</a:t>
            </a:r>
            <a:r>
              <a:rPr lang="en-US" dirty="0">
                <a:solidFill>
                  <a:schemeClr val="tx1"/>
                </a:solidFill>
              </a:rPr>
              <a:t> Pay attention to the eyes, as they often reveal much about a person.</a:t>
            </a:r>
          </a:p>
          <a:p>
            <a:endParaRPr lang="en-US" b="1" i="1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</a:rPr>
              <a:t>Shape</a:t>
            </a:r>
            <a:r>
              <a:rPr lang="en-US" b="1" i="1" dirty="0">
                <a:solidFill>
                  <a:schemeClr val="tx1"/>
                </a:solidFill>
              </a:rPr>
              <a:t>, size, and appearance:</a:t>
            </a:r>
            <a:r>
              <a:rPr lang="en-US" i="1" dirty="0">
                <a:solidFill>
                  <a:schemeClr val="tx1"/>
                </a:solidFill>
              </a:rPr>
              <a:t> large, small, almond-shaped, round, squinty, bulging, hollow, tear-filled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i="1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tx1"/>
                </a:solidFill>
              </a:rPr>
              <a:t>Eye </a:t>
            </a:r>
            <a:r>
              <a:rPr lang="en-US" b="1" i="1" dirty="0">
                <a:solidFill>
                  <a:schemeClr val="tx1"/>
                </a:solidFill>
              </a:rPr>
              <a:t>color: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i="1" dirty="0">
                <a:solidFill>
                  <a:schemeClr val="tx1"/>
                </a:solidFill>
              </a:rPr>
              <a:t>black, brown, hazel, green, blue, violet, gray, amber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984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Mouth &amp;</a:t>
            </a:r>
            <a:r>
              <a:rPr lang="en-US" b="1" dirty="0"/>
              <a:t> </a:t>
            </a:r>
            <a:r>
              <a:rPr lang="en-US" b="1" dirty="0" smtClean="0"/>
              <a:t>Lips and hair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38" y="2595564"/>
            <a:ext cx="8044962" cy="3670767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Lip shape and size:</a:t>
            </a:r>
            <a:r>
              <a:rPr lang="en-US" i="1" dirty="0">
                <a:solidFill>
                  <a:schemeClr val="tx1"/>
                </a:solidFill>
              </a:rPr>
              <a:t> thin, full, pouting (baby’s lips, often)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Mouth expressions:</a:t>
            </a:r>
            <a:r>
              <a:rPr lang="en-US" i="1" dirty="0">
                <a:solidFill>
                  <a:schemeClr val="tx1"/>
                </a:solidFill>
              </a:rPr>
              <a:t> laugh, smile, grin,</a:t>
            </a:r>
            <a:r>
              <a:rPr lang="en-US" dirty="0">
                <a:solidFill>
                  <a:schemeClr val="tx1"/>
                </a:solidFill>
              </a:rPr>
              <a:t> kind, sweet, dimpled, relaxed, firm, serious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Hair color:</a:t>
            </a:r>
            <a:r>
              <a:rPr lang="en-US" i="1" dirty="0">
                <a:solidFill>
                  <a:schemeClr val="tx1"/>
                </a:solidFill>
              </a:rPr>
              <a:t> black,  brown, chestnut-brown, blond, honey-blond, golden-blond, ash-blond, red, strawberry-blond, gray, silver, white. 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Texture or appearance:</a:t>
            </a:r>
            <a:r>
              <a:rPr lang="en-US" i="1" dirty="0">
                <a:solidFill>
                  <a:schemeClr val="tx1"/>
                </a:solidFill>
              </a:rPr>
              <a:t>  wavy, curly, kinky, frizzy, wild, , straight, spiky, stiff, buzzed, shaved, parted, neatly-combed, long, short, cropped, dull, </a:t>
            </a:r>
            <a:r>
              <a:rPr lang="en-US" i="1" dirty="0" smtClean="0">
                <a:solidFill>
                  <a:schemeClr val="tx1"/>
                </a:solidFill>
              </a:rPr>
              <a:t>shiny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439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46" y="2595564"/>
            <a:ext cx="8396654" cy="3670767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Do men and women spend their free time differently? How?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If it were suddenly announced that tomorrow was a national holiday, what would you do?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 do you do on Saturdays?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 people's leisure time activities change as they get older? How?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Who do you like to spend your leisure time with?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What do you usually do?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107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</a:t>
            </a:r>
            <a:r>
              <a:rPr lang="en-US" b="1" dirty="0" smtClean="0"/>
              <a:t>long, </a:t>
            </a:r>
            <a:r>
              <a:rPr lang="en-US" b="1" dirty="0"/>
              <a:t>How far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>
                <a:solidFill>
                  <a:schemeClr val="tx1"/>
                </a:solidFill>
              </a:rPr>
              <a:t> we use </a:t>
            </a:r>
            <a:r>
              <a:rPr lang="en-US" b="1" dirty="0" smtClean="0">
                <a:solidFill>
                  <a:schemeClr val="tx1"/>
                </a:solidFill>
              </a:rPr>
              <a:t>how long</a:t>
            </a:r>
            <a:r>
              <a:rPr lang="en-US" dirty="0" smtClean="0">
                <a:solidFill>
                  <a:schemeClr val="tx1"/>
                </a:solidFill>
              </a:rPr>
              <a:t> to ask about a period of time.</a:t>
            </a:r>
          </a:p>
          <a:p>
            <a:pPr fontAlgn="base"/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dirty="0">
                <a:solidFill>
                  <a:schemeClr val="tx1"/>
                </a:solidFill>
              </a:rPr>
              <a:t>use </a:t>
            </a:r>
            <a:r>
              <a:rPr lang="en-US" b="1" dirty="0">
                <a:solidFill>
                  <a:schemeClr val="tx1"/>
                </a:solidFill>
              </a:rPr>
              <a:t>how long</a:t>
            </a:r>
            <a:r>
              <a:rPr lang="en-US" dirty="0">
                <a:solidFill>
                  <a:schemeClr val="tx1"/>
                </a:solidFill>
              </a:rPr>
              <a:t> to talk about the amount of time something takes.</a:t>
            </a:r>
          </a:p>
          <a:p>
            <a:pPr fontAlgn="base"/>
            <a:r>
              <a:rPr lang="en-US" dirty="0" smtClean="0">
                <a:solidFill>
                  <a:schemeClr val="tx1"/>
                </a:solidFill>
              </a:rPr>
              <a:t>E.g. 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b="1" i="1" dirty="0">
                <a:solidFill>
                  <a:schemeClr val="tx1"/>
                </a:solidFill>
              </a:rPr>
              <a:t>How long </a:t>
            </a:r>
            <a:r>
              <a:rPr lang="en-US" i="1" dirty="0">
                <a:solidFill>
                  <a:schemeClr val="tx1"/>
                </a:solidFill>
              </a:rPr>
              <a:t>is the movie? It’s 2 hours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How long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</a:rPr>
              <a:t>have</a:t>
            </a:r>
            <a:r>
              <a:rPr lang="en-US" i="1" dirty="0">
                <a:solidFill>
                  <a:schemeClr val="tx1"/>
                </a:solidFill>
              </a:rPr>
              <a:t> you been living in Canada?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use </a:t>
            </a:r>
            <a:r>
              <a:rPr lang="en-US" b="1" dirty="0">
                <a:solidFill>
                  <a:schemeClr val="tx1"/>
                </a:solidFill>
              </a:rPr>
              <a:t>how far</a:t>
            </a:r>
            <a:r>
              <a:rPr lang="en-US" dirty="0">
                <a:solidFill>
                  <a:schemeClr val="tx1"/>
                </a:solidFill>
              </a:rPr>
              <a:t> to talk about distance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How far </a:t>
            </a:r>
            <a:r>
              <a:rPr lang="en-US" i="1" dirty="0">
                <a:solidFill>
                  <a:schemeClr val="tx1"/>
                </a:solidFill>
              </a:rPr>
              <a:t>is our classroom from the washroom? It’s about 30 meters.</a:t>
            </a:r>
            <a:endParaRPr lang="en-US" dirty="0">
              <a:solidFill>
                <a:schemeClr val="tx1"/>
              </a:solidFill>
            </a:endParaRPr>
          </a:p>
          <a:p>
            <a:pPr fontAlgn="base"/>
            <a:r>
              <a:rPr lang="en-US" b="1" i="1" dirty="0" smtClean="0">
                <a:solidFill>
                  <a:schemeClr val="tx1"/>
                </a:solidFill>
              </a:rPr>
              <a:t>How </a:t>
            </a:r>
            <a:r>
              <a:rPr lang="en-US" b="1" i="1" dirty="0">
                <a:solidFill>
                  <a:schemeClr val="tx1"/>
                </a:solidFill>
              </a:rPr>
              <a:t>far</a:t>
            </a:r>
            <a:r>
              <a:rPr lang="en-US" dirty="0">
                <a:solidFill>
                  <a:schemeClr val="tx1"/>
                </a:solidFill>
              </a:rPr>
              <a:t> do</a:t>
            </a:r>
            <a:r>
              <a:rPr lang="en-US" i="1" dirty="0">
                <a:solidFill>
                  <a:schemeClr val="tx1"/>
                </a:solidFill>
              </a:rPr>
              <a:t> you usually walk? I walk 5 </a:t>
            </a:r>
            <a:r>
              <a:rPr lang="en-US" i="1" dirty="0" smtClean="0">
                <a:solidFill>
                  <a:schemeClr val="tx1"/>
                </a:solidFill>
              </a:rPr>
              <a:t>kilometers.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fontAlgn="base"/>
            <a:r>
              <a:rPr lang="en-US" b="1" i="1" dirty="0" smtClean="0">
                <a:solidFill>
                  <a:schemeClr val="tx1"/>
                </a:solidFill>
              </a:rPr>
              <a:t>How </a:t>
            </a:r>
            <a:r>
              <a:rPr lang="en-US" b="1" i="1" dirty="0">
                <a:solidFill>
                  <a:schemeClr val="tx1"/>
                </a:solidFill>
              </a:rPr>
              <a:t>far</a:t>
            </a:r>
            <a:r>
              <a:rPr lang="en-US" i="1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</a:rPr>
              <a:t>will</a:t>
            </a:r>
            <a:r>
              <a:rPr lang="en-US" i="1" dirty="0">
                <a:solidFill>
                  <a:schemeClr val="tx1"/>
                </a:solidFill>
              </a:rPr>
              <a:t> you drive? 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6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(How </a:t>
            </a:r>
            <a:r>
              <a:rPr lang="en-US" dirty="0"/>
              <a:t>far, </a:t>
            </a:r>
            <a:r>
              <a:rPr lang="en-US" dirty="0" smtClean="0"/>
              <a:t>How long)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3938"/>
            <a:ext cx="8572500" cy="406239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1-………is </a:t>
            </a:r>
            <a:r>
              <a:rPr lang="en-US" b="1" dirty="0">
                <a:solidFill>
                  <a:schemeClr val="tx1"/>
                </a:solidFill>
              </a:rPr>
              <a:t>New York from Los Angeles?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-New </a:t>
            </a:r>
            <a:r>
              <a:rPr lang="en-US" b="1" dirty="0">
                <a:solidFill>
                  <a:schemeClr val="tx1"/>
                </a:solidFill>
              </a:rPr>
              <a:t>York is about 2,900 miles from Los </a:t>
            </a:r>
            <a:r>
              <a:rPr lang="en-US" b="1" dirty="0" smtClean="0">
                <a:solidFill>
                  <a:schemeClr val="tx1"/>
                </a:solidFill>
              </a:rPr>
              <a:t>Angeles.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2-……….does </a:t>
            </a:r>
            <a:r>
              <a:rPr lang="en-US" b="1" dirty="0">
                <a:solidFill>
                  <a:schemeClr val="tx1"/>
                </a:solidFill>
              </a:rPr>
              <a:t>she usually spend in traffic?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-She </a:t>
            </a:r>
            <a:r>
              <a:rPr lang="en-US" b="1" dirty="0">
                <a:solidFill>
                  <a:schemeClr val="tx1"/>
                </a:solidFill>
              </a:rPr>
              <a:t>usually spends 2 hours in traffic.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3-……….is </a:t>
            </a:r>
            <a:r>
              <a:rPr lang="en-US" b="1" dirty="0">
                <a:solidFill>
                  <a:schemeClr val="tx1"/>
                </a:solidFill>
              </a:rPr>
              <a:t>Melbourne from Paris?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-Melbourne </a:t>
            </a:r>
            <a:r>
              <a:rPr lang="en-US" b="1" dirty="0">
                <a:solidFill>
                  <a:schemeClr val="tx1"/>
                </a:solidFill>
              </a:rPr>
              <a:t>is 12,249 miles far from Paris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4…………did </a:t>
            </a:r>
            <a:r>
              <a:rPr lang="en-US" b="1" dirty="0">
                <a:solidFill>
                  <a:schemeClr val="tx1"/>
                </a:solidFill>
              </a:rPr>
              <a:t>he play tennis?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-He </a:t>
            </a:r>
            <a:r>
              <a:rPr lang="en-US" b="1" dirty="0">
                <a:solidFill>
                  <a:schemeClr val="tx1"/>
                </a:solidFill>
              </a:rPr>
              <a:t>played tennis for 30 minutes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endParaRPr lang="en-US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6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2595564"/>
            <a:ext cx="8443546" cy="3670767"/>
          </a:xfrm>
        </p:spPr>
        <p:txBody>
          <a:bodyPr/>
          <a:lstStyle/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5-…………do </a:t>
            </a:r>
            <a:r>
              <a:rPr lang="en-US" b="1" dirty="0">
                <a:solidFill>
                  <a:schemeClr val="tx1"/>
                </a:solidFill>
              </a:rPr>
              <a:t>you usually stretch in the morning?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-I </a:t>
            </a:r>
            <a:r>
              <a:rPr lang="en-US" b="1" dirty="0">
                <a:solidFill>
                  <a:schemeClr val="tx1"/>
                </a:solidFill>
              </a:rPr>
              <a:t>usually stretch for 10 minutes.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chemeClr val="tx1"/>
                </a:solidFill>
              </a:rPr>
              <a:t>6-………..is </a:t>
            </a:r>
            <a:r>
              <a:rPr lang="en-US" b="1" dirty="0">
                <a:solidFill>
                  <a:schemeClr val="tx1"/>
                </a:solidFill>
              </a:rPr>
              <a:t>the bus stop?</a:t>
            </a:r>
          </a:p>
          <a:p>
            <a:pPr marL="0" indent="0" fontAlgn="base">
              <a:buNone/>
            </a:pPr>
            <a:r>
              <a:rPr lang="en-US" b="1" dirty="0">
                <a:solidFill>
                  <a:schemeClr val="tx1"/>
                </a:solidFill>
              </a:rPr>
              <a:t>- The bus stop is 200 meters away.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16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Make questions with(How </a:t>
            </a:r>
            <a:r>
              <a:rPr lang="en-US" dirty="0"/>
              <a:t>far, How long)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2309446"/>
            <a:ext cx="8349762" cy="39568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1- A: ………. ? </a:t>
            </a:r>
            <a:r>
              <a:rPr lang="en-US" b="1" dirty="0">
                <a:solidFill>
                  <a:schemeClr val="tx1"/>
                </a:solidFill>
              </a:rPr>
              <a:t>B: I slept for </a:t>
            </a:r>
            <a:r>
              <a:rPr lang="en-US" b="1" dirty="0" smtClean="0">
                <a:solidFill>
                  <a:schemeClr val="tx1"/>
                </a:solidFill>
              </a:rPr>
              <a:t>six hours.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2- A: ………….. ? </a:t>
            </a:r>
            <a:r>
              <a:rPr lang="en-US" b="1" dirty="0">
                <a:solidFill>
                  <a:schemeClr val="tx1"/>
                </a:solidFill>
              </a:rPr>
              <a:t>B: I have been working at my company for two years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3- A: …………….. ? </a:t>
            </a:r>
            <a:r>
              <a:rPr lang="en-US" b="1" dirty="0">
                <a:solidFill>
                  <a:schemeClr val="tx1"/>
                </a:solidFill>
              </a:rPr>
              <a:t>B: I rode my bicycle for 5 miles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4- A: …….…? </a:t>
            </a:r>
            <a:r>
              <a:rPr lang="en-US" b="1" dirty="0">
                <a:solidFill>
                  <a:schemeClr val="tx1"/>
                </a:solidFill>
              </a:rPr>
              <a:t>B: My house is 15 </a:t>
            </a:r>
            <a:r>
              <a:rPr lang="en-US" b="1" dirty="0" smtClean="0">
                <a:solidFill>
                  <a:schemeClr val="tx1"/>
                </a:solidFill>
              </a:rPr>
              <a:t>kilometers </a:t>
            </a:r>
            <a:r>
              <a:rPr lang="en-US" b="1" dirty="0">
                <a:solidFill>
                  <a:schemeClr val="tx1"/>
                </a:solidFill>
              </a:rPr>
              <a:t>from my work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5- A:……………….? </a:t>
            </a:r>
            <a:r>
              <a:rPr lang="en-US" b="1" dirty="0">
                <a:solidFill>
                  <a:schemeClr val="tx1"/>
                </a:solidFill>
              </a:rPr>
              <a:t>B: Kate waited an hour for the </a:t>
            </a:r>
            <a:r>
              <a:rPr lang="en-US" b="1" dirty="0" smtClean="0">
                <a:solidFill>
                  <a:schemeClr val="tx1"/>
                </a:solidFill>
              </a:rPr>
              <a:t>bus.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6- A:……………….? </a:t>
            </a:r>
            <a:r>
              <a:rPr lang="en-US" b="1" dirty="0">
                <a:solidFill>
                  <a:schemeClr val="tx1"/>
                </a:solidFill>
              </a:rPr>
              <a:t>B: The lessons are 20 minutes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7- A:………………….? </a:t>
            </a:r>
            <a:r>
              <a:rPr lang="en-US" b="1" dirty="0">
                <a:solidFill>
                  <a:schemeClr val="tx1"/>
                </a:solidFill>
              </a:rPr>
              <a:t>B: I had to stand for 30 minutes.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 </a:t>
            </a:r>
            <a:r>
              <a:rPr lang="en-US" b="1" dirty="0"/>
              <a:t>"How much" and "How many</a:t>
            </a:r>
            <a:r>
              <a:rPr lang="en-US" b="1" dirty="0" smtClean="0"/>
              <a:t>"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2595564"/>
            <a:ext cx="8302869" cy="36707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choice between </a:t>
            </a:r>
            <a:r>
              <a:rPr lang="en-US" b="1" i="1" dirty="0">
                <a:solidFill>
                  <a:srgbClr val="C00000"/>
                </a:solidFill>
              </a:rPr>
              <a:t>much</a:t>
            </a:r>
            <a:r>
              <a:rPr lang="en-US" b="1" dirty="0">
                <a:solidFill>
                  <a:schemeClr val="tx1"/>
                </a:solidFill>
              </a:rPr>
              <a:t> and </a:t>
            </a:r>
            <a:r>
              <a:rPr lang="en-US" b="1" i="1" dirty="0">
                <a:solidFill>
                  <a:srgbClr val="C00000"/>
                </a:solidFill>
              </a:rPr>
              <a:t>many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en-US" b="1" dirty="0">
                <a:solidFill>
                  <a:schemeClr val="tx1"/>
                </a:solidFill>
              </a:rPr>
              <a:t>depends on the noun it is describing.</a:t>
            </a:r>
          </a:p>
          <a:p>
            <a:endParaRPr lang="en-US" b="1" i="1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rgbClr val="C00000"/>
                </a:solidFill>
              </a:rPr>
              <a:t>Much</a:t>
            </a:r>
            <a:r>
              <a:rPr lang="en-US" b="1" dirty="0">
                <a:solidFill>
                  <a:schemeClr val="tx1"/>
                </a:solidFill>
              </a:rPr>
              <a:t> is used to describe mass nouns or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en-US" b="1" dirty="0" err="1">
                <a:solidFill>
                  <a:srgbClr val="C00000"/>
                </a:solidFill>
                <a:hlinkClick r:id="rId2"/>
              </a:rPr>
              <a:t>noncount</a:t>
            </a:r>
            <a:r>
              <a:rPr lang="en-US" b="1" dirty="0">
                <a:solidFill>
                  <a:srgbClr val="C00000"/>
                </a:solidFill>
                <a:hlinkClick r:id="rId2"/>
              </a:rPr>
              <a:t> nouns</a:t>
            </a:r>
            <a:r>
              <a:rPr lang="en-US" b="1" dirty="0">
                <a:solidFill>
                  <a:schemeClr val="tx1"/>
                </a:solidFill>
              </a:rPr>
              <a:t> like </a:t>
            </a:r>
            <a:r>
              <a:rPr lang="en-US" b="1" i="1" dirty="0">
                <a:solidFill>
                  <a:schemeClr val="tx1"/>
                </a:solidFill>
              </a:rPr>
              <a:t>juice</a:t>
            </a:r>
            <a:r>
              <a:rPr lang="en-US" b="1" dirty="0">
                <a:solidFill>
                  <a:schemeClr val="tx1"/>
                </a:solidFill>
              </a:rPr>
              <a:t>, </a:t>
            </a:r>
            <a:r>
              <a:rPr lang="en-US" b="1" i="1" dirty="0">
                <a:solidFill>
                  <a:schemeClr val="tx1"/>
                </a:solidFill>
              </a:rPr>
              <a:t>rice</a:t>
            </a:r>
            <a:r>
              <a:rPr lang="en-US" b="1" dirty="0">
                <a:solidFill>
                  <a:schemeClr val="tx1"/>
                </a:solidFill>
              </a:rPr>
              <a:t>, </a:t>
            </a:r>
            <a:r>
              <a:rPr lang="en-US" b="1" i="1" dirty="0">
                <a:solidFill>
                  <a:schemeClr val="tx1"/>
                </a:solidFill>
              </a:rPr>
              <a:t>patience</a:t>
            </a:r>
            <a:r>
              <a:rPr lang="en-US" b="1" dirty="0">
                <a:solidFill>
                  <a:schemeClr val="tx1"/>
                </a:solidFill>
              </a:rPr>
              <a:t>, and </a:t>
            </a:r>
            <a:r>
              <a:rPr lang="en-US" b="1" i="1" dirty="0">
                <a:solidFill>
                  <a:schemeClr val="tx1"/>
                </a:solidFill>
              </a:rPr>
              <a:t>happiness</a:t>
            </a:r>
            <a:r>
              <a:rPr lang="en-US" b="1" dirty="0">
                <a:solidFill>
                  <a:schemeClr val="tx1"/>
                </a:solidFill>
              </a:rPr>
              <a:t>. When using </a:t>
            </a:r>
            <a:r>
              <a:rPr lang="en-US" b="1" i="1" dirty="0">
                <a:solidFill>
                  <a:schemeClr val="tx1"/>
                </a:solidFill>
              </a:rPr>
              <a:t>much</a:t>
            </a:r>
            <a:r>
              <a:rPr lang="en-US" b="1" dirty="0">
                <a:solidFill>
                  <a:schemeClr val="tx1"/>
                </a:solidFill>
              </a:rPr>
              <a:t>, the noun will always be singular; it cannot be plural.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0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554" y="2595564"/>
            <a:ext cx="7986346" cy="3670767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is used to describe </a:t>
            </a:r>
            <a:r>
              <a:rPr lang="en-US" b="1" dirty="0">
                <a:solidFill>
                  <a:schemeClr val="tx1"/>
                </a:solidFill>
                <a:hlinkClick r:id="rId2"/>
              </a:rPr>
              <a:t>count nouns</a:t>
            </a:r>
            <a:r>
              <a:rPr lang="en-US" b="1" dirty="0">
                <a:solidFill>
                  <a:schemeClr val="tx1"/>
                </a:solidFill>
              </a:rPr>
              <a:t> or nouns that can be counted like </a:t>
            </a:r>
            <a:r>
              <a:rPr lang="en-US" b="1" i="1" dirty="0">
                <a:solidFill>
                  <a:schemeClr val="tx1"/>
                </a:solidFill>
              </a:rPr>
              <a:t>books</a:t>
            </a:r>
            <a:r>
              <a:rPr lang="en-US" b="1" dirty="0">
                <a:solidFill>
                  <a:schemeClr val="tx1"/>
                </a:solidFill>
              </a:rPr>
              <a:t>, </a:t>
            </a:r>
            <a:r>
              <a:rPr lang="en-US" b="1" i="1" dirty="0">
                <a:solidFill>
                  <a:schemeClr val="tx1"/>
                </a:solidFill>
              </a:rPr>
              <a:t>ideas</a:t>
            </a:r>
            <a:r>
              <a:rPr lang="en-US" b="1" dirty="0">
                <a:solidFill>
                  <a:schemeClr val="tx1"/>
                </a:solidFill>
              </a:rPr>
              <a:t>, </a:t>
            </a:r>
            <a:r>
              <a:rPr lang="en-US" b="1" i="1" dirty="0">
                <a:solidFill>
                  <a:schemeClr val="tx1"/>
                </a:solidFill>
              </a:rPr>
              <a:t>leaves</a:t>
            </a:r>
            <a:r>
              <a:rPr lang="en-US" b="1" dirty="0">
                <a:solidFill>
                  <a:schemeClr val="tx1"/>
                </a:solidFill>
              </a:rPr>
              <a:t>, and </a:t>
            </a:r>
            <a:r>
              <a:rPr lang="en-US" b="1" i="1" dirty="0">
                <a:solidFill>
                  <a:schemeClr val="tx1"/>
                </a:solidFill>
              </a:rPr>
              <a:t>shoes</a:t>
            </a:r>
            <a:r>
              <a:rPr lang="en-US" b="1" dirty="0">
                <a:solidFill>
                  <a:schemeClr val="tx1"/>
                </a:solidFill>
              </a:rPr>
              <a:t>. When using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, the noun will always be plural.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following examples show how </a:t>
            </a:r>
            <a:r>
              <a:rPr lang="en-US" b="1" i="1" dirty="0">
                <a:solidFill>
                  <a:schemeClr val="tx1"/>
                </a:solidFill>
              </a:rPr>
              <a:t>much</a:t>
            </a:r>
            <a:r>
              <a:rPr lang="en-US" b="1" dirty="0">
                <a:solidFill>
                  <a:schemeClr val="tx1"/>
                </a:solidFill>
              </a:rPr>
              <a:t> and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are used. The nouns are underlined.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1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Phrases about family, work, free time or study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Play </a:t>
            </a:r>
            <a:r>
              <a:rPr lang="en-US" b="1" dirty="0">
                <a:solidFill>
                  <a:schemeClr val="tx1"/>
                </a:solidFill>
              </a:rPr>
              <a:t>v</a:t>
            </a:r>
            <a:r>
              <a:rPr lang="en-US" b="1" dirty="0" smtClean="0">
                <a:solidFill>
                  <a:schemeClr val="tx1"/>
                </a:solidFill>
              </a:rPr>
              <a:t>ideo games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Work for a big/small company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Chat to friends online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Have a degree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Go to concerts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Work at the weekends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Study another language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How </a:t>
            </a:r>
            <a:r>
              <a:rPr lang="en-US" b="1" i="1" dirty="0">
                <a:solidFill>
                  <a:schemeClr val="tx1"/>
                </a:solidFill>
              </a:rPr>
              <a:t>much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u="sng" dirty="0">
                <a:solidFill>
                  <a:srgbClr val="C00000"/>
                </a:solidFill>
              </a:rPr>
              <a:t>milk</a:t>
            </a:r>
            <a:r>
              <a:rPr lang="en-US" b="1" dirty="0">
                <a:solidFill>
                  <a:schemeClr val="tx1"/>
                </a:solidFill>
              </a:rPr>
              <a:t> does the recipe call for?</a:t>
            </a:r>
          </a:p>
          <a:p>
            <a:r>
              <a:rPr lang="en-US" b="1" dirty="0">
                <a:solidFill>
                  <a:schemeClr val="tx1"/>
                </a:solidFill>
              </a:rPr>
              <a:t>How much </a:t>
            </a:r>
            <a:r>
              <a:rPr lang="en-US" b="1" u="sng" dirty="0">
                <a:solidFill>
                  <a:srgbClr val="C00000"/>
                </a:solidFill>
              </a:rPr>
              <a:t>money</a:t>
            </a:r>
            <a:r>
              <a:rPr lang="en-US" b="1" dirty="0">
                <a:solidFill>
                  <a:schemeClr val="tx1"/>
                </a:solidFill>
              </a:rPr>
              <a:t> will it cost </a:t>
            </a:r>
            <a:r>
              <a:rPr lang="en-US" b="1" dirty="0" smtClean="0">
                <a:solidFill>
                  <a:schemeClr val="tx1"/>
                </a:solidFill>
              </a:rPr>
              <a:t>me?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dirty="0">
                <a:solidFill>
                  <a:schemeClr val="tx1"/>
                </a:solidFill>
              </a:rPr>
              <a:t>much </a:t>
            </a:r>
            <a:r>
              <a:rPr lang="en-US" b="1" u="sng" dirty="0">
                <a:solidFill>
                  <a:srgbClr val="C00000"/>
                </a:solidFill>
              </a:rPr>
              <a:t>sleep</a:t>
            </a:r>
            <a:r>
              <a:rPr lang="en-US" b="1" dirty="0">
                <a:solidFill>
                  <a:schemeClr val="tx1"/>
                </a:solidFill>
              </a:rPr>
              <a:t> do you get every night?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How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en-US" b="1" u="sng" dirty="0">
                <a:solidFill>
                  <a:srgbClr val="C00000"/>
                </a:solidFill>
              </a:rPr>
              <a:t>roses</a:t>
            </a:r>
            <a:r>
              <a:rPr lang="en-US" b="1" dirty="0">
                <a:solidFill>
                  <a:schemeClr val="tx1"/>
                </a:solidFill>
              </a:rPr>
              <a:t> did you buy?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 don't know how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u="sng" dirty="0">
                <a:solidFill>
                  <a:srgbClr val="C00000"/>
                </a:solidFill>
              </a:rPr>
              <a:t>movies</a:t>
            </a:r>
            <a:r>
              <a:rPr lang="en-US" b="1" dirty="0">
                <a:solidFill>
                  <a:schemeClr val="tx1"/>
                </a:solidFill>
              </a:rPr>
              <a:t> I own.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There are so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u="sng" dirty="0">
                <a:solidFill>
                  <a:srgbClr val="C00000"/>
                </a:solidFill>
              </a:rPr>
              <a:t>things</a:t>
            </a:r>
            <a:r>
              <a:rPr lang="en-US" b="1" dirty="0">
                <a:solidFill>
                  <a:schemeClr val="tx1"/>
                </a:solidFill>
              </a:rPr>
              <a:t> to do I don’t know if we will get them all done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 many </a:t>
            </a:r>
            <a:r>
              <a:rPr lang="en-US" b="1" u="sng" dirty="0">
                <a:solidFill>
                  <a:srgbClr val="C00000"/>
                </a:solidFill>
              </a:rPr>
              <a:t>brothers and sisters </a:t>
            </a:r>
            <a:r>
              <a:rPr lang="en-US" b="1" dirty="0">
                <a:solidFill>
                  <a:schemeClr val="tx1"/>
                </a:solidFill>
              </a:rPr>
              <a:t>have you </a:t>
            </a:r>
            <a:r>
              <a:rPr lang="en-US" b="1" dirty="0" smtClean="0">
                <a:solidFill>
                  <a:schemeClr val="tx1"/>
                </a:solidFill>
              </a:rPr>
              <a:t>got?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There </a:t>
            </a:r>
            <a:r>
              <a:rPr lang="en-US" b="1" dirty="0">
                <a:solidFill>
                  <a:schemeClr val="tx1"/>
                </a:solidFill>
              </a:rPr>
              <a:t>are many </a:t>
            </a:r>
            <a:r>
              <a:rPr lang="en-US" b="1" u="sng" dirty="0">
                <a:solidFill>
                  <a:srgbClr val="C00000"/>
                </a:solidFill>
              </a:rPr>
              <a:t>empty</a:t>
            </a:r>
            <a:r>
              <a:rPr lang="en-US" b="1" dirty="0">
                <a:solidFill>
                  <a:schemeClr val="tx1"/>
                </a:solidFill>
              </a:rPr>
              <a:t> chairs in the event</a:t>
            </a:r>
            <a:r>
              <a:rPr lang="en-US" u="sng" dirty="0"/>
              <a:t>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1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2" y="2595564"/>
            <a:ext cx="8525608" cy="36707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You </a:t>
            </a:r>
            <a:r>
              <a:rPr lang="en-US" b="1" dirty="0">
                <a:solidFill>
                  <a:schemeClr val="tx1"/>
                </a:solidFill>
              </a:rPr>
              <a:t>can use </a:t>
            </a:r>
            <a:r>
              <a:rPr lang="en-US" b="1" i="1" dirty="0">
                <a:solidFill>
                  <a:srgbClr val="C00000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with a </a:t>
            </a:r>
            <a:r>
              <a:rPr lang="en-US" b="1" u="sng" dirty="0" err="1">
                <a:solidFill>
                  <a:schemeClr val="tx1"/>
                </a:solidFill>
              </a:rPr>
              <a:t>noncount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noun only if you are talking about different types, kinds, or measured quantities of something. The following examples show this.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u="sng" dirty="0">
                <a:solidFill>
                  <a:schemeClr val="tx1"/>
                </a:solidFill>
              </a:rPr>
              <a:t>cups of milk</a:t>
            </a:r>
            <a:r>
              <a:rPr lang="en-US" b="1" dirty="0">
                <a:solidFill>
                  <a:schemeClr val="tx1"/>
                </a:solidFill>
              </a:rPr>
              <a:t> does the recipe call for? (</a:t>
            </a:r>
            <a:r>
              <a:rPr lang="en-US" b="1" i="1" dirty="0">
                <a:solidFill>
                  <a:schemeClr val="tx1"/>
                </a:solidFill>
              </a:rPr>
              <a:t>Milk</a:t>
            </a:r>
            <a:r>
              <a:rPr lang="en-US" b="1" dirty="0">
                <a:solidFill>
                  <a:schemeClr val="tx1"/>
                </a:solidFill>
              </a:rPr>
              <a:t> is a </a:t>
            </a:r>
            <a:r>
              <a:rPr lang="en-US" b="1" u="sng" dirty="0" err="1">
                <a:solidFill>
                  <a:schemeClr val="tx1"/>
                </a:solidFill>
              </a:rPr>
              <a:t>noncount</a:t>
            </a:r>
            <a:r>
              <a:rPr lang="en-US" b="1" dirty="0">
                <a:solidFill>
                  <a:schemeClr val="tx1"/>
                </a:solidFill>
              </a:rPr>
              <a:t> noun but the question is asking "how many cups" and </a:t>
            </a:r>
            <a:r>
              <a:rPr lang="en-US" b="1" i="1" dirty="0">
                <a:solidFill>
                  <a:schemeClr val="tx1"/>
                </a:solidFill>
              </a:rPr>
              <a:t>cup</a:t>
            </a:r>
            <a:r>
              <a:rPr lang="en-US" b="1" dirty="0">
                <a:solidFill>
                  <a:schemeClr val="tx1"/>
                </a:solidFill>
              </a:rPr>
              <a:t> is a count noun.)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She put too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u="sng" dirty="0">
                <a:solidFill>
                  <a:schemeClr val="tx1"/>
                </a:solidFill>
              </a:rPr>
              <a:t>teaspoons of sugar</a:t>
            </a:r>
            <a:r>
              <a:rPr lang="en-US" b="1" dirty="0">
                <a:solidFill>
                  <a:schemeClr val="tx1"/>
                </a:solidFill>
              </a:rPr>
              <a:t> in her coffee. (</a:t>
            </a:r>
            <a:r>
              <a:rPr lang="en-US" b="1" i="1" dirty="0">
                <a:solidFill>
                  <a:schemeClr val="tx1"/>
                </a:solidFill>
              </a:rPr>
              <a:t>Sugar</a:t>
            </a:r>
            <a:r>
              <a:rPr lang="en-US" b="1" dirty="0">
                <a:solidFill>
                  <a:schemeClr val="tx1"/>
                </a:solidFill>
              </a:rPr>
              <a:t> is a </a:t>
            </a:r>
            <a:r>
              <a:rPr lang="en-US" b="1" u="sng" dirty="0" err="1">
                <a:solidFill>
                  <a:schemeClr val="tx1"/>
                </a:solidFill>
              </a:rPr>
              <a:t>noncount</a:t>
            </a:r>
            <a:r>
              <a:rPr lang="en-US" b="1" dirty="0">
                <a:solidFill>
                  <a:schemeClr val="tx1"/>
                </a:solidFill>
              </a:rPr>
              <a:t> noun but </a:t>
            </a:r>
            <a:r>
              <a:rPr lang="en-US" b="1" i="1" dirty="0">
                <a:solidFill>
                  <a:schemeClr val="tx1"/>
                </a:solidFill>
              </a:rPr>
              <a:t>teaspoon</a:t>
            </a:r>
            <a:r>
              <a:rPr lang="en-US" b="1" dirty="0">
                <a:solidFill>
                  <a:schemeClr val="tx1"/>
                </a:solidFill>
              </a:rPr>
              <a:t> is a count noun.)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35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46" y="2595564"/>
            <a:ext cx="8396654" cy="3670767"/>
          </a:xfrm>
        </p:spPr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How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u="sng" dirty="0">
                <a:solidFill>
                  <a:schemeClr val="tx1"/>
                </a:solidFill>
              </a:rPr>
              <a:t>kinds of fruit</a:t>
            </a:r>
            <a:r>
              <a:rPr lang="en-US" b="1" dirty="0">
                <a:solidFill>
                  <a:schemeClr val="tx1"/>
                </a:solidFill>
              </a:rPr>
              <a:t> does she grow in her garden? (</a:t>
            </a:r>
            <a:r>
              <a:rPr lang="en-US" b="1" i="1" dirty="0">
                <a:solidFill>
                  <a:schemeClr val="tx1"/>
                </a:solidFill>
              </a:rPr>
              <a:t>Fruit</a:t>
            </a:r>
            <a:r>
              <a:rPr lang="en-US" b="1" dirty="0">
                <a:solidFill>
                  <a:schemeClr val="tx1"/>
                </a:solidFill>
              </a:rPr>
              <a:t> is a </a:t>
            </a:r>
            <a:r>
              <a:rPr lang="en-US" b="1" u="sng" dirty="0" err="1">
                <a:solidFill>
                  <a:schemeClr val="tx1"/>
                </a:solidFill>
              </a:rPr>
              <a:t>noncount</a:t>
            </a:r>
            <a:r>
              <a:rPr lang="en-US" b="1" dirty="0">
                <a:solidFill>
                  <a:schemeClr val="tx1"/>
                </a:solidFill>
              </a:rPr>
              <a:t> noun but </a:t>
            </a:r>
            <a:r>
              <a:rPr lang="en-US" b="1" i="1" dirty="0">
                <a:solidFill>
                  <a:schemeClr val="tx1"/>
                </a:solidFill>
              </a:rPr>
              <a:t>kind</a:t>
            </a:r>
            <a:r>
              <a:rPr lang="en-US" b="1" dirty="0">
                <a:solidFill>
                  <a:schemeClr val="tx1"/>
                </a:solidFill>
              </a:rPr>
              <a:t> is a count noun.)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The market sells </a:t>
            </a:r>
            <a:r>
              <a:rPr lang="en-US" b="1" i="1" dirty="0">
                <a:solidFill>
                  <a:schemeClr val="tx1"/>
                </a:solidFill>
              </a:rPr>
              <a:t>many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b="1" u="sng" dirty="0">
                <a:solidFill>
                  <a:schemeClr val="tx1"/>
                </a:solidFill>
              </a:rPr>
              <a:t>types of rice</a:t>
            </a:r>
            <a:r>
              <a:rPr lang="en-US" b="1" dirty="0">
                <a:solidFill>
                  <a:schemeClr val="tx1"/>
                </a:solidFill>
              </a:rPr>
              <a:t>. (</a:t>
            </a:r>
            <a:r>
              <a:rPr lang="en-US" b="1" i="1" dirty="0">
                <a:solidFill>
                  <a:schemeClr val="tx1"/>
                </a:solidFill>
              </a:rPr>
              <a:t>Rice</a:t>
            </a:r>
            <a:r>
              <a:rPr lang="en-US" b="1" dirty="0">
                <a:solidFill>
                  <a:schemeClr val="tx1"/>
                </a:solidFill>
              </a:rPr>
              <a:t> is a </a:t>
            </a:r>
            <a:r>
              <a:rPr lang="en-US" b="1" u="sng" dirty="0" err="1">
                <a:solidFill>
                  <a:schemeClr val="tx1"/>
                </a:solidFill>
              </a:rPr>
              <a:t>noncount</a:t>
            </a:r>
            <a:r>
              <a:rPr lang="en-US" b="1" dirty="0">
                <a:solidFill>
                  <a:schemeClr val="tx1"/>
                </a:solidFill>
              </a:rPr>
              <a:t> noun but </a:t>
            </a:r>
            <a:r>
              <a:rPr lang="en-US" b="1" i="1" dirty="0">
                <a:solidFill>
                  <a:schemeClr val="tx1"/>
                </a:solidFill>
              </a:rPr>
              <a:t>type</a:t>
            </a:r>
            <a:r>
              <a:rPr lang="en-US" b="1" dirty="0">
                <a:solidFill>
                  <a:schemeClr val="tx1"/>
                </a:solidFill>
              </a:rPr>
              <a:t> is a count noun.)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052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time is it?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08" y="2250832"/>
            <a:ext cx="8466992" cy="40155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 time is it?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Do you have the time?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time is the concert?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time is your lunch break?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time is your favorite time of the day?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2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2250832"/>
            <a:ext cx="8384931" cy="40155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There are two common ways of telling the time.</a:t>
            </a:r>
          </a:p>
          <a:p>
            <a:r>
              <a:rPr lang="en-US" b="1" dirty="0">
                <a:solidFill>
                  <a:schemeClr val="tx1"/>
                </a:solidFill>
              </a:rPr>
              <a:t>Formal but easier way</a:t>
            </a:r>
          </a:p>
          <a:p>
            <a:r>
              <a:rPr lang="en-US" dirty="0">
                <a:solidFill>
                  <a:schemeClr val="tx1"/>
                </a:solidFill>
              </a:rPr>
              <a:t>Say the hours first and then the minutes.</a:t>
            </a:r>
          </a:p>
          <a:p>
            <a:r>
              <a:rPr lang="en-US" dirty="0">
                <a:solidFill>
                  <a:schemeClr val="tx1"/>
                </a:solidFill>
              </a:rPr>
              <a:t>Example: 7:45 - seven forty-five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More </a:t>
            </a:r>
            <a:r>
              <a:rPr lang="en-US" b="1" dirty="0">
                <a:solidFill>
                  <a:schemeClr val="tx1"/>
                </a:solidFill>
              </a:rPr>
              <a:t>popular way</a:t>
            </a:r>
          </a:p>
          <a:p>
            <a:r>
              <a:rPr lang="en-US" dirty="0">
                <a:solidFill>
                  <a:schemeClr val="tx1"/>
                </a:solidFill>
              </a:rPr>
              <a:t>Say the minutes first and then the hours. Use </a:t>
            </a:r>
            <a:r>
              <a:rPr lang="en-US" i="1" dirty="0">
                <a:solidFill>
                  <a:schemeClr val="tx1"/>
                </a:solidFill>
              </a:rPr>
              <a:t>past</a:t>
            </a:r>
            <a:r>
              <a:rPr lang="en-US" dirty="0">
                <a:solidFill>
                  <a:schemeClr val="tx1"/>
                </a:solidFill>
              </a:rPr>
              <a:t> and the preceding hour for minutes 01 through 30. Use </a:t>
            </a:r>
            <a:r>
              <a:rPr lang="en-US" i="1" dirty="0">
                <a:solidFill>
                  <a:schemeClr val="tx1"/>
                </a:solidFill>
              </a:rPr>
              <a:t>to</a:t>
            </a:r>
            <a:r>
              <a:rPr lang="en-US" dirty="0">
                <a:solidFill>
                  <a:schemeClr val="tx1"/>
                </a:solidFill>
              </a:rPr>
              <a:t> and the forthcoming hour for minutes 31 through </a:t>
            </a:r>
            <a:r>
              <a:rPr lang="en-US" dirty="0" smtClean="0">
                <a:solidFill>
                  <a:schemeClr val="tx1"/>
                </a:solidFill>
              </a:rPr>
              <a:t>59.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Example: 7.15 - fifteen minutes past seven</a:t>
            </a:r>
          </a:p>
          <a:p>
            <a:r>
              <a:rPr lang="en-US" dirty="0">
                <a:solidFill>
                  <a:schemeClr val="tx1"/>
                </a:solidFill>
              </a:rPr>
              <a:t>Example: 7.45 - fifteen minutes to eight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0738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2595564"/>
            <a:ext cx="8502162" cy="367076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Another possibility of saying '15 minutes past' is: </a:t>
            </a:r>
            <a:r>
              <a:rPr lang="en-US" b="1" i="1" dirty="0">
                <a:solidFill>
                  <a:schemeClr val="tx1"/>
                </a:solidFill>
              </a:rPr>
              <a:t>a quarter past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Another </a:t>
            </a:r>
            <a:r>
              <a:rPr lang="en-US" b="1" dirty="0">
                <a:solidFill>
                  <a:schemeClr val="tx1"/>
                </a:solidFill>
              </a:rPr>
              <a:t>possibility of saying '15 minutes to' is: </a:t>
            </a:r>
            <a:r>
              <a:rPr lang="en-US" b="1" i="1" dirty="0">
                <a:solidFill>
                  <a:schemeClr val="tx1"/>
                </a:solidFill>
              </a:rPr>
              <a:t>a quarter to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Another </a:t>
            </a:r>
            <a:r>
              <a:rPr lang="en-US" b="1" dirty="0">
                <a:solidFill>
                  <a:schemeClr val="tx1"/>
                </a:solidFill>
              </a:rPr>
              <a:t>possibility of saying '30 minutes past' is: </a:t>
            </a:r>
            <a:r>
              <a:rPr lang="en-US" b="1" i="1" dirty="0">
                <a:solidFill>
                  <a:schemeClr val="tx1"/>
                </a:solidFill>
              </a:rPr>
              <a:t>half past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Example</a:t>
            </a:r>
            <a:r>
              <a:rPr lang="en-US" b="1" dirty="0">
                <a:solidFill>
                  <a:schemeClr val="tx1"/>
                </a:solidFill>
              </a:rPr>
              <a:t>: 5:30 - half past five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9244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93" y="2372825"/>
            <a:ext cx="8310930" cy="395763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More formal expressions to indicate whether a time is before noon or after are </a:t>
            </a:r>
            <a:r>
              <a:rPr lang="en-US" b="1" i="1" dirty="0">
                <a:solidFill>
                  <a:schemeClr val="tx1"/>
                </a:solidFill>
              </a:rPr>
              <a:t>a.m.</a:t>
            </a:r>
            <a:r>
              <a:rPr lang="en-US" b="1" dirty="0">
                <a:solidFill>
                  <a:schemeClr val="tx1"/>
                </a:solidFill>
              </a:rPr>
              <a:t> (also: am - ante meridiem, before noon) and </a:t>
            </a:r>
            <a:r>
              <a:rPr lang="en-US" b="1" i="1" dirty="0">
                <a:solidFill>
                  <a:schemeClr val="tx1"/>
                </a:solidFill>
              </a:rPr>
              <a:t>p.m.</a:t>
            </a:r>
            <a:r>
              <a:rPr lang="en-US" b="1" dirty="0">
                <a:solidFill>
                  <a:schemeClr val="tx1"/>
                </a:solidFill>
              </a:rPr>
              <a:t> (also: pm - post meridiem, after noon). Use these expression only with the formal way of telling the time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Example</a:t>
            </a:r>
            <a:r>
              <a:rPr lang="en-US" b="1" dirty="0">
                <a:solidFill>
                  <a:schemeClr val="tx1"/>
                </a:solidFill>
              </a:rPr>
              <a:t>: 3:15 - three fifteen a.m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050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It’s twelve o’clock, It’s noon, it’s midnight.  (12:00)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It’s twelve fifteen, it’s a quarter after twelve. (12:15)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It’s twelve thirty, it’s half past twelve. ( 12:30)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It’s twelve fifty-five, it’s five to one. (12:55)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E.g. 06:10, </a:t>
            </a:r>
            <a:r>
              <a:rPr lang="en-US" b="1" dirty="0">
                <a:solidFill>
                  <a:schemeClr val="tx1"/>
                </a:solidFill>
              </a:rPr>
              <a:t>06:05</a:t>
            </a:r>
            <a:r>
              <a:rPr lang="en-US" b="1" dirty="0" smtClean="0">
                <a:solidFill>
                  <a:schemeClr val="tx1"/>
                </a:solidFill>
              </a:rPr>
              <a:t>, 06:55, 06:50, 06:40, 06:35, 06:20, 06:25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cap="all" dirty="0"/>
              <a:t>TIME EXPRESSIONS TO USE WITH THE </a:t>
            </a:r>
            <a:r>
              <a:rPr lang="en-US" sz="2700" b="1" cap="all" dirty="0">
                <a:hlinkClick r:id="rId2"/>
              </a:rPr>
              <a:t>PRESENT SIMPLE</a:t>
            </a:r>
            <a:r>
              <a:rPr lang="en-US" b="1" cap="all" dirty="0"/>
              <a:t/>
            </a:r>
            <a:br>
              <a:rPr lang="en-US" b="1" cap="all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5564"/>
            <a:ext cx="8420100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Use 'every' with segments of time such as every day, month, year, every two months, etc.</a:t>
            </a:r>
          </a:p>
          <a:p>
            <a:endParaRPr lang="en-US" b="1" i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She travels to Las Vegas every year.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Jack tries to exercise every day.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575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cap="all" dirty="0" smtClean="0"/>
              <a:t>TIME EXPRESSIONS TO USE WITH THE PRESENT CONTINUOUS</a:t>
            </a:r>
            <a:r>
              <a:rPr lang="en-US" b="1" cap="all" dirty="0"/>
              <a:t/>
            </a:r>
            <a:br>
              <a:rPr lang="en-US" b="1" cap="all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2595564"/>
            <a:ext cx="8185638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Use 'now,' 'at the moment,' 'right now,' or 'today' with the present continuous to speak about what is happening at the present moment.</a:t>
            </a:r>
          </a:p>
          <a:p>
            <a:endParaRPr lang="en-US" b="1" i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Tom is watching TV now.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I'm working on the Smith project today.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Jane is doing her homework at the moment</a:t>
            </a:r>
            <a:r>
              <a:rPr lang="en-US" i="1" dirty="0"/>
              <a:t>.</a:t>
            </a:r>
            <a:endParaRPr lang="en-US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7111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Asking about jobs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is your job?</a:t>
            </a:r>
          </a:p>
          <a:p>
            <a:r>
              <a:rPr lang="en-US" b="1" dirty="0">
                <a:solidFill>
                  <a:srgbClr val="C00000"/>
                </a:solidFill>
              </a:rPr>
              <a:t>What do you do?</a:t>
            </a:r>
          </a:p>
          <a:p>
            <a:r>
              <a:rPr lang="en-US" b="1" dirty="0">
                <a:solidFill>
                  <a:srgbClr val="C00000"/>
                </a:solidFill>
              </a:rPr>
              <a:t>What is your occupation?</a:t>
            </a:r>
          </a:p>
          <a:p>
            <a:r>
              <a:rPr lang="en-US" b="1" dirty="0">
                <a:solidFill>
                  <a:srgbClr val="C00000"/>
                </a:solidFill>
              </a:rPr>
              <a:t>What is your career?</a:t>
            </a:r>
          </a:p>
          <a:p>
            <a:r>
              <a:rPr lang="en-US" b="1" dirty="0">
                <a:solidFill>
                  <a:srgbClr val="C00000"/>
                </a:solidFill>
              </a:rPr>
              <a:t>What does he/she do?</a:t>
            </a:r>
          </a:p>
          <a:p>
            <a:r>
              <a:rPr lang="en-US" b="1" dirty="0">
                <a:solidFill>
                  <a:srgbClr val="C00000"/>
                </a:solidFill>
              </a:rPr>
              <a:t>What is her/his job?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403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cap="all" dirty="0"/>
              <a:t>TIME EXPRESSIONS OFTEN USED IN THE PAST</a:t>
            </a:r>
            <a:r>
              <a:rPr lang="en-US" b="1" cap="all" dirty="0"/>
              <a:t/>
            </a:r>
            <a:br>
              <a:rPr lang="en-US" b="1" cap="all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192216"/>
            <a:ext cx="8513885" cy="407411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Use 'last' when speaking about the previous week, month or year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They went on holiday last month</a:t>
            </a:r>
            <a:r>
              <a:rPr lang="en-US" b="1" i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Use </a:t>
            </a:r>
            <a:r>
              <a:rPr lang="en-US" b="1" dirty="0">
                <a:solidFill>
                  <a:schemeClr val="tx1"/>
                </a:solidFill>
              </a:rPr>
              <a:t>'yesterday' when speaking about the previous day. Use 'the day before yesterday' to speak about two days earlier. 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I visited my best friend yesterday.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They had math class the day before yesterday</a:t>
            </a:r>
            <a:r>
              <a:rPr lang="en-US" b="1" i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1775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5" y="2595564"/>
            <a:ext cx="8361485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Use 'ago' when speaking about X days, weeks, months, years before.</a:t>
            </a:r>
            <a:r>
              <a:rPr lang="en-US" b="1" i="1" dirty="0">
                <a:solidFill>
                  <a:schemeClr val="tx1"/>
                </a:solidFill>
              </a:rPr>
              <a:t>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NOTE</a:t>
            </a:r>
            <a:r>
              <a:rPr lang="en-US" b="1" dirty="0">
                <a:solidFill>
                  <a:schemeClr val="tx1"/>
                </a:solidFill>
              </a:rPr>
              <a:t>: 'ago' follows the number of days, weeks, etc.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We flew to Cleveland three weeks ago.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The class started twenty minutes ago. </a:t>
            </a:r>
            <a:endParaRPr lang="en-US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895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Asking about routines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3" y="2239108"/>
            <a:ext cx="8560777" cy="402722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Wake up, get up, make the bed, have a shower, have breakfast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Check e-mail, go to college, have lunch, talk on the phone, surf on the net,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Do the cleaning, do the cooking, wash the dishes, do the shopping, watch TV,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Do the homework, exercise, study, go out with friends, have dinner, go to bed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5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Asking about a place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" y="2239108"/>
            <a:ext cx="8584223" cy="4027223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Kitchen, bedroom, bathroom, living room, dining room, laundry room, yard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Comfortable, big, small, quiet, noisy, convenient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What </a:t>
            </a:r>
            <a:r>
              <a:rPr lang="en-US" b="1" dirty="0">
                <a:solidFill>
                  <a:schemeClr val="tx1"/>
                </a:solidFill>
              </a:rPr>
              <a:t>are you </a:t>
            </a:r>
            <a:r>
              <a:rPr lang="en-US" b="1" dirty="0" smtClean="0">
                <a:solidFill>
                  <a:schemeClr val="tx1"/>
                </a:solidFill>
              </a:rPr>
              <a:t>favorite </a:t>
            </a:r>
            <a:r>
              <a:rPr lang="en-US" b="1" dirty="0">
                <a:solidFill>
                  <a:schemeClr val="tx1"/>
                </a:solidFill>
              </a:rPr>
              <a:t>things in your house?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usually do with your old clothes?</a:t>
            </a:r>
          </a:p>
          <a:p>
            <a:r>
              <a:rPr lang="en-US" b="1" dirty="0">
                <a:solidFill>
                  <a:schemeClr val="tx1"/>
                </a:solidFill>
              </a:rPr>
              <a:t>Do you ever lose money?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9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2133600"/>
            <a:ext cx="8478715" cy="45837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What </a:t>
            </a:r>
            <a:r>
              <a:rPr lang="en-US" b="1" dirty="0">
                <a:solidFill>
                  <a:schemeClr val="tx1"/>
                </a:solidFill>
              </a:rPr>
              <a:t>do you do when you get home in the afternoon?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Where </a:t>
            </a:r>
            <a:r>
              <a:rPr lang="en-US" b="1" dirty="0">
                <a:solidFill>
                  <a:schemeClr val="tx1"/>
                </a:solidFill>
              </a:rPr>
              <a:t>do you keep your IDs?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time do you usually go to bed?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do you do with your old photos?</a:t>
            </a:r>
          </a:p>
          <a:p>
            <a:r>
              <a:rPr lang="en-US" b="1" dirty="0">
                <a:solidFill>
                  <a:schemeClr val="tx1"/>
                </a:solidFill>
              </a:rPr>
              <a:t>What furniture do you have in your bedroom/ living room?</a:t>
            </a:r>
          </a:p>
          <a:p>
            <a:r>
              <a:rPr lang="en-US" b="1" dirty="0">
                <a:solidFill>
                  <a:schemeClr val="tx1"/>
                </a:solidFill>
              </a:rPr>
              <a:t>Where were you living three years ago?	</a:t>
            </a:r>
          </a:p>
          <a:p>
            <a:r>
              <a:rPr lang="en-US" b="1" dirty="0">
                <a:solidFill>
                  <a:schemeClr val="tx1"/>
                </a:solidFill>
              </a:rPr>
              <a:t>Where were you doing a year ago at this time?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742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3" y="2086709"/>
            <a:ext cx="8560777" cy="463061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( oversleep, leave, get, run, lose, miss, get, have, forget)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1-…….. On Monday morning.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2-…….. Lost.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3-….. Your wallet at home.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4-…… a plane/a train.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5-……. Your keys/ mobile.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6-…… out of money/time.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7-……. Someone’s birthday.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8-…. An accident.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9-……. Stuck in traffic.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9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Prepositions in time expressions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69" y="2379786"/>
            <a:ext cx="8537331" cy="388654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At; </a:t>
            </a:r>
            <a:r>
              <a:rPr lang="en-US" dirty="0" smtClean="0">
                <a:solidFill>
                  <a:schemeClr val="tx1"/>
                </a:solidFill>
              </a:rPr>
              <a:t>a specific time , night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E.g. at 6:30,   at night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 starts 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9 a.m.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like to watch movies 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night.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In; </a:t>
            </a:r>
            <a:r>
              <a:rPr lang="en-US" dirty="0" smtClean="0">
                <a:solidFill>
                  <a:schemeClr val="tx1"/>
                </a:solidFill>
              </a:rPr>
              <a:t>a specific month, a specific year, the morning, the afternoon, the evening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February, In 2009, in the morning, in the afternoon, in the evening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2595564"/>
            <a:ext cx="8338038" cy="36707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E.g. my birthday is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February.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lived in the U.S.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2009.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eat breakfast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the morning.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They got married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the afternoon.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don’t have class </a:t>
            </a:r>
            <a:r>
              <a:rPr lang="en-US" b="1" dirty="0" smtClean="0">
                <a:solidFill>
                  <a:schemeClr val="tx1"/>
                </a:solidFill>
              </a:rPr>
              <a:t>in</a:t>
            </a:r>
            <a:r>
              <a:rPr lang="en-US" dirty="0" smtClean="0">
                <a:solidFill>
                  <a:schemeClr val="tx1"/>
                </a:solidFill>
              </a:rPr>
              <a:t> the evening.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79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2595564"/>
            <a:ext cx="8478715" cy="367076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On; </a:t>
            </a:r>
            <a:r>
              <a:rPr lang="en-US" dirty="0" smtClean="0">
                <a:solidFill>
                  <a:schemeClr val="tx1"/>
                </a:solidFill>
              </a:rPr>
              <a:t>a specific day of the week, a specific date, on Monday, on </a:t>
            </a:r>
            <a:r>
              <a:rPr lang="en-US" dirty="0" err="1" smtClean="0">
                <a:solidFill>
                  <a:schemeClr val="tx1"/>
                </a:solidFill>
              </a:rPr>
              <a:t>dec.</a:t>
            </a:r>
            <a:r>
              <a:rPr lang="en-US" dirty="0" smtClean="0">
                <a:solidFill>
                  <a:schemeClr val="tx1"/>
                </a:solidFill>
              </a:rPr>
              <a:t> 30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E.</a:t>
            </a:r>
            <a:r>
              <a:rPr lang="en-US" dirty="0">
                <a:solidFill>
                  <a:schemeClr val="tx1"/>
                </a:solidFill>
              </a:rPr>
              <a:t> g. vacation </a:t>
            </a:r>
            <a:r>
              <a:rPr lang="en-US" dirty="0" smtClean="0">
                <a:solidFill>
                  <a:schemeClr val="tx1"/>
                </a:solidFill>
              </a:rPr>
              <a:t>starts </a:t>
            </a:r>
            <a:r>
              <a:rPr lang="en-US" b="1" dirty="0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Monday.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test is </a:t>
            </a:r>
            <a:r>
              <a:rPr lang="en-US" b="1" dirty="0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September 15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7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</a:t>
            </a:r>
            <a:r>
              <a:rPr lang="en-US" dirty="0"/>
              <a:t>ircl</a:t>
            </a:r>
            <a:r>
              <a:rPr lang="en-US" dirty="0" smtClean="0"/>
              <a:t>e the correct preposition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08" y="2595564"/>
            <a:ext cx="8466992" cy="367076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1- the concerts starts </a:t>
            </a:r>
            <a:r>
              <a:rPr lang="en-US" b="1" dirty="0" smtClean="0">
                <a:solidFill>
                  <a:schemeClr val="tx1"/>
                </a:solidFill>
              </a:rPr>
              <a:t>on/at</a:t>
            </a:r>
            <a:r>
              <a:rPr lang="en-US" dirty="0" smtClean="0">
                <a:solidFill>
                  <a:schemeClr val="tx1"/>
                </a:solidFill>
              </a:rPr>
              <a:t> 8 p.m.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2- Is your birthday </a:t>
            </a:r>
            <a:r>
              <a:rPr lang="en-US" b="1" dirty="0" smtClean="0">
                <a:solidFill>
                  <a:schemeClr val="tx1"/>
                </a:solidFill>
              </a:rPr>
              <a:t>on/in</a:t>
            </a:r>
            <a:r>
              <a:rPr lang="en-US" dirty="0" smtClean="0">
                <a:solidFill>
                  <a:schemeClr val="tx1"/>
                </a:solidFill>
              </a:rPr>
              <a:t> December?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3- Lara's graduation party is</a:t>
            </a:r>
            <a:r>
              <a:rPr lang="en-US" b="1" dirty="0" smtClean="0">
                <a:solidFill>
                  <a:schemeClr val="tx1"/>
                </a:solidFill>
              </a:rPr>
              <a:t> in/on </a:t>
            </a:r>
            <a:r>
              <a:rPr lang="en-US" dirty="0" smtClean="0">
                <a:solidFill>
                  <a:schemeClr val="tx1"/>
                </a:solidFill>
              </a:rPr>
              <a:t>June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4- Do you eat dinner </a:t>
            </a:r>
            <a:r>
              <a:rPr lang="en-US" b="1" dirty="0" smtClean="0">
                <a:solidFill>
                  <a:schemeClr val="tx1"/>
                </a:solidFill>
              </a:rPr>
              <a:t>at/in</a:t>
            </a:r>
            <a:r>
              <a:rPr lang="en-US" dirty="0" smtClean="0">
                <a:solidFill>
                  <a:schemeClr val="tx1"/>
                </a:solidFill>
              </a:rPr>
              <a:t> 8:30 p.m.?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5-we don’t have snowboarding classes </a:t>
            </a:r>
            <a:r>
              <a:rPr lang="en-US" b="1" dirty="0" smtClean="0">
                <a:solidFill>
                  <a:schemeClr val="tx1"/>
                </a:solidFill>
              </a:rPr>
              <a:t>in/at</a:t>
            </a:r>
            <a:r>
              <a:rPr lang="en-US" dirty="0" smtClean="0">
                <a:solidFill>
                  <a:schemeClr val="tx1"/>
                </a:solidFill>
              </a:rPr>
              <a:t> night.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6- Mollie doesn’t eat breakfast </a:t>
            </a:r>
            <a:r>
              <a:rPr lang="en-US" b="1" dirty="0" smtClean="0">
                <a:solidFill>
                  <a:schemeClr val="tx1"/>
                </a:solidFill>
              </a:rPr>
              <a:t>in/at</a:t>
            </a:r>
            <a:r>
              <a:rPr lang="en-US" dirty="0" smtClean="0">
                <a:solidFill>
                  <a:schemeClr val="tx1"/>
                </a:solidFill>
              </a:rPr>
              <a:t> the morning.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7-I like to go for a walk </a:t>
            </a:r>
            <a:r>
              <a:rPr lang="en-US" b="1" dirty="0" smtClean="0">
                <a:solidFill>
                  <a:schemeClr val="tx1"/>
                </a:solidFill>
              </a:rPr>
              <a:t>at/on</a:t>
            </a:r>
            <a:r>
              <a:rPr lang="en-US" dirty="0" smtClean="0">
                <a:solidFill>
                  <a:schemeClr val="tx1"/>
                </a:solidFill>
              </a:rPr>
              <a:t> night.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1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 am a/an …………….. </a:t>
            </a:r>
          </a:p>
          <a:p>
            <a:r>
              <a:rPr lang="en-US" b="1" dirty="0">
                <a:solidFill>
                  <a:schemeClr val="tx1"/>
                </a:solidFill>
              </a:rPr>
              <a:t>He is a/ an ……….</a:t>
            </a:r>
          </a:p>
          <a:p>
            <a:r>
              <a:rPr lang="en-US" b="1" dirty="0">
                <a:solidFill>
                  <a:schemeClr val="tx1"/>
                </a:solidFill>
              </a:rPr>
              <a:t>She is a/ an……….</a:t>
            </a:r>
          </a:p>
          <a:p>
            <a:r>
              <a:rPr lang="en-US" b="1" dirty="0">
                <a:solidFill>
                  <a:schemeClr val="tx1"/>
                </a:solidFill>
              </a:rPr>
              <a:t>You are a /an ……….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4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Prepositions of location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08" y="2286000"/>
            <a:ext cx="8466992" cy="39803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usually use;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 for a point, ,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>
                <a:solidFill>
                  <a:schemeClr val="tx1"/>
                </a:solidFill>
              </a:rPr>
              <a:t> tells us that the following noun is located at a specific point or location. It shows an exact position.</a:t>
            </a:r>
          </a:p>
          <a:p>
            <a:r>
              <a:rPr lang="en-US" dirty="0">
                <a:solidFill>
                  <a:schemeClr val="tx1"/>
                </a:solidFill>
              </a:rPr>
              <a:t>"She's waiting </a:t>
            </a:r>
            <a:r>
              <a:rPr lang="en-US" b="1" dirty="0">
                <a:solidFill>
                  <a:schemeClr val="tx1"/>
                </a:solidFill>
              </a:rPr>
              <a:t>at</a:t>
            </a:r>
            <a:r>
              <a:rPr lang="en-US" dirty="0">
                <a:solidFill>
                  <a:schemeClr val="tx1"/>
                </a:solidFill>
              </a:rPr>
              <a:t> the entrance."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"He's sitting on his chair </a:t>
            </a:r>
            <a:r>
              <a:rPr lang="en-US" b="1" dirty="0">
                <a:solidFill>
                  <a:schemeClr val="tx1"/>
                </a:solidFill>
              </a:rPr>
              <a:t>at</a:t>
            </a:r>
            <a:r>
              <a:rPr lang="en-US" dirty="0">
                <a:solidFill>
                  <a:schemeClr val="tx1"/>
                </a:solidFill>
              </a:rPr>
              <a:t> his desk."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"I work </a:t>
            </a:r>
            <a:r>
              <a:rPr lang="en-US" b="1" dirty="0">
                <a:solidFill>
                  <a:schemeClr val="tx1"/>
                </a:solidFill>
              </a:rPr>
              <a:t>at</a:t>
            </a:r>
            <a:r>
              <a:rPr lang="en-US" dirty="0">
                <a:solidFill>
                  <a:schemeClr val="tx1"/>
                </a:solidFill>
              </a:rPr>
              <a:t> a bank</a:t>
            </a:r>
            <a:r>
              <a:rPr lang="en-US" dirty="0" smtClean="0">
                <a:solidFill>
                  <a:schemeClr val="tx1"/>
                </a:solidFill>
              </a:rPr>
              <a:t>."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E.g. 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the door, 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the mall, 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the store, 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the bus stop, 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my place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Let’s eat </a:t>
            </a:r>
            <a:r>
              <a:rPr lang="en-US" b="1" dirty="0" smtClean="0">
                <a:solidFill>
                  <a:schemeClr val="tx1"/>
                </a:solidFill>
              </a:rPr>
              <a:t>at</a:t>
            </a:r>
            <a:r>
              <a:rPr lang="en-US" dirty="0" smtClean="0">
                <a:solidFill>
                  <a:schemeClr val="tx1"/>
                </a:solidFill>
              </a:rPr>
              <a:t> my place.</a:t>
            </a:r>
          </a:p>
        </p:txBody>
      </p:sp>
    </p:spTree>
    <p:extLst>
      <p:ext uri="{BB962C8B-B14F-4D97-AF65-F5344CB8AC3E}">
        <p14:creationId xmlns:p14="http://schemas.microsoft.com/office/powerpoint/2010/main" val="20612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54" y="2262554"/>
            <a:ext cx="8595946" cy="400377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 an Enclosed Space</a:t>
            </a:r>
          </a:p>
          <a:p>
            <a:r>
              <a:rPr lang="en-US" b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 tells us the noun is in an enclosed space (surround or closed off on all sides). Basically, when something is inside something.</a:t>
            </a:r>
          </a:p>
          <a:p>
            <a:r>
              <a:rPr lang="en-US" b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 a box.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 a room.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 a </a:t>
            </a:r>
            <a:r>
              <a:rPr lang="en-US" dirty="0" smtClean="0">
                <a:solidFill>
                  <a:schemeClr val="tx1"/>
                </a:solidFill>
              </a:rPr>
              <a:t>country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E.g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b="1" dirty="0">
                <a:solidFill>
                  <a:schemeClr val="tx1"/>
                </a:solidFill>
              </a:rPr>
              <a:t> in </a:t>
            </a:r>
            <a:r>
              <a:rPr lang="en-US" dirty="0">
                <a:solidFill>
                  <a:schemeClr val="tx1"/>
                </a:solidFill>
              </a:rPr>
              <a:t>the drawer, </a:t>
            </a:r>
            <a:r>
              <a:rPr lang="en-US" b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 the building</a:t>
            </a:r>
            <a:r>
              <a:rPr lang="en-US" b="1" dirty="0">
                <a:solidFill>
                  <a:schemeClr val="tx1"/>
                </a:solidFill>
              </a:rPr>
              <a:t>, in </a:t>
            </a:r>
            <a:r>
              <a:rPr lang="en-US" dirty="0">
                <a:solidFill>
                  <a:schemeClr val="tx1"/>
                </a:solidFill>
              </a:rPr>
              <a:t>the living room, </a:t>
            </a:r>
            <a:r>
              <a:rPr lang="en-US" b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 a car, </a:t>
            </a:r>
            <a:r>
              <a:rPr lang="en-US" b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 the yard,</a:t>
            </a:r>
          </a:p>
          <a:p>
            <a:r>
              <a:rPr lang="en-US" dirty="0">
                <a:solidFill>
                  <a:schemeClr val="tx1"/>
                </a:solidFill>
              </a:rPr>
              <a:t>I live </a:t>
            </a:r>
            <a:r>
              <a:rPr lang="en-US" b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 Chicago.</a:t>
            </a:r>
            <a:endParaRPr lang="ar-IQ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7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69" y="2356338"/>
            <a:ext cx="8537331" cy="3909993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On </a:t>
            </a:r>
            <a:r>
              <a:rPr lang="en-US" dirty="0" smtClean="0">
                <a:solidFill>
                  <a:schemeClr val="tx1"/>
                </a:solidFill>
              </a:rPr>
              <a:t>for a surface;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On</a:t>
            </a:r>
            <a:r>
              <a:rPr lang="en-US" dirty="0">
                <a:solidFill>
                  <a:schemeClr val="tx1"/>
                </a:solidFill>
              </a:rPr>
              <a:t> tells us that the following noun is located on a surface. Use </a:t>
            </a:r>
            <a:r>
              <a:rPr lang="en-US" b="1" dirty="0">
                <a:solidFill>
                  <a:schemeClr val="tx1"/>
                </a:solidFill>
              </a:rPr>
              <a:t>on</a:t>
            </a:r>
            <a:r>
              <a:rPr lang="en-US" dirty="0">
                <a:solidFill>
                  <a:schemeClr val="tx1"/>
                </a:solidFill>
              </a:rPr>
              <a:t> when one thing is </a:t>
            </a:r>
            <a:r>
              <a:rPr lang="en-US" dirty="0" smtClean="0">
                <a:solidFill>
                  <a:schemeClr val="tx1"/>
                </a:solidFill>
              </a:rPr>
              <a:t>attached </a:t>
            </a:r>
            <a:r>
              <a:rPr lang="en-US" dirty="0">
                <a:solidFill>
                  <a:schemeClr val="tx1"/>
                </a:solidFill>
              </a:rPr>
              <a:t>to or touching </a:t>
            </a:r>
            <a:r>
              <a:rPr lang="en-US" dirty="0" smtClean="0">
                <a:solidFill>
                  <a:schemeClr val="tx1"/>
                </a:solidFill>
              </a:rPr>
              <a:t>something.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On</a:t>
            </a:r>
            <a:r>
              <a:rPr lang="en-US" dirty="0">
                <a:solidFill>
                  <a:schemeClr val="tx1"/>
                </a:solidFill>
              </a:rPr>
              <a:t> the </a:t>
            </a:r>
            <a:r>
              <a:rPr lang="en-US" dirty="0" smtClean="0">
                <a:solidFill>
                  <a:schemeClr val="tx1"/>
                </a:solidFill>
              </a:rPr>
              <a:t>chair, </a:t>
            </a:r>
            <a:r>
              <a:rPr lang="en-US" b="1" dirty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 the floor, </a:t>
            </a:r>
            <a:r>
              <a:rPr lang="en-US" b="1" dirty="0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the table, </a:t>
            </a:r>
            <a:r>
              <a:rPr lang="en-US" b="1" dirty="0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the desk, </a:t>
            </a:r>
            <a:r>
              <a:rPr lang="en-US" b="1" dirty="0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the page, </a:t>
            </a:r>
            <a:r>
              <a:rPr lang="en-US" b="1" dirty="0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the board,</a:t>
            </a:r>
            <a:r>
              <a:rPr lang="en-US" b="1" dirty="0" smtClean="0">
                <a:solidFill>
                  <a:schemeClr val="tx1"/>
                </a:solidFill>
              </a:rPr>
              <a:t> on </a:t>
            </a:r>
            <a:r>
              <a:rPr lang="en-US" dirty="0" smtClean="0">
                <a:solidFill>
                  <a:schemeClr val="tx1"/>
                </a:solidFill>
              </a:rPr>
              <a:t>oak street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My apartment is </a:t>
            </a:r>
            <a:r>
              <a:rPr lang="en-US" b="1" dirty="0" smtClean="0">
                <a:solidFill>
                  <a:schemeClr val="tx1"/>
                </a:solidFill>
              </a:rPr>
              <a:t>on</a:t>
            </a:r>
            <a:r>
              <a:rPr lang="en-US" dirty="0" smtClean="0">
                <a:solidFill>
                  <a:schemeClr val="tx1"/>
                </a:solidFill>
              </a:rPr>
              <a:t> green street.</a:t>
            </a:r>
          </a:p>
        </p:txBody>
      </p:sp>
    </p:spTree>
    <p:extLst>
      <p:ext uri="{BB962C8B-B14F-4D97-AF65-F5344CB8AC3E}">
        <p14:creationId xmlns:p14="http://schemas.microsoft.com/office/powerpoint/2010/main" val="309119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50832"/>
            <a:ext cx="9061938" cy="40155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1 - I always keep some extra money __ my bag in case of emergencies.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2- I'll </a:t>
            </a:r>
            <a:r>
              <a:rPr lang="en-US" b="1" dirty="0">
                <a:solidFill>
                  <a:schemeClr val="tx1"/>
                </a:solidFill>
              </a:rPr>
              <a:t>read it tonight ___ home.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at</a:t>
            </a:r>
          </a:p>
          <a:p>
            <a:r>
              <a:rPr lang="en-US" b="1" dirty="0">
                <a:solidFill>
                  <a:schemeClr val="tx1"/>
                </a:solidFill>
              </a:rPr>
              <a:t>3 - Do you live ___ a house or an apartment?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9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31" y="2215662"/>
            <a:ext cx="8607669" cy="4050669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4 - Did you learn English ___ Malta?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</a:p>
          <a:p>
            <a:r>
              <a:rPr lang="en-US" b="1" dirty="0">
                <a:solidFill>
                  <a:schemeClr val="tx1"/>
                </a:solidFill>
              </a:rPr>
              <a:t>5 - She grew up ___ a farm.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</a:p>
          <a:p>
            <a:r>
              <a:rPr lang="en-US" b="1" dirty="0">
                <a:solidFill>
                  <a:schemeClr val="tx1"/>
                </a:solidFill>
              </a:rPr>
              <a:t>6 - I read about it ___ the newspaper.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6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8" y="2039815"/>
            <a:ext cx="8619392" cy="450166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7 - He went for a swim ___ the river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on</a:t>
            </a:r>
          </a:p>
          <a:p>
            <a:r>
              <a:rPr lang="en-US" b="1" dirty="0">
                <a:solidFill>
                  <a:schemeClr val="tx1"/>
                </a:solidFill>
              </a:rPr>
              <a:t>8 - The dog's sleeping ___ the carpet.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</a:p>
          <a:p>
            <a:r>
              <a:rPr lang="en-US" b="1" dirty="0">
                <a:solidFill>
                  <a:schemeClr val="tx1"/>
                </a:solidFill>
              </a:rPr>
              <a:t>9 - The information is ___ the top of the page.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</a:p>
          <a:p>
            <a:r>
              <a:rPr lang="en-US" b="1" dirty="0">
                <a:solidFill>
                  <a:schemeClr val="tx1"/>
                </a:solidFill>
              </a:rPr>
              <a:t>10 - Were you ___ the party too?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31" y="2074985"/>
            <a:ext cx="8850923" cy="452510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(bank, drugstore, hair salon, movie theater, department store, m all, library, post office)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1- a place where you can buy many different things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2- a place where you </a:t>
            </a:r>
            <a:r>
              <a:rPr lang="en-US" b="1" dirty="0">
                <a:solidFill>
                  <a:schemeClr val="tx1"/>
                </a:solidFill>
              </a:rPr>
              <a:t>go to watch </a:t>
            </a:r>
            <a:r>
              <a:rPr lang="en-US" b="1" dirty="0" smtClean="0">
                <a:solidFill>
                  <a:schemeClr val="tx1"/>
                </a:solidFill>
              </a:rPr>
              <a:t>films.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3- a big building with many small stores inside.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4- a place where you get and keep your money.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5- a place where you buy things to help you when you are sick.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6-a place where you can send a letter.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7- a place women go to get their hair cut.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8- a place where you can read books and magazines.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6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8" y="2121878"/>
            <a:ext cx="8502162" cy="4144454"/>
          </a:xfrm>
        </p:spPr>
        <p:txBody>
          <a:bodyPr>
            <a:normAutofit fontScale="70000" lnSpcReduction="20000"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If you could meet any famous person, who would you want to meet? Why?</a:t>
            </a:r>
          </a:p>
          <a:p>
            <a:pPr lvl="0"/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What would you do if you heard a friend say something bad about you? 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If you could be any age, what age would you be?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What would you do if you made a date to see a friend, and he/she did not come? 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Do you think that it is important for schools to have Internet access? Why?</a:t>
            </a: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3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Opposites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46" y="2595564"/>
            <a:ext cx="8244254" cy="367076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Good* bad</a:t>
            </a:r>
          </a:p>
          <a:p>
            <a:r>
              <a:rPr lang="en-US" b="1" dirty="0">
                <a:solidFill>
                  <a:schemeClr val="tx1"/>
                </a:solidFill>
              </a:rPr>
              <a:t>Hot* cold</a:t>
            </a:r>
          </a:p>
          <a:p>
            <a:r>
              <a:rPr lang="en-US" b="1" dirty="0">
                <a:solidFill>
                  <a:schemeClr val="tx1"/>
                </a:solidFill>
              </a:rPr>
              <a:t>Big* small</a:t>
            </a:r>
          </a:p>
          <a:p>
            <a:r>
              <a:rPr lang="en-US" b="1" dirty="0">
                <a:solidFill>
                  <a:schemeClr val="tx1"/>
                </a:solidFill>
              </a:rPr>
              <a:t>New* old</a:t>
            </a:r>
          </a:p>
          <a:p>
            <a:r>
              <a:rPr lang="en-US" b="1" dirty="0">
                <a:solidFill>
                  <a:schemeClr val="tx1"/>
                </a:solidFill>
              </a:rPr>
              <a:t>Expensive* cheap</a:t>
            </a:r>
          </a:p>
          <a:p>
            <a:r>
              <a:rPr lang="en-US" b="1" dirty="0">
                <a:solidFill>
                  <a:schemeClr val="tx1"/>
                </a:solidFill>
              </a:rPr>
              <a:t>Beautiful* ugly</a:t>
            </a:r>
          </a:p>
          <a:p>
            <a:r>
              <a:rPr lang="en-US" b="1" dirty="0">
                <a:solidFill>
                  <a:schemeClr val="tx1"/>
                </a:solidFill>
              </a:rPr>
              <a:t>Friendly* unfriendly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889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679"/>
            <a:ext cx="8913813" cy="977085"/>
          </a:xfrm>
        </p:spPr>
        <p:txBody>
          <a:bodyPr/>
          <a:lstStyle/>
          <a:p>
            <a:endParaRPr lang="ar-IQ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611013"/>
              </p:ext>
            </p:extLst>
          </p:nvPr>
        </p:nvGraphicFramePr>
        <p:xfrm>
          <a:off x="685798" y="2930769"/>
          <a:ext cx="7610476" cy="3028963"/>
        </p:xfrm>
        <a:graphic>
          <a:graphicData uri="http://schemas.openxmlformats.org/drawingml/2006/table">
            <a:tbl>
              <a:tblPr/>
              <a:tblGrid>
                <a:gridCol w="380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34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about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exactly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7C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4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above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below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4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absence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presence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4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abundance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lack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34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to accept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to refuse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34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accidental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intentional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95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active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</a:rPr>
                        <a:t>Lazy</a:t>
                      </a:r>
                    </a:p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77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Where do these people work?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Receptionist 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Doctor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Teacher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Waiter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Secretary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Farmer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Driver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Garbage collector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Cashier 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Cook or chef</a:t>
            </a:r>
          </a:p>
          <a:p>
            <a:endParaRPr lang="en-US" sz="1200" b="1" dirty="0">
              <a:solidFill>
                <a:schemeClr val="tx1"/>
              </a:solidFill>
            </a:endParaRPr>
          </a:p>
          <a:p>
            <a:endParaRPr lang="en-US" sz="1200" b="1" dirty="0">
              <a:solidFill>
                <a:schemeClr val="tx1"/>
              </a:solidFill>
            </a:endParaRPr>
          </a:p>
          <a:p>
            <a:endParaRPr lang="ar-IQ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93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698531"/>
              </p:ext>
            </p:extLst>
          </p:nvPr>
        </p:nvGraphicFramePr>
        <p:xfrm>
          <a:off x="604043" y="2614245"/>
          <a:ext cx="7610476" cy="2913750"/>
        </p:xfrm>
        <a:graphic>
          <a:graphicData uri="http://schemas.openxmlformats.org/drawingml/2006/table">
            <a:tbl>
              <a:tblPr/>
              <a:tblGrid>
                <a:gridCol w="380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625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after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before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25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against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for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25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alike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different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25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alive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dead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25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all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none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625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to allow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to forbid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E9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CF8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2344616"/>
            <a:ext cx="8373208" cy="392171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1- a/ it’s/ computer/ old/ very.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2- a/ He’s/ good/ very/ actor.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3- an/ camera/ It’s/ expensive.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4- very/ nice/ friends/ are/ His.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5- good/ musician/ a/ She’s.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6-a/It’s/ night/ cold/very.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7- is/ very/ house/ beautiful/ Her.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8- friendly/ children/ Your/ very/ are.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9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Matching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376713"/>
              </p:ext>
            </p:extLst>
          </p:nvPr>
        </p:nvGraphicFramePr>
        <p:xfrm>
          <a:off x="141288" y="2238375"/>
          <a:ext cx="8583612" cy="20115042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4291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1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7871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Videos</a:t>
                      </a:r>
                    </a:p>
                    <a:p>
                      <a:pPr rtl="1"/>
                      <a:r>
                        <a:rPr lang="en-US" dirty="0" smtClean="0"/>
                        <a:t>Things online</a:t>
                      </a:r>
                    </a:p>
                    <a:p>
                      <a:pPr rtl="1"/>
                      <a:r>
                        <a:rPr lang="en-US" dirty="0" smtClean="0"/>
                        <a:t>On Facebook</a:t>
                      </a:r>
                    </a:p>
                    <a:p>
                      <a:pPr rtl="1"/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the radio</a:t>
                      </a:r>
                    </a:p>
                    <a:p>
                      <a:pPr rtl="1"/>
                      <a:r>
                        <a:rPr lang="en-US" baseline="0" dirty="0" smtClean="0"/>
                        <a:t>On twitter</a:t>
                      </a:r>
                    </a:p>
                    <a:p>
                      <a:pPr rtl="1"/>
                      <a:r>
                        <a:rPr lang="en-US" baseline="0" dirty="0" smtClean="0"/>
                        <a:t>Emails</a:t>
                      </a:r>
                    </a:p>
                    <a:p>
                      <a:pPr rtl="1"/>
                      <a:r>
                        <a:rPr lang="en-US" baseline="0" dirty="0" smtClean="0"/>
                        <a:t>A holiday</a:t>
                      </a:r>
                      <a:endParaRPr lang="ar-IQ" baseline="0" dirty="0" smtClean="0"/>
                    </a:p>
                    <a:p>
                      <a:pPr rtl="1"/>
                      <a:r>
                        <a:rPr lang="en-US" baseline="0" dirty="0" smtClean="0"/>
                        <a:t>A flight</a:t>
                      </a:r>
                    </a:p>
                    <a:p>
                      <a:pPr rtl="1"/>
                      <a:r>
                        <a:rPr lang="en-US" baseline="0" dirty="0" smtClean="0"/>
                        <a:t>Apps</a:t>
                      </a:r>
                    </a:p>
                    <a:p>
                      <a:pPr rtl="1"/>
                      <a:r>
                        <a:rPr lang="en-US" baseline="0" dirty="0" smtClean="0"/>
                        <a:t>DVDs online</a:t>
                      </a:r>
                    </a:p>
                    <a:p>
                      <a:pPr rtl="1"/>
                      <a:r>
                        <a:rPr lang="en-US" baseline="0" dirty="0" smtClean="0"/>
                        <a:t>A blog</a:t>
                      </a:r>
                    </a:p>
                    <a:p>
                      <a:pPr rtl="1"/>
                      <a:r>
                        <a:rPr lang="en-US" baseline="0" dirty="0" smtClean="0"/>
                        <a:t>A hotel</a:t>
                      </a:r>
                    </a:p>
                    <a:p>
                      <a:pPr rtl="1"/>
                      <a:r>
                        <a:rPr lang="en-US" baseline="0" dirty="0" smtClean="0"/>
                        <a:t>TV programs</a:t>
                      </a:r>
                    </a:p>
                    <a:p>
                      <a:pPr rtl="1"/>
                      <a:r>
                        <a:rPr lang="en-US" baseline="0" dirty="0" smtClean="0"/>
                        <a:t>Emails</a:t>
                      </a:r>
                    </a:p>
                    <a:p>
                      <a:pPr rtl="1"/>
                      <a:r>
                        <a:rPr lang="en-US" baseline="0" dirty="0" smtClean="0"/>
                        <a:t>To friends and family</a:t>
                      </a:r>
                      <a:endParaRPr lang="ar-IQ" baseline="0" dirty="0" smtClean="0"/>
                    </a:p>
                    <a:p>
                      <a:pPr rtl="1"/>
                      <a:r>
                        <a:rPr lang="en-US" baseline="0" dirty="0" smtClean="0"/>
                        <a:t>Videos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Sell</a:t>
                      </a:r>
                    </a:p>
                    <a:p>
                      <a:pPr rtl="1"/>
                      <a:r>
                        <a:rPr lang="en-US" dirty="0" smtClean="0"/>
                        <a:t>Download</a:t>
                      </a:r>
                    </a:p>
                    <a:p>
                      <a:pPr rtl="1"/>
                      <a:r>
                        <a:rPr lang="en-US" dirty="0" smtClean="0"/>
                        <a:t>listen</a:t>
                      </a:r>
                      <a:endParaRPr lang="ar-IQ" dirty="0" smtClean="0"/>
                    </a:p>
                    <a:p>
                      <a:pPr rtl="1"/>
                      <a:r>
                        <a:rPr lang="en-US" dirty="0" smtClean="0"/>
                        <a:t>Be</a:t>
                      </a:r>
                    </a:p>
                    <a:p>
                      <a:pPr rtl="1"/>
                      <a:r>
                        <a:rPr lang="en-US" dirty="0" smtClean="0"/>
                        <a:t>book</a:t>
                      </a:r>
                      <a:endParaRPr lang="ar-IQ" dirty="0" smtClean="0"/>
                    </a:p>
                    <a:p>
                      <a:pPr rtl="1"/>
                      <a:r>
                        <a:rPr lang="en-US" dirty="0" smtClean="0"/>
                        <a:t>watch</a:t>
                      </a:r>
                    </a:p>
                    <a:p>
                      <a:pPr rtl="1"/>
                      <a:r>
                        <a:rPr lang="en-US" dirty="0" smtClean="0"/>
                        <a:t>Be</a:t>
                      </a:r>
                      <a:endParaRPr lang="ar-IQ" dirty="0" smtClean="0"/>
                    </a:p>
                    <a:p>
                      <a:pPr rtl="1"/>
                      <a:r>
                        <a:rPr lang="en-US" dirty="0" smtClean="0"/>
                        <a:t>Get/ receive</a:t>
                      </a:r>
                      <a:endParaRPr lang="ar-IQ" dirty="0" smtClean="0"/>
                    </a:p>
                    <a:p>
                      <a:pPr rtl="1"/>
                      <a:r>
                        <a:rPr lang="en-US" dirty="0" smtClean="0"/>
                        <a:t>Read</a:t>
                      </a:r>
                    </a:p>
                    <a:p>
                      <a:pPr rtl="1"/>
                      <a:r>
                        <a:rPr lang="en-US" dirty="0" smtClean="0"/>
                        <a:t>Book</a:t>
                      </a:r>
                    </a:p>
                    <a:p>
                      <a:pPr rtl="1"/>
                      <a:r>
                        <a:rPr lang="en-US" dirty="0" smtClean="0"/>
                        <a:t>Download</a:t>
                      </a:r>
                    </a:p>
                    <a:p>
                      <a:pPr rtl="1"/>
                      <a:r>
                        <a:rPr lang="en-US" dirty="0" smtClean="0"/>
                        <a:t>Buy</a:t>
                      </a:r>
                    </a:p>
                    <a:p>
                      <a:pPr rtl="1"/>
                      <a:r>
                        <a:rPr lang="en-US" dirty="0" smtClean="0"/>
                        <a:t>Book</a:t>
                      </a:r>
                    </a:p>
                    <a:p>
                      <a:pPr rtl="1"/>
                      <a:r>
                        <a:rPr lang="en-US" dirty="0" smtClean="0"/>
                        <a:t>Send </a:t>
                      </a:r>
                    </a:p>
                    <a:p>
                      <a:pPr rtl="1"/>
                      <a:r>
                        <a:rPr lang="en-US" dirty="0" smtClean="0"/>
                        <a:t>Watch</a:t>
                      </a:r>
                    </a:p>
                    <a:p>
                      <a:pPr rtl="1"/>
                      <a:r>
                        <a:rPr lang="en-US" dirty="0" smtClean="0"/>
                        <a:t>chat 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689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689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8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785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0966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99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Weather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08" y="2595564"/>
            <a:ext cx="8314592" cy="367076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People </a:t>
            </a:r>
            <a:r>
              <a:rPr lang="en-US" b="1" dirty="0">
                <a:solidFill>
                  <a:schemeClr val="tx1"/>
                </a:solidFill>
              </a:rPr>
              <a:t>commonly ask about the weather by saying: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What's it like out(side)?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How's the weather?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What's the weather like?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What's the temperature?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What's the weather forecast?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4077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62000"/>
            <a:ext cx="8913813" cy="105507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Below is list of the different types of weather you are most likely to use.</a:t>
            </a:r>
            <a:br>
              <a:rPr lang="en-US" sz="2400" b="1" dirty="0"/>
            </a:b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27386"/>
            <a:ext cx="8420100" cy="437270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sun is shining.</a:t>
            </a:r>
          </a:p>
          <a:p>
            <a:r>
              <a:rPr lang="en-US" b="1" dirty="0">
                <a:solidFill>
                  <a:schemeClr val="tx1"/>
                </a:solidFill>
              </a:rPr>
              <a:t> It's drizzling (light rain)</a:t>
            </a:r>
          </a:p>
          <a:p>
            <a:r>
              <a:rPr lang="en-US" b="1" dirty="0">
                <a:solidFill>
                  <a:schemeClr val="tx1"/>
                </a:solidFill>
              </a:rPr>
              <a:t> The wind is blowing    </a:t>
            </a:r>
          </a:p>
          <a:p>
            <a:r>
              <a:rPr lang="en-US" b="1" dirty="0">
                <a:solidFill>
                  <a:schemeClr val="tx1"/>
                </a:solidFill>
              </a:rPr>
              <a:t> It's raining (The rain is falling.)</a:t>
            </a:r>
          </a:p>
          <a:p>
            <a:r>
              <a:rPr lang="en-US" b="1" dirty="0">
                <a:solidFill>
                  <a:schemeClr val="tx1"/>
                </a:solidFill>
              </a:rPr>
              <a:t>It's hail (hail stones)   </a:t>
            </a:r>
          </a:p>
          <a:p>
            <a:r>
              <a:rPr lang="en-US" b="1" dirty="0">
                <a:solidFill>
                  <a:schemeClr val="tx1"/>
                </a:solidFill>
              </a:rPr>
              <a:t> It's pouring down (The rain is pouring down.)       </a:t>
            </a:r>
          </a:p>
          <a:p>
            <a:r>
              <a:rPr lang="en-US" b="1" dirty="0">
                <a:solidFill>
                  <a:schemeClr val="tx1"/>
                </a:solidFill>
              </a:rPr>
              <a:t>It's snowing (The snow is falling.)    </a:t>
            </a:r>
          </a:p>
          <a:p>
            <a:r>
              <a:rPr lang="en-US" b="1" dirty="0">
                <a:solidFill>
                  <a:schemeClr val="tx1"/>
                </a:solidFill>
              </a:rPr>
              <a:t> It's thundering and lightening.</a:t>
            </a: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7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2286000"/>
            <a:ext cx="8490438" cy="3980331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What's it like outside?  </a:t>
            </a:r>
            <a:r>
              <a:rPr lang="en-US" dirty="0">
                <a:solidFill>
                  <a:schemeClr val="tx1"/>
                </a:solidFill>
              </a:rPr>
              <a:t>It's really cold now.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How's </a:t>
            </a:r>
            <a:r>
              <a:rPr lang="en-US" b="1" dirty="0">
                <a:solidFill>
                  <a:schemeClr val="tx1"/>
                </a:solidFill>
              </a:rPr>
              <a:t>the weather? </a:t>
            </a:r>
            <a:r>
              <a:rPr lang="en-US" dirty="0">
                <a:solidFill>
                  <a:schemeClr val="tx1"/>
                </a:solidFill>
              </a:rPr>
              <a:t>It's minus ten. (-10 degrees)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Do </a:t>
            </a:r>
            <a:r>
              <a:rPr lang="en-US" b="1" dirty="0">
                <a:solidFill>
                  <a:schemeClr val="tx1"/>
                </a:solidFill>
              </a:rPr>
              <a:t>you have rain? </a:t>
            </a:r>
            <a:r>
              <a:rPr lang="en-US" dirty="0">
                <a:solidFill>
                  <a:schemeClr val="tx1"/>
                </a:solidFill>
              </a:rPr>
              <a:t>We have not had any rain for many weeks.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What's </a:t>
            </a:r>
            <a:r>
              <a:rPr lang="en-US" b="1" dirty="0">
                <a:solidFill>
                  <a:schemeClr val="tx1"/>
                </a:solidFill>
              </a:rPr>
              <a:t>the temperature in Manchester? </a:t>
            </a:r>
            <a:r>
              <a:rPr lang="en-US" dirty="0">
                <a:solidFill>
                  <a:schemeClr val="tx1"/>
                </a:solidFill>
              </a:rPr>
              <a:t>Today it is 22 degrees Celsius which is a lot warmer then it has been.</a:t>
            </a: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4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2595564"/>
            <a:ext cx="8431823" cy="367076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It's snowing here in Manchester, what's it doing there? </a:t>
            </a:r>
            <a:r>
              <a:rPr lang="en-US" dirty="0">
                <a:solidFill>
                  <a:schemeClr val="tx1"/>
                </a:solidFill>
              </a:rPr>
              <a:t>It's raining really hard.)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It </a:t>
            </a:r>
            <a:r>
              <a:rPr lang="en-US" b="1" dirty="0">
                <a:solidFill>
                  <a:schemeClr val="tx1"/>
                </a:solidFill>
              </a:rPr>
              <a:t>is a Beautiful day for a walk? </a:t>
            </a:r>
            <a:r>
              <a:rPr lang="en-US" dirty="0">
                <a:solidFill>
                  <a:schemeClr val="tx1"/>
                </a:solidFill>
              </a:rPr>
              <a:t>We couldn't ask for a better day.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What's </a:t>
            </a:r>
            <a:r>
              <a:rPr lang="en-US" b="1" dirty="0">
                <a:solidFill>
                  <a:schemeClr val="tx1"/>
                </a:solidFill>
              </a:rPr>
              <a:t>the weather forecast for the rest of the week? </a:t>
            </a:r>
            <a:r>
              <a:rPr lang="en-US" dirty="0">
                <a:solidFill>
                  <a:schemeClr val="tx1"/>
                </a:solidFill>
              </a:rPr>
              <a:t>They're saying we will have blue skies for the rest of the week.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8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Some answers to describe weather: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31" y="2215662"/>
            <a:ext cx="8455269" cy="4050669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Today </a:t>
            </a:r>
            <a:r>
              <a:rPr lang="en-US" b="1" dirty="0">
                <a:solidFill>
                  <a:schemeClr val="tx1"/>
                </a:solidFill>
              </a:rPr>
              <a:t>it is warm and sunny out.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It’s so cold out there!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The sun is very bright today, you might want to take sunglasses.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It's not raining, but it is cloudy.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It is! I'm so happy the sun is shining.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They're saying blue skies and hot!  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4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85" y="2595564"/>
            <a:ext cx="8326315" cy="367076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Sweltering = It's sweltering. or It's a sweltering day.        </a:t>
            </a:r>
          </a:p>
          <a:p>
            <a:r>
              <a:rPr lang="en-US" b="1" dirty="0">
                <a:solidFill>
                  <a:schemeClr val="tx1"/>
                </a:solidFill>
              </a:rPr>
              <a:t> Freezing = It's freezing. or It's a freezing                </a:t>
            </a:r>
          </a:p>
          <a:p>
            <a:r>
              <a:rPr lang="en-US" b="1" dirty="0">
                <a:solidFill>
                  <a:schemeClr val="tx1"/>
                </a:solidFill>
              </a:rPr>
              <a:t>Misty = It's misty. or It's a misty day.                            </a:t>
            </a:r>
          </a:p>
          <a:p>
            <a:r>
              <a:rPr lang="en-US" b="1" dirty="0">
                <a:solidFill>
                  <a:schemeClr val="tx1"/>
                </a:solidFill>
              </a:rPr>
              <a:t> Foggy = It's foggy. or It's a foggy day.</a:t>
            </a:r>
          </a:p>
          <a:p>
            <a:r>
              <a:rPr lang="en-US" b="1" dirty="0">
                <a:solidFill>
                  <a:schemeClr val="tx1"/>
                </a:solidFill>
              </a:rPr>
              <a:t>Breezy = It's breezy. or It's a breezy day                         </a:t>
            </a:r>
          </a:p>
          <a:p>
            <a:r>
              <a:rPr lang="en-US" b="1" dirty="0">
                <a:solidFill>
                  <a:schemeClr val="tx1"/>
                </a:solidFill>
              </a:rPr>
              <a:t> Windy = It's windy. or It's a windy day.</a:t>
            </a:r>
          </a:p>
          <a:p>
            <a:r>
              <a:rPr lang="en-US" b="1" dirty="0">
                <a:solidFill>
                  <a:schemeClr val="tx1"/>
                </a:solidFill>
              </a:rPr>
              <a:t>Showery = It's showery. or It's a showery day.                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0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62708"/>
            <a:ext cx="8913813" cy="13950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Here is some weather vocabulary that you might use: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54" y="2286000"/>
            <a:ext cx="8443546" cy="398033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below </a:t>
            </a:r>
            <a:r>
              <a:rPr lang="en-US" b="1" dirty="0">
                <a:solidFill>
                  <a:schemeClr val="tx1"/>
                </a:solidFill>
              </a:rPr>
              <a:t>freezing:</a:t>
            </a:r>
            <a:r>
              <a:rPr lang="en-US" dirty="0">
                <a:solidFill>
                  <a:schemeClr val="tx1"/>
                </a:solidFill>
              </a:rPr>
              <a:t> temperature less than 0 </a:t>
            </a:r>
            <a:r>
              <a:rPr lang="en-US" dirty="0" smtClean="0">
                <a:solidFill>
                  <a:schemeClr val="tx1"/>
                </a:solidFill>
              </a:rPr>
              <a:t>Celsius </a:t>
            </a:r>
            <a:r>
              <a:rPr lang="en-US" dirty="0">
                <a:solidFill>
                  <a:schemeClr val="tx1"/>
                </a:solidFill>
              </a:rPr>
              <a:t>or 32 Fahrenheit</a:t>
            </a:r>
          </a:p>
          <a:p>
            <a:r>
              <a:rPr lang="en-US" i="1" dirty="0">
                <a:solidFill>
                  <a:schemeClr val="tx1"/>
                </a:solidFill>
              </a:rPr>
              <a:t>It's supposed to be below freezing today. I should wear my gloves.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boiling hot</a:t>
            </a:r>
            <a:r>
              <a:rPr lang="en-US" dirty="0">
                <a:solidFill>
                  <a:schemeClr val="tx1"/>
                </a:solidFill>
              </a:rPr>
              <a:t>: an idiom used to describe a very hot day</a:t>
            </a:r>
          </a:p>
          <a:p>
            <a:r>
              <a:rPr lang="en-US" i="1" dirty="0">
                <a:solidFill>
                  <a:schemeClr val="tx1"/>
                </a:solidFill>
              </a:rPr>
              <a:t>It was boiling hot, so we decided to stay inside.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breeze</a:t>
            </a:r>
            <a:r>
              <a:rPr lang="en-US" dirty="0">
                <a:solidFill>
                  <a:schemeClr val="tx1"/>
                </a:solidFill>
              </a:rPr>
              <a:t>: a very light wind; </a:t>
            </a:r>
            <a:r>
              <a:rPr lang="en-US" b="1" dirty="0">
                <a:solidFill>
                  <a:schemeClr val="tx1"/>
                </a:solidFill>
              </a:rPr>
              <a:t>breezy</a:t>
            </a:r>
            <a:r>
              <a:rPr lang="en-US" dirty="0">
                <a:solidFill>
                  <a:schemeClr val="tx1"/>
                </a:solidFill>
              </a:rPr>
              <a:t>: lightly windy</a:t>
            </a:r>
          </a:p>
          <a:p>
            <a:r>
              <a:rPr lang="en-US" i="1" dirty="0">
                <a:solidFill>
                  <a:schemeClr val="tx1"/>
                </a:solidFill>
              </a:rPr>
              <a:t>Maybe you shouldn't wear a hat, it's breezy out today.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35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19325</TotalTime>
  <Words>7334</Words>
  <Application>Microsoft Office PowerPoint</Application>
  <PresentationFormat>On-screen Show (4:3)</PresentationFormat>
  <Paragraphs>1512</Paragraphs>
  <Slides>231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231</vt:i4>
      </vt:variant>
    </vt:vector>
  </HeadingPairs>
  <TitlesOfParts>
    <vt:vector size="236" baseType="lpstr">
      <vt:lpstr>Century Gothic</vt:lpstr>
      <vt:lpstr>Shadows Into Light</vt:lpstr>
      <vt:lpstr>Wingdings</vt:lpstr>
      <vt:lpstr>Wingdings 2</vt:lpstr>
      <vt:lpstr>Perception</vt:lpstr>
      <vt:lpstr>PowerPoint Presentation</vt:lpstr>
      <vt:lpstr>PowerPoint Presentation</vt:lpstr>
      <vt:lpstr>PowerPoint Presentation</vt:lpstr>
      <vt:lpstr>PowerPoint Presentation</vt:lpstr>
      <vt:lpstr>Phrases about family, work, free time or study</vt:lpstr>
      <vt:lpstr>Phrases about family, work, free time or study</vt:lpstr>
      <vt:lpstr>Asking about jobs</vt:lpstr>
      <vt:lpstr>PowerPoint Presentation</vt:lpstr>
      <vt:lpstr>Where do these people work?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DISCUSSION ON LIFE </vt:lpstr>
      <vt:lpstr>THE DISCUSSION ON LIFE</vt:lpstr>
      <vt:lpstr>Make questions with these words</vt:lpstr>
      <vt:lpstr>Weekend plans</vt:lpstr>
      <vt:lpstr>Questions using the word ‘Like’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Vocabulary</vt:lpstr>
      <vt:lpstr>PowerPoint Presentation</vt:lpstr>
      <vt:lpstr>Shopping questions</vt:lpstr>
      <vt:lpstr>SHQs</vt:lpstr>
      <vt:lpstr>PowerPoint Presentation</vt:lpstr>
      <vt:lpstr>Returns and complaints </vt:lpstr>
      <vt:lpstr>PowerPoint Presentation</vt:lpstr>
      <vt:lpstr>PowerPoint Presentation</vt:lpstr>
      <vt:lpstr>Clothes</vt:lpstr>
      <vt:lpstr>PowerPoint Presentation</vt:lpstr>
      <vt:lpstr>Exercise</vt:lpstr>
      <vt:lpstr>Questions</vt:lpstr>
      <vt:lpstr>PowerPoint Presentation</vt:lpstr>
      <vt:lpstr>Money</vt:lpstr>
      <vt:lpstr>Money</vt:lpstr>
      <vt:lpstr>Money</vt:lpstr>
      <vt:lpstr>Money</vt:lpstr>
      <vt:lpstr>Money</vt:lpstr>
      <vt:lpstr>Talking about people</vt:lpstr>
      <vt:lpstr>Skin and Complexion</vt:lpstr>
      <vt:lpstr>PowerPoint Presentation</vt:lpstr>
      <vt:lpstr>Eyes</vt:lpstr>
      <vt:lpstr>Mouth &amp; Lips and hair</vt:lpstr>
      <vt:lpstr>Questions</vt:lpstr>
      <vt:lpstr>How long, How far</vt:lpstr>
      <vt:lpstr>PowerPoint Presentation</vt:lpstr>
      <vt:lpstr>Use (How far, How long) </vt:lpstr>
      <vt:lpstr>PowerPoint Presentation</vt:lpstr>
      <vt:lpstr>Make questions with(How far, How long) </vt:lpstr>
      <vt:lpstr> "How much" and "How many"</vt:lpstr>
      <vt:lpstr>PowerPoint Presentation</vt:lpstr>
      <vt:lpstr>Examples</vt:lpstr>
      <vt:lpstr>PowerPoint Presentation</vt:lpstr>
      <vt:lpstr>PowerPoint Presentation</vt:lpstr>
      <vt:lpstr>What time is it?</vt:lpstr>
      <vt:lpstr>PowerPoint Presentation</vt:lpstr>
      <vt:lpstr>PowerPoint Presentation</vt:lpstr>
      <vt:lpstr>PowerPoint Presentation</vt:lpstr>
      <vt:lpstr>PowerPoint Presentation</vt:lpstr>
      <vt:lpstr>TIME EXPRESSIONS TO USE WITH THE PRESENT SIMPLE </vt:lpstr>
      <vt:lpstr>TIME EXPRESSIONS TO USE WITH THE PRESENT CONTINUOUS </vt:lpstr>
      <vt:lpstr>TIME EXPRESSIONS OFTEN USED IN THE PAST </vt:lpstr>
      <vt:lpstr>PowerPoint Presentation</vt:lpstr>
      <vt:lpstr>Asking about routines</vt:lpstr>
      <vt:lpstr>Asking about a place</vt:lpstr>
      <vt:lpstr>PowerPoint Presentation</vt:lpstr>
      <vt:lpstr>vocabulary</vt:lpstr>
      <vt:lpstr>Prepositions in time expressions</vt:lpstr>
      <vt:lpstr>PowerPoint Presentation</vt:lpstr>
      <vt:lpstr>PowerPoint Presentation</vt:lpstr>
      <vt:lpstr>Circle the correct preposition</vt:lpstr>
      <vt:lpstr>Prepositions of location</vt:lpstr>
      <vt:lpstr>PowerPoint Presentation</vt:lpstr>
      <vt:lpstr>PowerPoint Presentation</vt:lpstr>
      <vt:lpstr>Exercise</vt:lpstr>
      <vt:lpstr>PowerPoint Presentation</vt:lpstr>
      <vt:lpstr>PowerPoint Presentation</vt:lpstr>
      <vt:lpstr>vocabulary</vt:lpstr>
      <vt:lpstr>Questions</vt:lpstr>
      <vt:lpstr>Opposites</vt:lpstr>
      <vt:lpstr>PowerPoint Presentation</vt:lpstr>
      <vt:lpstr>PowerPoint Presentation</vt:lpstr>
      <vt:lpstr>Exercise</vt:lpstr>
      <vt:lpstr>Matching</vt:lpstr>
      <vt:lpstr>Weather</vt:lpstr>
      <vt:lpstr>Below is list of the different types of weather you are most likely to use. </vt:lpstr>
      <vt:lpstr>PowerPoint Presentation</vt:lpstr>
      <vt:lpstr>PowerPoint Presentation</vt:lpstr>
      <vt:lpstr>Some answers to describe weather: </vt:lpstr>
      <vt:lpstr>PowerPoint Presentation</vt:lpstr>
      <vt:lpstr>Here is some weather vocabulary that you might use: </vt:lpstr>
      <vt:lpstr>PowerPoint Presentation</vt:lpstr>
      <vt:lpstr>PowerPoint Presentation</vt:lpstr>
      <vt:lpstr>PowerPoint Presentation</vt:lpstr>
      <vt:lpstr>PowerPoint Presentation</vt:lpstr>
      <vt:lpstr>Questions</vt:lpstr>
      <vt:lpstr>Fast food</vt:lpstr>
      <vt:lpstr>PowerPoint Presentation</vt:lpstr>
      <vt:lpstr>Questions</vt:lpstr>
      <vt:lpstr>PowerPoint Presentation</vt:lpstr>
      <vt:lpstr>PowerPoint Presentation</vt:lpstr>
      <vt:lpstr>PowerPoint Presentation</vt:lpstr>
      <vt:lpstr>PowerPoint Presentation</vt:lpstr>
      <vt:lpstr>Family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</vt:lpstr>
      <vt:lpstr>Questions</vt:lpstr>
      <vt:lpstr>Questions</vt:lpstr>
      <vt:lpstr>The following verbs frequently appear when reading the cooking instructions in recipes. </vt:lpstr>
      <vt:lpstr>PowerPoint Presentation</vt:lpstr>
      <vt:lpstr>PowerPoint Presentation</vt:lpstr>
      <vt:lpstr>PowerPoint Presentation</vt:lpstr>
      <vt:lpstr>Medical Specialists List </vt:lpstr>
      <vt:lpstr>PowerPoint Presentation</vt:lpstr>
      <vt:lpstr>Illness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Illness expressions</vt:lpstr>
      <vt:lpstr>What to say at the doctor?</vt:lpstr>
      <vt:lpstr>Doctor’s Questions and Answers to Patient</vt:lpstr>
      <vt:lpstr>PowerPoint Presentation</vt:lpstr>
      <vt:lpstr>PowerPoint Presentation</vt:lpstr>
      <vt:lpstr>PowerPoint Presentation</vt:lpstr>
      <vt:lpstr>PowerPoint Presentation</vt:lpstr>
      <vt:lpstr>Common Illnesses and Diseases in English </vt:lpstr>
      <vt:lpstr>Medicine, Medical Equipment's and Tools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Ihsan saber</dc:creator>
  <cp:lastModifiedBy>Tahsin H. Rassul</cp:lastModifiedBy>
  <cp:revision>476</cp:revision>
  <dcterms:created xsi:type="dcterms:W3CDTF">2014-09-12T02:08:24Z</dcterms:created>
  <dcterms:modified xsi:type="dcterms:W3CDTF">2024-05-29T18:02:40Z</dcterms:modified>
</cp:coreProperties>
</file>