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71" r:id="rId4"/>
    <p:sldId id="260" r:id="rId5"/>
    <p:sldId id="261" r:id="rId6"/>
    <p:sldId id="263" r:id="rId7"/>
    <p:sldId id="264" r:id="rId8"/>
    <p:sldId id="266" r:id="rId9"/>
    <p:sldId id="265"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5" d="100"/>
          <a:sy n="65" d="100"/>
        </p:scale>
        <p:origin x="70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DA27A-1DEB-4935-A721-90DB2A43F7D4}" type="datetimeFigureOut">
              <a:rPr lang="en-US" smtClean="0"/>
              <a:t>3/5/2023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6DD2C-2602-41A1-835E-09D2FC1D7E36}" type="slidenum">
              <a:rPr lang="en-US" smtClean="0"/>
              <a:t>‹#›</a:t>
            </a:fld>
            <a:endParaRPr lang="en-US"/>
          </a:p>
        </p:txBody>
      </p:sp>
    </p:spTree>
    <p:extLst>
      <p:ext uri="{BB962C8B-B14F-4D97-AF65-F5344CB8AC3E}">
        <p14:creationId xmlns:p14="http://schemas.microsoft.com/office/powerpoint/2010/main" val="134441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Elegant= neat; stylish</a:t>
            </a:r>
            <a:endParaRPr lang="en-US" dirty="0"/>
          </a:p>
        </p:txBody>
      </p:sp>
      <p:sp>
        <p:nvSpPr>
          <p:cNvPr id="4" name="Slide Number Placeholder 3"/>
          <p:cNvSpPr>
            <a:spLocks noGrp="1"/>
          </p:cNvSpPr>
          <p:nvPr>
            <p:ph type="sldNum" sz="quarter" idx="10"/>
          </p:nvPr>
        </p:nvSpPr>
        <p:spPr/>
        <p:txBody>
          <a:bodyPr/>
          <a:lstStyle/>
          <a:p>
            <a:fld id="{82C6DD2C-2602-41A1-835E-09D2FC1D7E36}" type="slidenum">
              <a:rPr lang="en-US" smtClean="0"/>
              <a:t>6</a:t>
            </a:fld>
            <a:endParaRPr lang="en-US"/>
          </a:p>
        </p:txBody>
      </p:sp>
    </p:spTree>
    <p:extLst>
      <p:ext uri="{BB962C8B-B14F-4D97-AF65-F5344CB8AC3E}">
        <p14:creationId xmlns:p14="http://schemas.microsoft.com/office/powerpoint/2010/main" val="132007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concisely</a:t>
            </a:r>
            <a:endParaRPr lang="en-US" dirty="0"/>
          </a:p>
        </p:txBody>
      </p:sp>
      <p:sp>
        <p:nvSpPr>
          <p:cNvPr id="4" name="Slide Number Placeholder 3"/>
          <p:cNvSpPr>
            <a:spLocks noGrp="1"/>
          </p:cNvSpPr>
          <p:nvPr>
            <p:ph type="sldNum" sz="quarter" idx="10"/>
          </p:nvPr>
        </p:nvSpPr>
        <p:spPr/>
        <p:txBody>
          <a:bodyPr/>
          <a:lstStyle/>
          <a:p>
            <a:fld id="{82C6DD2C-2602-41A1-835E-09D2FC1D7E36}" type="slidenum">
              <a:rPr lang="en-US" smtClean="0"/>
              <a:t>11</a:t>
            </a:fld>
            <a:endParaRPr lang="en-US"/>
          </a:p>
        </p:txBody>
      </p:sp>
    </p:spTree>
    <p:extLst>
      <p:ext uri="{BB962C8B-B14F-4D97-AF65-F5344CB8AC3E}">
        <p14:creationId xmlns:p14="http://schemas.microsoft.com/office/powerpoint/2010/main" val="3983272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4F1B-5685-4208-ABA0-5FAF2CF3AB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5BFC86-A01F-4106-801B-5AF2E4A8EF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839178-D296-4F9A-BA97-913BB9A22D32}"/>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C117C8FB-5E76-4051-AAF9-52EC2476C1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31C7F-D38A-4A2C-87EF-EAB2011A202E}"/>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161648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58826-40AC-453E-A70E-0098038964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AB5BE4-2AAF-450E-B787-D12A958883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54894-35B5-4FDA-A94F-DB141CFB01F7}"/>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9F3D204D-F839-4101-9D61-E78424DFB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7CB2BF-DD35-422C-A5B4-AC00044E1E7D}"/>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365745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1CB122-007D-4FDC-961D-C2E4EA5913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457E6C-F1AD-47BF-8245-803DED2733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EE6F3-C4F6-43F0-ACB8-DA81C319B271}"/>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527784C3-A39F-4798-8AEC-E4337F81A2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F271F-343F-44C0-A7C9-C1085CFF6162}"/>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148023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1312-A329-48E4-85DB-39748EFCC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767F4D-CF77-4F10-937D-C5B2F12880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079F9-48C0-4D6B-B5C9-2C164671C414}"/>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574156F3-B52C-4B5F-A9DE-687EF2BE6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27A24-20A3-4B61-AE97-D104B6D002DF}"/>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3424749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C90F-FB32-41FA-90E1-28856D3445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4EBABD-57E0-46F6-9CE2-40306F5141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C13048-1F4E-4CB2-80A2-63090EEA958C}"/>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C11D8219-73FF-4EF8-B29E-7B7AE6BE7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D3B48-B3BF-4E47-963F-E27ED3FB2B79}"/>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148828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1493C-658E-4368-8D42-C890F7CDC3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A716C-FB94-4A8C-B2C8-AF470B2928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42B40F-E051-4DC8-8458-55BA5B6FD9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8E47DB-1D24-46BB-ACAD-FCC6EE7FA9D8}"/>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6" name="Footer Placeholder 5">
            <a:extLst>
              <a:ext uri="{FF2B5EF4-FFF2-40B4-BE49-F238E27FC236}">
                <a16:creationId xmlns:a16="http://schemas.microsoft.com/office/drawing/2014/main" id="{BAA10E25-C84A-42AF-989F-41442C2C6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0A2BB-0B8F-44E5-8E0D-4E1C54E39121}"/>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260193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BFCC7-4ACC-4A2B-88B1-DDFE4DAAC4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738D1-5536-4DEC-87C6-66E564840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54DB0D-B140-4F23-9EB3-81B8BCB791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36C7DB-6B01-4C9A-B292-63AFAD29C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3F5E05-0403-43B3-89C4-411BD8631D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7490DA-A1E8-4C86-854A-92CDE8B059AD}"/>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8" name="Footer Placeholder 7">
            <a:extLst>
              <a:ext uri="{FF2B5EF4-FFF2-40B4-BE49-F238E27FC236}">
                <a16:creationId xmlns:a16="http://schemas.microsoft.com/office/drawing/2014/main" id="{A2F98A63-8E9A-4C18-B0DC-E2EA76B1ED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7E5EE3-0DB8-4C2E-8F87-9E4000FACF3F}"/>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75143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9613E-BE58-4623-AE74-3F30635726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3C76D3-DAF2-4D34-887B-C81E8CB7AFE0}"/>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4" name="Footer Placeholder 3">
            <a:extLst>
              <a:ext uri="{FF2B5EF4-FFF2-40B4-BE49-F238E27FC236}">
                <a16:creationId xmlns:a16="http://schemas.microsoft.com/office/drawing/2014/main" id="{E5581EE7-2F99-4881-9837-3597F9C8B7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F3C656-0D45-4190-97B0-CF17D2D1D3AD}"/>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186519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513145-9192-4630-A516-87135C494B9C}"/>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3" name="Footer Placeholder 2">
            <a:extLst>
              <a:ext uri="{FF2B5EF4-FFF2-40B4-BE49-F238E27FC236}">
                <a16:creationId xmlns:a16="http://schemas.microsoft.com/office/drawing/2014/main" id="{FC7D2FBC-14B3-47AE-BEE7-2CECA3E3F8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1CF5A2-08D4-4545-9C44-6562F036ECA2}"/>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421104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0A0B-312A-451C-B945-3C67250EF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DAAD33-5310-4051-9459-5EFA97040D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F87B69-F514-423B-A5C6-3EC8B8FDC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64507E-1423-4F21-A951-3CB7AE2E9212}"/>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6" name="Footer Placeholder 5">
            <a:extLst>
              <a:ext uri="{FF2B5EF4-FFF2-40B4-BE49-F238E27FC236}">
                <a16:creationId xmlns:a16="http://schemas.microsoft.com/office/drawing/2014/main" id="{1B2F4C53-CACF-45A2-8DBD-AA306808E3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ADFB1E-AC72-4A05-B37F-D9721C070644}"/>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185465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1F121-5323-4D44-9238-19686DFF3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16CABC-3D4D-47C6-9320-E205BDE27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B3AC41-A70F-41D7-AF0D-1D8347F78B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D3A028-93D7-488C-8E91-5D4EE677563B}"/>
              </a:ext>
            </a:extLst>
          </p:cNvPr>
          <p:cNvSpPr>
            <a:spLocks noGrp="1"/>
          </p:cNvSpPr>
          <p:nvPr>
            <p:ph type="dt" sz="half" idx="10"/>
          </p:nvPr>
        </p:nvSpPr>
        <p:spPr/>
        <p:txBody>
          <a:bodyPr/>
          <a:lstStyle/>
          <a:p>
            <a:fld id="{01828A89-BCBF-4DEC-871B-43ED3D357392}" type="datetimeFigureOut">
              <a:rPr lang="en-US" smtClean="0"/>
              <a:t>3/5/2023</a:t>
            </a:fld>
            <a:endParaRPr lang="en-US"/>
          </a:p>
        </p:txBody>
      </p:sp>
      <p:sp>
        <p:nvSpPr>
          <p:cNvPr id="6" name="Footer Placeholder 5">
            <a:extLst>
              <a:ext uri="{FF2B5EF4-FFF2-40B4-BE49-F238E27FC236}">
                <a16:creationId xmlns:a16="http://schemas.microsoft.com/office/drawing/2014/main" id="{624B1FE0-DD4A-4135-82A4-B77BF58BB5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CF75F-B442-4792-B96C-10CC1A51941E}"/>
              </a:ext>
            </a:extLst>
          </p:cNvPr>
          <p:cNvSpPr>
            <a:spLocks noGrp="1"/>
          </p:cNvSpPr>
          <p:nvPr>
            <p:ph type="sldNum" sz="quarter" idx="12"/>
          </p:nvPr>
        </p:nvSpPr>
        <p:spPr/>
        <p:txBody>
          <a:bodyPr/>
          <a:lstStyle/>
          <a:p>
            <a:fld id="{32968E06-BC8B-4D18-ABBF-9536058A3311}" type="slidenum">
              <a:rPr lang="en-US" smtClean="0"/>
              <a:t>‹#›</a:t>
            </a:fld>
            <a:endParaRPr lang="en-US"/>
          </a:p>
        </p:txBody>
      </p:sp>
    </p:spTree>
    <p:extLst>
      <p:ext uri="{BB962C8B-B14F-4D97-AF65-F5344CB8AC3E}">
        <p14:creationId xmlns:p14="http://schemas.microsoft.com/office/powerpoint/2010/main" val="288938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7D4415-006C-48C7-9775-23593FDFE4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48798C-D283-42C8-9E48-3BD29E8C47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6FB5F-2551-4023-950E-1BD581C726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28A89-BCBF-4DEC-871B-43ED3D357392}" type="datetimeFigureOut">
              <a:rPr lang="en-US" smtClean="0"/>
              <a:t>3/5/2023</a:t>
            </a:fld>
            <a:endParaRPr lang="en-US"/>
          </a:p>
        </p:txBody>
      </p:sp>
      <p:sp>
        <p:nvSpPr>
          <p:cNvPr id="5" name="Footer Placeholder 4">
            <a:extLst>
              <a:ext uri="{FF2B5EF4-FFF2-40B4-BE49-F238E27FC236}">
                <a16:creationId xmlns:a16="http://schemas.microsoft.com/office/drawing/2014/main" id="{DFA07EE0-C8C0-4356-A8EA-9E49230BAE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7CD60F-BFF0-43F5-9A9C-4DA2DDB74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68E06-BC8B-4D18-ABBF-9536058A3311}" type="slidenum">
              <a:rPr lang="en-US" smtClean="0"/>
              <a:t>‹#›</a:t>
            </a:fld>
            <a:endParaRPr lang="en-US"/>
          </a:p>
        </p:txBody>
      </p:sp>
    </p:spTree>
    <p:extLst>
      <p:ext uri="{BB962C8B-B14F-4D97-AF65-F5344CB8AC3E}">
        <p14:creationId xmlns:p14="http://schemas.microsoft.com/office/powerpoint/2010/main" val="2665487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nkedin.com/pulse/top-10-free-academic-search-engines-databases-scholarly-walke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x.doi.org/10.1177/0017896911419346" TargetMode="External"/><Relationship Id="rId2" Type="http://schemas.openxmlformats.org/officeDocument/2006/relationships/hyperlink" Target="http://dx.doi.org.ezproxy.library.wwu.edu/10.1177/0017896911419346"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linkedin.com/pulse/top-10-free-academic-search-engines-databases-scholarly-walk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89317" y="576775"/>
            <a:ext cx="9978683" cy="5852160"/>
          </a:xfrm>
        </p:spPr>
        <p:txBody>
          <a:bodyPr/>
          <a:lstStyle/>
          <a:p>
            <a:pPr algn="l"/>
            <a:r>
              <a:rPr lang="en-US" b="1" dirty="0">
                <a:latin typeface="Times New Roman" panose="02020603050405020304" pitchFamily="18" charset="0"/>
                <a:cs typeface="Times New Roman" panose="02020603050405020304" pitchFamily="18" charset="0"/>
              </a:rPr>
              <a:t>Sources for academic research </a:t>
            </a:r>
          </a:p>
          <a:p>
            <a:pPr algn="l"/>
            <a:endParaRPr lang="en-US" dirty="0"/>
          </a:p>
          <a:p>
            <a:pPr marL="342900" marR="0" lvl="0" indent="-342900" algn="l" rtl="0">
              <a:lnSpc>
                <a:spcPct val="107000"/>
              </a:lnSpc>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Books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Journals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Internet (reliable websites: </a:t>
            </a:r>
            <a:r>
              <a:rPr lang="en-US" dirty="0"/>
              <a:t>Look at the three letters at the end of the site's domain name, such as “</a:t>
            </a:r>
            <a:r>
              <a:rPr lang="en-US" b="1" dirty="0" err="1"/>
              <a:t>edu</a:t>
            </a:r>
            <a:r>
              <a:rPr lang="en-US" dirty="0"/>
              <a:t>” (educational), “</a:t>
            </a:r>
            <a:r>
              <a:rPr lang="en-US" b="1" dirty="0" err="1"/>
              <a:t>gov</a:t>
            </a:r>
            <a:r>
              <a:rPr lang="en-US" dirty="0"/>
              <a:t>” (government), “</a:t>
            </a:r>
            <a:r>
              <a:rPr lang="en-US" b="1" dirty="0"/>
              <a:t>org</a:t>
            </a:r>
            <a:r>
              <a:rPr lang="en-US" dirty="0"/>
              <a:t>” (nonprofit), and “</a:t>
            </a:r>
            <a:r>
              <a:rPr lang="en-US" b="1" dirty="0"/>
              <a:t>com</a:t>
            </a:r>
            <a:r>
              <a:rPr lang="en-US" dirty="0"/>
              <a:t>” (commercial)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Wingdings" panose="05000000000000000000" pitchFamily="2" charset="2"/>
              <a:buChar char=""/>
            </a:pPr>
            <a:r>
              <a:rPr lang="en-US" dirty="0">
                <a:effectLst/>
                <a:latin typeface="Times New Roman" panose="02020603050405020304" pitchFamily="18" charset="0"/>
                <a:ea typeface="Calibri" panose="020F0502020204030204" pitchFamily="34" charset="0"/>
                <a:cs typeface="Arial" panose="020B0604020202020204" pitchFamily="34" charset="0"/>
              </a:rPr>
              <a:t>Interviews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Wingdings" panose="05000000000000000000" pitchFamily="2" charset="2"/>
              <a:buChar char=""/>
            </a:pPr>
            <a:r>
              <a:rPr lang="en-US" dirty="0" smtClean="0">
                <a:effectLst/>
                <a:latin typeface="Times New Roman" panose="02020603050405020304" pitchFamily="18" charset="0"/>
                <a:ea typeface="Calibri" panose="020F0502020204030204" pitchFamily="34" charset="0"/>
                <a:cs typeface="Arial" panose="020B0604020202020204" pitchFamily="34" charset="0"/>
              </a:rPr>
              <a:t>Observations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4012370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75250" y="633046"/>
            <a:ext cx="9978683" cy="5852160"/>
          </a:xfrm>
        </p:spPr>
        <p:txBody>
          <a:bodyPr/>
          <a:lstStyle/>
          <a:p>
            <a:pPr marL="0" marR="0" fontAlgn="base">
              <a:lnSpc>
                <a:spcPct val="107000"/>
              </a:lnSpc>
              <a:spcBef>
                <a:spcPts val="2250"/>
              </a:spcBef>
              <a:spcAft>
                <a:spcPts val="1500"/>
              </a:spcAft>
            </a:pPr>
            <a:endParaRPr lang="en-US" sz="2800" b="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fontAlgn="base">
              <a:lnSpc>
                <a:spcPct val="107000"/>
              </a:lnSpc>
              <a:spcBef>
                <a:spcPts val="2250"/>
              </a:spcBef>
              <a:spcAft>
                <a:spcPts val="1500"/>
              </a:spcAft>
            </a:pPr>
            <a:r>
              <a:rPr lang="en-US" sz="2800" b="1" dirty="0">
                <a:solidFill>
                  <a:srgbClr val="222222"/>
                </a:solidFill>
                <a:effectLst/>
                <a:latin typeface="Times New Roman" panose="02020603050405020304" pitchFamily="18" charset="0"/>
                <a:ea typeface="Times New Roman" panose="02020603050405020304" pitchFamily="18" charset="0"/>
                <a:cs typeface="Arial" panose="020B0604020202020204" pitchFamily="34" charset="0"/>
              </a:rPr>
              <a:t>Referencing styles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marR="0" indent="-342900" algn="l" fontAlgn="base">
              <a:lnSpc>
                <a:spcPct val="107000"/>
              </a:lnSpc>
              <a:spcBef>
                <a:spcPts val="0"/>
              </a:spcBef>
              <a:spcAft>
                <a:spcPts val="0"/>
              </a:spcAft>
              <a:buFont typeface="Arial" panose="020B0604020202020204" pitchFamily="34" charset="0"/>
              <a:buChar char="•"/>
            </a:pP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i="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MLA</a:t>
            </a: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(Modern Languages Association) system</a:t>
            </a:r>
          </a:p>
          <a:p>
            <a:pPr marL="342900" marR="0" indent="-342900" algn="l" fontAlgn="base">
              <a:lnSpc>
                <a:spcPct val="107000"/>
              </a:lnSpc>
              <a:spcBef>
                <a:spcPts val="0"/>
              </a:spcBef>
              <a:spcAft>
                <a:spcPts val="0"/>
              </a:spcAft>
              <a:buFont typeface="Arial" panose="020B0604020202020204" pitchFamily="34" charset="0"/>
              <a:buChar char="•"/>
            </a:pP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the </a:t>
            </a:r>
            <a:r>
              <a:rPr lang="en-US" i="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APA</a:t>
            </a: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(American Psychological Association) system,</a:t>
            </a:r>
          </a:p>
          <a:p>
            <a:pPr marL="342900" marR="0" indent="-342900" algn="l" fontAlgn="base">
              <a:lnSpc>
                <a:spcPct val="107000"/>
              </a:lnSpc>
              <a:spcBef>
                <a:spcPts val="0"/>
              </a:spcBef>
              <a:spcAft>
                <a:spcPts val="0"/>
              </a:spcAft>
              <a:buFont typeface="Arial" panose="020B0604020202020204" pitchFamily="34" charset="0"/>
              <a:buChar char="•"/>
            </a:pPr>
            <a:r>
              <a:rPr lang="en-US" b="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the </a:t>
            </a:r>
            <a:r>
              <a:rPr lang="en-US" b="1" i="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Harvard</a:t>
            </a:r>
            <a:r>
              <a:rPr lang="en-US" b="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system,</a:t>
            </a:r>
          </a:p>
          <a:p>
            <a:pPr marL="342900" marR="0" indent="-342900" algn="l" fontAlgn="base">
              <a:lnSpc>
                <a:spcPct val="107000"/>
              </a:lnSpc>
              <a:spcBef>
                <a:spcPts val="0"/>
              </a:spcBef>
              <a:spcAft>
                <a:spcPts val="0"/>
              </a:spcAft>
              <a:buFont typeface="Arial" panose="020B0604020202020204" pitchFamily="34" charset="0"/>
              <a:buChar char="•"/>
            </a:pP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and the </a:t>
            </a:r>
            <a:r>
              <a:rPr lang="en-US" i="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MHRA</a:t>
            </a:r>
            <a:r>
              <a:rPr lang="en-US"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(Modern Humanities Research Association) system.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03601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89317" y="576775"/>
            <a:ext cx="9978683" cy="5852160"/>
          </a:xfrm>
        </p:spPr>
        <p:txBody>
          <a:bodyPr/>
          <a:lstStyle/>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Avoid Direct Quotes when: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endParaRPr>
          </a:p>
          <a:p>
            <a:pPr marL="342900" marR="0" lvl="0" indent="-342900" algn="l" rtl="0">
              <a:lnSpc>
                <a:spcPts val="1875"/>
              </a:lnSpc>
              <a:spcBef>
                <a:spcPts val="0"/>
              </a:spcBef>
              <a:spcAft>
                <a:spcPts val="0"/>
              </a:spcAft>
              <a:buFont typeface="Courier New" panose="02070309020205020404" pitchFamily="49" charset="0"/>
              <a:buChar char="o"/>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Avoid making your paper an assembly of quotations by using too many of them! You should only fall back on a direct quote if it succinctly makes a point that contributes to your line of argumentation (or presents a counter-position that you intend to challenge). There is no point in providing a list of quotes and in leaving it up the reader to make sense of it. </a:t>
            </a:r>
          </a:p>
          <a:p>
            <a:pPr marL="342900" marR="0" lvl="0" indent="-342900" algn="l" rtl="0">
              <a:lnSpc>
                <a:spcPts val="1875"/>
              </a:lnSpc>
              <a:spcBef>
                <a:spcPts val="0"/>
              </a:spcBef>
              <a:spcAft>
                <a:spcPts val="0"/>
              </a:spcAft>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ts val="1875"/>
              </a:lnSpc>
              <a:spcBef>
                <a:spcPts val="0"/>
              </a:spcBef>
              <a:spcAft>
                <a:spcPts val="800"/>
              </a:spcAft>
              <a:buFont typeface="Courier New" panose="02070309020205020404" pitchFamily="49" charset="0"/>
              <a:buChar char="o"/>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Try to avoid quotations from third sources, i.e. something like (Croft 2003: 17, cited in Evans and Green 2006: 122). Quote from the original source and list this source in the reference section at the end of the paper. It is bad practice to copy quotations made in textbooks, rather than quoting an author’s opinion directly. This entails, however, that you also consult the original source whenever possible, i.e. that you check at least whether the original quotation fits the argumentative context in which you want to use it.</a:t>
            </a:r>
          </a:p>
          <a:p>
            <a:pPr marL="342900" marR="0" lvl="0" indent="-342900" algn="l">
              <a:lnSpc>
                <a:spcPts val="1875"/>
              </a:lnSpc>
              <a:spcBef>
                <a:spcPts val="0"/>
              </a:spcBef>
              <a:spcAft>
                <a:spcPts val="800"/>
              </a:spcAft>
              <a:buFont typeface="Courier New" panose="02070309020205020404" pitchFamily="49" charset="0"/>
              <a:buChar char="o"/>
            </a:pPr>
            <a:endPar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342900" marR="0" lvl="0" indent="-342900" algn="l">
              <a:lnSpc>
                <a:spcPts val="1875"/>
              </a:lnSpc>
              <a:spcBef>
                <a:spcPts val="0"/>
              </a:spcBef>
              <a:spcAft>
                <a:spcPts val="800"/>
              </a:spcAft>
              <a:buFont typeface="Courier New" panose="02070309020205020404" pitchFamily="49" charset="0"/>
              <a:buChar char="o"/>
            </a:pPr>
            <a:r>
              <a:rPr lang="en-US" sz="1800" dirty="0">
                <a:effectLst/>
                <a:latin typeface="Times New Roman" panose="02020603050405020304" pitchFamily="18" charset="0"/>
                <a:ea typeface="Calibri" panose="020F0502020204030204" pitchFamily="34" charset="0"/>
              </a:rPr>
              <a:t>Finally, also try to avoid long quotations. As a rule of thumb, if a quote is longer than three lines, set it apart from the text </a:t>
            </a:r>
            <a:endParaRPr lang="en-US" dirty="0"/>
          </a:p>
        </p:txBody>
      </p:sp>
    </p:spTree>
    <p:extLst>
      <p:ext uri="{BB962C8B-B14F-4D97-AF65-F5344CB8AC3E}">
        <p14:creationId xmlns:p14="http://schemas.microsoft.com/office/powerpoint/2010/main" val="2491887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89317" y="576775"/>
            <a:ext cx="9978683" cy="5852160"/>
          </a:xfrm>
        </p:spPr>
        <p:txBody>
          <a:bodyPr>
            <a:normAutofit lnSpcReduction="10000"/>
          </a:bodyPr>
          <a:lstStyle/>
          <a:p>
            <a:pPr algn="l">
              <a:lnSpc>
                <a:spcPct val="107000"/>
              </a:lnSpc>
              <a:spcBef>
                <a:spcPts val="0"/>
              </a:spcBef>
              <a:spcAft>
                <a:spcPts val="8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Two types of </a:t>
            </a:r>
            <a:r>
              <a:rPr lang="en-US" sz="3200" b="1" u="sng" dirty="0" smtClean="0">
                <a:latin typeface="Times New Roman" panose="02020603050405020304" pitchFamily="18" charset="0"/>
                <a:ea typeface="Calibri" panose="020F0502020204030204" pitchFamily="34" charset="0"/>
                <a:cs typeface="Arial" panose="020B0604020202020204" pitchFamily="34" charset="0"/>
              </a:rPr>
              <a:t>information sources</a:t>
            </a:r>
            <a:r>
              <a:rPr lang="en-US" sz="3200" b="1" dirty="0">
                <a:latin typeface="Times New Roman" panose="02020603050405020304" pitchFamily="18" charset="0"/>
                <a:ea typeface="Calibri" panose="020F0502020204030204" pitchFamily="34" charset="0"/>
                <a:cs typeface="Arial" panose="020B0604020202020204" pitchFamily="34" charset="0"/>
              </a:rPr>
              <a:t>: </a:t>
            </a:r>
            <a:endParaRPr lang="en-US" sz="3200" b="1" dirty="0" smtClean="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Primary </a:t>
            </a:r>
            <a:r>
              <a:rPr lang="en-US" sz="3200" b="1" dirty="0">
                <a:effectLst/>
                <a:latin typeface="Times New Roman" panose="02020603050405020304" pitchFamily="18" charset="0"/>
                <a:ea typeface="Calibri" panose="020F0502020204030204" pitchFamily="34" charset="0"/>
                <a:cs typeface="Arial" panose="020B0604020202020204" pitchFamily="34" charset="0"/>
              </a:rPr>
              <a:t>sources</a:t>
            </a:r>
            <a:r>
              <a:rPr lang="en-US" sz="3200" dirty="0">
                <a:effectLst/>
                <a:latin typeface="Times New Roman" panose="02020603050405020304" pitchFamily="18" charset="0"/>
                <a:ea typeface="Calibri" panose="020F0502020204030204" pitchFamily="34" charset="0"/>
                <a:cs typeface="Arial" panose="020B0604020202020204" pitchFamily="34" charset="0"/>
              </a:rPr>
              <a:t>: Sources that provide primary data such as </a:t>
            </a:r>
            <a:r>
              <a:rPr lang="en-US" sz="3200" i="1" dirty="0">
                <a:effectLst/>
                <a:latin typeface="Times New Roman" panose="02020603050405020304" pitchFamily="18" charset="0"/>
                <a:ea typeface="Calibri" panose="020F0502020204030204" pitchFamily="34" charset="0"/>
                <a:cs typeface="Arial" panose="020B0604020202020204" pitchFamily="34" charset="0"/>
              </a:rPr>
              <a:t>interviews</a:t>
            </a:r>
            <a:r>
              <a:rPr lang="en-US" sz="3200" dirty="0">
                <a:effectLst/>
                <a:latin typeface="Times New Roman" panose="02020603050405020304" pitchFamily="18" charset="0"/>
                <a:ea typeface="Calibri" panose="020F0502020204030204" pitchFamily="34" charset="0"/>
                <a:cs typeface="Arial" panose="020B0604020202020204" pitchFamily="34" charset="0"/>
              </a:rPr>
              <a:t>,  </a:t>
            </a:r>
            <a:r>
              <a:rPr lang="en-US" sz="3200" i="1" dirty="0">
                <a:effectLst/>
                <a:latin typeface="Times New Roman" panose="02020603050405020304" pitchFamily="18" charset="0"/>
                <a:ea typeface="Calibri" panose="020F0502020204030204" pitchFamily="34" charset="0"/>
                <a:cs typeface="Arial" panose="020B0604020202020204" pitchFamily="34" charset="0"/>
              </a:rPr>
              <a:t>observations</a:t>
            </a:r>
            <a:r>
              <a:rPr lang="en-US" sz="3200" dirty="0">
                <a:effectLst/>
                <a:latin typeface="Times New Roman" panose="02020603050405020304" pitchFamily="18" charset="0"/>
                <a:ea typeface="Calibri" panose="020F0502020204030204" pitchFamily="34" charset="0"/>
                <a:cs typeface="Arial" panose="020B0604020202020204" pitchFamily="34" charset="0"/>
              </a:rPr>
              <a:t>, and </a:t>
            </a:r>
            <a:r>
              <a:rPr lang="en-US" sz="3200" i="1" dirty="0">
                <a:effectLst/>
                <a:latin typeface="Times New Roman" panose="02020603050405020304" pitchFamily="18" charset="0"/>
                <a:ea typeface="Calibri" panose="020F0502020204030204" pitchFamily="34" charset="0"/>
                <a:cs typeface="Arial" panose="020B0604020202020204" pitchFamily="34" charset="0"/>
              </a:rPr>
              <a:t>questionnaires</a:t>
            </a:r>
            <a:r>
              <a:rPr lang="en-US" sz="3200" dirty="0">
                <a:effectLst/>
                <a:latin typeface="Times New Roman" panose="02020603050405020304" pitchFamily="18" charset="0"/>
                <a:ea typeface="Calibri" panose="020F0502020204030204" pitchFamily="34" charset="0"/>
                <a:cs typeface="Arial" panose="020B0604020202020204" pitchFamily="34" charset="0"/>
              </a:rPr>
              <a:t> are called primary sources</a:t>
            </a: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dirty="0"/>
          </a:p>
          <a:p>
            <a:pPr algn="l"/>
            <a:r>
              <a:rPr lang="en-US" sz="2800" b="1" dirty="0">
                <a:latin typeface="Times New Roman" panose="02020603050405020304" pitchFamily="18" charset="0"/>
                <a:ea typeface="Calibri" panose="020F0502020204030204" pitchFamily="34" charset="0"/>
                <a:cs typeface="Arial" panose="020B0604020202020204" pitchFamily="34" charset="0"/>
              </a:rPr>
              <a:t>Secondary sources</a:t>
            </a:r>
            <a:r>
              <a:rPr lang="en-US" sz="2800" dirty="0">
                <a:latin typeface="Times New Roman" panose="02020603050405020304" pitchFamily="18" charset="0"/>
                <a:ea typeface="Calibri" panose="020F0502020204030204" pitchFamily="34" charset="0"/>
                <a:cs typeface="Arial" panose="020B0604020202020204" pitchFamily="34" charset="0"/>
              </a:rPr>
              <a:t>: Sources that provide secondary data are called secondary sources. Sources such as </a:t>
            </a:r>
            <a:r>
              <a:rPr lang="en-US" sz="2800" i="1" dirty="0">
                <a:latin typeface="Times New Roman" panose="02020603050405020304" pitchFamily="18" charset="0"/>
                <a:ea typeface="Calibri" panose="020F0502020204030204" pitchFamily="34" charset="0"/>
                <a:cs typeface="Arial" panose="020B0604020202020204" pitchFamily="34" charset="0"/>
              </a:rPr>
              <a:t>books, journals, previous research studies, records of an agency, </a:t>
            </a:r>
            <a:r>
              <a:rPr lang="en-US" sz="2800" i="1" dirty="0" smtClean="0">
                <a:latin typeface="Times New Roman" panose="02020603050405020304" pitchFamily="18" charset="0"/>
                <a:ea typeface="Calibri" panose="020F0502020204030204" pitchFamily="34" charset="0"/>
                <a:cs typeface="Arial" panose="020B0604020202020204" pitchFamily="34" charset="0"/>
              </a:rPr>
              <a:t>and client </a:t>
            </a:r>
            <a:r>
              <a:rPr lang="en-US" sz="2800" i="1" dirty="0">
                <a:latin typeface="Times New Roman" panose="02020603050405020304" pitchFamily="18" charset="0"/>
                <a:ea typeface="Calibri" panose="020F0502020204030204" pitchFamily="34" charset="0"/>
                <a:cs typeface="Arial" panose="020B0604020202020204" pitchFamily="34" charset="0"/>
              </a:rPr>
              <a:t>or patient information already </a:t>
            </a:r>
            <a:r>
              <a:rPr lang="en-US" sz="2800" i="1" dirty="0" smtClean="0">
                <a:latin typeface="Times New Roman" panose="02020603050405020304" pitchFamily="18" charset="0"/>
                <a:ea typeface="Calibri" panose="020F0502020204030204" pitchFamily="34" charset="0"/>
                <a:cs typeface="Arial" panose="020B0604020202020204" pitchFamily="34" charset="0"/>
              </a:rPr>
              <a:t>collected</a:t>
            </a:r>
            <a:r>
              <a:rPr lang="en-US" sz="2800" dirty="0" smtClean="0">
                <a:latin typeface="Times New Roman" panose="02020603050405020304" pitchFamily="18" charset="0"/>
                <a:ea typeface="Calibri" panose="020F0502020204030204" pitchFamily="34" charset="0"/>
                <a:cs typeface="Arial" panose="020B0604020202020204" pitchFamily="34" charset="0"/>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algn="l"/>
            <a:endParaRPr lang="en-US" dirty="0" smtClean="0"/>
          </a:p>
          <a:p>
            <a:pPr algn="l"/>
            <a:r>
              <a:rPr lang="en-US" b="1" dirty="0">
                <a:latin typeface="Times New Roman" panose="02020603050405020304" pitchFamily="18" charset="0"/>
                <a:ea typeface="Calibri" panose="020F0502020204030204" pitchFamily="34" charset="0"/>
                <a:cs typeface="Arial" panose="020B0604020202020204" pitchFamily="34" charset="0"/>
              </a:rPr>
              <a:t>Example: </a:t>
            </a:r>
            <a:endParaRPr lang="en-US" b="1" dirty="0" smtClean="0">
              <a:latin typeface="Times New Roman" panose="02020603050405020304" pitchFamily="18" charset="0"/>
              <a:ea typeface="Calibri" panose="020F0502020204030204" pitchFamily="34" charset="0"/>
              <a:cs typeface="Arial" panose="020B0604020202020204" pitchFamily="34" charset="0"/>
            </a:endParaRPr>
          </a:p>
          <a:p>
            <a:pPr marL="457200" indent="-457200" algn="l">
              <a:buAutoNum type="arabicPeriod"/>
            </a:pPr>
            <a:r>
              <a:rPr lang="en-US" b="1" dirty="0" smtClean="0">
                <a:latin typeface="Times New Roman" panose="02020603050405020304" pitchFamily="18" charset="0"/>
                <a:ea typeface="Calibri" panose="020F0502020204030204" pitchFamily="34" charset="0"/>
                <a:cs typeface="Arial" panose="020B0604020202020204" pitchFamily="34" charset="0"/>
              </a:rPr>
              <a:t>A </a:t>
            </a:r>
            <a:r>
              <a:rPr lang="en-US" b="1" dirty="0">
                <a:latin typeface="Times New Roman" panose="02020603050405020304" pitchFamily="18" charset="0"/>
                <a:ea typeface="Calibri" panose="020F0502020204030204" pitchFamily="34" charset="0"/>
                <a:cs typeface="Arial" panose="020B0604020202020204" pitchFamily="34" charset="0"/>
              </a:rPr>
              <a:t>novel and a literary criticism of the </a:t>
            </a:r>
            <a:r>
              <a:rPr lang="en-US" b="1" dirty="0" smtClean="0">
                <a:latin typeface="Times New Roman" panose="02020603050405020304" pitchFamily="18" charset="0"/>
                <a:ea typeface="Calibri" panose="020F0502020204030204" pitchFamily="34" charset="0"/>
                <a:cs typeface="Arial" panose="020B0604020202020204" pitchFamily="34" charset="0"/>
              </a:rPr>
              <a:t>novel</a:t>
            </a:r>
          </a:p>
          <a:p>
            <a:pPr marL="457200" indent="-457200" algn="l">
              <a:buAutoNum type="arabicPeriod"/>
            </a:pPr>
            <a:r>
              <a:rPr lang="en-US" b="1" dirty="0" smtClean="0">
                <a:latin typeface="Times New Roman" panose="02020603050405020304" pitchFamily="18" charset="0"/>
                <a:ea typeface="Calibri" panose="020F0502020204030204" pitchFamily="34" charset="0"/>
                <a:cs typeface="Arial" panose="020B0604020202020204" pitchFamily="34" charset="0"/>
              </a:rPr>
              <a:t>Data from a student survey </a:t>
            </a:r>
            <a:endParaRPr lang="en-US" dirty="0">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258512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4515961"/>
              </p:ext>
            </p:extLst>
          </p:nvPr>
        </p:nvGraphicFramePr>
        <p:xfrm>
          <a:off x="0" y="2"/>
          <a:ext cx="12192000" cy="6857998"/>
        </p:xfrm>
        <a:graphic>
          <a:graphicData uri="http://schemas.openxmlformats.org/drawingml/2006/table">
            <a:tbl>
              <a:tblPr/>
              <a:tblGrid>
                <a:gridCol w="4064000">
                  <a:extLst>
                    <a:ext uri="{9D8B030D-6E8A-4147-A177-3AD203B41FA5}">
                      <a16:colId xmlns:a16="http://schemas.microsoft.com/office/drawing/2014/main" val="97318402"/>
                    </a:ext>
                  </a:extLst>
                </a:gridCol>
                <a:gridCol w="4064000">
                  <a:extLst>
                    <a:ext uri="{9D8B030D-6E8A-4147-A177-3AD203B41FA5}">
                      <a16:colId xmlns:a16="http://schemas.microsoft.com/office/drawing/2014/main" val="4015792161"/>
                    </a:ext>
                  </a:extLst>
                </a:gridCol>
                <a:gridCol w="4064000">
                  <a:extLst>
                    <a:ext uri="{9D8B030D-6E8A-4147-A177-3AD203B41FA5}">
                      <a16:colId xmlns:a16="http://schemas.microsoft.com/office/drawing/2014/main" val="1381819583"/>
                    </a:ext>
                  </a:extLst>
                </a:gridCol>
              </a:tblGrid>
              <a:tr h="674756">
                <a:tc>
                  <a:txBody>
                    <a:bodyPr/>
                    <a:lstStyle/>
                    <a:p>
                      <a:pPr algn="ctr" fontAlgn="ctr"/>
                      <a:r>
                        <a:rPr lang="en-US" sz="2000" cap="all" dirty="0">
                          <a:effectLst/>
                        </a:rPr>
                        <a:t>BASIS FOR COMPARISON</a:t>
                      </a:r>
                    </a:p>
                  </a:txBody>
                  <a:tcPr marL="21584" marR="21584" marT="21584" marB="21584"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cap="all">
                          <a:effectLst/>
                        </a:rPr>
                        <a:t>PRIMARY DATA</a:t>
                      </a:r>
                    </a:p>
                  </a:txBody>
                  <a:tcPr marL="21584" marR="21584" marT="21584" marB="21584"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cap="all">
                          <a:effectLst/>
                        </a:rPr>
                        <a:t>SECONDARY DATA</a:t>
                      </a:r>
                    </a:p>
                  </a:txBody>
                  <a:tcPr marL="21584" marR="21584" marT="21584" marB="21584" anchor="ctr">
                    <a:lnL>
                      <a:noFill/>
                    </a:lnL>
                    <a:lnR>
                      <a:noFill/>
                    </a:lnR>
                    <a:lnT>
                      <a:noFill/>
                    </a:lnT>
                    <a:lnB w="6350"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2120491896"/>
                  </a:ext>
                </a:extLst>
              </a:tr>
              <a:tr h="1680634">
                <a:tc>
                  <a:txBody>
                    <a:bodyPr/>
                    <a:lstStyle/>
                    <a:p>
                      <a:pPr fontAlgn="t"/>
                      <a:r>
                        <a:rPr lang="en-US" sz="2000" dirty="0">
                          <a:effectLst/>
                        </a:rPr>
                        <a:t>Meaning</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dirty="0">
                          <a:effectLst/>
                        </a:rPr>
                        <a:t>Primary data refers to the first hand data gathered by the researcher himself.</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a:effectLst/>
                        </a:rPr>
                        <a:t>Secondary data means data collected by someone else earlier.</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100864198"/>
                  </a:ext>
                </a:extLst>
              </a:tr>
              <a:tr h="473580">
                <a:tc>
                  <a:txBody>
                    <a:bodyPr/>
                    <a:lstStyle/>
                    <a:p>
                      <a:pPr fontAlgn="t"/>
                      <a:r>
                        <a:rPr lang="en-US" sz="2000">
                          <a:effectLst/>
                        </a:rPr>
                        <a:t>Data</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en-US" sz="2000" dirty="0">
                          <a:effectLst/>
                        </a:rPr>
                        <a:t>Real time data</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en-US" sz="2000">
                          <a:effectLst/>
                        </a:rPr>
                        <a:t>Past data</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981974638"/>
                  </a:ext>
                </a:extLst>
              </a:tr>
              <a:tr h="473580">
                <a:tc>
                  <a:txBody>
                    <a:bodyPr/>
                    <a:lstStyle/>
                    <a:p>
                      <a:pPr fontAlgn="t"/>
                      <a:r>
                        <a:rPr lang="en-US" sz="2000">
                          <a:effectLst/>
                        </a:rPr>
                        <a:t>Process</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dirty="0">
                          <a:effectLst/>
                        </a:rPr>
                        <a:t>Very involved</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a:effectLst/>
                        </a:rPr>
                        <a:t>Quick and easy</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405863995"/>
                  </a:ext>
                </a:extLst>
              </a:tr>
              <a:tr h="1128830">
                <a:tc>
                  <a:txBody>
                    <a:bodyPr/>
                    <a:lstStyle/>
                    <a:p>
                      <a:pPr fontAlgn="t"/>
                      <a:r>
                        <a:rPr lang="en-US" sz="2000" dirty="0">
                          <a:effectLst/>
                        </a:rPr>
                        <a:t>Source</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fr-FR" sz="2000" dirty="0" err="1">
                          <a:effectLst/>
                        </a:rPr>
                        <a:t>Surveys</a:t>
                      </a:r>
                      <a:r>
                        <a:rPr lang="fr-FR" sz="2000" dirty="0">
                          <a:effectLst/>
                        </a:rPr>
                        <a:t>, observations, </a:t>
                      </a:r>
                      <a:r>
                        <a:rPr lang="fr-FR" sz="2000" dirty="0" err="1">
                          <a:effectLst/>
                        </a:rPr>
                        <a:t>experiments</a:t>
                      </a:r>
                      <a:r>
                        <a:rPr lang="fr-FR" sz="2000" dirty="0">
                          <a:effectLst/>
                        </a:rPr>
                        <a:t>, questionnaire, </a:t>
                      </a:r>
                      <a:r>
                        <a:rPr lang="fr-FR" sz="2000" dirty="0" err="1">
                          <a:effectLst/>
                        </a:rPr>
                        <a:t>personal</a:t>
                      </a:r>
                      <a:r>
                        <a:rPr lang="fr-FR" sz="2000" dirty="0">
                          <a:effectLst/>
                        </a:rPr>
                        <a:t> interview, etc.</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en-US" sz="2000" dirty="0">
                          <a:effectLst/>
                        </a:rPr>
                        <a:t>Government publications, websites, books, journal articles, internal records etc.</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77035194"/>
                  </a:ext>
                </a:extLst>
              </a:tr>
              <a:tr h="674756">
                <a:tc>
                  <a:txBody>
                    <a:bodyPr/>
                    <a:lstStyle/>
                    <a:p>
                      <a:pPr fontAlgn="t"/>
                      <a:r>
                        <a:rPr lang="en-US" sz="2000">
                          <a:effectLst/>
                        </a:rPr>
                        <a:t>Cost effectiveness</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dirty="0">
                          <a:effectLst/>
                        </a:rPr>
                        <a:t>Expensive</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fontAlgn="t"/>
                      <a:r>
                        <a:rPr lang="en-US" sz="2000" dirty="0">
                          <a:effectLst/>
                        </a:rPr>
                        <a:t>Economical</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52737013"/>
                  </a:ext>
                </a:extLst>
              </a:tr>
              <a:tr h="473580">
                <a:tc>
                  <a:txBody>
                    <a:bodyPr/>
                    <a:lstStyle/>
                    <a:p>
                      <a:pPr fontAlgn="t"/>
                      <a:r>
                        <a:rPr lang="en-US" sz="2000" dirty="0">
                          <a:effectLst/>
                        </a:rPr>
                        <a:t>Collection time</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en-US" sz="2000" dirty="0">
                          <a:effectLst/>
                        </a:rPr>
                        <a:t>Long</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tc>
                  <a:txBody>
                    <a:bodyPr/>
                    <a:lstStyle/>
                    <a:p>
                      <a:pPr fontAlgn="t"/>
                      <a:r>
                        <a:rPr lang="en-US" sz="2000" dirty="0">
                          <a:effectLst/>
                        </a:rPr>
                        <a:t>Short</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068659998"/>
                  </a:ext>
                </a:extLst>
              </a:tr>
              <a:tr h="1278282">
                <a:tc>
                  <a:txBody>
                    <a:bodyPr/>
                    <a:lstStyle/>
                    <a:p>
                      <a:pPr fontAlgn="t"/>
                      <a:r>
                        <a:rPr lang="en-US" sz="2000">
                          <a:effectLst/>
                        </a:rPr>
                        <a:t>Specific</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tc>
                  <a:txBody>
                    <a:bodyPr/>
                    <a:lstStyle/>
                    <a:p>
                      <a:pPr fontAlgn="t"/>
                      <a:r>
                        <a:rPr lang="en-US" sz="2000" dirty="0">
                          <a:effectLst/>
                        </a:rPr>
                        <a:t>Always specific to the researcher's needs.</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tc>
                  <a:txBody>
                    <a:bodyPr/>
                    <a:lstStyle/>
                    <a:p>
                      <a:pPr fontAlgn="t"/>
                      <a:r>
                        <a:rPr lang="en-US" sz="2000" dirty="0">
                          <a:effectLst/>
                        </a:rPr>
                        <a:t>May or may not be specific to the researcher's need.</a:t>
                      </a:r>
                    </a:p>
                  </a:txBody>
                  <a:tcPr marL="21584" marR="21584" marT="21584" marB="21584">
                    <a:lnL>
                      <a:noFill/>
                    </a:lnL>
                    <a:lnR>
                      <a:noFill/>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2768502091"/>
                  </a:ext>
                </a:extLst>
              </a:tr>
            </a:tbl>
          </a:graphicData>
        </a:graphic>
      </p:graphicFrame>
    </p:spTree>
    <p:extLst>
      <p:ext uri="{BB962C8B-B14F-4D97-AF65-F5344CB8AC3E}">
        <p14:creationId xmlns:p14="http://schemas.microsoft.com/office/powerpoint/2010/main" val="1882465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89317" y="576775"/>
            <a:ext cx="9978683" cy="5852160"/>
          </a:xfrm>
        </p:spPr>
        <p:txBody>
          <a:bodyPr>
            <a:normAutofit lnSpcReduction="10000"/>
          </a:bodyPr>
          <a:lstStyle/>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Journals and DOI</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1800" b="1"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A DOI</a:t>
            </a:r>
            <a:r>
              <a:rPr lang="en-US" sz="1800" dirty="0">
                <a:solidFill>
                  <a:srgbClr val="333333"/>
                </a:solidFill>
                <a:effectLst/>
                <a:latin typeface="Times New Roman" panose="02020603050405020304" pitchFamily="18" charset="0"/>
                <a:ea typeface="Calibri" panose="020F0502020204030204" pitchFamily="34" charset="0"/>
                <a:cs typeface="Arial" panose="020B0604020202020204" pitchFamily="34" charset="0"/>
              </a:rPr>
              <a:t> (Digital Object Identifier) code is a unique and permanent string of letters and numbers representing  an article or document that will take you to that article wherever it is located on the Web. DOI numbers provide a permanent link to an article and are required for many citation styles.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750"/>
              </a:spcAft>
            </a:pPr>
            <a:endParaRPr lang="en-US" sz="1800" b="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gn="l">
              <a:lnSpc>
                <a:spcPct val="107000"/>
              </a:lnSpc>
              <a:spcBef>
                <a:spcPts val="0"/>
              </a:spcBef>
              <a:spcAft>
                <a:spcPts val="750"/>
              </a:spcAft>
            </a:pPr>
            <a:r>
              <a:rPr lang="en-US" sz="1800" b="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Question: </a:t>
            </a: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Should I use the entire web address or just the DOI in my reference list?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750"/>
              </a:spcAft>
            </a:pPr>
            <a:r>
              <a:rPr lang="en-US" sz="1800" b="1"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Answer: Whenever possible, include the DOI at the end of the reference entry. If a DOI is not present, it is ok to use the URL. (APA, 2020, pp.298-301)</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000"/>
              </a:spcAft>
            </a:pP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For example, if you have the following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000"/>
              </a:spcAft>
            </a:pP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URL </a:t>
            </a:r>
            <a:r>
              <a:rPr lang="en-US" sz="1800" b="1" u="sng"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http://dx.doi.org</a:t>
            </a:r>
            <a:r>
              <a:rPr lang="en-US" sz="1800" u="sng"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hlinkClick r:id="rId2"/>
              </a:rPr>
              <a:t>.ezproxy.library.wwu.edu</a:t>
            </a:r>
            <a:r>
              <a:rPr lang="en-US" sz="1800" b="1" u="sng" dirty="0">
                <a:solidFill>
                  <a:schemeClr val="accent6"/>
                </a:solidFill>
                <a:effectLst/>
                <a:latin typeface="Times New Roman" panose="02020603050405020304" pitchFamily="18" charset="0"/>
                <a:ea typeface="Times New Roman" panose="02020603050405020304" pitchFamily="18" charset="0"/>
                <a:cs typeface="Arial" panose="020B0604020202020204" pitchFamily="34" charset="0"/>
                <a:hlinkClick r:id="rId2"/>
              </a:rPr>
              <a:t>/10.1177/0017896911419346</a:t>
            </a: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000"/>
              </a:spcAft>
            </a:pP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you should reformat it to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000"/>
              </a:spcAft>
            </a:pPr>
            <a:r>
              <a:rPr lang="en-US" sz="1800"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u="sng"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hlinkClick r:id="rId3"/>
              </a:rPr>
              <a:t>http://dx.doi.org/10.1177/0017896911419346</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1000"/>
              </a:spcAft>
            </a:pPr>
            <a:endParaRPr lang="en-US" sz="1800" b="1" i="1" u="sng"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0"/>
              </a:spcBef>
              <a:spcAft>
                <a:spcPts val="1000"/>
              </a:spcAft>
            </a:pPr>
            <a:endParaRPr lang="en-US" sz="1800" b="1" i="1" u="sng" dirty="0">
              <a:solidFill>
                <a:srgbClr val="333333"/>
              </a:solidFill>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0"/>
              </a:spcBef>
              <a:spcAft>
                <a:spcPts val="1000"/>
              </a:spcAft>
            </a:pPr>
            <a:r>
              <a:rPr lang="en-US" sz="1800" b="1" i="1" u="sng" dirty="0">
                <a:solidFill>
                  <a:srgbClr val="333333"/>
                </a:solidFill>
                <a:effectLst/>
                <a:latin typeface="Times New Roman" panose="02020603050405020304" pitchFamily="18" charset="0"/>
                <a:ea typeface="Times New Roman" panose="02020603050405020304" pitchFamily="18" charset="0"/>
                <a:cs typeface="Arial" panose="020B0604020202020204" pitchFamily="34" charset="0"/>
              </a:rPr>
              <a:t>Use only academic articles not any general source or page or website or personal blog.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4147799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689317" y="576775"/>
            <a:ext cx="9978683" cy="5852160"/>
          </a:xfrm>
        </p:spPr>
        <p:txBody>
          <a:bodyPr/>
          <a:lstStyle/>
          <a:p>
            <a:pPr marL="0" marR="0">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Citation note: (In text citation)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Noam Chomsky, </a:t>
            </a:r>
            <a:r>
              <a:rPr lang="en-US"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Aspects of the Theory of Syntax, </a:t>
            </a:r>
            <a:r>
              <a:rPr lang="en-US" b="1" dirty="0" smtClean="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1965</a:t>
            </a:r>
          </a:p>
          <a:p>
            <a:pPr marL="0" marR="0">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Arial" panose="020B0604020202020204" pitchFamily="34" charset="0"/>
              </a:rPr>
              <a:t>(Surname, year,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 </a:t>
            </a:r>
            <a:r>
              <a:rPr lang="en-US" sz="1800" dirty="0">
                <a:effectLst/>
                <a:latin typeface="Times New Roman" panose="02020603050405020304" pitchFamily="18" charset="0"/>
                <a:ea typeface="Calibri" panose="020F0502020204030204" pitchFamily="34" charset="0"/>
                <a:cs typeface="Arial" panose="020B0604020202020204" pitchFamily="34" charset="0"/>
              </a:rPr>
              <a:t>(Chomsky, 1965,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p.11</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Arial" panose="020B0604020202020204" pitchFamily="34" charset="0"/>
              </a:rPr>
              <a:t>(Surname, year,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pp. ,)= </a:t>
            </a:r>
            <a:r>
              <a:rPr lang="en-US" sz="1800" dirty="0">
                <a:effectLst/>
                <a:latin typeface="Times New Roman" panose="02020603050405020304" pitchFamily="18" charset="0"/>
                <a:ea typeface="Calibri" panose="020F0502020204030204" pitchFamily="34" charset="0"/>
                <a:cs typeface="Arial" panose="020B0604020202020204" pitchFamily="34" charset="0"/>
              </a:rPr>
              <a:t>(Chomsky, 1965,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pp. 11,27</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Arial" panose="020B0604020202020204" pitchFamily="34" charset="0"/>
              </a:rPr>
              <a:t>(Surname, year,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pp. -)= </a:t>
            </a:r>
            <a:r>
              <a:rPr lang="en-US" sz="1800" dirty="0">
                <a:effectLst/>
                <a:latin typeface="Times New Roman" panose="02020603050405020304" pitchFamily="18" charset="0"/>
                <a:ea typeface="Calibri" panose="020F0502020204030204" pitchFamily="34" charset="0"/>
                <a:cs typeface="Arial" panose="020B0604020202020204" pitchFamily="34" charset="0"/>
              </a:rPr>
              <a:t>(Chomsky, 1965,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pp.11-27</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Arial" panose="020B0604020202020204" pitchFamily="34" charset="0"/>
              </a:rPr>
              <a:t>According to Chomsky (1965,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p.11</a:t>
            </a:r>
            <a:r>
              <a:rPr lang="en-US" sz="1800" dirty="0">
                <a:effectLst/>
                <a:latin typeface="Times New Roman" panose="02020603050405020304" pitchFamily="18" charset="0"/>
                <a:ea typeface="Calibri" panose="020F0502020204030204" pitchFamily="34" charset="0"/>
                <a:cs typeface="Arial" panose="020B0604020202020204" pitchFamily="34" charset="0"/>
              </a:rPr>
              <a:t>), any linguistic item……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Arial" panose="020B0604020202020204" pitchFamily="34" charset="0"/>
              </a:rPr>
              <a:t>Chomsky (1965, </a:t>
            </a:r>
            <a:r>
              <a:rPr lang="en-US" sz="1800" dirty="0" smtClean="0">
                <a:latin typeface="Times New Roman" panose="02020603050405020304" pitchFamily="18" charset="0"/>
                <a:ea typeface="Calibri" panose="020F0502020204030204" pitchFamily="34" charset="0"/>
                <a:cs typeface="Arial" panose="020B0604020202020204" pitchFamily="34" charset="0"/>
              </a:rPr>
              <a:t>p.11</a:t>
            </a:r>
            <a:r>
              <a:rPr lang="en-US" sz="1800" dirty="0">
                <a:latin typeface="Times New Roman" panose="02020603050405020304" pitchFamily="18" charset="0"/>
                <a:ea typeface="Calibri" panose="020F0502020204030204" pitchFamily="34" charset="0"/>
                <a:cs typeface="Arial" panose="020B0604020202020204" pitchFamily="34" charset="0"/>
              </a:rPr>
              <a:t>) </a:t>
            </a:r>
            <a:r>
              <a:rPr lang="en-US" sz="1800" b="1" dirty="0">
                <a:latin typeface="Times New Roman" panose="02020603050405020304" pitchFamily="18" charset="0"/>
                <a:ea typeface="Calibri" panose="020F0502020204030204" pitchFamily="34" charset="0"/>
                <a:cs typeface="Arial" panose="020B0604020202020204" pitchFamily="34" charset="0"/>
              </a:rPr>
              <a:t>believes</a:t>
            </a:r>
            <a:r>
              <a:rPr lang="en-US" sz="1800" dirty="0">
                <a:latin typeface="Times New Roman" panose="02020603050405020304" pitchFamily="18" charset="0"/>
                <a:ea typeface="Calibri" panose="020F0502020204030204" pitchFamily="34" charset="0"/>
                <a:cs typeface="Arial" panose="020B0604020202020204" pitchFamily="34" charset="0"/>
              </a:rPr>
              <a:t> that any linguistic item</a:t>
            </a:r>
            <a:r>
              <a:rPr lang="en-US" sz="1800" dirty="0" smtClean="0">
                <a:latin typeface="Times New Roman" panose="02020603050405020304" pitchFamily="18" charset="0"/>
                <a:ea typeface="Calibri" panose="020F0502020204030204" pitchFamily="34" charset="0"/>
                <a:cs typeface="Arial" panose="020B0604020202020204" pitchFamily="34" charset="0"/>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indent="-342900" algn="l">
              <a:lnSpc>
                <a:spcPct val="107000"/>
              </a:lnSpc>
              <a:spcBef>
                <a:spcPts val="0"/>
              </a:spcBef>
              <a:spcAft>
                <a:spcPts val="800"/>
              </a:spcAft>
              <a:buFont typeface="Symbol" panose="05050102010706020507" pitchFamily="18" charset="2"/>
              <a:buChar char=""/>
            </a:pPr>
            <a:r>
              <a:rPr lang="en-US" sz="1800" dirty="0">
                <a:latin typeface="Times New Roman" panose="02020603050405020304" pitchFamily="18" charset="0"/>
                <a:ea typeface="Calibri" panose="020F0502020204030204" pitchFamily="34" charset="0"/>
                <a:cs typeface="Arial" panose="020B0604020202020204" pitchFamily="34" charset="0"/>
              </a:rPr>
              <a:t>Chomsky </a:t>
            </a:r>
            <a:r>
              <a:rPr lang="en-US" sz="1800" b="1" dirty="0" smtClean="0">
                <a:latin typeface="Times New Roman" panose="02020603050405020304" pitchFamily="18" charset="0"/>
                <a:ea typeface="Calibri" panose="020F0502020204030204" pitchFamily="34" charset="0"/>
                <a:cs typeface="Arial" panose="020B0604020202020204" pitchFamily="34" charset="0"/>
              </a:rPr>
              <a:t>believes</a:t>
            </a:r>
            <a:r>
              <a:rPr lang="en-US" sz="1800" dirty="0" smtClean="0">
                <a:latin typeface="Times New Roman" panose="02020603050405020304" pitchFamily="18" charset="0"/>
                <a:ea typeface="Calibri" panose="020F0502020204030204" pitchFamily="34" charset="0"/>
                <a:cs typeface="Arial" panose="020B0604020202020204" pitchFamily="34" charset="0"/>
              </a:rPr>
              <a:t> </a:t>
            </a:r>
            <a:r>
              <a:rPr lang="en-US" sz="1800" dirty="0">
                <a:latin typeface="Times New Roman" panose="02020603050405020304" pitchFamily="18" charset="0"/>
                <a:ea typeface="Calibri" panose="020F0502020204030204" pitchFamily="34" charset="0"/>
                <a:cs typeface="Arial" panose="020B0604020202020204" pitchFamily="34" charset="0"/>
              </a:rPr>
              <a:t>that any linguistic item</a:t>
            </a:r>
            <a:r>
              <a:rPr lang="en-US" sz="1800" dirty="0" smtClean="0">
                <a:latin typeface="Times New Roman" panose="02020603050405020304" pitchFamily="18" charset="0"/>
                <a:ea typeface="Calibri" panose="020F0502020204030204" pitchFamily="34" charset="0"/>
                <a:cs typeface="Arial" panose="020B0604020202020204" pitchFamily="34" charset="0"/>
              </a:rPr>
              <a:t>……</a:t>
            </a:r>
            <a:r>
              <a:rPr lang="en-US" sz="1800" dirty="0">
                <a:latin typeface="Times New Roman" panose="02020603050405020304" pitchFamily="18" charset="0"/>
                <a:ea typeface="Calibri" panose="020F0502020204030204" pitchFamily="34" charset="0"/>
                <a:cs typeface="Arial" panose="020B0604020202020204" pitchFamily="34" charset="0"/>
              </a:rPr>
              <a:t> (1965, </a:t>
            </a:r>
            <a:r>
              <a:rPr lang="en-US" sz="1800" dirty="0" smtClean="0">
                <a:latin typeface="Times New Roman" panose="02020603050405020304" pitchFamily="18" charset="0"/>
                <a:ea typeface="Calibri" panose="020F0502020204030204" pitchFamily="34" charset="0"/>
                <a:cs typeface="Arial" panose="020B0604020202020204" pitchFamily="34" charset="0"/>
              </a:rPr>
              <a:t>p.11).</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l">
              <a:lnSpc>
                <a:spcPct val="107000"/>
              </a:lnSpc>
              <a:spcBef>
                <a:spcPts val="0"/>
              </a:spcBef>
              <a:spcAft>
                <a:spcPts val="800"/>
              </a:spcAft>
              <a:buFont typeface="Symbol" panose="05050102010706020507" pitchFamily="18" charset="2"/>
              <a:buChar char=""/>
            </a:pP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Any </a:t>
            </a:r>
            <a:r>
              <a:rPr lang="en-US" sz="1800" dirty="0">
                <a:effectLst/>
                <a:latin typeface="Times New Roman" panose="02020603050405020304" pitchFamily="18" charset="0"/>
                <a:ea typeface="Calibri" panose="020F0502020204030204" pitchFamily="34" charset="0"/>
                <a:cs typeface="Arial" panose="020B0604020202020204" pitchFamily="34" charset="0"/>
              </a:rPr>
              <a:t>linguistic item……….. (Chomsky, 1965,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p.11).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sz="1800" dirty="0"/>
              <a:t>Notice the </a:t>
            </a:r>
            <a:r>
              <a:rPr lang="en-US" sz="1800" b="1" dirty="0"/>
              <a:t>signal phrases (</a:t>
            </a:r>
            <a:r>
              <a:rPr lang="en-US" sz="1800" b="1" dirty="0" err="1"/>
              <a:t>i.e</a:t>
            </a:r>
            <a:r>
              <a:rPr lang="en-US" sz="1800" b="1" dirty="0"/>
              <a:t>, </a:t>
            </a:r>
            <a:r>
              <a:rPr lang="en-US" sz="1800" i="1" dirty="0">
                <a:solidFill>
                  <a:schemeClr val="accent5">
                    <a:lumMod val="75000"/>
                  </a:schemeClr>
                </a:solidFill>
              </a:rPr>
              <a:t>according to, claims, points out, argues, discusses, </a:t>
            </a:r>
            <a:r>
              <a:rPr lang="en-US" sz="1800" i="1" dirty="0" smtClean="0">
                <a:solidFill>
                  <a:schemeClr val="accent5">
                    <a:lumMod val="75000"/>
                  </a:schemeClr>
                </a:solidFill>
              </a:rPr>
              <a:t>defines, proposes</a:t>
            </a:r>
            <a:r>
              <a:rPr lang="en-US" sz="1800" i="1" dirty="0">
                <a:solidFill>
                  <a:schemeClr val="accent5">
                    <a:lumMod val="75000"/>
                  </a:schemeClr>
                </a:solidFill>
              </a:rPr>
              <a:t>, notes, explains, states, writes, demonstrates, says</a:t>
            </a:r>
            <a:r>
              <a:rPr lang="en-US" sz="1800" dirty="0"/>
              <a:t>)</a:t>
            </a:r>
            <a:endParaRPr lang="en-US" sz="18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2"/>
            </a:endParaRPr>
          </a:p>
          <a:p>
            <a:pPr algn="l"/>
            <a:endParaRPr lang="en-US" dirty="0"/>
          </a:p>
        </p:txBody>
      </p:sp>
      <p:sp>
        <p:nvSpPr>
          <p:cNvPr id="2" name="Rectangle 1"/>
          <p:cNvSpPr/>
          <p:nvPr/>
        </p:nvSpPr>
        <p:spPr>
          <a:xfrm>
            <a:off x="5978013" y="4772879"/>
            <a:ext cx="2585884" cy="33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Direct in-text citation</a:t>
            </a:r>
            <a:endParaRPr lang="en-US" dirty="0"/>
          </a:p>
        </p:txBody>
      </p:sp>
      <p:sp>
        <p:nvSpPr>
          <p:cNvPr id="4" name="Rectangle 3"/>
          <p:cNvSpPr/>
          <p:nvPr/>
        </p:nvSpPr>
        <p:spPr>
          <a:xfrm>
            <a:off x="7167716" y="3893574"/>
            <a:ext cx="2585884" cy="353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Indirect in-text citation</a:t>
            </a:r>
            <a:endParaRPr lang="en-US" dirty="0"/>
          </a:p>
        </p:txBody>
      </p:sp>
    </p:spTree>
    <p:extLst>
      <p:ext uri="{BB962C8B-B14F-4D97-AF65-F5344CB8AC3E}">
        <p14:creationId xmlns:p14="http://schemas.microsoft.com/office/powerpoint/2010/main" val="3304005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0" y="0"/>
            <a:ext cx="12192000" cy="7049729"/>
          </a:xfrm>
        </p:spPr>
        <p:txBody>
          <a:bodyPr/>
          <a:lstStyle/>
          <a:p>
            <a:pPr>
              <a:lnSpc>
                <a:spcPct val="107000"/>
              </a:lnSpc>
              <a:spcBef>
                <a:spcPts val="1650"/>
              </a:spcBef>
              <a:spcAft>
                <a:spcPts val="900"/>
              </a:spcAft>
            </a:pPr>
            <a:r>
              <a:rPr lang="en-US" b="1" kern="1800"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Quoting</a:t>
            </a:r>
            <a:endParaRPr lang="en-US" sz="1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algn="l">
              <a:lnSpc>
                <a:spcPts val="1875"/>
              </a:lnSpc>
              <a:spcBef>
                <a:spcPts val="0"/>
              </a:spcBef>
              <a:spcAft>
                <a:spcPts val="800"/>
              </a:spcAft>
            </a:pPr>
            <a:r>
              <a:rPr lang="en-US" sz="1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Quoting is an important technique used to include information from outside sources in academic writing. When using quotations, it is important that you also cite the original reference that you have taken the quotation from.</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1650"/>
              </a:spcBef>
              <a:spcAft>
                <a:spcPts val="900"/>
              </a:spcAft>
            </a:pPr>
            <a:endParaRPr lang="en-US" sz="1800" b="1" kern="1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1650"/>
              </a:spcBef>
              <a:spcAft>
                <a:spcPts val="900"/>
              </a:spcAft>
            </a:pPr>
            <a:r>
              <a:rPr lang="en-US" b="1" kern="1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When </a:t>
            </a:r>
            <a:r>
              <a:rPr lang="en-US" b="1" kern="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should you quote</a:t>
            </a:r>
            <a:r>
              <a:rPr lang="en-US" b="1" kern="18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p>
          <a:p>
            <a:pPr marL="0" marR="0" algn="l">
              <a:lnSpc>
                <a:spcPts val="1875"/>
              </a:lnSpc>
              <a:spcBef>
                <a:spcPts val="0"/>
              </a:spcBef>
              <a:spcAft>
                <a:spcPts val="800"/>
              </a:spcAft>
            </a:pPr>
            <a:r>
              <a:rPr lang="en-US" sz="20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Using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 quotation is appropriate in the following situations:</a:t>
            </a:r>
          </a:p>
          <a:p>
            <a:pPr marL="0" marR="0" algn="l">
              <a:lnSpc>
                <a:spcPts val="1875"/>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ts val="1875"/>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       The language of the passage is particularly elegant, powerful, or memorable.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ts val="1875"/>
              </a:lnSpc>
              <a:spcBef>
                <a:spcPts val="0"/>
              </a:spcBef>
              <a:spcAft>
                <a:spcPts val="800"/>
              </a:spcAft>
            </a:pP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       You wish to confirm the </a:t>
            </a:r>
            <a:r>
              <a:rPr lang="en-US" sz="20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credibility (trust)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of your argument </a:t>
            </a:r>
            <a:r>
              <a:rPr lang="en-US" sz="20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 your </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topic.</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ts val="1875"/>
              </a:lnSpc>
              <a:spcBef>
                <a:spcPts val="0"/>
              </a:spcBef>
              <a:spcAft>
                <a:spcPts val="800"/>
              </a:spcAft>
            </a:pPr>
            <a:r>
              <a:rPr lang="en-US" sz="2000" dirty="0" smtClean="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a:t>
            </a:r>
            <a:r>
              <a:rPr lang="en-US" sz="20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You wish to argue with someone else’s position in considerable detail.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3004127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0" y="0"/>
            <a:ext cx="12191999" cy="6858000"/>
          </a:xfrm>
        </p:spPr>
        <p:txBody>
          <a:bodyPr>
            <a:normAutofit/>
          </a:bodyPr>
          <a:lstStyle/>
          <a:p>
            <a:pPr algn="l">
              <a:lnSpc>
                <a:spcPct val="107000"/>
              </a:lnSpc>
              <a:spcBef>
                <a:spcPts val="0"/>
              </a:spcBef>
              <a:spcAft>
                <a:spcPts val="800"/>
              </a:spcAft>
            </a:pPr>
            <a:r>
              <a:rPr lang="en-US" sz="2000" dirty="0"/>
              <a:t>Strategies for Embedding Quotations There are three strategies you can use to embed quotations: </a:t>
            </a:r>
            <a:endParaRPr lang="en-US" sz="2000" dirty="0" smtClean="0"/>
          </a:p>
          <a:p>
            <a:pPr algn="l">
              <a:lnSpc>
                <a:spcPct val="107000"/>
              </a:lnSpc>
              <a:spcBef>
                <a:spcPts val="0"/>
              </a:spcBef>
              <a:spcAft>
                <a:spcPts val="800"/>
              </a:spcAft>
            </a:pPr>
            <a:r>
              <a:rPr lang="en-US" sz="2000" b="1" dirty="0" smtClean="0"/>
              <a:t>set </a:t>
            </a:r>
            <a:r>
              <a:rPr lang="en-US" sz="2000" b="1" dirty="0"/>
              <a:t>off quotations, build in quotations, </a:t>
            </a:r>
            <a:r>
              <a:rPr lang="en-US" sz="2000" dirty="0"/>
              <a:t>or</a:t>
            </a:r>
            <a:r>
              <a:rPr lang="en-US" sz="2000" b="1" dirty="0"/>
              <a:t> introduce quotations with a colon</a:t>
            </a:r>
            <a:r>
              <a:rPr lang="en-US" sz="2000" dirty="0"/>
              <a:t>. </a:t>
            </a:r>
            <a:endParaRPr lang="en-US" sz="2000" dirty="0" smtClean="0"/>
          </a:p>
          <a:p>
            <a:pPr marL="457200" indent="-457200" algn="l">
              <a:lnSpc>
                <a:spcPct val="107000"/>
              </a:lnSpc>
              <a:spcBef>
                <a:spcPts val="0"/>
              </a:spcBef>
              <a:spcAft>
                <a:spcPts val="800"/>
              </a:spcAft>
              <a:buFont typeface="Arial" panose="020B0604020202020204" pitchFamily="34" charset="0"/>
              <a:buAutoNum type="arabicPeriod"/>
            </a:pPr>
            <a:r>
              <a:rPr lang="en-US" sz="2000" b="1" dirty="0" smtClean="0"/>
              <a:t>Set-Off/Dialogue Quotations: </a:t>
            </a:r>
            <a:r>
              <a:rPr lang="en-US" sz="2000" dirty="0" smtClean="0"/>
              <a:t>are </a:t>
            </a:r>
            <a:r>
              <a:rPr lang="en-US" sz="2000" dirty="0"/>
              <a:t>set off from the sentence with a comma. Capitalize the first word of the quote. Notice the </a:t>
            </a:r>
            <a:r>
              <a:rPr lang="en-US" sz="2000" b="1" dirty="0"/>
              <a:t>signal phrases </a:t>
            </a:r>
            <a:r>
              <a:rPr lang="en-US" sz="2000" b="1" dirty="0" smtClean="0"/>
              <a:t>(</a:t>
            </a:r>
            <a:r>
              <a:rPr lang="en-US" sz="2000" b="1" dirty="0" err="1" smtClean="0"/>
              <a:t>i.e</a:t>
            </a:r>
            <a:r>
              <a:rPr lang="en-US" sz="2000" b="1" dirty="0" smtClean="0"/>
              <a:t>, </a:t>
            </a:r>
            <a:r>
              <a:rPr lang="en-US" sz="2000" i="1" dirty="0" smtClean="0">
                <a:solidFill>
                  <a:schemeClr val="accent5">
                    <a:lumMod val="75000"/>
                  </a:schemeClr>
                </a:solidFill>
              </a:rPr>
              <a:t>according to, claims, </a:t>
            </a:r>
            <a:r>
              <a:rPr lang="en-US" sz="2000" i="1" dirty="0">
                <a:solidFill>
                  <a:schemeClr val="accent5">
                    <a:lumMod val="75000"/>
                  </a:schemeClr>
                </a:solidFill>
              </a:rPr>
              <a:t>points </a:t>
            </a:r>
            <a:r>
              <a:rPr lang="en-US" sz="2000" i="1" dirty="0" smtClean="0">
                <a:solidFill>
                  <a:schemeClr val="accent5">
                    <a:lumMod val="75000"/>
                  </a:schemeClr>
                </a:solidFill>
              </a:rPr>
              <a:t>out, argues, discusses, proposes, notes, explains, states, writes, demonstrates, says</a:t>
            </a:r>
            <a:r>
              <a:rPr lang="en-US" sz="2000" dirty="0" smtClean="0"/>
              <a:t>) used </a:t>
            </a:r>
            <a:r>
              <a:rPr lang="en-US" sz="2000" dirty="0"/>
              <a:t>in the following </a:t>
            </a:r>
            <a:r>
              <a:rPr lang="en-US" sz="2000" dirty="0" smtClean="0"/>
              <a:t>examples:</a:t>
            </a:r>
            <a:endParaRPr lang="en-US" sz="2000" dirty="0"/>
          </a:p>
          <a:p>
            <a:pPr algn="l">
              <a:lnSpc>
                <a:spcPct val="107000"/>
              </a:lnSpc>
              <a:spcBef>
                <a:spcPts val="0"/>
              </a:spcBef>
              <a:spcAft>
                <a:spcPts val="800"/>
              </a:spcAft>
            </a:pPr>
            <a:r>
              <a:rPr lang="en-US" sz="2000" dirty="0" smtClean="0"/>
              <a:t>EXAMPLE</a:t>
            </a:r>
            <a:r>
              <a:rPr lang="en-US" sz="2000" dirty="0"/>
              <a:t>: According to NASA, “The Mars rover landed in August 2012 and is there to discover whether Mars is suitable for life” (3</a:t>
            </a:r>
            <a:r>
              <a:rPr lang="en-US" sz="2000" dirty="0" smtClean="0"/>
              <a:t>).</a:t>
            </a:r>
          </a:p>
          <a:p>
            <a:pPr algn="l">
              <a:lnSpc>
                <a:spcPct val="107000"/>
              </a:lnSpc>
              <a:spcBef>
                <a:spcPts val="0"/>
              </a:spcBef>
              <a:spcAft>
                <a:spcPts val="800"/>
              </a:spcAft>
            </a:pPr>
            <a:r>
              <a:rPr lang="en-US" sz="2000" b="1" dirty="0" smtClean="0"/>
              <a:t>2. </a:t>
            </a:r>
            <a:r>
              <a:rPr lang="en-US" sz="2000" b="1" dirty="0"/>
              <a:t>Built-In </a:t>
            </a:r>
            <a:r>
              <a:rPr lang="en-US" sz="2000" b="1" dirty="0" smtClean="0"/>
              <a:t>Quotations: </a:t>
            </a:r>
            <a:r>
              <a:rPr lang="en-US" sz="2000" dirty="0"/>
              <a:t>Unlike set-off quotations, built-in quotations are built in seamlessly to a sentence. They are not set off with commas and usually use the word “that” along with a signal phrase. Do not capitalize the first word of these quotes</a:t>
            </a:r>
            <a:r>
              <a:rPr lang="en-US" sz="2000" dirty="0" smtClean="0"/>
              <a:t>.</a:t>
            </a:r>
          </a:p>
          <a:p>
            <a:pPr algn="l">
              <a:lnSpc>
                <a:spcPct val="107000"/>
              </a:lnSpc>
              <a:spcBef>
                <a:spcPts val="0"/>
              </a:spcBef>
              <a:spcAft>
                <a:spcPts val="800"/>
              </a:spcAft>
            </a:pPr>
            <a:r>
              <a:rPr lang="en-US" sz="2000" dirty="0" smtClean="0"/>
              <a:t> </a:t>
            </a:r>
            <a:r>
              <a:rPr lang="en-US" sz="2000" dirty="0"/>
              <a:t>EXAMPLE: Astronauts at NASA announced that “[t]he Mars rover landed in August 2012 and is there to discover whether Mars is suitable for life” (3). </a:t>
            </a:r>
            <a:endParaRPr lang="en-US" sz="2000" dirty="0" smtClean="0"/>
          </a:p>
          <a:p>
            <a:pPr algn="l">
              <a:lnSpc>
                <a:spcPct val="107000"/>
              </a:lnSpc>
              <a:spcBef>
                <a:spcPts val="0"/>
              </a:spcBef>
              <a:spcAft>
                <a:spcPts val="800"/>
              </a:spcAft>
            </a:pPr>
            <a:r>
              <a:rPr lang="en-US" sz="2000" b="1" dirty="0" smtClean="0"/>
              <a:t>3. Introduce </a:t>
            </a:r>
            <a:r>
              <a:rPr lang="en-US" sz="2000" b="1" dirty="0"/>
              <a:t>Quotations with a </a:t>
            </a:r>
            <a:r>
              <a:rPr lang="en-US" sz="2000" b="1" dirty="0" smtClean="0"/>
              <a:t>Colon: </a:t>
            </a:r>
            <a:r>
              <a:rPr lang="en-US" sz="2000" dirty="0"/>
              <a:t>For this strategy, the signal is a complete sentence that goes before the colon. This sentence provides some information about the quotation to introduce it. The quotation follows the colon, and the first word in the quotation is capitalized. </a:t>
            </a:r>
            <a:endParaRPr lang="en-US" sz="2000" dirty="0" smtClean="0"/>
          </a:p>
          <a:p>
            <a:pPr algn="l">
              <a:lnSpc>
                <a:spcPct val="107000"/>
              </a:lnSpc>
              <a:spcBef>
                <a:spcPts val="0"/>
              </a:spcBef>
              <a:spcAft>
                <a:spcPts val="800"/>
              </a:spcAft>
            </a:pPr>
            <a:r>
              <a:rPr lang="en-US" sz="2000" dirty="0" smtClean="0"/>
              <a:t>EXAMPLE</a:t>
            </a:r>
            <a:r>
              <a:rPr lang="en-US" sz="2000" dirty="0"/>
              <a:t>: Everyone cheered when they heard the following announcement from NASA: “The Mars rover landed in August 2012 and is there to discover whether Mars is suitable for life” (3).</a:t>
            </a:r>
          </a:p>
        </p:txBody>
      </p:sp>
    </p:spTree>
    <p:extLst>
      <p:ext uri="{BB962C8B-B14F-4D97-AF65-F5344CB8AC3E}">
        <p14:creationId xmlns:p14="http://schemas.microsoft.com/office/powerpoint/2010/main" val="4155536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0" y="0"/>
            <a:ext cx="12191999" cy="6858000"/>
          </a:xfrm>
        </p:spPr>
        <p:txBody>
          <a:bodyPr/>
          <a:lstStyle/>
          <a:p>
            <a:pPr algn="l"/>
            <a:r>
              <a:rPr lang="en-US" dirty="0" smtClean="0"/>
              <a:t>PRACTICE:</a:t>
            </a:r>
          </a:p>
          <a:p>
            <a:pPr algn="l"/>
            <a:r>
              <a:rPr lang="en-US" dirty="0" smtClean="0"/>
              <a:t> </a:t>
            </a:r>
            <a:r>
              <a:rPr lang="en-US" dirty="0"/>
              <a:t>Try embedding the following quote into a sentence using all three techniques above. </a:t>
            </a:r>
            <a:endParaRPr lang="en-US" dirty="0" smtClean="0"/>
          </a:p>
          <a:p>
            <a:pPr algn="l"/>
            <a:r>
              <a:rPr lang="en-US" dirty="0" smtClean="0"/>
              <a:t>QUOTE</a:t>
            </a:r>
            <a:r>
              <a:rPr lang="en-US" dirty="0"/>
              <a:t>: “People should try to exercise for at least thirty minutes every day</a:t>
            </a:r>
            <a:r>
              <a:rPr lang="en-US" dirty="0" smtClean="0"/>
              <a:t>.”</a:t>
            </a:r>
          </a:p>
          <a:p>
            <a:pPr algn="l"/>
            <a:endParaRPr lang="en-US" dirty="0"/>
          </a:p>
          <a:p>
            <a:pPr algn="l"/>
            <a:r>
              <a:rPr lang="en-US" dirty="0" smtClean="0"/>
              <a:t> </a:t>
            </a:r>
            <a:r>
              <a:rPr lang="en-US" dirty="0"/>
              <a:t>Set-Off</a:t>
            </a:r>
            <a:r>
              <a:rPr lang="en-US" dirty="0" smtClean="0"/>
              <a:t>:</a:t>
            </a:r>
          </a:p>
          <a:p>
            <a:pPr algn="l"/>
            <a:endParaRPr lang="en-US" dirty="0"/>
          </a:p>
          <a:p>
            <a:pPr algn="l"/>
            <a:endParaRPr lang="en-US" dirty="0" smtClean="0"/>
          </a:p>
          <a:p>
            <a:pPr algn="l"/>
            <a:r>
              <a:rPr lang="en-US" dirty="0" smtClean="0"/>
              <a:t> </a:t>
            </a:r>
            <a:r>
              <a:rPr lang="en-US" dirty="0"/>
              <a:t>Built-In: </a:t>
            </a:r>
            <a:endParaRPr lang="en-US" dirty="0" smtClean="0"/>
          </a:p>
          <a:p>
            <a:pPr algn="l"/>
            <a:endParaRPr lang="en-US" dirty="0"/>
          </a:p>
          <a:p>
            <a:pPr algn="l"/>
            <a:endParaRPr lang="en-US" dirty="0" smtClean="0"/>
          </a:p>
          <a:p>
            <a:pPr algn="l"/>
            <a:r>
              <a:rPr lang="en-US" dirty="0" smtClean="0"/>
              <a:t>With </a:t>
            </a:r>
            <a:r>
              <a:rPr lang="en-US" dirty="0"/>
              <a:t>a Colon: </a:t>
            </a:r>
          </a:p>
        </p:txBody>
      </p:sp>
    </p:spTree>
    <p:extLst>
      <p:ext uri="{BB962C8B-B14F-4D97-AF65-F5344CB8AC3E}">
        <p14:creationId xmlns:p14="http://schemas.microsoft.com/office/powerpoint/2010/main" val="695093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932D6A0-8050-4115-B542-661073809B82}"/>
              </a:ext>
            </a:extLst>
          </p:cNvPr>
          <p:cNvSpPr>
            <a:spLocks noGrp="1"/>
          </p:cNvSpPr>
          <p:nvPr>
            <p:ph type="subTitle" idx="1"/>
          </p:nvPr>
        </p:nvSpPr>
        <p:spPr>
          <a:xfrm>
            <a:off x="98323" y="0"/>
            <a:ext cx="12093677" cy="6857999"/>
          </a:xfrm>
        </p:spPr>
        <p:txBody>
          <a:bodyPr>
            <a:normAutofit/>
          </a:bodyPr>
          <a:lstStyle/>
          <a:p>
            <a:pPr algn="l">
              <a:lnSpc>
                <a:spcPts val="1875"/>
              </a:lnSpc>
              <a:spcBef>
                <a:spcPts val="0"/>
              </a:spcBef>
              <a:spcAft>
                <a:spcPts val="800"/>
              </a:spcAft>
            </a:pPr>
            <a:r>
              <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Direct quotes can be integrated directly with your own running text, even within sentences:</a:t>
            </a:r>
            <a:endParaRPr lang="en-US" sz="2000" b="1" dirty="0">
              <a:latin typeface="Calibri" panose="020F0502020204030204" pitchFamily="34" charset="0"/>
              <a:ea typeface="Calibri" panose="020F0502020204030204" pitchFamily="34" charset="0"/>
              <a:cs typeface="Arial" panose="020B0604020202020204" pitchFamily="34" charset="0"/>
            </a:endParaRPr>
          </a:p>
          <a:p>
            <a:pPr algn="l">
              <a:lnSpc>
                <a:spcPts val="1875"/>
              </a:lnSpc>
              <a:spcBef>
                <a:spcPts val="0"/>
              </a:spcBef>
              <a:spcAft>
                <a:spcPts val="800"/>
              </a:spcAft>
            </a:pPr>
            <a:r>
              <a:rPr lang="en-US"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p>
          <a:p>
            <a:pPr algn="l">
              <a:lnSpc>
                <a:spcPts val="1875"/>
              </a:lnSpc>
              <a:spcBef>
                <a:spcPts val="0"/>
              </a:spcBef>
              <a:spcAft>
                <a:spcPts val="800"/>
              </a:spcAft>
            </a:pPr>
            <a:r>
              <a:rPr lang="en-US" sz="2000" dirty="0">
                <a:solidFill>
                  <a:srgbClr val="ED7D31"/>
                </a:solidFill>
                <a:latin typeface="Times New Roman" panose="02020603050405020304" pitchFamily="18" charset="0"/>
                <a:ea typeface="Times New Roman" panose="02020603050405020304" pitchFamily="18" charset="0"/>
                <a:cs typeface="Arial" panose="020B0604020202020204" pitchFamily="34" charset="0"/>
              </a:rPr>
              <a:t>The author suggests that “the use of the pronominal forms […] through time constitutes a change in the typological tendencies in </a:t>
            </a:r>
            <a:r>
              <a:rPr lang="en-US" sz="2000" dirty="0" smtClean="0">
                <a:solidFill>
                  <a:srgbClr val="ED7D31"/>
                </a:solidFill>
                <a:latin typeface="Times New Roman" panose="02020603050405020304" pitchFamily="18" charset="0"/>
                <a:ea typeface="Times New Roman" panose="02020603050405020304" pitchFamily="18" charset="0"/>
                <a:cs typeface="Arial" panose="020B0604020202020204" pitchFamily="34" charset="0"/>
              </a:rPr>
              <a:t>English” </a:t>
            </a:r>
            <a:r>
              <a:rPr lang="en-US" sz="2000" dirty="0">
                <a:solidFill>
                  <a:srgbClr val="ED7D31"/>
                </a:solidFill>
                <a:latin typeface="Times New Roman" panose="02020603050405020304" pitchFamily="18" charset="0"/>
                <a:ea typeface="Times New Roman" panose="02020603050405020304" pitchFamily="18" charset="0"/>
                <a:cs typeface="Arial" panose="020B0604020202020204" pitchFamily="34" charset="0"/>
              </a:rPr>
              <a:t>(</a:t>
            </a:r>
            <a:r>
              <a:rPr lang="en-US" sz="2000" dirty="0" err="1">
                <a:solidFill>
                  <a:srgbClr val="ED7D31"/>
                </a:solidFill>
                <a:latin typeface="Times New Roman" panose="02020603050405020304" pitchFamily="18" charset="0"/>
                <a:ea typeface="Times New Roman" panose="02020603050405020304" pitchFamily="18" charset="0"/>
                <a:cs typeface="Arial" panose="020B0604020202020204" pitchFamily="34" charset="0"/>
              </a:rPr>
              <a:t>Laitinen</a:t>
            </a:r>
            <a:r>
              <a:rPr lang="en-US" sz="2000" dirty="0">
                <a:solidFill>
                  <a:srgbClr val="ED7D31"/>
                </a:solidFill>
                <a:latin typeface="Times New Roman" panose="02020603050405020304" pitchFamily="18" charset="0"/>
                <a:ea typeface="Times New Roman" panose="02020603050405020304" pitchFamily="18" charset="0"/>
                <a:cs typeface="Arial" panose="020B0604020202020204" pitchFamily="34" charset="0"/>
              </a:rPr>
              <a:t> 2008, </a:t>
            </a:r>
            <a:r>
              <a:rPr lang="en-US" sz="2000" dirty="0" smtClean="0">
                <a:solidFill>
                  <a:srgbClr val="ED7D31"/>
                </a:solidFill>
                <a:latin typeface="Times New Roman" panose="02020603050405020304" pitchFamily="18" charset="0"/>
                <a:ea typeface="Times New Roman" panose="02020603050405020304" pitchFamily="18" charset="0"/>
                <a:cs typeface="Arial" panose="020B0604020202020204" pitchFamily="34" charset="0"/>
              </a:rPr>
              <a:t>p.155</a:t>
            </a:r>
            <a:r>
              <a:rPr lang="en-US" sz="2000" dirty="0">
                <a:solidFill>
                  <a:srgbClr val="ED7D31"/>
                </a:solidFill>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l">
              <a:lnSpc>
                <a:spcPts val="1875"/>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ts val="1875"/>
              </a:lnSpc>
              <a:spcBef>
                <a:spcPts val="0"/>
              </a:spcBef>
              <a:spcAft>
                <a:spcPts val="800"/>
              </a:spcAft>
            </a:pPr>
            <a:r>
              <a:rPr lang="en-US" sz="2000" dirty="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The theoretical context for my paper is a model developed by Croft (2006), which provides a framework for “analyzing language change that integrate[s] functional-typological and variationist sociolinguistic approaches to historical linguistics” (ibid., </a:t>
            </a:r>
            <a:r>
              <a:rPr lang="en-US" sz="2000" dirty="0" smtClean="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p. 34).</a:t>
            </a:r>
          </a:p>
          <a:p>
            <a:pPr marL="0" marR="0" algn="l">
              <a:lnSpc>
                <a:spcPts val="1875"/>
              </a:lnSpc>
              <a:spcBef>
                <a:spcPts val="0"/>
              </a:spcBef>
              <a:spcAft>
                <a:spcPts val="800"/>
              </a:spcAft>
            </a:pPr>
            <a:endParaRPr lang="en-US" sz="2000" dirty="0">
              <a:solidFill>
                <a:srgbClr val="ED7D31"/>
              </a:solidFill>
              <a:latin typeface="Times New Roman" panose="02020603050405020304" pitchFamily="18" charset="0"/>
              <a:ea typeface="Calibri" panose="020F0502020204030204" pitchFamily="34" charset="0"/>
              <a:cs typeface="Arial" panose="020B0604020202020204" pitchFamily="34" charset="0"/>
            </a:endParaRPr>
          </a:p>
        </p:txBody>
      </p:sp>
      <p:sp>
        <p:nvSpPr>
          <p:cNvPr id="4" name="Subtitle 2">
            <a:extLst>
              <a:ext uri="{FF2B5EF4-FFF2-40B4-BE49-F238E27FC236}">
                <a16:creationId xmlns:a16="http://schemas.microsoft.com/office/drawing/2014/main" id="{2932D6A0-8050-4115-B542-661073809B82}"/>
              </a:ext>
            </a:extLst>
          </p:cNvPr>
          <p:cNvSpPr txBox="1">
            <a:spLocks/>
          </p:cNvSpPr>
          <p:nvPr/>
        </p:nvSpPr>
        <p:spPr>
          <a:xfrm>
            <a:off x="1043279" y="3314552"/>
            <a:ext cx="9832545" cy="33222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1875"/>
              </a:lnSpc>
              <a:spcBef>
                <a:spcPts val="0"/>
              </a:spcBef>
              <a:spcAft>
                <a:spcPts val="800"/>
              </a:spcAft>
            </a:pPr>
            <a:r>
              <a:rPr lang="en-US" sz="18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 a rule of thumb, if a quote is longer than three lines, set it apart from the text (as an extra paragraph, indented, smaller font size, no need to use quotation marks then): This is called a block quotation or block quote. </a:t>
            </a:r>
          </a:p>
          <a:p>
            <a:pPr algn="l">
              <a:lnSpc>
                <a:spcPts val="1875"/>
              </a:lnSpc>
              <a:spcBef>
                <a:spcPts val="0"/>
              </a:spcBef>
              <a:spcAft>
                <a:spcPts val="800"/>
              </a:spcAft>
            </a:pPr>
            <a:endParaRPr lang="en-US" sz="18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l">
              <a:lnSpc>
                <a:spcPts val="1875"/>
              </a:lnSpc>
              <a:spcBef>
                <a:spcPts val="0"/>
              </a:spcBef>
              <a:spcAft>
                <a:spcPts val="800"/>
              </a:spcAft>
            </a:pPr>
            <a:endParaRPr lang="en-US" sz="1800" dirty="0" smtClean="0">
              <a:latin typeface="Calibri" panose="020F0502020204030204" pitchFamily="34" charset="0"/>
              <a:ea typeface="Calibri" panose="020F0502020204030204" pitchFamily="34" charset="0"/>
              <a:cs typeface="Arial" panose="020B0604020202020204" pitchFamily="34" charset="0"/>
            </a:endParaRPr>
          </a:p>
          <a:p>
            <a:pPr algn="l">
              <a:lnSpc>
                <a:spcPts val="1875"/>
              </a:lnSpc>
              <a:spcBef>
                <a:spcPts val="0"/>
              </a:spcBef>
              <a:spcAft>
                <a:spcPts val="800"/>
              </a:spcAft>
            </a:pPr>
            <a:r>
              <a:rPr lang="en-US" sz="20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 </a:t>
            </a:r>
            <a:r>
              <a:rPr lang="en-US" sz="2000" dirty="0" err="1" smtClean="0">
                <a:solidFill>
                  <a:srgbClr val="ED7D31"/>
                </a:solidFill>
                <a:latin typeface="Times New Roman" panose="02020603050405020304" pitchFamily="18" charset="0"/>
                <a:ea typeface="Calibri" panose="020F0502020204030204" pitchFamily="34" charset="0"/>
                <a:cs typeface="Arial" panose="020B0604020202020204" pitchFamily="34" charset="0"/>
              </a:rPr>
              <a:t>Declerck</a:t>
            </a:r>
            <a:r>
              <a:rPr lang="en-US" sz="2000" dirty="0" smtClean="0">
                <a:solidFill>
                  <a:srgbClr val="ED7D31"/>
                </a:solidFill>
                <a:latin typeface="Times New Roman" panose="02020603050405020304" pitchFamily="18" charset="0"/>
                <a:ea typeface="Calibri" panose="020F0502020204030204" pitchFamily="34" charset="0"/>
                <a:cs typeface="Arial" panose="020B0604020202020204" pitchFamily="34" charset="0"/>
              </a:rPr>
              <a:t> describes the temporal schema of the Present Perfect as follows: </a:t>
            </a: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574675" algn="just">
              <a:lnSpc>
                <a:spcPts val="1875"/>
              </a:lnSpc>
              <a:spcBef>
                <a:spcPts val="0"/>
              </a:spcBef>
              <a:spcAft>
                <a:spcPts val="800"/>
              </a:spcAft>
              <a:tabLst>
                <a:tab pos="9320213" algn="l"/>
              </a:tabLst>
            </a:pPr>
            <a:r>
              <a:rPr lang="en-US" sz="1800" dirty="0" smtClean="0">
                <a:solidFill>
                  <a:srgbClr val="ED7D31"/>
                </a:solidFill>
                <a:latin typeface="Times New Roman" panose="02020603050405020304" pitchFamily="18" charset="0"/>
                <a:ea typeface="Calibri" panose="020F0502020204030204" pitchFamily="34" charset="0"/>
                <a:cs typeface="Arial" panose="020B0604020202020204" pitchFamily="34" charset="0"/>
              </a:rPr>
              <a:t>          </a:t>
            </a:r>
            <a:endParaRPr lang="en-US" dirty="0"/>
          </a:p>
        </p:txBody>
      </p:sp>
      <p:sp>
        <p:nvSpPr>
          <p:cNvPr id="5" name="Rectangle 4">
            <a:extLst>
              <a:ext uri="{FF2B5EF4-FFF2-40B4-BE49-F238E27FC236}">
                <a16:creationId xmlns:a16="http://schemas.microsoft.com/office/drawing/2014/main" id="{44D7D22F-B295-4DFB-990C-B73A5611DDC1}"/>
              </a:ext>
            </a:extLst>
          </p:cNvPr>
          <p:cNvSpPr/>
          <p:nvPr/>
        </p:nvSpPr>
        <p:spPr>
          <a:xfrm>
            <a:off x="1043279" y="5245100"/>
            <a:ext cx="8780745" cy="11899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574675" marR="0" indent="339725" algn="just">
              <a:lnSpc>
                <a:spcPts val="1875"/>
              </a:lnSpc>
              <a:spcBef>
                <a:spcPts val="0"/>
              </a:spcBef>
              <a:spcAft>
                <a:spcPts val="800"/>
              </a:spcAft>
              <a:tabLst>
                <a:tab pos="9320213" algn="l"/>
              </a:tabLst>
            </a:pPr>
            <a:r>
              <a:rPr lang="en-US" sz="1600" dirty="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[A] present perfect locates a situation in a period of time that starts before </a:t>
            </a:r>
            <a:r>
              <a:rPr lang="en-US" sz="1600" dirty="0" err="1">
                <a:solidFill>
                  <a:srgbClr val="ED7D31"/>
                </a:solidFill>
                <a:effectLst/>
                <a:latin typeface="Times New Roman" panose="02020603050405020304" pitchFamily="18" charset="0"/>
                <a:ea typeface="Calibri" panose="020F0502020204030204" pitchFamily="34" charset="0"/>
                <a:cs typeface="Arial" panose="020B0604020202020204" pitchFamily="34" charset="0"/>
              </a:rPr>
              <a:t>t0</a:t>
            </a:r>
            <a:r>
              <a:rPr lang="en-US" sz="1600" dirty="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and leads up to it. The situation located in this period can either lie entirely before </a:t>
            </a:r>
            <a:r>
              <a:rPr lang="en-US" sz="1600" dirty="0" err="1">
                <a:solidFill>
                  <a:srgbClr val="ED7D31"/>
                </a:solidFill>
                <a:effectLst/>
                <a:latin typeface="Times New Roman" panose="02020603050405020304" pitchFamily="18" charset="0"/>
                <a:ea typeface="Calibri" panose="020F0502020204030204" pitchFamily="34" charset="0"/>
                <a:cs typeface="Arial" panose="020B0604020202020204" pitchFamily="34" charset="0"/>
              </a:rPr>
              <a:t>t0</a:t>
            </a:r>
            <a:r>
              <a:rPr lang="en-US" sz="1600" dirty="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and lead up to (and include) </a:t>
            </a:r>
            <a:r>
              <a:rPr lang="en-US" sz="1600" dirty="0" err="1">
                <a:solidFill>
                  <a:srgbClr val="ED7D31"/>
                </a:solidFill>
                <a:effectLst/>
                <a:latin typeface="Times New Roman" panose="02020603050405020304" pitchFamily="18" charset="0"/>
                <a:ea typeface="Calibri" panose="020F0502020204030204" pitchFamily="34" charset="0"/>
                <a:cs typeface="Arial" panose="020B0604020202020204" pitchFamily="34" charset="0"/>
              </a:rPr>
              <a:t>t0</a:t>
            </a:r>
            <a:r>
              <a:rPr lang="en-US" sz="1600" dirty="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In the former case the present perfect is said to have an ‘indefinite’ (‘existential’) meaning, in the latter it is ‘continuative</a:t>
            </a:r>
            <a:r>
              <a:rPr lang="en-US" sz="1600" dirty="0" smtClean="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a:t>
            </a:r>
            <a:r>
              <a:rPr lang="en-US" sz="1600" dirty="0" err="1" smtClean="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Declerck</a:t>
            </a:r>
            <a:r>
              <a:rPr lang="en-US" sz="1600" dirty="0" smtClean="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1991</a:t>
            </a:r>
            <a:r>
              <a:rPr lang="en-US" sz="1600" dirty="0" smtClean="0">
                <a:solidFill>
                  <a:srgbClr val="ED7D31"/>
                </a:solidFill>
                <a:latin typeface="Times New Roman" panose="02020603050405020304" pitchFamily="18" charset="0"/>
                <a:ea typeface="Calibri" panose="020F0502020204030204" pitchFamily="34" charset="0"/>
                <a:cs typeface="Arial" panose="020B0604020202020204" pitchFamily="34" charset="0"/>
              </a:rPr>
              <a:t>, </a:t>
            </a:r>
            <a:r>
              <a:rPr lang="en-US" sz="1600" dirty="0" smtClean="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p. </a:t>
            </a:r>
            <a:r>
              <a:rPr lang="en-US" sz="1600" dirty="0">
                <a:solidFill>
                  <a:srgbClr val="ED7D31"/>
                </a:solidFill>
                <a:latin typeface="Times New Roman" panose="02020603050405020304" pitchFamily="18" charset="0"/>
                <a:ea typeface="Calibri" panose="020F0502020204030204" pitchFamily="34" charset="0"/>
                <a:cs typeface="Arial" panose="020B0604020202020204" pitchFamily="34" charset="0"/>
              </a:rPr>
              <a:t>28) .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6963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1213</Words>
  <Application>Microsoft Office PowerPoint</Application>
  <PresentationFormat>Widescreen</PresentationFormat>
  <Paragraphs>122</Paragraphs>
  <Slides>11</Slides>
  <Notes>2</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Courier New</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Layla Hameed</dc:creator>
  <cp:lastModifiedBy>Tahsin H. Rassul</cp:lastModifiedBy>
  <cp:revision>22</cp:revision>
  <dcterms:created xsi:type="dcterms:W3CDTF">2022-02-04T11:21:09Z</dcterms:created>
  <dcterms:modified xsi:type="dcterms:W3CDTF">2023-03-05T08:31:56Z</dcterms:modified>
</cp:coreProperties>
</file>