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67"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2" d="100"/>
          <a:sy n="42" d="100"/>
        </p:scale>
        <p:origin x="60"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0BF3-B956-48B0-BB53-904D7B365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87202A-51FF-43D2-B796-D3653966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D63B97-C319-467E-B0D6-F46ABCAC3E18}"/>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5" name="Footer Placeholder 4">
            <a:extLst>
              <a:ext uri="{FF2B5EF4-FFF2-40B4-BE49-F238E27FC236}">
                <a16:creationId xmlns:a16="http://schemas.microsoft.com/office/drawing/2014/main" id="{834C0288-6457-4E7A-9992-F0C669631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3C17E-1666-40A2-A0F5-EBAEF5F69EC9}"/>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25992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9CF50-21BB-4384-8D8D-3DC8711A8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4E827A-9264-4816-BCF8-A176AF8AE7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72FB9-BEDF-4639-A3FF-28CCDB48D7E0}"/>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5" name="Footer Placeholder 4">
            <a:extLst>
              <a:ext uri="{FF2B5EF4-FFF2-40B4-BE49-F238E27FC236}">
                <a16:creationId xmlns:a16="http://schemas.microsoft.com/office/drawing/2014/main" id="{706220B3-386A-42B1-8356-79094352EE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C7D89-991A-46B4-B788-B05E47819750}"/>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68141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487E57-8C76-46B1-AAC0-5C8158AE36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12E781-6139-4DF7-BB7B-124150274F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B27E4C-C60F-4A63-976D-3C68FB0FFFEB}"/>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5" name="Footer Placeholder 4">
            <a:extLst>
              <a:ext uri="{FF2B5EF4-FFF2-40B4-BE49-F238E27FC236}">
                <a16:creationId xmlns:a16="http://schemas.microsoft.com/office/drawing/2014/main" id="{1E98BF83-1266-42A5-834E-008559A76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E10CC-798D-4D29-82CA-B927FD2C6C57}"/>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308215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98C0C-0759-45F4-A62B-35F427A145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053A7-99DE-4A49-B989-BFDD9D276D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654D7-F9EA-4008-8161-C971E8390778}"/>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5" name="Footer Placeholder 4">
            <a:extLst>
              <a:ext uri="{FF2B5EF4-FFF2-40B4-BE49-F238E27FC236}">
                <a16:creationId xmlns:a16="http://schemas.microsoft.com/office/drawing/2014/main" id="{B2891715-BD80-42CC-9290-E0975401B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1681C-60E2-44B5-BFD4-463F994D4A6A}"/>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323569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16D2F-8605-41C2-B3A4-D5EC9BDA5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EAA2A8-28A3-4BFB-AD3D-439FF17882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8C2AC1-5FB2-4DAE-A1D4-1951160363A4}"/>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5" name="Footer Placeholder 4">
            <a:extLst>
              <a:ext uri="{FF2B5EF4-FFF2-40B4-BE49-F238E27FC236}">
                <a16:creationId xmlns:a16="http://schemas.microsoft.com/office/drawing/2014/main" id="{8B5C2538-5E75-4A17-A793-271224C9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F6168-3167-4D84-8C13-FCD1B77CCE36}"/>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21525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3F73-73DB-4EBB-ABDF-B9CD20C717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6C8EBF-97D9-48D8-9E17-C79764ABE3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76A809-E949-480A-8ECE-4F1BCF940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DF730C-6788-4437-8828-5547FE69AE74}"/>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6" name="Footer Placeholder 5">
            <a:extLst>
              <a:ext uri="{FF2B5EF4-FFF2-40B4-BE49-F238E27FC236}">
                <a16:creationId xmlns:a16="http://schemas.microsoft.com/office/drawing/2014/main" id="{FF5BD9B8-77B5-4435-8582-795AE4CCA1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27B54-E330-45FB-B96B-CAC4BDA2861C}"/>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66643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DD78-D5DA-47BA-B47E-41F7BFE07A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04B5C1-3CAD-46E8-9868-63A07020B6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A18BB8-A2C7-42F2-89CE-DBB38B855E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310831-7B48-4008-8CE0-48210FD03B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9F6FA5-8F6B-4B90-8FE5-8D88C69CCF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563003-193C-4BB3-8454-B6CB602D324A}"/>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8" name="Footer Placeholder 7">
            <a:extLst>
              <a:ext uri="{FF2B5EF4-FFF2-40B4-BE49-F238E27FC236}">
                <a16:creationId xmlns:a16="http://schemas.microsoft.com/office/drawing/2014/main" id="{CAA86EA4-240B-4A2B-AC15-FC597C5A28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E70A29-8C76-484F-BA43-844FCF845C58}"/>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344844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22007-F96E-4308-A1F9-C9DFE6B0D0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219F42-3014-4100-97F3-5F4E720DDFE3}"/>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4" name="Footer Placeholder 3">
            <a:extLst>
              <a:ext uri="{FF2B5EF4-FFF2-40B4-BE49-F238E27FC236}">
                <a16:creationId xmlns:a16="http://schemas.microsoft.com/office/drawing/2014/main" id="{F1A97EEC-CE83-45EA-BB44-03F4EA2C5E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3580-6340-4F9C-9834-E4B894E32B9B}"/>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244570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C9A995-448C-4298-9A18-7A0F762CB2E6}"/>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3" name="Footer Placeholder 2">
            <a:extLst>
              <a:ext uri="{FF2B5EF4-FFF2-40B4-BE49-F238E27FC236}">
                <a16:creationId xmlns:a16="http://schemas.microsoft.com/office/drawing/2014/main" id="{7DC7CCA9-8AB0-4D5A-BE82-75E1A26E34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570A35-BF7F-4B28-A632-C14184C4CBCC}"/>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39607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79821-3E7E-429A-A54C-794A070D5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293908-EF66-4E23-991D-E87D3085CC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418C40-E680-4E6E-AC0D-653D3A6336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2F60A5-65A6-4CE6-AAF7-0A8A901F9ECA}"/>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6" name="Footer Placeholder 5">
            <a:extLst>
              <a:ext uri="{FF2B5EF4-FFF2-40B4-BE49-F238E27FC236}">
                <a16:creationId xmlns:a16="http://schemas.microsoft.com/office/drawing/2014/main" id="{F102E30C-18AC-4138-8414-C219A2E180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46D0E7-61A4-4717-B25E-AC746476085B}"/>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409446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EF2FB-5624-4FCB-8CF2-AB87A81CC1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19C9B7-7EA8-415D-B906-A3115977A7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D24E1C-F1FD-4A1D-9FB5-76910B47C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36D575-3BA6-4850-AF5D-83E0C7E87E7C}"/>
              </a:ext>
            </a:extLst>
          </p:cNvPr>
          <p:cNvSpPr>
            <a:spLocks noGrp="1"/>
          </p:cNvSpPr>
          <p:nvPr>
            <p:ph type="dt" sz="half" idx="10"/>
          </p:nvPr>
        </p:nvSpPr>
        <p:spPr/>
        <p:txBody>
          <a:bodyPr/>
          <a:lstStyle/>
          <a:p>
            <a:fld id="{B773AD44-778D-4B6C-B0C5-B40CD80EB844}" type="datetimeFigureOut">
              <a:rPr lang="en-US" smtClean="0"/>
              <a:t>4/30/2023</a:t>
            </a:fld>
            <a:endParaRPr lang="en-US"/>
          </a:p>
        </p:txBody>
      </p:sp>
      <p:sp>
        <p:nvSpPr>
          <p:cNvPr id="6" name="Footer Placeholder 5">
            <a:extLst>
              <a:ext uri="{FF2B5EF4-FFF2-40B4-BE49-F238E27FC236}">
                <a16:creationId xmlns:a16="http://schemas.microsoft.com/office/drawing/2014/main" id="{715EE20F-62CF-4ACE-8B02-171671DE1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43C8A-C88C-4EEB-8E92-53F7B7FA8F20}"/>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93795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095BB5-9BCD-49E4-BE12-E2F1705005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0A64E5-655A-4F86-A1D7-ADD1776EA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EFC9A-37FC-4F17-AE39-D6B09977F8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3AD44-778D-4B6C-B0C5-B40CD80EB844}" type="datetimeFigureOut">
              <a:rPr lang="en-US" smtClean="0"/>
              <a:t>4/30/2023</a:t>
            </a:fld>
            <a:endParaRPr lang="en-US"/>
          </a:p>
        </p:txBody>
      </p:sp>
      <p:sp>
        <p:nvSpPr>
          <p:cNvPr id="5" name="Footer Placeholder 4">
            <a:extLst>
              <a:ext uri="{FF2B5EF4-FFF2-40B4-BE49-F238E27FC236}">
                <a16:creationId xmlns:a16="http://schemas.microsoft.com/office/drawing/2014/main" id="{F3BE2506-CF9C-4C2C-8A65-D206998E2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FD2FA5-99DD-4C3E-BEFC-28684DD423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8549F-10C0-43B0-B9A1-8101163F5801}" type="slidenum">
              <a:rPr lang="en-US" smtClean="0"/>
              <a:t>‹#›</a:t>
            </a:fld>
            <a:endParaRPr lang="en-US"/>
          </a:p>
        </p:txBody>
      </p:sp>
    </p:spTree>
    <p:extLst>
      <p:ext uri="{BB962C8B-B14F-4D97-AF65-F5344CB8AC3E}">
        <p14:creationId xmlns:p14="http://schemas.microsoft.com/office/powerpoint/2010/main" val="3732218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7795-7393-445A-994B-53A9BC666B5D}"/>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Paraphrasing techniques and examples</a:t>
            </a:r>
          </a:p>
        </p:txBody>
      </p:sp>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p:txBody>
          <a:bodyPr/>
          <a:lstStyle/>
          <a:p>
            <a:r>
              <a:rPr lang="en-US" dirty="0" smtClean="0"/>
              <a:t>By Dr. Tahsin H. Rassul</a:t>
            </a:r>
          </a:p>
          <a:p>
            <a:r>
              <a:rPr lang="en-US" dirty="0" smtClean="0"/>
              <a:t>2022-2023</a:t>
            </a:r>
            <a:endParaRPr lang="en-US" dirty="0"/>
          </a:p>
        </p:txBody>
      </p:sp>
    </p:spTree>
    <p:extLst>
      <p:ext uri="{BB962C8B-B14F-4D97-AF65-F5344CB8AC3E}">
        <p14:creationId xmlns:p14="http://schemas.microsoft.com/office/powerpoint/2010/main" val="2286933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0" y="0"/>
            <a:ext cx="12303760" cy="6858000"/>
          </a:xfrm>
        </p:spPr>
        <p:txBody>
          <a:bodyPr>
            <a:normAutofit fontScale="85000" lnSpcReduction="20000"/>
          </a:bodyPr>
          <a:lstStyle/>
          <a:p>
            <a:pPr marL="0" marR="0">
              <a:lnSpc>
                <a:spcPct val="107000"/>
              </a:lnSpc>
              <a:spcBef>
                <a:spcPts val="0"/>
              </a:spcBef>
              <a:spcAft>
                <a:spcPts val="800"/>
              </a:spcAft>
            </a:pPr>
            <a:r>
              <a:rPr lang="en-US" sz="2800" b="1" dirty="0" smtClean="0">
                <a:effectLst/>
                <a:latin typeface="Times New Roman" panose="02020603050405020304" pitchFamily="18" charset="0"/>
                <a:ea typeface="Calibri" panose="020F0502020204030204" pitchFamily="34" charset="0"/>
                <a:cs typeface="Arial" panose="020B0604020202020204" pitchFamily="34" charset="0"/>
              </a:rPr>
              <a:t>Paraphrasing</a:t>
            </a:r>
            <a:r>
              <a:rPr lang="en-US" sz="1800" b="1"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dirty="0">
                <a:effectLst/>
                <a:latin typeface="Times New Roman" panose="02020603050405020304" pitchFamily="18" charset="0"/>
                <a:ea typeface="Calibri" panose="020F0502020204030204" pitchFamily="34" charset="0"/>
                <a:cs typeface="Arial" panose="020B0604020202020204" pitchFamily="34" charset="0"/>
              </a:rPr>
              <a:t>A paraphrase is </a:t>
            </a:r>
            <a:r>
              <a:rPr lang="en-US" u="sng" dirty="0">
                <a:effectLst/>
                <a:latin typeface="Times New Roman" panose="02020603050405020304" pitchFamily="18" charset="0"/>
                <a:ea typeface="Calibri" panose="020F0502020204030204" pitchFamily="34" charset="0"/>
                <a:cs typeface="Arial" panose="020B0604020202020204" pitchFamily="34" charset="0"/>
              </a:rPr>
              <a:t>rewriting</a:t>
            </a:r>
            <a:r>
              <a:rPr lang="en-US" dirty="0">
                <a:effectLst/>
                <a:latin typeface="Times New Roman" panose="02020603050405020304" pitchFamily="18" charset="0"/>
                <a:ea typeface="Calibri" panose="020F0502020204030204" pitchFamily="34" charset="0"/>
                <a:cs typeface="Arial" panose="020B0604020202020204" pitchFamily="34" charset="0"/>
              </a:rPr>
              <a:t> a piece of text </a:t>
            </a:r>
            <a:r>
              <a:rPr lang="en-US" u="sng" dirty="0">
                <a:effectLst/>
                <a:latin typeface="Times New Roman" panose="02020603050405020304" pitchFamily="18" charset="0"/>
                <a:ea typeface="Calibri" panose="020F0502020204030204" pitchFamily="34" charset="0"/>
                <a:cs typeface="Arial" panose="020B0604020202020204" pitchFamily="34" charset="0"/>
              </a:rPr>
              <a:t>in your own words</a:t>
            </a:r>
            <a:r>
              <a:rPr lang="en-US" dirty="0">
                <a:effectLst/>
                <a:latin typeface="Times New Roman" panose="02020603050405020304" pitchFamily="18" charset="0"/>
                <a:ea typeface="Calibri" panose="020F0502020204030204" pitchFamily="34" charset="0"/>
                <a:cs typeface="Arial" panose="020B0604020202020204" pitchFamily="34" charset="0"/>
              </a:rPr>
              <a:t>, while </a:t>
            </a:r>
            <a:r>
              <a:rPr lang="en-US" u="sng" dirty="0">
                <a:effectLst/>
                <a:latin typeface="Times New Roman" panose="02020603050405020304" pitchFamily="18" charset="0"/>
                <a:ea typeface="Calibri" panose="020F0502020204030204" pitchFamily="34" charset="0"/>
                <a:cs typeface="Arial" panose="020B0604020202020204" pitchFamily="34" charset="0"/>
              </a:rPr>
              <a:t>retaining the meaning</a:t>
            </a:r>
            <a:r>
              <a:rPr lang="en-US" dirty="0">
                <a:effectLst/>
                <a:latin typeface="Times New Roman" panose="02020603050405020304" pitchFamily="18" charset="0"/>
                <a:ea typeface="Calibri" panose="020F0502020204030204" pitchFamily="34" charset="0"/>
                <a:cs typeface="Arial" panose="020B0604020202020204" pitchFamily="34" charset="0"/>
              </a:rPr>
              <a:t>. It is usually similar in length to the original text.</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400" dirty="0"/>
          </a:p>
          <a:p>
            <a:pPr algn="l"/>
            <a:r>
              <a:rPr lang="en-US" sz="2800" b="1" dirty="0" smtClean="0"/>
              <a:t>Original</a:t>
            </a:r>
            <a:r>
              <a:rPr lang="en-US" sz="2800" dirty="0"/>
              <a:t>: Giraffes like Acacia leaves and hay and they can consume 75 pounds of food a day. </a:t>
            </a:r>
            <a:endParaRPr lang="en-US" sz="2800" dirty="0" smtClean="0"/>
          </a:p>
          <a:p>
            <a:pPr algn="l"/>
            <a:r>
              <a:rPr lang="en-US" sz="2800" b="1" dirty="0" smtClean="0"/>
              <a:t>Paraphrase</a:t>
            </a:r>
            <a:r>
              <a:rPr lang="en-US" sz="2800" dirty="0"/>
              <a:t>: A giraffe can eat up to 75 pounds of Acacia leaves and hay every day</a:t>
            </a:r>
            <a:r>
              <a:rPr lang="en-US" sz="2800" dirty="0" smtClean="0"/>
              <a:t>.</a:t>
            </a:r>
          </a:p>
          <a:p>
            <a:pPr algn="l"/>
            <a:endParaRPr lang="en-US" sz="1300" dirty="0"/>
          </a:p>
          <a:p>
            <a:pPr lvl="0" algn="l"/>
            <a:r>
              <a:rPr lang="en-US" sz="2800" b="1" i="1" dirty="0">
                <a:latin typeface="Times New Roman" panose="02020603050405020304" pitchFamily="18" charset="0"/>
                <a:ea typeface="Calibri" panose="020F0502020204030204" pitchFamily="34" charset="0"/>
                <a:cs typeface="Times New Roman" panose="02020603050405020304" pitchFamily="18" charset="0"/>
              </a:rPr>
              <a:t>Original</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Arial" panose="020B0604020202020204" pitchFamily="34" charset="0"/>
              </a:rPr>
              <a:t> He has tons of stuff to throw away.</a:t>
            </a:r>
            <a:br>
              <a:rPr lang="en-US" sz="2800" dirty="0">
                <a:latin typeface="Times New Roman" panose="02020603050405020304" pitchFamily="18" charset="0"/>
                <a:ea typeface="Calibri" panose="020F0502020204030204" pitchFamily="34" charset="0"/>
                <a:cs typeface="Arial" panose="020B0604020202020204" pitchFamily="34" charset="0"/>
              </a:rPr>
            </a:br>
            <a:r>
              <a:rPr lang="en-US" sz="2800" b="1" i="1" dirty="0">
                <a:latin typeface="Times New Roman" panose="02020603050405020304" pitchFamily="18" charset="0"/>
                <a:ea typeface="Calibri" panose="020F0502020204030204" pitchFamily="34" charset="0"/>
                <a:cs typeface="Times New Roman" panose="02020603050405020304" pitchFamily="18" charset="0"/>
              </a:rPr>
              <a:t>Paraphrase</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He needs to get rid of a lot of junk.</a:t>
            </a:r>
            <a:endParaRPr lang="en-US" sz="28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800" dirty="0" smtClean="0"/>
              <a:t> </a:t>
            </a:r>
          </a:p>
          <a:p>
            <a:pPr algn="l">
              <a:lnSpc>
                <a:spcPct val="107000"/>
              </a:lnSpc>
              <a:spcBef>
                <a:spcPts val="0"/>
              </a:spcBef>
              <a:spcAft>
                <a:spcPts val="800"/>
              </a:spcAft>
            </a:pPr>
            <a:r>
              <a:rPr lang="en-US" b="1" dirty="0" smtClean="0">
                <a:latin typeface="Times New Roman" panose="02020603050405020304" pitchFamily="18" charset="0"/>
                <a:ea typeface="Calibri" panose="020F0502020204030204" pitchFamily="34" charset="0"/>
                <a:cs typeface="Arial" panose="020B0604020202020204" pitchFamily="34" charset="0"/>
              </a:rPr>
              <a:t>1</a:t>
            </a:r>
            <a:r>
              <a:rPr lang="en-US" b="1" dirty="0">
                <a:latin typeface="Times New Roman" panose="02020603050405020304" pitchFamily="18" charset="0"/>
                <a:ea typeface="Calibri" panose="020F0502020204030204" pitchFamily="34" charset="0"/>
                <a:cs typeface="Arial" panose="020B0604020202020204" pitchFamily="34" charset="0"/>
              </a:rPr>
              <a:t>. Change word form:</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Iraqi news </a:t>
            </a:r>
            <a:r>
              <a:rPr lang="en-US" u="sng" dirty="0">
                <a:latin typeface="Times New Roman" panose="02020603050405020304" pitchFamily="18" charset="0"/>
                <a:ea typeface="Calibri" panose="020F0502020204030204" pitchFamily="34" charset="0"/>
                <a:cs typeface="Arial" panose="020B0604020202020204" pitchFamily="34" charset="0"/>
              </a:rPr>
              <a:t>coverage</a:t>
            </a:r>
            <a:r>
              <a:rPr lang="en-US" dirty="0">
                <a:latin typeface="Times New Roman" panose="02020603050405020304" pitchFamily="18" charset="0"/>
                <a:ea typeface="Calibri" panose="020F0502020204030204" pitchFamily="34" charset="0"/>
                <a:cs typeface="Arial" panose="020B0604020202020204" pitchFamily="34" charset="0"/>
              </a:rPr>
              <a:t> = when Iraqi media </a:t>
            </a:r>
            <a:r>
              <a:rPr lang="en-US" u="sng" dirty="0">
                <a:latin typeface="Times New Roman" panose="02020603050405020304" pitchFamily="18" charset="0"/>
                <a:ea typeface="Calibri" panose="020F0502020204030204" pitchFamily="34" charset="0"/>
                <a:cs typeface="Arial" panose="020B0604020202020204" pitchFamily="34" charset="0"/>
              </a:rPr>
              <a:t>covers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b="1" dirty="0">
              <a:latin typeface="Times New Roman" panose="02020603050405020304" pitchFamily="18"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original version: One result of playing word puzzle and trivia games is that, they can </a:t>
            </a:r>
            <a:r>
              <a:rPr lang="en-US" u="sng" dirty="0">
                <a:latin typeface="Times New Roman" panose="02020603050405020304" pitchFamily="18" charset="0"/>
                <a:ea typeface="Calibri" panose="020F0502020204030204" pitchFamily="34" charset="0"/>
                <a:cs typeface="Arial" panose="020B0604020202020204" pitchFamily="34" charset="0"/>
              </a:rPr>
              <a:t>improve</a:t>
            </a:r>
            <a:r>
              <a:rPr lang="en-US" dirty="0">
                <a:latin typeface="Times New Roman" panose="02020603050405020304" pitchFamily="18" charset="0"/>
                <a:ea typeface="Calibri" panose="020F0502020204030204" pitchFamily="34" charset="0"/>
                <a:cs typeface="Arial" panose="020B0604020202020204" pitchFamily="34" charset="0"/>
              </a:rPr>
              <a:t> children's speech=The </a:t>
            </a:r>
            <a:r>
              <a:rPr lang="en-US" u="sng" dirty="0">
                <a:latin typeface="Times New Roman" panose="02020603050405020304" pitchFamily="18" charset="0"/>
                <a:ea typeface="Calibri" panose="020F0502020204030204" pitchFamily="34" charset="0"/>
                <a:cs typeface="Arial" panose="020B0604020202020204" pitchFamily="34" charset="0"/>
              </a:rPr>
              <a:t>improvement</a:t>
            </a:r>
            <a:r>
              <a:rPr lang="en-US" dirty="0">
                <a:latin typeface="Times New Roman" panose="02020603050405020304" pitchFamily="18" charset="0"/>
                <a:ea typeface="Calibri" panose="020F0502020204030204" pitchFamily="34" charset="0"/>
                <a:cs typeface="Arial" panose="020B0604020202020204" pitchFamily="34" charset="0"/>
              </a:rPr>
              <a:t> of children's speech is one result of playing word puzzle and trivia games.</a:t>
            </a: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Original version: Parents should put </a:t>
            </a:r>
            <a:r>
              <a:rPr lang="en-US" u="sng" dirty="0">
                <a:latin typeface="Times New Roman" panose="02020603050405020304" pitchFamily="18" charset="0"/>
                <a:ea typeface="Calibri" panose="020F0502020204030204" pitchFamily="34" charset="0"/>
                <a:cs typeface="Arial" panose="020B0604020202020204" pitchFamily="34" charset="0"/>
              </a:rPr>
              <a:t>restriction</a:t>
            </a:r>
            <a:r>
              <a:rPr lang="en-US" dirty="0">
                <a:latin typeface="Times New Roman" panose="02020603050405020304" pitchFamily="18" charset="0"/>
                <a:ea typeface="Calibri" panose="020F0502020204030204" pitchFamily="34" charset="0"/>
                <a:cs typeface="Arial" panose="020B0604020202020204" pitchFamily="34" charset="0"/>
              </a:rPr>
              <a:t> on their children's use of computer games= Parents should </a:t>
            </a:r>
            <a:r>
              <a:rPr lang="en-US" u="sng" dirty="0">
                <a:latin typeface="Times New Roman" panose="02020603050405020304" pitchFamily="18" charset="0"/>
                <a:ea typeface="Calibri" panose="020F0502020204030204" pitchFamily="34" charset="0"/>
                <a:cs typeface="Arial" panose="020B0604020202020204" pitchFamily="34" charset="0"/>
              </a:rPr>
              <a:t>restrict</a:t>
            </a:r>
            <a:r>
              <a:rPr lang="en-US" dirty="0">
                <a:latin typeface="Times New Roman" panose="02020603050405020304" pitchFamily="18" charset="0"/>
                <a:ea typeface="Calibri" panose="020F0502020204030204" pitchFamily="34" charset="0"/>
                <a:cs typeface="Arial" panose="020B0604020202020204" pitchFamily="34" charset="0"/>
              </a:rPr>
              <a:t> their children's use of computer games.</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2. Change the word order:</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Students are </a:t>
            </a:r>
            <a:r>
              <a:rPr lang="en-US" u="sng" dirty="0">
                <a:latin typeface="Times New Roman" panose="02020603050405020304" pitchFamily="18" charset="0"/>
                <a:ea typeface="Calibri" panose="020F0502020204030204" pitchFamily="34" charset="0"/>
                <a:cs typeface="Arial" panose="020B0604020202020204" pitchFamily="34" charset="0"/>
              </a:rPr>
              <a:t>admitted</a:t>
            </a:r>
            <a:r>
              <a:rPr lang="en-US" dirty="0">
                <a:latin typeface="Times New Roman" panose="02020603050405020304" pitchFamily="18" charset="0"/>
                <a:ea typeface="Calibri" panose="020F0502020204030204" pitchFamily="34" charset="0"/>
                <a:cs typeface="Arial" panose="020B0604020202020204" pitchFamily="34" charset="0"/>
              </a:rPr>
              <a:t> to colleges before they </a:t>
            </a:r>
            <a:r>
              <a:rPr lang="en-US" u="sng" dirty="0">
                <a:latin typeface="Times New Roman" panose="02020603050405020304" pitchFamily="18" charset="0"/>
                <a:ea typeface="Calibri" panose="020F0502020204030204" pitchFamily="34" charset="0"/>
                <a:cs typeface="Arial" panose="020B0604020202020204" pitchFamily="34" charset="0"/>
              </a:rPr>
              <a:t>graduated</a:t>
            </a:r>
            <a:r>
              <a:rPr lang="en-US" dirty="0">
                <a:latin typeface="Times New Roman" panose="02020603050405020304" pitchFamily="18" charset="0"/>
                <a:ea typeface="Calibri" panose="020F0502020204030204" pitchFamily="34" charset="0"/>
                <a:cs typeface="Arial" panose="020B0604020202020204" pitchFamily="34" charset="0"/>
              </a:rPr>
              <a:t> from high school, under the early admission system= Under the early </a:t>
            </a:r>
            <a:r>
              <a:rPr lang="en-US" u="sng" dirty="0">
                <a:latin typeface="Times New Roman" panose="02020603050405020304" pitchFamily="18" charset="0"/>
                <a:ea typeface="Calibri" panose="020F0502020204030204" pitchFamily="34" charset="0"/>
                <a:cs typeface="Arial" panose="020B0604020202020204" pitchFamily="34" charset="0"/>
              </a:rPr>
              <a:t>admission</a:t>
            </a:r>
            <a:r>
              <a:rPr lang="en-US" dirty="0">
                <a:latin typeface="Times New Roman" panose="02020603050405020304" pitchFamily="18" charset="0"/>
                <a:ea typeface="Calibri" panose="020F0502020204030204" pitchFamily="34" charset="0"/>
                <a:cs typeface="Arial" panose="020B0604020202020204" pitchFamily="34" charset="0"/>
              </a:rPr>
              <a:t> System, universities accept students  before their high school </a:t>
            </a:r>
            <a:r>
              <a:rPr lang="en-US" u="sng" dirty="0">
                <a:latin typeface="Times New Roman" panose="02020603050405020304" pitchFamily="18" charset="0"/>
                <a:ea typeface="Calibri" panose="020F0502020204030204" pitchFamily="34" charset="0"/>
                <a:cs typeface="Arial" panose="020B0604020202020204" pitchFamily="34" charset="0"/>
              </a:rPr>
              <a:t>graduation</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008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0" y="101600"/>
            <a:ext cx="12141200" cy="6756400"/>
          </a:xfrm>
        </p:spPr>
        <p:txBody>
          <a:bodyPr>
            <a:normAutofit lnSpcReduction="10000"/>
          </a:bodyPr>
          <a:lstStyle/>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3. Use reversals or </a:t>
            </a:r>
            <a:r>
              <a:rPr lang="en-US" sz="2000" b="1" u="sng" dirty="0">
                <a:latin typeface="Times New Roman" panose="02020603050405020304" pitchFamily="18" charset="0"/>
                <a:ea typeface="Calibri" panose="020F0502020204030204" pitchFamily="34" charset="0"/>
                <a:cs typeface="Arial" panose="020B0604020202020204" pitchFamily="34" charset="0"/>
              </a:rPr>
              <a:t>negatives</a:t>
            </a:r>
            <a:r>
              <a:rPr lang="en-US" sz="2000" b="1" dirty="0">
                <a:latin typeface="Times New Roman" panose="02020603050405020304" pitchFamily="18" charset="0"/>
                <a:ea typeface="Calibri" panose="020F0502020204030204" pitchFamily="34" charset="0"/>
                <a:cs typeface="Arial" panose="020B0604020202020204" pitchFamily="34" charset="0"/>
              </a:rPr>
              <a:t> that do not change the meaning:</a:t>
            </a:r>
            <a:endParaRPr lang="en-US" sz="20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a:t>
            </a:r>
            <a:r>
              <a:rPr lang="en-US" sz="2000" dirty="0">
                <a:latin typeface="Times New Roman" panose="02020603050405020304" pitchFamily="18" charset="0"/>
                <a:ea typeface="Calibri" panose="020F0502020204030204" pitchFamily="34" charset="0"/>
                <a:cs typeface="Arial" panose="020B0604020202020204" pitchFamily="34" charset="0"/>
              </a:rPr>
              <a:t>. This unusual species </a:t>
            </a:r>
            <a:r>
              <a:rPr lang="en-US" sz="2000" u="sng" dirty="0">
                <a:latin typeface="Times New Roman" panose="02020603050405020304" pitchFamily="18" charset="0"/>
                <a:ea typeface="Calibri" panose="020F0502020204030204" pitchFamily="34" charset="0"/>
                <a:cs typeface="Arial" panose="020B0604020202020204" pitchFamily="34" charset="0"/>
              </a:rPr>
              <a:t>is</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u="sng" dirty="0">
                <a:latin typeface="Times New Roman" panose="02020603050405020304" pitchFamily="18" charset="0"/>
                <a:ea typeface="Calibri" panose="020F0502020204030204" pitchFamily="34" charset="0"/>
                <a:cs typeface="Arial" panose="020B0604020202020204" pitchFamily="34" charset="0"/>
              </a:rPr>
              <a:t>only</a:t>
            </a:r>
            <a:r>
              <a:rPr lang="en-US" sz="2000" dirty="0">
                <a:latin typeface="Times New Roman" panose="02020603050405020304" pitchFamily="18" charset="0"/>
                <a:ea typeface="Calibri" panose="020F0502020204030204" pitchFamily="34" charset="0"/>
                <a:cs typeface="Arial" panose="020B0604020202020204" pitchFamily="34" charset="0"/>
              </a:rPr>
              <a:t> found </a:t>
            </a:r>
            <a:r>
              <a:rPr lang="en-US" sz="2000" u="sng" dirty="0">
                <a:latin typeface="Times New Roman" panose="02020603050405020304" pitchFamily="18" charset="0"/>
                <a:ea typeface="Calibri" panose="020F0502020204030204" pitchFamily="34" charset="0"/>
                <a:cs typeface="Arial" panose="020B0604020202020204" pitchFamily="34" charset="0"/>
              </a:rPr>
              <a:t>underwater</a:t>
            </a:r>
            <a:r>
              <a:rPr lang="en-US" sz="2000" dirty="0">
                <a:latin typeface="Times New Roman" panose="02020603050405020304" pitchFamily="18" charset="0"/>
                <a:ea typeface="Calibri" panose="020F0502020204030204" pitchFamily="34" charset="0"/>
                <a:cs typeface="Arial" panose="020B0604020202020204" pitchFamily="34" charset="0"/>
              </a:rPr>
              <a:t> =This species </a:t>
            </a:r>
            <a:r>
              <a:rPr lang="en-US" sz="2000" u="sng" dirty="0">
                <a:latin typeface="Times New Roman" panose="02020603050405020304" pitchFamily="18" charset="0"/>
                <a:ea typeface="Calibri" panose="020F0502020204030204" pitchFamily="34" charset="0"/>
                <a:cs typeface="Arial" panose="020B0604020202020204" pitchFamily="34" charset="0"/>
              </a:rPr>
              <a:t>is not </a:t>
            </a:r>
            <a:r>
              <a:rPr lang="en-US" sz="2000" dirty="0">
                <a:latin typeface="Times New Roman" panose="02020603050405020304" pitchFamily="18" charset="0"/>
                <a:ea typeface="Calibri" panose="020F0502020204030204" pitchFamily="34" charset="0"/>
                <a:cs typeface="Arial" panose="020B0604020202020204" pitchFamily="34" charset="0"/>
              </a:rPr>
              <a:t>found </a:t>
            </a:r>
            <a:r>
              <a:rPr lang="en-US" sz="2000" u="sng" dirty="0">
                <a:latin typeface="Times New Roman" panose="02020603050405020304" pitchFamily="18" charset="0"/>
                <a:ea typeface="Calibri" panose="020F0502020204030204" pitchFamily="34" charset="0"/>
                <a:cs typeface="Arial" panose="020B0604020202020204" pitchFamily="34" charset="0"/>
              </a:rPr>
              <a:t>on land</a:t>
            </a:r>
            <a:r>
              <a:rPr lang="en-US" sz="2000"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4. Substitute a word or phrase that conveys similar meaning and use contrast, cause or effect: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u="sng" dirty="0">
                <a:latin typeface="Times New Roman" panose="02020603050405020304" pitchFamily="18" charset="0"/>
                <a:ea typeface="Calibri" panose="020F0502020204030204" pitchFamily="34" charset="0"/>
                <a:cs typeface="Arial" panose="020B0604020202020204" pitchFamily="34" charset="0"/>
              </a:rPr>
              <a:t>Lack of money in</a:t>
            </a:r>
            <a:r>
              <a:rPr lang="en-US" sz="2000" dirty="0">
                <a:latin typeface="Times New Roman" panose="02020603050405020304" pitchFamily="18" charset="0"/>
                <a:ea typeface="Calibri" panose="020F0502020204030204" pitchFamily="34" charset="0"/>
                <a:cs typeface="Arial" panose="020B0604020202020204" pitchFamily="34" charset="0"/>
              </a:rPr>
              <a:t> the state </a:t>
            </a:r>
            <a:r>
              <a:rPr lang="en-US" sz="2000" u="sng" dirty="0">
                <a:latin typeface="Times New Roman" panose="02020603050405020304" pitchFamily="18" charset="0"/>
                <a:ea typeface="Calibri" panose="020F0502020204030204" pitchFamily="34" charset="0"/>
                <a:cs typeface="Arial" panose="020B0604020202020204" pitchFamily="34" charset="0"/>
              </a:rPr>
              <a:t>budget</a:t>
            </a:r>
            <a:r>
              <a:rPr lang="en-US" sz="2000" dirty="0">
                <a:latin typeface="Times New Roman" panose="02020603050405020304" pitchFamily="18" charset="0"/>
                <a:ea typeface="Calibri" panose="020F0502020204030204" pitchFamily="34" charset="0"/>
                <a:cs typeface="Arial" panose="020B0604020202020204" pitchFamily="34" charset="0"/>
              </a:rPr>
              <a:t> resulted in higher university tuition costs=</a:t>
            </a:r>
            <a:r>
              <a:rPr lang="en-US" sz="2000" u="sng" dirty="0">
                <a:latin typeface="Times New Roman" panose="02020603050405020304" pitchFamily="18" charset="0"/>
                <a:ea typeface="Calibri" panose="020F0502020204030204" pitchFamily="34" charset="0"/>
                <a:cs typeface="Arial" panose="020B0604020202020204" pitchFamily="34" charset="0"/>
              </a:rPr>
              <a:t>Higher tuition costs</a:t>
            </a:r>
            <a:r>
              <a:rPr lang="en-US" sz="2000" dirty="0">
                <a:latin typeface="Times New Roman" panose="02020603050405020304" pitchFamily="18" charset="0"/>
                <a:ea typeface="Calibri" panose="020F0502020204030204" pitchFamily="34" charset="0"/>
                <a:cs typeface="Arial" panose="020B0604020202020204" pitchFamily="34" charset="0"/>
              </a:rPr>
              <a:t> at universities are due to </a:t>
            </a:r>
            <a:r>
              <a:rPr lang="en-US" sz="2000" u="sng" dirty="0">
                <a:latin typeface="Times New Roman" panose="02020603050405020304" pitchFamily="18" charset="0"/>
                <a:ea typeface="Calibri" panose="020F0502020204030204" pitchFamily="34" charset="0"/>
                <a:cs typeface="Arial" panose="020B0604020202020204" pitchFamily="34" charset="0"/>
              </a:rPr>
              <a:t>budget shortfalls </a:t>
            </a:r>
            <a:r>
              <a:rPr lang="en-US" sz="2000" dirty="0">
                <a:latin typeface="Times New Roman" panose="02020603050405020304" pitchFamily="18" charset="0"/>
                <a:ea typeface="Calibri" panose="020F0502020204030204" pitchFamily="34" charset="0"/>
                <a:cs typeface="Arial" panose="020B0604020202020204" pitchFamily="34" charset="0"/>
              </a:rPr>
              <a:t>at the state level.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smtClean="0">
                <a:latin typeface="Times New Roman" panose="02020603050405020304" pitchFamily="18" charset="0"/>
                <a:ea typeface="Calibri" panose="020F0502020204030204" pitchFamily="34" charset="0"/>
                <a:cs typeface="Arial" panose="020B0604020202020204" pitchFamily="34" charset="0"/>
              </a:rPr>
              <a:t>5</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Use synonyms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But, do </a:t>
            </a:r>
            <a:r>
              <a:rPr lang="en-US" sz="2000" dirty="0">
                <a:effectLst/>
                <a:latin typeface="Times New Roman" panose="02020603050405020304" pitchFamily="18" charset="0"/>
                <a:ea typeface="Calibri" panose="020F0502020204030204" pitchFamily="34" charset="0"/>
                <a:cs typeface="Arial" panose="020B0604020202020204" pitchFamily="34" charset="0"/>
              </a:rPr>
              <a:t>not change concept words, technical terms and proper nouns.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sentence: Hidden-video cameras are becoming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increasingly</a:t>
            </a:r>
            <a:r>
              <a:rPr lang="en-US" sz="2000" dirty="0">
                <a:effectLst/>
                <a:latin typeface="Times New Roman" panose="02020603050405020304" pitchFamily="18" charset="0"/>
                <a:ea typeface="Calibri" panose="020F0502020204030204" pitchFamily="34" charset="0"/>
                <a:cs typeface="Arial" panose="020B0604020202020204" pitchFamily="34" charset="0"/>
              </a:rPr>
              <a:t> popular= The popularity of </a:t>
            </a:r>
            <a:r>
              <a:rPr lang="en-US" sz="2000" dirty="0" smtClean="0">
                <a:latin typeface="Times New Roman" panose="02020603050405020304" pitchFamily="18" charset="0"/>
                <a:ea typeface="Calibri" panose="020F0502020204030204" pitchFamily="34" charset="0"/>
                <a:cs typeface="Arial" panose="020B0604020202020204" pitchFamily="34" charset="0"/>
              </a:rPr>
              <a:t>“h</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idden-video cameras”</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is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growing</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6</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Change ideas order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The sentences should make sense after the change!</a:t>
            </a: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sentence: Baghdad is the Capital of Iraq= The Capital City of Iraq is Baghdad= Iraq's capital city is Baghdad</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dirty="0"/>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7- Combine and simplify the structure of two sentences</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original sentence: when playing soccer, you can talk to people you are playing with. Also, you can make friends with them= One can talk and make friends with people playing soccer with.</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8103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0" y="0"/>
            <a:ext cx="12192000" cy="6858000"/>
          </a:xfrm>
        </p:spPr>
        <p:txBody>
          <a:bodyPr>
            <a:normAutofit fontScale="92500"/>
          </a:bodyPr>
          <a:lstStyle/>
          <a:p>
            <a:pPr marL="0" marR="0"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8</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Change transitions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version: Hidden-video cameras are becoming increasingly popular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because</a:t>
            </a:r>
            <a:r>
              <a:rPr lang="en-US" sz="2000" dirty="0">
                <a:effectLst/>
                <a:latin typeface="Times New Roman" panose="02020603050405020304" pitchFamily="18" charset="0"/>
                <a:ea typeface="Calibri" panose="020F0502020204030204" pitchFamily="34" charset="0"/>
                <a:cs typeface="Arial" panose="020B0604020202020204" pitchFamily="34" charset="0"/>
              </a:rPr>
              <a:t> they are effective in recording abuse by babysitters= More and more hidden-video cameras are being employed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due to </a:t>
            </a:r>
            <a:r>
              <a:rPr lang="en-US" sz="2000" dirty="0">
                <a:effectLst/>
                <a:latin typeface="Times New Roman" panose="02020603050405020304" pitchFamily="18" charset="0"/>
                <a:ea typeface="Calibri" panose="020F0502020204030204" pitchFamily="34" charset="0"/>
                <a:cs typeface="Arial" panose="020B0604020202020204" pitchFamily="34" charset="0"/>
              </a:rPr>
              <a:t>their effectiveness in monitoring abusive behavior by babysitters</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smtClean="0">
                <a:latin typeface="Times New Roman" panose="02020603050405020304" pitchFamily="18" charset="0"/>
                <a:ea typeface="Calibri" panose="020F0502020204030204" pitchFamily="34" charset="0"/>
                <a:cs typeface="Arial" panose="020B0604020202020204" pitchFamily="34" charset="0"/>
              </a:rPr>
              <a:t>9-</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Change from passive voice to active voice and vice-versa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version: The college of engineering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adopted</a:t>
            </a:r>
            <a:r>
              <a:rPr lang="en-US" sz="2000" dirty="0">
                <a:effectLst/>
                <a:latin typeface="Times New Roman" panose="02020603050405020304" pitchFamily="18" charset="0"/>
                <a:ea typeface="Calibri" panose="020F0502020204030204" pitchFamily="34" charset="0"/>
                <a:cs typeface="Arial" panose="020B0604020202020204" pitchFamily="34" charset="0"/>
              </a:rPr>
              <a:t> new regulations on the entrance exam= New regulations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were adopted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by </a:t>
            </a:r>
            <a:r>
              <a:rPr lang="en-US" sz="2000" dirty="0">
                <a:effectLst/>
                <a:latin typeface="Times New Roman" panose="02020603050405020304" pitchFamily="18" charset="0"/>
                <a:ea typeface="Calibri" panose="020F0502020204030204" pitchFamily="34" charset="0"/>
                <a:cs typeface="Arial" panose="020B0604020202020204" pitchFamily="34" charset="0"/>
              </a:rPr>
              <a:t>the college of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engineering </a:t>
            </a:r>
            <a:r>
              <a:rPr lang="en-US" sz="2000" dirty="0">
                <a:effectLst/>
                <a:latin typeface="Times New Roman" panose="02020603050405020304" pitchFamily="18" charset="0"/>
                <a:ea typeface="Calibri" panose="020F0502020204030204" pitchFamily="34" charset="0"/>
                <a:cs typeface="Arial" panose="020B0604020202020204" pitchFamily="34" charset="0"/>
              </a:rPr>
              <a:t>on the entrance exam</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p>
          <a:p>
            <a:pPr marL="0" marR="0" algn="l">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Paraphrasing Long Passages</a:t>
            </a:r>
          </a:p>
          <a:p>
            <a:pPr marL="342900" marR="0" indent="-342900" algn="l">
              <a:lnSpc>
                <a:spcPct val="107000"/>
              </a:lnSpc>
              <a:spcBef>
                <a:spcPts val="0"/>
              </a:spcBef>
              <a:spcAft>
                <a:spcPts val="800"/>
              </a:spcAf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First</a:t>
            </a:r>
            <a:r>
              <a:rPr lang="en-US" dirty="0">
                <a:latin typeface="Times New Roman" panose="02020603050405020304" pitchFamily="18" charset="0"/>
                <a:ea typeface="Calibri" panose="020F0502020204030204" pitchFamily="34" charset="0"/>
                <a:cs typeface="Arial" panose="020B0604020202020204" pitchFamily="34" charset="0"/>
              </a:rPr>
              <a:t>, make sure you </a:t>
            </a:r>
            <a:r>
              <a:rPr lang="en-US" u="sng" dirty="0">
                <a:latin typeface="Times New Roman" panose="02020603050405020304" pitchFamily="18" charset="0"/>
                <a:ea typeface="Calibri" panose="020F0502020204030204" pitchFamily="34" charset="0"/>
                <a:cs typeface="Arial" panose="020B0604020202020204" pitchFamily="34" charset="0"/>
              </a:rPr>
              <a:t>understand</a:t>
            </a:r>
            <a:r>
              <a:rPr lang="en-US" dirty="0">
                <a:latin typeface="Times New Roman" panose="02020603050405020304" pitchFamily="18" charset="0"/>
                <a:ea typeface="Calibri" panose="020F0502020204030204" pitchFamily="34" charset="0"/>
                <a:cs typeface="Arial" panose="020B0604020202020204" pitchFamily="34" charset="0"/>
              </a:rPr>
              <a:t> the source itself. </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2. Next, put the reading aside and make some </a:t>
            </a:r>
            <a:r>
              <a:rPr lang="en-US" u="sng" dirty="0">
                <a:latin typeface="Times New Roman" panose="02020603050405020304" pitchFamily="18" charset="0"/>
                <a:ea typeface="Calibri" panose="020F0502020204030204" pitchFamily="34" charset="0"/>
                <a:cs typeface="Arial" panose="020B0604020202020204" pitchFamily="34" charset="0"/>
              </a:rPr>
              <a:t>notes</a:t>
            </a:r>
            <a:r>
              <a:rPr lang="en-US" dirty="0">
                <a:latin typeface="Times New Roman" panose="02020603050405020304" pitchFamily="18" charset="0"/>
                <a:ea typeface="Calibri" panose="020F0502020204030204" pitchFamily="34" charset="0"/>
                <a:cs typeface="Arial" panose="020B0604020202020204" pitchFamily="34" charset="0"/>
              </a:rPr>
              <a:t> from memory/ or </a:t>
            </a:r>
            <a:r>
              <a:rPr lang="en-US" u="sng" dirty="0">
                <a:latin typeface="Times New Roman" panose="02020603050405020304" pitchFamily="18" charset="0"/>
                <a:ea typeface="Calibri" panose="020F0502020204030204" pitchFamily="34" charset="0"/>
                <a:cs typeface="Arial" panose="020B0604020202020204" pitchFamily="34" charset="0"/>
              </a:rPr>
              <a:t>highlight</a:t>
            </a:r>
            <a:r>
              <a:rPr lang="en-US" dirty="0">
                <a:latin typeface="Times New Roman" panose="02020603050405020304" pitchFamily="18" charset="0"/>
                <a:ea typeface="Calibri" panose="020F0502020204030204" pitchFamily="34" charset="0"/>
                <a:cs typeface="Arial" panose="020B0604020202020204" pitchFamily="34" charset="0"/>
              </a:rPr>
              <a:t> important pats.</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3. Then </a:t>
            </a:r>
            <a:r>
              <a:rPr lang="en-US" u="sng" dirty="0">
                <a:latin typeface="Times New Roman" panose="02020603050405020304" pitchFamily="18" charset="0"/>
                <a:ea typeface="Calibri" panose="020F0502020204030204" pitchFamily="34" charset="0"/>
                <a:cs typeface="Arial" panose="020B0604020202020204" pitchFamily="34" charset="0"/>
              </a:rPr>
              <a:t>compare</a:t>
            </a:r>
            <a:r>
              <a:rPr lang="en-US" dirty="0">
                <a:latin typeface="Times New Roman" panose="02020603050405020304" pitchFamily="18" charset="0"/>
                <a:ea typeface="Calibri" panose="020F0502020204030204" pitchFamily="34" charset="0"/>
                <a:cs typeface="Arial" panose="020B0604020202020204" pitchFamily="34" charset="0"/>
              </a:rPr>
              <a:t> the paraphrase and original version to ensure inclusion of all points. Redraft, if necessary.</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4. </a:t>
            </a:r>
            <a:r>
              <a:rPr lang="en-US" u="sng" dirty="0">
                <a:latin typeface="Times New Roman" panose="02020603050405020304" pitchFamily="18" charset="0"/>
                <a:ea typeface="Calibri" panose="020F0502020204030204" pitchFamily="34" charset="0"/>
                <a:cs typeface="Arial" panose="020B0604020202020204" pitchFamily="34" charset="0"/>
              </a:rPr>
              <a:t>Don’t add information </a:t>
            </a:r>
            <a:r>
              <a:rPr lang="en-US" dirty="0">
                <a:latin typeface="Times New Roman" panose="02020603050405020304" pitchFamily="18" charset="0"/>
                <a:ea typeface="Calibri" panose="020F0502020204030204" pitchFamily="34" charset="0"/>
                <a:cs typeface="Arial" panose="020B0604020202020204" pitchFamily="34" charset="0"/>
              </a:rPr>
              <a:t>from your own. Don’t leave out </a:t>
            </a:r>
            <a:r>
              <a:rPr lang="en-US" u="sng" dirty="0">
                <a:latin typeface="Times New Roman" panose="02020603050405020304" pitchFamily="18" charset="0"/>
                <a:ea typeface="Calibri" panose="020F0502020204030204" pitchFamily="34" charset="0"/>
                <a:cs typeface="Arial" panose="020B0604020202020204" pitchFamily="34" charset="0"/>
              </a:rPr>
              <a:t>necessary information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5. Place </a:t>
            </a:r>
            <a:r>
              <a:rPr lang="en-US" u="sng" dirty="0">
                <a:latin typeface="Times New Roman" panose="02020603050405020304" pitchFamily="18" charset="0"/>
                <a:ea typeface="Calibri" panose="020F0502020204030204" pitchFamily="34" charset="0"/>
                <a:cs typeface="Arial" panose="020B0604020202020204" pitchFamily="34" charset="0"/>
              </a:rPr>
              <a:t>quotation marks </a:t>
            </a:r>
            <a:r>
              <a:rPr lang="en-US" dirty="0">
                <a:latin typeface="Times New Roman" panose="02020603050405020304" pitchFamily="18" charset="0"/>
                <a:ea typeface="Calibri" panose="020F0502020204030204" pitchFamily="34" charset="0"/>
                <a:cs typeface="Arial" panose="020B0604020202020204" pitchFamily="34" charset="0"/>
              </a:rPr>
              <a:t>around any </a:t>
            </a:r>
            <a:r>
              <a:rPr lang="en-US" u="sng" dirty="0">
                <a:latin typeface="Times New Roman" panose="02020603050405020304" pitchFamily="18" charset="0"/>
                <a:ea typeface="Calibri" panose="020F0502020204030204" pitchFamily="34" charset="0"/>
                <a:cs typeface="Arial" panose="020B0604020202020204" pitchFamily="34" charset="0"/>
              </a:rPr>
              <a:t>unique phrases</a:t>
            </a:r>
            <a:r>
              <a:rPr lang="en-US" dirty="0">
                <a:latin typeface="Times New Roman" panose="02020603050405020304" pitchFamily="18" charset="0"/>
                <a:ea typeface="Calibri" panose="020F0502020204030204" pitchFamily="34" charset="0"/>
                <a:cs typeface="Arial" panose="020B0604020202020204" pitchFamily="34" charset="0"/>
              </a:rPr>
              <a:t>. Don’t change </a:t>
            </a:r>
            <a:r>
              <a:rPr lang="en-US" u="sng" dirty="0">
                <a:latin typeface="Times New Roman" panose="02020603050405020304" pitchFamily="18" charset="0"/>
                <a:ea typeface="Calibri" panose="020F0502020204030204" pitchFamily="34" charset="0"/>
                <a:cs typeface="Arial" panose="020B0604020202020204" pitchFamily="34" charset="0"/>
              </a:rPr>
              <a:t>technical words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6. </a:t>
            </a:r>
            <a:r>
              <a:rPr lang="en-US" u="sng" dirty="0">
                <a:latin typeface="Times New Roman" panose="02020603050405020304" pitchFamily="18" charset="0"/>
                <a:ea typeface="Calibri" panose="020F0502020204030204" pitchFamily="34" charset="0"/>
                <a:cs typeface="Arial" panose="020B0604020202020204" pitchFamily="34" charset="0"/>
              </a:rPr>
              <a:t>Cite</a:t>
            </a:r>
            <a:r>
              <a:rPr lang="en-US" dirty="0">
                <a:latin typeface="Times New Roman" panose="02020603050405020304" pitchFamily="18" charset="0"/>
                <a:ea typeface="Calibri" panose="020F0502020204030204" pitchFamily="34" charset="0"/>
                <a:cs typeface="Arial" panose="020B0604020202020204" pitchFamily="34" charset="0"/>
              </a:rPr>
              <a:t> the source.</a:t>
            </a:r>
            <a:endParaRPr lang="en-US" dirty="0"/>
          </a:p>
          <a:p>
            <a:pPr algn="l"/>
            <a:endParaRPr lang="en-US" dirty="0"/>
          </a:p>
        </p:txBody>
      </p:sp>
    </p:spTree>
    <p:extLst>
      <p:ext uri="{BB962C8B-B14F-4D97-AF65-F5344CB8AC3E}">
        <p14:creationId xmlns:p14="http://schemas.microsoft.com/office/powerpoint/2010/main" val="93381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p:cTn id="77"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1026942" y="647114"/>
            <a:ext cx="9641058" cy="5570806"/>
          </a:xfrm>
        </p:spPr>
        <p:txBody>
          <a:bodyPr>
            <a:normAutofit/>
          </a:bodyPr>
          <a:lstStyle/>
          <a:p>
            <a:pPr marL="0" marR="0"/>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Original </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paragraph</a:t>
            </a:r>
          </a:p>
          <a:p>
            <a:pPr marL="0" marR="0"/>
            <a:endParaRPr lang="en-US" sz="3200" dirty="0">
              <a:effectLst/>
              <a:latin typeface="Times New Roman" panose="02020603050405020304" pitchFamily="18" charset="0"/>
              <a:ea typeface="Times New Roman" panose="02020603050405020304" pitchFamily="18" charset="0"/>
            </a:endParaRPr>
          </a:p>
          <a:p>
            <a:pPr marL="0" marR="0" algn="just"/>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Demography is the study of the change in size, distribution and character of the human population; and the two most basic factors in demography are the birth-rate and the death-rate. The former expresses the number of children born per thousand people per year. The latter indicates the number of people who die per thousand people per year. If we consider the Earth as a whole, we see that the population growth or decline is caused by the difference between the number or births and deaths over a given period. There are normally more births than deaths, and this is known as a natural increase in population (Williams, 1982, p. 97</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l"/>
            <a:endParaRPr lang="en-US" dirty="0"/>
          </a:p>
          <a:p>
            <a:endParaRPr lang="en-US" dirty="0"/>
          </a:p>
        </p:txBody>
      </p:sp>
    </p:spTree>
    <p:extLst>
      <p:ext uri="{BB962C8B-B14F-4D97-AF65-F5344CB8AC3E}">
        <p14:creationId xmlns:p14="http://schemas.microsoft.com/office/powerpoint/2010/main" val="2826545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1026942" y="647114"/>
            <a:ext cx="9641058" cy="5570806"/>
          </a:xfrm>
        </p:spPr>
        <p:txBody>
          <a:bodyPr/>
          <a:lstStyle/>
          <a:p>
            <a:r>
              <a:rPr lang="en-US" sz="2800" b="1" dirty="0">
                <a:latin typeface="Times New Roman" panose="02020603050405020304" pitchFamily="18" charset="0"/>
                <a:cs typeface="Times New Roman" panose="02020603050405020304" pitchFamily="18" charset="0"/>
              </a:rPr>
              <a:t>Paraphrased </a:t>
            </a:r>
            <a:r>
              <a:rPr lang="en-US" sz="2800" b="1" dirty="0" smtClean="0">
                <a:latin typeface="Times New Roman" panose="02020603050405020304" pitchFamily="18" charset="0"/>
                <a:cs typeface="Times New Roman" panose="02020603050405020304" pitchFamily="18" charset="0"/>
              </a:rPr>
              <a:t>paragraph</a:t>
            </a:r>
          </a:p>
          <a:p>
            <a:endParaRPr lang="en-US" sz="2800" dirty="0"/>
          </a:p>
          <a:p>
            <a:pPr algn="just"/>
            <a:r>
              <a:rPr lang="en-US" dirty="0">
                <a:effectLst/>
                <a:latin typeface="Times New Roman" panose="02020603050405020304" pitchFamily="18" charset="0"/>
                <a:ea typeface="Calibri" panose="020F0502020204030204" pitchFamily="34" charset="0"/>
                <a:cs typeface="Arial" panose="020B0604020202020204" pitchFamily="34" charset="0"/>
              </a:rPr>
              <a:t>The human population increases because there are more people being born than those that are dying over a defined period. The number of people being born annually out of a thousand people is known as the birth-rate. Conversely, the number of people who die annually out of a thousand people is known as the death-rate. Both of these measures show the character of the human population at a point in time. The subject which deals with the growth, spread and nature of the human population is the discipline of demography (Williams, </a:t>
            </a:r>
            <a:r>
              <a:rPr lang="en-US" dirty="0" smtClean="0">
                <a:effectLst/>
                <a:latin typeface="Times New Roman" panose="02020603050405020304" pitchFamily="18" charset="0"/>
                <a:ea typeface="Calibri" panose="020F0502020204030204" pitchFamily="34" charset="0"/>
                <a:cs typeface="Arial" panose="020B0604020202020204" pitchFamily="34" charset="0"/>
              </a:rPr>
              <a:t>1982</a:t>
            </a:r>
            <a:r>
              <a:rPr lang="en-US"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dirty="0"/>
          </a:p>
        </p:txBody>
      </p:sp>
    </p:spTree>
    <p:extLst>
      <p:ext uri="{BB962C8B-B14F-4D97-AF65-F5344CB8AC3E}">
        <p14:creationId xmlns:p14="http://schemas.microsoft.com/office/powerpoint/2010/main" val="3665164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5899</TotalTime>
  <Words>514</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Paraphrasing techniques and examples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Paraphrasing techniques and examples</dc:title>
  <dc:creator>Layla Hameed</dc:creator>
  <cp:lastModifiedBy>Tahsin H. Rassul</cp:lastModifiedBy>
  <cp:revision>18</cp:revision>
  <dcterms:created xsi:type="dcterms:W3CDTF">2022-02-04T17:20:16Z</dcterms:created>
  <dcterms:modified xsi:type="dcterms:W3CDTF">2023-05-01T08:00:11Z</dcterms:modified>
</cp:coreProperties>
</file>