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13"/>
  </p:notesMasterIdLst>
  <p:sldIdLst>
    <p:sldId id="256" r:id="rId2"/>
    <p:sldId id="396" r:id="rId3"/>
    <p:sldId id="390" r:id="rId4"/>
    <p:sldId id="321" r:id="rId5"/>
    <p:sldId id="391" r:id="rId6"/>
    <p:sldId id="395" r:id="rId7"/>
    <p:sldId id="323" r:id="rId8"/>
    <p:sldId id="392" r:id="rId9"/>
    <p:sldId id="394" r:id="rId10"/>
    <p:sldId id="393" r:id="rId11"/>
    <p:sldId id="32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49"/>
    <p:restoredTop sz="93125"/>
  </p:normalViewPr>
  <p:slideViewPr>
    <p:cSldViewPr>
      <p:cViewPr varScale="1">
        <p:scale>
          <a:sx n="60" d="100"/>
          <a:sy n="60" d="100"/>
        </p:scale>
        <p:origin x="1584" y="52"/>
      </p:cViewPr>
      <p:guideLst/>
    </p:cSldViewPr>
  </p:slideViewPr>
  <p:outlineViewPr>
    <p:cViewPr>
      <p:scale>
        <a:sx n="33" d="100"/>
        <a:sy n="33" d="100"/>
      </p:scale>
      <p:origin x="0" y="-11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19150-4487-46A8-97F4-B1C063A2743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3309E-CDBB-49F3-9552-9DB34597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1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3309E-CDBB-49F3-9552-9DB3459796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5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3309E-CDBB-49F3-9552-9DB3459796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7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430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6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5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29993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004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75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1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3649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70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11140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ahsin.rassul@su.edu.krd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752600"/>
            <a:ext cx="7772400" cy="2514599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Cooper Black" panose="0208090404030B020404" pitchFamily="18" charset="77"/>
                <a:ea typeface="Cooper Black" charset="0"/>
                <a:cs typeface="Cooper Black" charset="0"/>
              </a:rPr>
              <a:t>Starting lessons</a:t>
            </a:r>
            <a:r>
              <a:rPr lang="en-US" sz="6000" b="1" dirty="0">
                <a:solidFill>
                  <a:schemeClr val="tx1"/>
                </a:solidFill>
                <a:latin typeface="Cooper Black" panose="0208090404030B020404" pitchFamily="18" charset="77"/>
                <a:ea typeface="Cooper Black" charset="0"/>
                <a:cs typeface="Cooper Black" charset="0"/>
              </a:rPr>
              <a:t>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BA3E464-163E-CF4F-9739-E7C1FE0B3033}"/>
              </a:ext>
            </a:extLst>
          </p:cNvPr>
          <p:cNvSpPr txBox="1">
            <a:spLocks/>
          </p:cNvSpPr>
          <p:nvPr/>
        </p:nvSpPr>
        <p:spPr>
          <a:xfrm>
            <a:off x="2133600" y="5486400"/>
            <a:ext cx="5562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5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  <a:latin typeface="Apple Braille" pitchFamily="2" charset="0"/>
                <a:ea typeface="Cooper Black" charset="0"/>
                <a:cs typeface="Apple Chancery" panose="03020702040506060504" pitchFamily="66" charset="-79"/>
              </a:rPr>
              <a:t>Dr. Tahsin H. </a:t>
            </a:r>
            <a:r>
              <a:rPr lang="en-US" sz="2400" dirty="0" err="1">
                <a:solidFill>
                  <a:schemeClr val="tx1"/>
                </a:solidFill>
                <a:latin typeface="Apple Braille" pitchFamily="2" charset="0"/>
                <a:ea typeface="Cooper Black" charset="0"/>
                <a:cs typeface="Apple Chancery" panose="03020702040506060504" pitchFamily="66" charset="-79"/>
              </a:rPr>
              <a:t>rassul</a:t>
            </a:r>
            <a:endParaRPr lang="en-US" sz="2400" dirty="0">
              <a:solidFill>
                <a:schemeClr val="tx1"/>
              </a:solidFill>
              <a:latin typeface="Apple Braille" pitchFamily="2" charset="0"/>
              <a:ea typeface="Cooper Black" charset="0"/>
              <a:cs typeface="Apple Chancery" panose="03020702040506060504" pitchFamily="66" charset="-79"/>
            </a:endParaRPr>
          </a:p>
          <a:p>
            <a:endParaRPr lang="en-US" sz="2400" dirty="0">
              <a:solidFill>
                <a:schemeClr val="tx1"/>
              </a:solidFill>
              <a:latin typeface="Apple Braille" pitchFamily="2" charset="0"/>
              <a:ea typeface="Cooper Black" charset="0"/>
              <a:cs typeface="Apple Chancery" panose="03020702040506060504" pitchFamily="66" charset="-79"/>
            </a:endParaRPr>
          </a:p>
          <a:p>
            <a:r>
              <a:rPr lang="en-US" sz="2400" dirty="0">
                <a:solidFill>
                  <a:schemeClr val="tx1"/>
                </a:solidFill>
                <a:latin typeface="Apple Braille" pitchFamily="2" charset="0"/>
                <a:ea typeface="Cooper Black" charset="0"/>
                <a:cs typeface="Apple Chancery" panose="03020702040506060504" pitchFamily="66" charset="-79"/>
              </a:rPr>
              <a:t>2022-2023</a:t>
            </a:r>
            <a:endParaRPr lang="en-US" sz="1800" dirty="0">
              <a:solidFill>
                <a:schemeClr val="tx1"/>
              </a:solidFill>
              <a:latin typeface="Apple Braille" pitchFamily="2" charset="0"/>
              <a:ea typeface="Cooper Black" charset="0"/>
              <a:cs typeface="Apple Chancery" panose="03020702040506060504" pitchFamily="66" charset="-79"/>
            </a:endParaRPr>
          </a:p>
          <a:p>
            <a:endParaRPr lang="en-US" sz="1400" dirty="0">
              <a:solidFill>
                <a:schemeClr val="tx1"/>
              </a:solidFill>
              <a:latin typeface="Apple Braille" pitchFamily="2" charset="0"/>
              <a:ea typeface="Cooper Black" charset="0"/>
              <a:cs typeface="Apple Chancery" panose="03020702040506060504" pitchFamily="66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04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600200"/>
            <a:ext cx="7848600" cy="4724400"/>
          </a:xfrm>
          <a:solidFill>
            <a:schemeClr val="bg1"/>
          </a:solidFill>
        </p:spPr>
        <p:txBody>
          <a:bodyPr tIns="0"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tx1"/>
                </a:solidFill>
              </a:rPr>
              <a:t>Techniques to start your lessons: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Gatekeeper 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Don’t wait for the right time for the “lesson to start”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Greet individually 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Start at the very beginning </a:t>
            </a:r>
          </a:p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Board welcomes  and running themes 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20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34821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34AC26AE-6E52-4132-8FD8-B773432FCBE4}" type="slidenum">
              <a:rPr lang="en-US" sz="1200">
                <a:solidFill>
                  <a:srgbClr val="B5A788"/>
                </a:solidFill>
              </a:rPr>
              <a:pPr algn="ctr" eaLnBrk="1" hangingPunct="1"/>
              <a:t>10</a:t>
            </a:fld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F18F167-6726-6D42-84D7-B3710630B9EA}"/>
              </a:ext>
            </a:extLst>
          </p:cNvPr>
          <p:cNvSpPr txBox="1">
            <a:spLocks noChangeArrowheads="1"/>
          </p:cNvSpPr>
          <p:nvPr/>
        </p:nvSpPr>
        <p:spPr>
          <a:xfrm>
            <a:off x="1066800" y="207962"/>
            <a:ext cx="7407275" cy="10112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  <a:t>Starting</a:t>
            </a:r>
            <a:b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</a:br>
            <a: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  <a:t> Lessons &amp; Courses</a:t>
            </a:r>
            <a:endParaRPr lang="en-US" sz="4000" b="1" dirty="0">
              <a:solidFill>
                <a:schemeClr val="tx1"/>
              </a:solidFill>
              <a:latin typeface="Cooper Black" panose="0208090404030B0204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2695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600200"/>
            <a:ext cx="8001000" cy="4724400"/>
          </a:xfrm>
          <a:solidFill>
            <a:schemeClr val="bg1"/>
          </a:solidFill>
        </p:spPr>
        <p:txBody>
          <a:bodyPr tIns="0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tx1"/>
                </a:solidFill>
              </a:rPr>
              <a:t>Techniques to start your lessons: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2600" b="1" dirty="0">
                <a:solidFill>
                  <a:schemeClr val="tx1"/>
                </a:solidFill>
              </a:rPr>
              <a:t>Focussing starts</a:t>
            </a:r>
          </a:p>
          <a:p>
            <a:pPr marL="514350" indent="-514350"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Hidden </a:t>
            </a:r>
            <a:r>
              <a:rPr lang="en-US" sz="2600" dirty="0">
                <a:solidFill>
                  <a:schemeClr val="tx1"/>
                </a:solidFill>
                <a:sym typeface="Wingdings" pitchFamily="2" charset="2"/>
              </a:rPr>
              <a:t> revealed (picture, key words of story, text)</a:t>
            </a:r>
          </a:p>
          <a:p>
            <a:pPr marL="514350" indent="-514350">
              <a:buAutoNum type="arabicPeriod"/>
            </a:pPr>
            <a:endParaRPr lang="en-US" sz="1200" dirty="0">
              <a:solidFill>
                <a:schemeClr val="tx1"/>
              </a:solidFill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n-US" sz="2600" dirty="0">
                <a:solidFill>
                  <a:schemeClr val="tx1"/>
                </a:solidFill>
                <a:sym typeface="Wingdings" pitchFamily="2" charset="2"/>
              </a:rPr>
              <a:t>Broken  constructed (text, words, picture)</a:t>
            </a:r>
          </a:p>
          <a:p>
            <a:pPr marL="514350" indent="-514350">
              <a:buAutoNum type="arabicPeriod"/>
            </a:pPr>
            <a:endParaRPr lang="en-US" sz="1200" dirty="0">
              <a:solidFill>
                <a:schemeClr val="tx1"/>
              </a:solidFill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n-US" sz="2600" dirty="0">
                <a:solidFill>
                  <a:schemeClr val="tx1"/>
                </a:solidFill>
                <a:sym typeface="Wingdings" pitchFamily="2" charset="2"/>
              </a:rPr>
              <a:t>Mystery  solution (blurred pic, 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bag/box) 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20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34821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34AC26AE-6E52-4132-8FD8-B773432FCBE4}" type="slidenum">
              <a:rPr lang="en-US" sz="1200">
                <a:solidFill>
                  <a:srgbClr val="B5A788"/>
                </a:solidFill>
              </a:rPr>
              <a:pPr algn="ctr" eaLnBrk="1" hangingPunct="1"/>
              <a:t>11</a:t>
            </a:fld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A9B3C40-84AE-7649-BB4B-E2F23DBF4C96}"/>
              </a:ext>
            </a:extLst>
          </p:cNvPr>
          <p:cNvSpPr txBox="1">
            <a:spLocks noChangeArrowheads="1"/>
          </p:cNvSpPr>
          <p:nvPr/>
        </p:nvSpPr>
        <p:spPr>
          <a:xfrm>
            <a:off x="1066800" y="207962"/>
            <a:ext cx="7407275" cy="10112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  <a:t>Starting</a:t>
            </a:r>
            <a:b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</a:br>
            <a: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  <a:t> Lessons &amp; Courses</a:t>
            </a:r>
            <a:endParaRPr lang="en-US" sz="4000" b="1" dirty="0">
              <a:solidFill>
                <a:schemeClr val="tx1"/>
              </a:solidFill>
              <a:latin typeface="Cooper Black" panose="0208090404030B0204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63276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914400"/>
            <a:ext cx="8305800" cy="2743200"/>
          </a:xfrm>
        </p:spPr>
        <p:txBody>
          <a:bodyPr anchor="b">
            <a:norm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  <a:latin typeface="Cooper Black" panose="0208090404030B020404" pitchFamily="18" charset="77"/>
              </a:rPr>
              <a:t>Starting</a:t>
            </a:r>
            <a:r>
              <a:rPr lang="en-US" sz="4000" b="1" dirty="0">
                <a:solidFill>
                  <a:schemeClr val="tx1"/>
                </a:solidFill>
                <a:latin typeface="Cooper Black" panose="0208090404030B020404" pitchFamily="18" charset="77"/>
              </a:rPr>
              <a:t> </a:t>
            </a:r>
            <a:r>
              <a:rPr lang="en-US" sz="5400" b="1" dirty="0">
                <a:solidFill>
                  <a:schemeClr val="tx1"/>
                </a:solidFill>
                <a:latin typeface="Cooper Black" panose="0208090404030B020404" pitchFamily="18" charset="77"/>
              </a:rPr>
              <a:t>Lessons</a:t>
            </a:r>
            <a:endParaRPr lang="en-US" sz="4000" b="1" dirty="0">
              <a:solidFill>
                <a:schemeClr val="tx1"/>
              </a:solidFill>
              <a:latin typeface="Cooper Black" panose="0208090404030B020404" pitchFamily="18" charset="77"/>
            </a:endParaRPr>
          </a:p>
        </p:txBody>
      </p:sp>
      <p:sp>
        <p:nvSpPr>
          <p:cNvPr id="21508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21509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1675679B-AB4A-41C9-98AA-26B8D026E8CC}" type="slidenum">
              <a:rPr lang="en-US" sz="1200">
                <a:solidFill>
                  <a:srgbClr val="B5A788"/>
                </a:solidFill>
              </a:rPr>
              <a:pPr algn="ctr" eaLnBrk="1" hangingPunct="1"/>
              <a:t>2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61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66800" y="207962"/>
            <a:ext cx="7407275" cy="1011238"/>
          </a:xfrm>
        </p:spPr>
        <p:txBody>
          <a:bodyPr anchor="b">
            <a:no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ooper Black" panose="0208090404030B020404" pitchFamily="18" charset="77"/>
              </a:rPr>
              <a:t>Starting</a:t>
            </a:r>
            <a:br>
              <a:rPr lang="en-US" sz="4000" b="1" dirty="0">
                <a:solidFill>
                  <a:schemeClr val="tx1"/>
                </a:solidFill>
                <a:latin typeface="Cooper Black" panose="0208090404030B020404" pitchFamily="18" charset="77"/>
              </a:rPr>
            </a:br>
            <a:r>
              <a:rPr lang="en-US" sz="4000" b="1" dirty="0">
                <a:solidFill>
                  <a:schemeClr val="tx1"/>
                </a:solidFill>
                <a:latin typeface="Cooper Black" panose="0208090404030B020404" pitchFamily="18" charset="77"/>
              </a:rPr>
              <a:t> Lessons &amp; Courses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600200"/>
            <a:ext cx="7924800" cy="4724400"/>
          </a:xfrm>
          <a:solidFill>
            <a:schemeClr val="bg1"/>
          </a:solidFill>
        </p:spPr>
        <p:txBody>
          <a:bodyPr tIns="0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solidFill>
                  <a:schemeClr val="tx1"/>
                </a:solidFill>
                <a:latin typeface="Britannic Bold" panose="020B0903060703020204" pitchFamily="34" charset="77"/>
              </a:rPr>
              <a:t> Ice-breaker activities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They are frequently presented in the form of </a:t>
            </a:r>
            <a:r>
              <a:rPr lang="en-US" b="1" dirty="0">
                <a:solidFill>
                  <a:srgbClr val="202124"/>
                </a:solidFill>
                <a:latin typeface="arial" panose="020B0604020202020204" pitchFamily="34" charset="0"/>
              </a:rPr>
              <a:t>a game to “warm up” a group by helping the members to get to know each other</a:t>
            </a: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. They often focus on sharing information such as names, personal facts, hobbies, etc.</a:t>
            </a:r>
            <a:endParaRPr lang="en-GB" dirty="0"/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20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34821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34AC26AE-6E52-4132-8FD8-B773432FCBE4}" type="slidenum">
              <a:rPr lang="en-US" sz="1200">
                <a:solidFill>
                  <a:srgbClr val="B5A788"/>
                </a:solidFill>
              </a:rPr>
              <a:pPr algn="ctr" eaLnBrk="1" hangingPunct="1"/>
              <a:t>3</a:t>
            </a:fld>
            <a:endParaRPr lang="en-US" sz="1200">
              <a:solidFill>
                <a:srgbClr val="B5A788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B93807-E2D8-0E44-BE6A-8414E6DA8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584786"/>
            <a:ext cx="5943600" cy="334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65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66800" y="207962"/>
            <a:ext cx="7407275" cy="1011238"/>
          </a:xfrm>
        </p:spPr>
        <p:txBody>
          <a:bodyPr anchor="b">
            <a:no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ooper Black" panose="0208090404030B020404" pitchFamily="18" charset="77"/>
              </a:rPr>
              <a:t>Starting</a:t>
            </a:r>
            <a:br>
              <a:rPr lang="en-US" sz="4000" b="1" dirty="0">
                <a:solidFill>
                  <a:schemeClr val="tx1"/>
                </a:solidFill>
                <a:latin typeface="Cooper Black" panose="0208090404030B020404" pitchFamily="18" charset="77"/>
              </a:rPr>
            </a:br>
            <a:r>
              <a:rPr lang="en-US" sz="4000" b="1" dirty="0">
                <a:solidFill>
                  <a:schemeClr val="tx1"/>
                </a:solidFill>
                <a:latin typeface="Cooper Black" panose="0208090404030B020404" pitchFamily="18" charset="77"/>
              </a:rPr>
              <a:t> Lessons &amp; Courses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600200"/>
            <a:ext cx="8077200" cy="5181600"/>
          </a:xfrm>
          <a:solidFill>
            <a:schemeClr val="bg1"/>
          </a:solidFill>
        </p:spPr>
        <p:txBody>
          <a:bodyPr tIns="0"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solidFill>
                  <a:schemeClr val="tx1"/>
                </a:solidFill>
                <a:latin typeface="Britannic Bold" panose="020B0903060703020204" pitchFamily="34" charset="77"/>
              </a:rPr>
              <a:t> Warmer/ Warm-up Activities</a:t>
            </a:r>
          </a:p>
          <a:p>
            <a:pPr marL="0" indent="0">
              <a:buNone/>
            </a:pPr>
            <a:r>
              <a:rPr lang="en-US" dirty="0"/>
              <a:t>A warm up in teaching (also known as a warmer) is an activity at the beginning of class that's designed to warm up the learners. For example, students may have to </a:t>
            </a:r>
            <a:r>
              <a:rPr lang="en-US" b="1" dirty="0"/>
              <a:t>talk with a partner about a certain topic, review something from the previous class or watch a short video and talk about it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/>
              <a:t>Warm-up activities</a:t>
            </a:r>
            <a:r>
              <a:rPr lang="en-US" dirty="0"/>
              <a:t> are an excellent way to begin class because they ease students back into using English again. 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Principles:</a:t>
            </a:r>
          </a:p>
          <a:p>
            <a:r>
              <a:rPr lang="en-US" sz="2600" dirty="0">
                <a:solidFill>
                  <a:schemeClr val="tx1"/>
                </a:solidFill>
              </a:rPr>
              <a:t>Go at the beginning of the class</a:t>
            </a:r>
          </a:p>
          <a:p>
            <a:r>
              <a:rPr lang="en-US" sz="2600" dirty="0">
                <a:solidFill>
                  <a:schemeClr val="tx1"/>
                </a:solidFill>
              </a:rPr>
              <a:t>Focus students’ attention</a:t>
            </a:r>
          </a:p>
          <a:p>
            <a:r>
              <a:rPr lang="en-US" sz="2600" dirty="0">
                <a:solidFill>
                  <a:schemeClr val="tx1"/>
                </a:solidFill>
              </a:rPr>
              <a:t>Help students begin to work</a:t>
            </a:r>
          </a:p>
          <a:p>
            <a:r>
              <a:rPr lang="en-US" sz="2600" dirty="0">
                <a:solidFill>
                  <a:schemeClr val="tx1"/>
                </a:solidFill>
              </a:rPr>
              <a:t>Should be interesting and an enjoyable activity</a:t>
            </a:r>
          </a:p>
          <a:p>
            <a:r>
              <a:rPr lang="en-US" sz="2600" dirty="0">
                <a:solidFill>
                  <a:schemeClr val="tx1"/>
                </a:solidFill>
              </a:rPr>
              <a:t>Be short </a:t>
            </a:r>
          </a:p>
          <a:p>
            <a:r>
              <a:rPr lang="en-US" sz="2600" dirty="0">
                <a:solidFill>
                  <a:schemeClr val="tx1"/>
                </a:solidFill>
              </a:rPr>
              <a:t>(</a:t>
            </a:r>
            <a:r>
              <a:rPr lang="en-US" b="1" dirty="0" err="1"/>
              <a:t>E.g</a:t>
            </a:r>
            <a:r>
              <a:rPr lang="en-US" b="1" dirty="0"/>
              <a:t>: Chain Spelling English Warm Up or </a:t>
            </a:r>
            <a:r>
              <a:rPr lang="en-GB" b="1" dirty="0"/>
              <a:t>Picture Prompt</a:t>
            </a:r>
            <a:r>
              <a:rPr lang="en-GB" dirty="0"/>
              <a:t>)</a:t>
            </a:r>
            <a:endParaRPr lang="en-US" dirty="0"/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4820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34821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34AC26AE-6E52-4132-8FD8-B773432FCBE4}" type="slidenum">
              <a:rPr lang="en-US" sz="1200">
                <a:solidFill>
                  <a:srgbClr val="B5A788"/>
                </a:solidFill>
              </a:rPr>
              <a:pPr algn="ctr" eaLnBrk="1" hangingPunct="1"/>
              <a:t>4</a:t>
            </a:fld>
            <a:endParaRPr lang="en-US" sz="1200">
              <a:solidFill>
                <a:srgbClr val="B5A788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D62C05-5364-4A48-9AE5-B440C28FE6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24" y="3623643"/>
            <a:ext cx="2073564" cy="22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70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66800" y="207962"/>
            <a:ext cx="7407275" cy="1011238"/>
          </a:xfrm>
        </p:spPr>
        <p:txBody>
          <a:bodyPr anchor="b">
            <a:no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ooper Black" panose="0208090404030B020404" pitchFamily="18" charset="77"/>
              </a:rPr>
              <a:t>Starting</a:t>
            </a:r>
            <a:br>
              <a:rPr lang="en-US" sz="4000" b="1" dirty="0">
                <a:solidFill>
                  <a:schemeClr val="tx1"/>
                </a:solidFill>
                <a:latin typeface="Cooper Black" panose="0208090404030B020404" pitchFamily="18" charset="77"/>
              </a:rPr>
            </a:br>
            <a:r>
              <a:rPr lang="en-US" sz="4000" b="1" dirty="0">
                <a:solidFill>
                  <a:schemeClr val="tx1"/>
                </a:solidFill>
                <a:latin typeface="Cooper Black" panose="0208090404030B020404" pitchFamily="18" charset="77"/>
              </a:rPr>
              <a:t> Lessons &amp; Courses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69925" y="1066800"/>
            <a:ext cx="8093075" cy="5638800"/>
          </a:xfrm>
          <a:solidFill>
            <a:schemeClr val="bg1"/>
          </a:solidFill>
        </p:spPr>
        <p:txBody>
          <a:bodyPr tIns="0"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solidFill>
                  <a:schemeClr val="tx1"/>
                </a:solidFill>
                <a:latin typeface="Britannic Bold" panose="020B0903060703020204" pitchFamily="34" charset="77"/>
              </a:rPr>
              <a:t> Lead-in activities</a:t>
            </a:r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400" dirty="0"/>
              <a:t>A good lead-in is a key factor for successful teaching. It can initiate students’ thinking and arouse their desire for knowledge, serving as a magnet to draw students into the lesson and help students get a clear idea of what they are going to learn.</a:t>
            </a: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Principles: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</a:rPr>
              <a:t>Used to introduce a topic, generate interest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</a:rPr>
              <a:t>Focus students’ minds on the topic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</a:rPr>
              <a:t>Can be used to check and pre-teach some necessary language for the following activities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</a:rPr>
              <a:t>Always connected to main focus of the lesson 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300" dirty="0">
                <a:solidFill>
                  <a:schemeClr val="tx1"/>
                </a:solidFill>
              </a:rPr>
              <a:t>Should be relevant, interesting, and brief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multimedia, dialogues, and storytelling techniques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4820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34821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34AC26AE-6E52-4132-8FD8-B773432FCBE4}" type="slidenum">
              <a:rPr lang="en-US" sz="1200">
                <a:solidFill>
                  <a:srgbClr val="B5A788"/>
                </a:solidFill>
              </a:rPr>
              <a:pPr algn="ctr" eaLnBrk="1" hangingPunct="1"/>
              <a:t>5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00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66800" y="76200"/>
            <a:ext cx="7407275" cy="685800"/>
          </a:xfrm>
        </p:spPr>
        <p:txBody>
          <a:bodyPr anchor="b">
            <a:no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ooper Black" panose="0208090404030B020404" pitchFamily="18" charset="77"/>
              </a:rPr>
              <a:t>Assignment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990600"/>
            <a:ext cx="7924800" cy="5715000"/>
          </a:xfrm>
          <a:solidFill>
            <a:schemeClr val="bg1"/>
          </a:solidFill>
        </p:spPr>
        <p:txBody>
          <a:bodyPr tIns="0"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600" b="1" dirty="0">
                <a:solidFill>
                  <a:schemeClr val="tx1"/>
                </a:solidFill>
              </a:rPr>
              <a:t> Task for Sunday:</a:t>
            </a:r>
          </a:p>
          <a:p>
            <a:pPr>
              <a:buFont typeface="Wingdings" pitchFamily="2" charset="2"/>
              <a:buChar char="q"/>
            </a:pPr>
            <a:endParaRPr lang="en-US" sz="5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Groups of 4-5 should design the following: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solidFill>
                  <a:schemeClr val="tx1"/>
                </a:solidFill>
              </a:rPr>
              <a:t>2 lead-in activities 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solidFill>
                  <a:schemeClr val="tx1"/>
                </a:solidFill>
              </a:rPr>
              <a:t>A warmer activity 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solidFill>
                  <a:schemeClr val="tx1"/>
                </a:solidFill>
              </a:rPr>
              <a:t>An icebreaker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You have to </a:t>
            </a:r>
            <a:r>
              <a:rPr lang="en-US" sz="2600" u="sng" dirty="0">
                <a:solidFill>
                  <a:schemeClr val="tx1"/>
                </a:solidFill>
              </a:rPr>
              <a:t>demonstrate</a:t>
            </a:r>
            <a:r>
              <a:rPr lang="en-US" sz="2600" dirty="0">
                <a:solidFill>
                  <a:schemeClr val="tx1"/>
                </a:solidFill>
              </a:rPr>
              <a:t> them </a:t>
            </a:r>
            <a:r>
              <a:rPr lang="en-US" sz="2600" u="sng" dirty="0">
                <a:solidFill>
                  <a:schemeClr val="tx1"/>
                </a:solidFill>
              </a:rPr>
              <a:t>in class if you are asked to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The activities should be creative and engaging 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Not extracted from the pamphlet. 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After designing them in groups, </a:t>
            </a:r>
            <a:r>
              <a:rPr lang="en-US" sz="2600" u="sng" dirty="0">
                <a:solidFill>
                  <a:schemeClr val="bg1"/>
                </a:solidFill>
              </a:rPr>
              <a:t>submit</a:t>
            </a:r>
            <a:r>
              <a:rPr lang="en-US" sz="2600" dirty="0">
                <a:solidFill>
                  <a:schemeClr val="bg1"/>
                </a:solidFill>
              </a:rPr>
              <a:t> them before next lecture starts.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The activities should be typed and submitted to: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tahsin.rassul@su.edu.krd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4820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34821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34AC26AE-6E52-4132-8FD8-B773432FCBE4}" type="slidenum">
              <a:rPr lang="en-US" sz="1200">
                <a:solidFill>
                  <a:srgbClr val="B5A788"/>
                </a:solidFill>
              </a:rPr>
              <a:pPr algn="ctr" eaLnBrk="1" hangingPunct="1"/>
              <a:t>6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99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600200"/>
            <a:ext cx="7848600" cy="5105400"/>
          </a:xfrm>
          <a:solidFill>
            <a:schemeClr val="bg1"/>
          </a:solidFill>
        </p:spPr>
        <p:txBody>
          <a:bodyPr tIns="0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tx1"/>
                </a:solidFill>
              </a:rPr>
              <a:t>Techniques to start your lessons: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Gatekeeper </a:t>
            </a:r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Don’t wait for the right time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for the “lesson to start”</a:t>
            </a:r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20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34821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34AC26AE-6E52-4132-8FD8-B773432FCBE4}" type="slidenum">
              <a:rPr lang="en-US" sz="1200">
                <a:solidFill>
                  <a:srgbClr val="B5A788"/>
                </a:solidFill>
              </a:rPr>
              <a:pPr algn="ctr" eaLnBrk="1" hangingPunct="1"/>
              <a:t>7</a:t>
            </a:fld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F18F167-6726-6D42-84D7-B3710630B9EA}"/>
              </a:ext>
            </a:extLst>
          </p:cNvPr>
          <p:cNvSpPr txBox="1">
            <a:spLocks noChangeArrowheads="1"/>
          </p:cNvSpPr>
          <p:nvPr/>
        </p:nvSpPr>
        <p:spPr>
          <a:xfrm>
            <a:off x="1066800" y="207962"/>
            <a:ext cx="7407275" cy="10112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  <a:t>Starting</a:t>
            </a:r>
            <a:b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</a:br>
            <a: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  <a:t> Lessons &amp; Courses</a:t>
            </a:r>
            <a:endParaRPr lang="en-US" sz="4000" b="1" dirty="0">
              <a:solidFill>
                <a:schemeClr val="tx1"/>
              </a:solidFill>
              <a:latin typeface="Cooper Black" panose="0208090404030B020404" pitchFamily="18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40F1CA-78BC-DC41-BC34-8DD9912FC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572000"/>
            <a:ext cx="3429000" cy="20393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E774C1-71F7-C840-95AB-24CC8DFF4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395" y="2209800"/>
            <a:ext cx="341420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68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600200"/>
            <a:ext cx="8077200" cy="5029200"/>
          </a:xfrm>
          <a:solidFill>
            <a:schemeClr val="bg1"/>
          </a:solidFill>
        </p:spPr>
        <p:txBody>
          <a:bodyPr tIns="0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tx1"/>
                </a:solidFill>
              </a:rPr>
              <a:t>Techniques to start your lessons: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Greet individually </a:t>
            </a: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20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34821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34AC26AE-6E52-4132-8FD8-B773432FCBE4}" type="slidenum">
              <a:rPr lang="en-US" sz="1200">
                <a:solidFill>
                  <a:srgbClr val="B5A788"/>
                </a:solidFill>
              </a:rPr>
              <a:pPr algn="ctr" eaLnBrk="1" hangingPunct="1"/>
              <a:t>8</a:t>
            </a:fld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F18F167-6726-6D42-84D7-B3710630B9EA}"/>
              </a:ext>
            </a:extLst>
          </p:cNvPr>
          <p:cNvSpPr txBox="1">
            <a:spLocks noChangeArrowheads="1"/>
          </p:cNvSpPr>
          <p:nvPr/>
        </p:nvSpPr>
        <p:spPr>
          <a:xfrm>
            <a:off x="1066800" y="207962"/>
            <a:ext cx="7407275" cy="10112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  <a:t>Starting</a:t>
            </a:r>
            <a:b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</a:br>
            <a: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  <a:t> Lessons &amp; Courses</a:t>
            </a:r>
            <a:endParaRPr lang="en-US" sz="4000" b="1" dirty="0">
              <a:solidFill>
                <a:schemeClr val="tx1"/>
              </a:solidFill>
              <a:latin typeface="Cooper Black" panose="0208090404030B020404" pitchFamily="18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AD9731-C075-B44A-ABBE-6987C4E71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638550"/>
            <a:ext cx="3810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82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600200"/>
            <a:ext cx="7848600" cy="5257800"/>
          </a:xfrm>
          <a:solidFill>
            <a:schemeClr val="bg1"/>
          </a:solidFill>
        </p:spPr>
        <p:txBody>
          <a:bodyPr tIns="0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tx1"/>
                </a:solidFill>
              </a:rPr>
              <a:t>Techniques to start your lessons: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Start at the very beginning </a:t>
            </a: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Board welcomes  and running themes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20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34821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34AC26AE-6E52-4132-8FD8-B773432FCBE4}" type="slidenum">
              <a:rPr lang="en-US" sz="1200">
                <a:solidFill>
                  <a:srgbClr val="B5A788"/>
                </a:solidFill>
              </a:rPr>
              <a:pPr algn="ctr" eaLnBrk="1" hangingPunct="1"/>
              <a:t>9</a:t>
            </a:fld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F18F167-6726-6D42-84D7-B3710630B9EA}"/>
              </a:ext>
            </a:extLst>
          </p:cNvPr>
          <p:cNvSpPr txBox="1">
            <a:spLocks noChangeArrowheads="1"/>
          </p:cNvSpPr>
          <p:nvPr/>
        </p:nvSpPr>
        <p:spPr>
          <a:xfrm>
            <a:off x="1066800" y="207962"/>
            <a:ext cx="7407275" cy="10112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  <a:t>Starting</a:t>
            </a:r>
            <a:b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</a:br>
            <a:r>
              <a:rPr lang="en-US" sz="4000" b="1">
                <a:solidFill>
                  <a:schemeClr val="tx1"/>
                </a:solidFill>
                <a:latin typeface="Cooper Black" panose="0208090404030B020404" pitchFamily="18" charset="77"/>
              </a:rPr>
              <a:t> Lessons &amp; Courses</a:t>
            </a:r>
            <a:endParaRPr lang="en-US" sz="4000" b="1" dirty="0">
              <a:solidFill>
                <a:schemeClr val="tx1"/>
              </a:solidFill>
              <a:latin typeface="Cooper Black" panose="0208090404030B020404" pitchFamily="18" charset="77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C1CC4F-FCD9-004F-9417-67186E8B2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962400"/>
            <a:ext cx="4415589" cy="279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779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theme/theme1.xml><?xml version="1.0" encoding="utf-8"?>
<a:theme xmlns:a="http://schemas.openxmlformats.org/drawingml/2006/main" name="Badg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{1E419F01-9E76-3044-B099-7CC56A8F9E5F}tf10001071</Template>
  <TotalTime>12833</TotalTime>
  <Words>380</Words>
  <Application>Microsoft Office PowerPoint</Application>
  <PresentationFormat>On-screen Show (4:3)</PresentationFormat>
  <Paragraphs>100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Apple Braille</vt:lpstr>
      <vt:lpstr>Apple Chancery</vt:lpstr>
      <vt:lpstr>arial</vt:lpstr>
      <vt:lpstr>arial</vt:lpstr>
      <vt:lpstr>Britannic Bold</vt:lpstr>
      <vt:lpstr>Calibri</vt:lpstr>
      <vt:lpstr>Cooper Black</vt:lpstr>
      <vt:lpstr>Gill Sans MT</vt:lpstr>
      <vt:lpstr>Impact</vt:lpstr>
      <vt:lpstr>Monotype Corsiva</vt:lpstr>
      <vt:lpstr>Times New Roman</vt:lpstr>
      <vt:lpstr>Wingdings</vt:lpstr>
      <vt:lpstr>Badge</vt:lpstr>
      <vt:lpstr>Starting lessons </vt:lpstr>
      <vt:lpstr>Starting Lessons</vt:lpstr>
      <vt:lpstr>Starting  Lessons &amp; Courses</vt:lpstr>
      <vt:lpstr>Starting  Lessons &amp; Courses</vt:lpstr>
      <vt:lpstr>Starting  Lessons &amp; Courses</vt:lpstr>
      <vt:lpstr>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</dc:creator>
  <cp:lastModifiedBy>Tahsin H. Rassul</cp:lastModifiedBy>
  <cp:revision>187</cp:revision>
  <cp:lastPrinted>2022-06-01T19:36:24Z</cp:lastPrinted>
  <dcterms:created xsi:type="dcterms:W3CDTF">2006-08-16T00:00:00Z</dcterms:created>
  <dcterms:modified xsi:type="dcterms:W3CDTF">2023-05-25T06:43:41Z</dcterms:modified>
</cp:coreProperties>
</file>