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>
        <p:scale>
          <a:sx n="64" d="100"/>
          <a:sy n="64" d="100"/>
        </p:scale>
        <p:origin x="4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8427D-C9FB-4489-A9A6-61B296C3E0E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90C43-E4B2-4725-A976-73AE3B4E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413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7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5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0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E6C5-E966-4E2E-B536-07CB5712BF8F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A261-80EA-4603-B394-CD24AE664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1885" y="1932584"/>
            <a:ext cx="11366105" cy="870251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5075BC"/>
                </a:solidFill>
              </a:rPr>
              <a:t>Some Basic </a:t>
            </a:r>
            <a:r>
              <a:rPr lang="en-GB" sz="4000" b="1" dirty="0" smtClean="0">
                <a:solidFill>
                  <a:srgbClr val="5075BC"/>
                </a:solidFill>
              </a:rPr>
              <a:t>Terms in Teaching and Learning Theories: An Introduction</a:t>
            </a:r>
            <a:endParaRPr lang="en-GB" sz="4000" b="1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07568" y="3384824"/>
            <a:ext cx="7776864" cy="1412329"/>
          </a:xfrm>
        </p:spPr>
        <p:txBody>
          <a:bodyPr>
            <a:noAutofit/>
          </a:bodyPr>
          <a:lstStyle/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dirty="0" smtClean="0"/>
              <a:t>by </a:t>
            </a:r>
            <a:r>
              <a:rPr lang="en-GB" dirty="0" err="1"/>
              <a:t>Dr.</a:t>
            </a:r>
            <a:r>
              <a:rPr lang="en-GB" dirty="0"/>
              <a:t> Tahsin</a:t>
            </a:r>
          </a:p>
          <a:p>
            <a:r>
              <a:rPr lang="en-GB" dirty="0"/>
              <a:t>October </a:t>
            </a:r>
            <a:r>
              <a:rPr lang="en-GB" dirty="0" smtClean="0"/>
              <a:t>15, </a:t>
            </a:r>
            <a:r>
              <a:rPr lang="en-GB" dirty="0"/>
              <a:t>2023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48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6"/>
    </mc:Choice>
    <mc:Fallback xmlns="">
      <p:transition spd="slow" advTm="316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6115" y="116632"/>
            <a:ext cx="12308115" cy="674136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Theory vs. Approach</a:t>
            </a:r>
            <a:endParaRPr lang="en-US" dirty="0"/>
          </a:p>
          <a:p>
            <a:r>
              <a:rPr lang="en-US" dirty="0"/>
              <a:t>Although these two terms are often used </a:t>
            </a:r>
            <a:r>
              <a:rPr lang="en-US" dirty="0">
                <a:solidFill>
                  <a:srgbClr val="5075BC"/>
                </a:solidFill>
              </a:rPr>
              <a:t>interchangeably</a:t>
            </a:r>
            <a:r>
              <a:rPr lang="en-US" dirty="0"/>
              <a:t>, </a:t>
            </a:r>
            <a:r>
              <a:rPr lang="en-US" dirty="0" smtClean="0"/>
              <a:t>they </a:t>
            </a:r>
            <a:r>
              <a:rPr lang="en-US" dirty="0"/>
              <a:t>have distinct meanings in the world of academia and beyond. Let’s explore the differences between theory and approach, and </a:t>
            </a:r>
            <a:r>
              <a:rPr lang="en-US" dirty="0" smtClean="0"/>
              <a:t>see why </a:t>
            </a:r>
            <a:r>
              <a:rPr lang="en-US" dirty="0"/>
              <a:t>it’s important to understand the distinction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b="1" dirty="0"/>
              <a:t>Theory</a:t>
            </a:r>
            <a:r>
              <a:rPr lang="en-US" dirty="0"/>
              <a:t> refers to a set of </a:t>
            </a:r>
            <a:r>
              <a:rPr lang="en-US" b="1" i="1" dirty="0"/>
              <a:t>principles</a:t>
            </a:r>
            <a:r>
              <a:rPr lang="en-US" dirty="0"/>
              <a:t> or </a:t>
            </a:r>
            <a:r>
              <a:rPr lang="en-US" b="1" i="1" dirty="0"/>
              <a:t>concepts</a:t>
            </a:r>
            <a:r>
              <a:rPr lang="en-US" dirty="0"/>
              <a:t> that explain a </a:t>
            </a:r>
            <a:r>
              <a:rPr lang="en-US" i="1" dirty="0"/>
              <a:t>phenomenon</a:t>
            </a:r>
            <a:r>
              <a:rPr lang="en-US" dirty="0"/>
              <a:t> or a set of </a:t>
            </a:r>
            <a:r>
              <a:rPr lang="en-US" i="1" dirty="0"/>
              <a:t>phenomena</a:t>
            </a:r>
            <a:r>
              <a:rPr lang="en-US" dirty="0"/>
              <a:t>. It is a general explanation that is supported by </a:t>
            </a:r>
            <a:r>
              <a:rPr lang="en-US" b="1" i="1" dirty="0"/>
              <a:t>evidence</a:t>
            </a:r>
            <a:r>
              <a:rPr lang="en-US" dirty="0"/>
              <a:t> and is used to make </a:t>
            </a:r>
            <a:r>
              <a:rPr lang="en-US" b="1" i="1" dirty="0"/>
              <a:t>predictions</a:t>
            </a:r>
            <a:r>
              <a:rPr lang="en-US" dirty="0"/>
              <a:t> about future events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Theories </a:t>
            </a:r>
            <a:r>
              <a:rPr lang="en-US" dirty="0"/>
              <a:t>are often used in science, social sciences, and other fields to </a:t>
            </a:r>
            <a:r>
              <a:rPr lang="en-US" b="1" i="1" dirty="0"/>
              <a:t>explain complex phenomena </a:t>
            </a:r>
            <a:r>
              <a:rPr lang="en-US" dirty="0" smtClean="0"/>
              <a:t>and </a:t>
            </a:r>
            <a:r>
              <a:rPr lang="en-US" b="1" i="1" dirty="0" smtClean="0"/>
              <a:t>guide research and practice</a:t>
            </a:r>
            <a:r>
              <a:rPr lang="en-US" dirty="0" smtClean="0"/>
              <a:t>. </a:t>
            </a:r>
            <a:r>
              <a:rPr lang="en-US" dirty="0"/>
              <a:t>For example, the theory of </a:t>
            </a:r>
            <a:r>
              <a:rPr lang="en-US" i="1" dirty="0" smtClean="0"/>
              <a:t>constructivism</a:t>
            </a:r>
            <a:r>
              <a:rPr lang="en-US" dirty="0" smtClean="0"/>
              <a:t> has been confirmed through </a:t>
            </a:r>
            <a:r>
              <a:rPr lang="en-US" dirty="0" smtClean="0"/>
              <a:t>numerous </a:t>
            </a:r>
            <a:r>
              <a:rPr lang="en-US" i="1" dirty="0" smtClean="0"/>
              <a:t>experiments</a:t>
            </a:r>
            <a:r>
              <a:rPr lang="en-US" dirty="0" smtClean="0"/>
              <a:t> and </a:t>
            </a:r>
            <a:r>
              <a:rPr lang="en-US" i="1" dirty="0" smtClean="0"/>
              <a:t>observations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An approach</a:t>
            </a:r>
            <a:r>
              <a:rPr lang="en-US" dirty="0"/>
              <a:t>, on the other hand, is a specific </a:t>
            </a:r>
            <a:r>
              <a:rPr lang="en-US" b="1" dirty="0"/>
              <a:t>method</a:t>
            </a:r>
            <a:r>
              <a:rPr lang="en-US" dirty="0"/>
              <a:t> or </a:t>
            </a:r>
            <a:r>
              <a:rPr lang="en-US" b="1" dirty="0"/>
              <a:t>technique</a:t>
            </a:r>
            <a:r>
              <a:rPr lang="en-US" dirty="0"/>
              <a:t> used to achieve a particular </a:t>
            </a:r>
            <a:r>
              <a:rPr lang="en-US" b="1" dirty="0"/>
              <a:t>goal</a:t>
            </a:r>
            <a:r>
              <a:rPr lang="en-US" dirty="0"/>
              <a:t> or </a:t>
            </a:r>
            <a:r>
              <a:rPr lang="en-US" b="1" dirty="0"/>
              <a:t>solve</a:t>
            </a:r>
            <a:r>
              <a:rPr lang="en-US" dirty="0"/>
              <a:t> a problem. It is a </a:t>
            </a:r>
            <a:r>
              <a:rPr lang="en-US" b="1" dirty="0" smtClean="0"/>
              <a:t>practical way of applying theory </a:t>
            </a:r>
            <a:r>
              <a:rPr lang="en-US" dirty="0" smtClean="0"/>
              <a:t>to </a:t>
            </a:r>
            <a:r>
              <a:rPr lang="en-US" b="1" dirty="0"/>
              <a:t>real-world</a:t>
            </a:r>
            <a:r>
              <a:rPr lang="en-US" dirty="0"/>
              <a:t> situations. Approaches can be used in various fields, </a:t>
            </a:r>
            <a:r>
              <a:rPr lang="en-US" dirty="0" smtClean="0"/>
              <a:t>such </a:t>
            </a:r>
            <a:r>
              <a:rPr lang="en-US" dirty="0"/>
              <a:t>as psychology, education, and business, to address specific issues or challenges. For example, communicative approach in ELT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9258"/>
            <a:ext cx="8229600" cy="436910"/>
          </a:xfrm>
        </p:spPr>
        <p:txBody>
          <a:bodyPr>
            <a:noAutofit/>
          </a:bodyPr>
          <a:lstStyle/>
          <a:p>
            <a:r>
              <a:rPr lang="en-US" b="1" dirty="0" smtClean="0"/>
              <a:t>Acquisition and learning in SLL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12192000" cy="6165304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many sources, ‘Second language’ is shown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than the learner's 'native language' or 'mother tongue'. In this course,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 includes both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truly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immediately local uses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speakers,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 of wider communication encountered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local region or community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(e.g. at the workplace or in the media).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also interested in all kinds of learning,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formal, planned and systematic (as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classroom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-based learning)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and unstructured (as when a new language is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'picked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up'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community).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second language researchers have proposed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unconscious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distinction attracted much criticism when argued in a strong form by Stephen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Krashen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it still has both its active supporters and its critics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Zobl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1995; Robinson, 1997).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the two terms ‘learning and acquisition’ are sometimes used interchangeably in this course too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9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rmAutofit/>
          </a:bodyPr>
          <a:lstStyle/>
          <a:p>
            <a:r>
              <a:rPr lang="en-US" b="1" dirty="0"/>
              <a:t>What is learning?</a:t>
            </a:r>
          </a:p>
          <a:p>
            <a:pPr algn="just"/>
            <a:r>
              <a:rPr lang="en-US" b="1" dirty="0"/>
              <a:t>Learning</a:t>
            </a:r>
            <a:r>
              <a:rPr lang="en-US" dirty="0"/>
              <a:t> is about </a:t>
            </a:r>
            <a:r>
              <a:rPr lang="en-US" b="1" dirty="0"/>
              <a:t>making new meanings </a:t>
            </a:r>
            <a:r>
              <a:rPr lang="en-US" dirty="0"/>
              <a:t>and involves </a:t>
            </a:r>
            <a:r>
              <a:rPr lang="en-US" b="1" dirty="0"/>
              <a:t>making</a:t>
            </a:r>
            <a:r>
              <a:rPr lang="en-US" dirty="0"/>
              <a:t> </a:t>
            </a:r>
            <a:r>
              <a:rPr lang="en-US" b="1" dirty="0"/>
              <a:t>connections</a:t>
            </a:r>
            <a:r>
              <a:rPr lang="en-US" dirty="0"/>
              <a:t> between </a:t>
            </a:r>
            <a:r>
              <a:rPr lang="en-US" b="1" dirty="0"/>
              <a:t>known</a:t>
            </a:r>
            <a:r>
              <a:rPr lang="en-US" dirty="0"/>
              <a:t> and </a:t>
            </a:r>
            <a:r>
              <a:rPr lang="en-US" b="1" dirty="0"/>
              <a:t>new information</a:t>
            </a:r>
            <a:r>
              <a:rPr lang="en-US" dirty="0"/>
              <a:t>. In other words, we learn by attempting to relate new experiences to what we already know or believe (Emmitt, et al., 2006, p. 219).</a:t>
            </a:r>
          </a:p>
          <a:p>
            <a:pPr algn="just"/>
            <a:r>
              <a:rPr lang="en-US" dirty="0"/>
              <a:t>In a broader sense, learning is a process of making connections, identifying patterns, and organizing previously unrelated bits of knowledge, behavior or activities into new (for the learner) patterned wholes (Emmitt, et al., 2006, p. 219).</a:t>
            </a:r>
          </a:p>
          <a:p>
            <a:r>
              <a:rPr lang="en-US" b="1" dirty="0"/>
              <a:t>Language</a:t>
            </a:r>
            <a:r>
              <a:rPr lang="en-US" dirty="0"/>
              <a:t> is central to learning (a facilitator</a:t>
            </a:r>
            <a:r>
              <a:rPr lang="en-US" dirty="0" smtClean="0"/>
              <a:t>), but it is not the only means of learning. </a:t>
            </a:r>
          </a:p>
          <a:p>
            <a:r>
              <a:rPr lang="en-US" b="1" dirty="0" smtClean="0"/>
              <a:t>Teaching</a:t>
            </a:r>
            <a:r>
              <a:rPr lang="en-US" dirty="0" smtClean="0"/>
              <a:t> is </a:t>
            </a:r>
            <a:r>
              <a:rPr lang="en-US" dirty="0" smtClean="0"/>
              <a:t>essential for learning (languages).</a:t>
            </a:r>
            <a:endParaRPr lang="en-US" dirty="0"/>
          </a:p>
          <a:p>
            <a:r>
              <a:rPr lang="en-US" b="1" dirty="0"/>
              <a:t>Learning</a:t>
            </a:r>
            <a:r>
              <a:rPr lang="en-US" dirty="0"/>
              <a:t> is central to teaching. (L has a vital role in facilitating T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888526"/>
          </a:xfrm>
        </p:spPr>
        <p:txBody>
          <a:bodyPr>
            <a:noAutofit/>
          </a:bodyPr>
          <a:lstStyle/>
          <a:p>
            <a:r>
              <a:rPr lang="en-US" sz="3200" b="1" dirty="0"/>
              <a:t>In Simple words: </a:t>
            </a:r>
            <a:r>
              <a:rPr lang="en-US" sz="3200" b="1" dirty="0" smtClean="0"/>
              <a:t>the </a:t>
            </a:r>
            <a:r>
              <a:rPr lang="en-US" sz="3200" b="1" dirty="0"/>
              <a:t>relationship among Learning, Language, and Teaching</a:t>
            </a:r>
          </a:p>
        </p:txBody>
      </p:sp>
    </p:spTree>
    <p:extLst>
      <p:ext uri="{BB962C8B-B14F-4D97-AF65-F5344CB8AC3E}">
        <p14:creationId xmlns:p14="http://schemas.microsoft.com/office/powerpoint/2010/main" val="19515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1600" y="2027238"/>
            <a:ext cx="11176000" cy="433380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5075BC"/>
                </a:solidFill>
              </a:rPr>
              <a:t>Psychology</a:t>
            </a:r>
            <a:r>
              <a:rPr lang="en-GB" sz="3200" b="1" dirty="0"/>
              <a:t>: </a:t>
            </a:r>
            <a:r>
              <a:rPr lang="en-GB" sz="3200" dirty="0"/>
              <a:t>a diverse area of study which involves, amongst other things, the study of </a:t>
            </a:r>
            <a:r>
              <a:rPr lang="en-GB" sz="3200" b="1" dirty="0"/>
              <a:t>how humans learn </a:t>
            </a:r>
            <a:r>
              <a:rPr lang="en-GB" sz="3200" dirty="0"/>
              <a:t>and how they </a:t>
            </a:r>
            <a:r>
              <a:rPr lang="en-GB" sz="3200" b="1" dirty="0"/>
              <a:t>make sense of the world</a:t>
            </a:r>
            <a:r>
              <a:rPr lang="en-GB" sz="3200" dirty="0"/>
              <a:t>.</a:t>
            </a:r>
          </a:p>
          <a:p>
            <a:r>
              <a:rPr lang="en-GB" sz="3200" b="1" dirty="0">
                <a:solidFill>
                  <a:srgbClr val="5075BC"/>
                </a:solidFill>
              </a:rPr>
              <a:t>Psycholinguistics</a:t>
            </a:r>
            <a:r>
              <a:rPr lang="en-GB" sz="3200" b="1" dirty="0"/>
              <a:t>: </a:t>
            </a:r>
            <a:r>
              <a:rPr lang="en-GB" sz="3200" dirty="0"/>
              <a:t>involves the study of a) the </a:t>
            </a:r>
            <a:r>
              <a:rPr lang="en-GB" sz="3200" b="1" dirty="0"/>
              <a:t>mental processes </a:t>
            </a:r>
            <a:r>
              <a:rPr lang="en-GB" sz="3200" dirty="0"/>
              <a:t>that a person uses in producing and understanding language and b) </a:t>
            </a:r>
            <a:r>
              <a:rPr lang="en-GB" sz="3200" b="1" dirty="0"/>
              <a:t>how humans learn language </a:t>
            </a:r>
            <a:r>
              <a:rPr lang="en-GB" sz="3200" dirty="0"/>
              <a:t>(the study of speech perception, the role of memory, concepts and other processes of language use</a:t>
            </a:r>
            <a:r>
              <a:rPr lang="en-GB" sz="3200" dirty="0" smtClean="0"/>
              <a:t>). It </a:t>
            </a:r>
            <a:r>
              <a:rPr lang="en-GB" sz="3200" dirty="0"/>
              <a:t>includes how languages are </a:t>
            </a:r>
            <a:r>
              <a:rPr lang="en-GB" sz="3200" i="1" dirty="0"/>
              <a:t>acquired</a:t>
            </a:r>
            <a:r>
              <a:rPr lang="en-GB" sz="3200" dirty="0"/>
              <a:t>, </a:t>
            </a:r>
            <a:r>
              <a:rPr lang="en-GB" sz="3200" i="1" dirty="0"/>
              <a:t>comprehended</a:t>
            </a:r>
            <a:r>
              <a:rPr lang="en-GB" sz="3200" dirty="0"/>
              <a:t>, and </a:t>
            </a:r>
            <a:r>
              <a:rPr lang="en-GB" sz="3200" i="1" dirty="0"/>
              <a:t>produced</a:t>
            </a:r>
            <a:r>
              <a:rPr lang="en-GB" sz="3200" dirty="0"/>
              <a:t>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1600" y="275772"/>
            <a:ext cx="12192000" cy="1204686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</a:rPr>
              <a:t>The </a:t>
            </a:r>
            <a:r>
              <a:rPr lang="en-GB" sz="3600" b="1" dirty="0" smtClean="0">
                <a:solidFill>
                  <a:schemeClr val="accent1"/>
                </a:solidFill>
              </a:rPr>
              <a:t>Sources </a:t>
            </a:r>
            <a:r>
              <a:rPr lang="en-GB" sz="3600" b="1" dirty="0" smtClean="0">
                <a:solidFill>
                  <a:schemeClr val="accent1"/>
                </a:solidFill>
              </a:rPr>
              <a:t>of </a:t>
            </a:r>
            <a:r>
              <a:rPr lang="en-GB" sz="3600" b="1" dirty="0" smtClean="0">
                <a:solidFill>
                  <a:schemeClr val="accent1"/>
                </a:solidFill>
              </a:rPr>
              <a:t>(Language) </a:t>
            </a:r>
            <a:r>
              <a:rPr lang="en-GB" sz="3600" b="1" dirty="0" smtClean="0">
                <a:solidFill>
                  <a:schemeClr val="accent1"/>
                </a:solidFill>
              </a:rPr>
              <a:t>Learning Theories: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Scientific fields related to learning and language learning (1/2)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28970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5143" y="-261257"/>
            <a:ext cx="11785600" cy="1951946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Scientific fields related to learning and language learning (2/2)</a:t>
            </a:r>
            <a:endParaRPr lang="en-GB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0286" y="1494971"/>
            <a:ext cx="11800114" cy="547188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First language acquisition </a:t>
            </a:r>
            <a:r>
              <a:rPr lang="en-GB" sz="3200" dirty="0"/>
              <a:t>is an area of </a:t>
            </a:r>
            <a:r>
              <a:rPr lang="en-GB" sz="3200" i="1" dirty="0"/>
              <a:t>psycholinguistics</a:t>
            </a:r>
            <a:r>
              <a:rPr lang="en-GB" sz="3200" dirty="0"/>
              <a:t> which focuses on how children </a:t>
            </a:r>
            <a:r>
              <a:rPr lang="en-GB" sz="3200" dirty="0" smtClean="0"/>
              <a:t>acquire/ learn </a:t>
            </a:r>
            <a:r>
              <a:rPr lang="en-GB" sz="3200" dirty="0"/>
              <a:t>their mother tongue.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Second language acquisition </a:t>
            </a:r>
            <a:r>
              <a:rPr lang="en-GB" sz="3200" dirty="0"/>
              <a:t>is an area of </a:t>
            </a:r>
            <a:r>
              <a:rPr lang="en-GB" sz="3200" i="1" dirty="0"/>
              <a:t>applied linguistics</a:t>
            </a:r>
            <a:r>
              <a:rPr lang="en-GB" sz="3200" dirty="0"/>
              <a:t> and studies the </a:t>
            </a:r>
            <a:r>
              <a:rPr lang="en-GB" sz="3200" b="1" dirty="0"/>
              <a:t>processes</a:t>
            </a:r>
            <a:r>
              <a:rPr lang="en-GB" sz="3200" dirty="0"/>
              <a:t> by which people develop </a:t>
            </a:r>
            <a:r>
              <a:rPr lang="en-GB" sz="3200" i="1" dirty="0"/>
              <a:t>proficiency</a:t>
            </a:r>
            <a:r>
              <a:rPr lang="en-GB" sz="3200" dirty="0"/>
              <a:t> in a second or foreign language. These processes are investigated with the expectation that this information may be </a:t>
            </a:r>
            <a:r>
              <a:rPr lang="en-GB" sz="3200" b="1" dirty="0"/>
              <a:t>of use </a:t>
            </a:r>
            <a:r>
              <a:rPr lang="en-GB" sz="3200" dirty="0"/>
              <a:t>to </a:t>
            </a:r>
            <a:r>
              <a:rPr lang="en-GB" sz="3200" b="1" dirty="0"/>
              <a:t>language </a:t>
            </a:r>
            <a:r>
              <a:rPr lang="en-GB" sz="3200" b="1" dirty="0" smtClean="0"/>
              <a:t>instruction</a:t>
            </a:r>
            <a:r>
              <a:rPr lang="en-GB" sz="3200" dirty="0" smtClean="0"/>
              <a:t>.</a:t>
            </a:r>
          </a:p>
          <a:p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Source: </a:t>
            </a:r>
            <a:endParaRPr lang="en-GB" sz="3200" dirty="0" smtClean="0"/>
          </a:p>
          <a:p>
            <a:pPr marL="0" indent="0">
              <a:buNone/>
            </a:pPr>
            <a:r>
              <a:rPr lang="en-US" dirty="0" smtClean="0"/>
              <a:t>Source: Emmitt, M., </a:t>
            </a:r>
            <a:r>
              <a:rPr lang="en-US" dirty="0" err="1" smtClean="0"/>
              <a:t>Komesaroff</a:t>
            </a:r>
            <a:r>
              <a:rPr lang="en-US" dirty="0" smtClean="0"/>
              <a:t>, L. and Pollock, J. (2006) Language and Learning. 4</a:t>
            </a:r>
            <a:r>
              <a:rPr lang="en-US" baseline="30000" dirty="0" smtClean="0"/>
              <a:t>th</a:t>
            </a:r>
            <a:r>
              <a:rPr lang="en-US" dirty="0" smtClean="0"/>
              <a:t> edition. Oxford: Oxford University Press.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938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465944"/>
            <a:ext cx="11422743" cy="2525486"/>
          </a:xfrm>
        </p:spPr>
        <p:txBody>
          <a:bodyPr>
            <a:normAutofit/>
          </a:bodyPr>
          <a:lstStyle/>
          <a:p>
            <a:r>
              <a:rPr lang="en-US" sz="4800" b="1" dirty="0"/>
              <a:t>Do you have any </a:t>
            </a:r>
            <a:r>
              <a:rPr lang="en-US" sz="4800" b="1" dirty="0" smtClean="0"/>
              <a:t>questions about  this part?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3264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2,3,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759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Some Basic Terms in Teaching and Learning Theories: An Introduction</vt:lpstr>
      <vt:lpstr>PowerPoint Presentation</vt:lpstr>
      <vt:lpstr>Acquisition and learning in SLL</vt:lpstr>
      <vt:lpstr>In Simple words: the relationship among Learning, Language, and Teaching</vt:lpstr>
      <vt:lpstr>The Sources of (Language) Learning Theories:  Scientific fields related to learning and language learning (1/2)</vt:lpstr>
      <vt:lpstr>Scientific fields related to learning and language learning (2/2)</vt:lpstr>
      <vt:lpstr>Do you have any questions about  this part?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Definitions of Basic Terms in Teaching and Learning Theories: An Introduction</dc:title>
  <dc:creator>Tahsin H. Rassul</dc:creator>
  <cp:lastModifiedBy>Tahsin H. Rassul</cp:lastModifiedBy>
  <cp:revision>19</cp:revision>
  <dcterms:created xsi:type="dcterms:W3CDTF">2023-10-20T07:36:00Z</dcterms:created>
  <dcterms:modified xsi:type="dcterms:W3CDTF">2023-10-21T19:58:41Z</dcterms:modified>
</cp:coreProperties>
</file>