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2"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3" autoAdjust="0"/>
    <p:restoredTop sz="94660"/>
  </p:normalViewPr>
  <p:slideViewPr>
    <p:cSldViewPr snapToGrid="0">
      <p:cViewPr varScale="1">
        <p:scale>
          <a:sx n="60" d="100"/>
          <a:sy n="60" d="100"/>
        </p:scale>
        <p:origin x="6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77355F-AE10-4453-AB8A-EF437BCF2910}" type="datetimeFigureOut">
              <a:rPr lang="en-US" smtClean="0"/>
              <a:t>10/29/2023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BA7F1-843D-446B-B589-7AD7FF93F0E4}" type="slidenum">
              <a:rPr lang="en-US" smtClean="0"/>
              <a:t>‹#›</a:t>
            </a:fld>
            <a:endParaRPr lang="en-US"/>
          </a:p>
        </p:txBody>
      </p:sp>
    </p:spTree>
    <p:extLst>
      <p:ext uri="{BB962C8B-B14F-4D97-AF65-F5344CB8AC3E}">
        <p14:creationId xmlns:p14="http://schemas.microsoft.com/office/powerpoint/2010/main" val="605556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A60D4E-153C-481E-9C52-31B1E4926C1F}"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0009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Principles: phonetics</a:t>
            </a:r>
            <a:r>
              <a:rPr lang="en-US" baseline="0" dirty="0" smtClean="0"/>
              <a:t> and phonology, </a:t>
            </a:r>
            <a:r>
              <a:rPr lang="en-US" baseline="0" dirty="0" err="1" smtClean="0"/>
              <a:t>morpho</a:t>
            </a:r>
            <a:r>
              <a:rPr lang="en-US" baseline="0" dirty="0" smtClean="0"/>
              <a:t>, syntax, semantics, and pragmatics. Saussure=synchronic linguistics, but Bloomfield=diachronic L.</a:t>
            </a:r>
            <a:endParaRPr lang="en-US" dirty="0"/>
          </a:p>
        </p:txBody>
      </p:sp>
      <p:sp>
        <p:nvSpPr>
          <p:cNvPr id="4" name="Slide Number Placeholder 3"/>
          <p:cNvSpPr>
            <a:spLocks noGrp="1"/>
          </p:cNvSpPr>
          <p:nvPr>
            <p:ph type="sldNum" sz="quarter" idx="10"/>
          </p:nvPr>
        </p:nvSpPr>
        <p:spPr/>
        <p:txBody>
          <a:bodyPr/>
          <a:lstStyle/>
          <a:p>
            <a:fld id="{81ABA7F1-843D-446B-B589-7AD7FF93F0E4}" type="slidenum">
              <a:rPr lang="en-US" smtClean="0"/>
              <a:t>5</a:t>
            </a:fld>
            <a:endParaRPr lang="en-US"/>
          </a:p>
        </p:txBody>
      </p:sp>
    </p:spTree>
    <p:extLst>
      <p:ext uri="{BB962C8B-B14F-4D97-AF65-F5344CB8AC3E}">
        <p14:creationId xmlns:p14="http://schemas.microsoft.com/office/powerpoint/2010/main" val="249934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Parole=act of speech; langue= </a:t>
            </a:r>
            <a:r>
              <a:rPr lang="en-US" sz="1200" b="0" i="0" kern="1200" dirty="0" smtClean="0">
                <a:solidFill>
                  <a:schemeClr val="tx1"/>
                </a:solidFill>
                <a:effectLst/>
                <a:latin typeface="+mn-lt"/>
                <a:ea typeface="+mn-ea"/>
                <a:cs typeface="+mn-cs"/>
              </a:rPr>
              <a:t>stands for the system, conventions, and rules that are adapted by a community to enable communication</a:t>
            </a:r>
            <a:endParaRPr lang="en-US" dirty="0"/>
          </a:p>
        </p:txBody>
      </p:sp>
      <p:sp>
        <p:nvSpPr>
          <p:cNvPr id="4" name="Slide Number Placeholder 3"/>
          <p:cNvSpPr>
            <a:spLocks noGrp="1"/>
          </p:cNvSpPr>
          <p:nvPr>
            <p:ph type="sldNum" sz="quarter" idx="10"/>
          </p:nvPr>
        </p:nvSpPr>
        <p:spPr/>
        <p:txBody>
          <a:bodyPr/>
          <a:lstStyle/>
          <a:p>
            <a:fld id="{81ABA7F1-843D-446B-B589-7AD7FF93F0E4}" type="slidenum">
              <a:rPr lang="en-US" smtClean="0"/>
              <a:t>7</a:t>
            </a:fld>
            <a:endParaRPr lang="en-US"/>
          </a:p>
        </p:txBody>
      </p:sp>
    </p:spTree>
    <p:extLst>
      <p:ext uri="{BB962C8B-B14F-4D97-AF65-F5344CB8AC3E}">
        <p14:creationId xmlns:p14="http://schemas.microsoft.com/office/powerpoint/2010/main" val="359322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914400" y="2130426"/>
            <a:ext cx="103632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911424" y="3886200"/>
            <a:ext cx="10369152"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7332857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3C4726A-630D-4CB4-B088-BAB00F4188E9}" type="slidenum">
              <a:rPr kumimoji="0" lang="el-GR" sz="1200" b="0" i="0" u="none" strike="noStrike" kern="1200" cap="none" spc="0" normalizeH="0" baseline="0" noProof="0" smtClean="0">
                <a:ln>
                  <a:noFill/>
                </a:ln>
                <a:solidFill>
                  <a:srgbClr val="5075BC"/>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dirty="0">
              <a:ln>
                <a:noFill/>
              </a:ln>
              <a:solidFill>
                <a:srgbClr val="5075BC"/>
              </a:solidFill>
              <a:effectLst/>
              <a:uLnTx/>
              <a:uFillTx/>
              <a:latin typeface="Calibri"/>
              <a:ea typeface="+mn-ea"/>
              <a:cs typeface="+mn-cs"/>
            </a:endParaRPr>
          </a:p>
        </p:txBody>
      </p:sp>
      <p:sp>
        <p:nvSpPr>
          <p:cNvPr id="5"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075BC"/>
                </a:solidFill>
                <a:effectLst/>
                <a:uLnTx/>
                <a:uFillTx/>
                <a:latin typeface="Calibri"/>
                <a:ea typeface="+mn-ea"/>
                <a:cs typeface="+mn-cs"/>
              </a:rPr>
              <a:t>The Object of Knowledge in Foreign Language Courses</a:t>
            </a:r>
          </a:p>
        </p:txBody>
      </p:sp>
      <p:pic>
        <p:nvPicPr>
          <p:cNvPr id="6" name="Picture 5"/>
          <p:cNvPicPr>
            <a:picLocks noChangeAspect="1"/>
          </p:cNvPicPr>
          <p:nvPr userDrawn="1"/>
        </p:nvPicPr>
        <p:blipFill>
          <a:blip r:embed="rId2" cstate="print"/>
          <a:stretch>
            <a:fillRect/>
          </a:stretch>
        </p:blipFill>
        <p:spPr>
          <a:xfrm>
            <a:off x="78297" y="6255465"/>
            <a:ext cx="575779" cy="570020"/>
          </a:xfrm>
          <a:prstGeom prst="rect">
            <a:avLst/>
          </a:prstGeom>
        </p:spPr>
      </p:pic>
    </p:spTree>
    <p:extLst>
      <p:ext uri="{BB962C8B-B14F-4D97-AF65-F5344CB8AC3E}">
        <p14:creationId xmlns:p14="http://schemas.microsoft.com/office/powerpoint/2010/main" val="1461860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0157575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618875" y="1556793"/>
            <a:ext cx="109728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3C4726A-630D-4CB4-B088-BAB00F4188E9}" type="slidenum">
              <a:rPr kumimoji="0" lang="el-GR" sz="1200" b="0" i="0" u="none" strike="noStrike" kern="1200" cap="none" spc="0" normalizeH="0" baseline="0" noProof="0" smtClean="0">
                <a:ln>
                  <a:noFill/>
                </a:ln>
                <a:solidFill>
                  <a:srgbClr val="5075BC"/>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dirty="0">
              <a:ln>
                <a:noFill/>
              </a:ln>
              <a:solidFill>
                <a:srgbClr val="5075BC"/>
              </a:solidFill>
              <a:effectLst/>
              <a:uLnTx/>
              <a:uFillTx/>
              <a:latin typeface="Calibri"/>
              <a:ea typeface="+mn-ea"/>
              <a:cs typeface="+mn-cs"/>
            </a:endParaRPr>
          </a:p>
        </p:txBody>
      </p:sp>
      <p:sp>
        <p:nvSpPr>
          <p:cNvPr id="5" name="2 - Θέση υποσέλιδου" descr="[DECORATIVE]"/>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075BC"/>
                </a:solidFill>
                <a:effectLst/>
                <a:uLnTx/>
                <a:uFillTx/>
                <a:latin typeface="Calibri"/>
                <a:ea typeface="+mn-ea"/>
                <a:cs typeface="+mn-cs"/>
              </a:rPr>
              <a:t>The Object of Knowledge in Foreign Language Courses</a:t>
            </a:r>
          </a:p>
        </p:txBody>
      </p:sp>
      <p:pic>
        <p:nvPicPr>
          <p:cNvPr id="6" name="Picture 5" descr="[DECORATIVE]"/>
          <p:cNvPicPr>
            <a:picLocks noChangeAspect="1"/>
          </p:cNvPicPr>
          <p:nvPr userDrawn="1"/>
        </p:nvPicPr>
        <p:blipFill>
          <a:blip r:embed="rId2" cstate="print"/>
          <a:stretch>
            <a:fillRect/>
          </a:stretch>
        </p:blipFill>
        <p:spPr>
          <a:xfrm>
            <a:off x="78297" y="6255465"/>
            <a:ext cx="575779" cy="570020"/>
          </a:xfrm>
          <a:prstGeom prst="rect">
            <a:avLst/>
          </a:prstGeom>
        </p:spPr>
      </p:pic>
    </p:spTree>
    <p:extLst>
      <p:ext uri="{BB962C8B-B14F-4D97-AF65-F5344CB8AC3E}">
        <p14:creationId xmlns:p14="http://schemas.microsoft.com/office/powerpoint/2010/main" val="41980466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4406901"/>
            <a:ext cx="103632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2468887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3C4726A-630D-4CB4-B088-BAB00F4188E9}" type="slidenum">
              <a:rPr kumimoji="0" lang="el-GR" sz="1200" b="0" i="0" u="none" strike="noStrike" kern="1200" cap="none" spc="0" normalizeH="0" baseline="0" noProof="0" smtClean="0">
                <a:ln>
                  <a:noFill/>
                </a:ln>
                <a:solidFill>
                  <a:srgbClr val="5075BC"/>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dirty="0">
              <a:ln>
                <a:noFill/>
              </a:ln>
              <a:solidFill>
                <a:srgbClr val="5075BC"/>
              </a:solidFill>
              <a:effectLst/>
              <a:uLnTx/>
              <a:uFillTx/>
              <a:latin typeface="Calibri"/>
              <a:ea typeface="+mn-ea"/>
              <a:cs typeface="+mn-cs"/>
            </a:endParaRPr>
          </a:p>
        </p:txBody>
      </p:sp>
      <p:sp>
        <p:nvSpPr>
          <p:cNvPr id="6"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075BC"/>
                </a:solidFill>
                <a:effectLst/>
                <a:uLnTx/>
                <a:uFillTx/>
                <a:latin typeface="Calibri"/>
                <a:ea typeface="+mn-ea"/>
                <a:cs typeface="+mn-cs"/>
              </a:rPr>
              <a:t>The Object of Knowledge in Foreign Language Courses</a:t>
            </a:r>
          </a:p>
        </p:txBody>
      </p:sp>
      <p:pic>
        <p:nvPicPr>
          <p:cNvPr id="7" name="Picture 6"/>
          <p:cNvPicPr>
            <a:picLocks noChangeAspect="1"/>
          </p:cNvPicPr>
          <p:nvPr userDrawn="1"/>
        </p:nvPicPr>
        <p:blipFill>
          <a:blip r:embed="rId2" cstate="print"/>
          <a:stretch>
            <a:fillRect/>
          </a:stretch>
        </p:blipFill>
        <p:spPr>
          <a:xfrm>
            <a:off x="78297" y="6255465"/>
            <a:ext cx="575779" cy="570020"/>
          </a:xfrm>
          <a:prstGeom prst="rect">
            <a:avLst/>
          </a:prstGeom>
        </p:spPr>
      </p:pic>
    </p:spTree>
    <p:extLst>
      <p:ext uri="{BB962C8B-B14F-4D97-AF65-F5344CB8AC3E}">
        <p14:creationId xmlns:p14="http://schemas.microsoft.com/office/powerpoint/2010/main" val="10084692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609600" y="157425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09600" y="2214016"/>
            <a:ext cx="5386917"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93368" y="157425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93368" y="2214016"/>
            <a:ext cx="5389033"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3C4726A-630D-4CB4-B088-BAB00F4188E9}" type="slidenum">
              <a:rPr kumimoji="0" lang="el-GR" sz="1200" b="0" i="0" u="none" strike="noStrike" kern="1200" cap="none" spc="0" normalizeH="0" baseline="0" noProof="0" smtClean="0">
                <a:ln>
                  <a:noFill/>
                </a:ln>
                <a:solidFill>
                  <a:srgbClr val="5075BC"/>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dirty="0">
              <a:ln>
                <a:noFill/>
              </a:ln>
              <a:solidFill>
                <a:srgbClr val="5075BC"/>
              </a:solidFill>
              <a:effectLst/>
              <a:uLnTx/>
              <a:uFillTx/>
              <a:latin typeface="Calibri"/>
              <a:ea typeface="+mn-ea"/>
              <a:cs typeface="+mn-cs"/>
            </a:endParaRPr>
          </a:p>
        </p:txBody>
      </p:sp>
      <p:sp>
        <p:nvSpPr>
          <p:cNvPr id="8"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075BC"/>
                </a:solidFill>
                <a:effectLst/>
                <a:uLnTx/>
                <a:uFillTx/>
                <a:latin typeface="Calibri"/>
                <a:ea typeface="+mn-ea"/>
                <a:cs typeface="+mn-cs"/>
              </a:rPr>
              <a:t>The Object of Knowledge in Foreign Language Courses</a:t>
            </a:r>
          </a:p>
        </p:txBody>
      </p:sp>
      <p:pic>
        <p:nvPicPr>
          <p:cNvPr id="9" name="Picture 8"/>
          <p:cNvPicPr>
            <a:picLocks noChangeAspect="1"/>
          </p:cNvPicPr>
          <p:nvPr userDrawn="1"/>
        </p:nvPicPr>
        <p:blipFill>
          <a:blip r:embed="rId2" cstate="print"/>
          <a:stretch>
            <a:fillRect/>
          </a:stretch>
        </p:blipFill>
        <p:spPr>
          <a:xfrm>
            <a:off x="78297" y="6255465"/>
            <a:ext cx="575779" cy="570020"/>
          </a:xfrm>
          <a:prstGeom prst="rect">
            <a:avLst/>
          </a:prstGeom>
        </p:spPr>
      </p:pic>
    </p:spTree>
    <p:extLst>
      <p:ext uri="{BB962C8B-B14F-4D97-AF65-F5344CB8AC3E}">
        <p14:creationId xmlns:p14="http://schemas.microsoft.com/office/powerpoint/2010/main" val="40678345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3C4726A-630D-4CB4-B088-BAB00F4188E9}" type="slidenum">
              <a:rPr kumimoji="0" lang="el-GR" sz="1200" b="0" i="0" u="none" strike="noStrike" kern="1200" cap="none" spc="0" normalizeH="0" baseline="0" noProof="0" smtClean="0">
                <a:ln>
                  <a:noFill/>
                </a:ln>
                <a:solidFill>
                  <a:srgbClr val="5075BC"/>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dirty="0">
              <a:ln>
                <a:noFill/>
              </a:ln>
              <a:solidFill>
                <a:srgbClr val="5075BC"/>
              </a:solidFill>
              <a:effectLst/>
              <a:uLnTx/>
              <a:uFillTx/>
              <a:latin typeface="Calibri"/>
              <a:ea typeface="+mn-ea"/>
              <a:cs typeface="+mn-cs"/>
            </a:endParaRPr>
          </a:p>
        </p:txBody>
      </p:sp>
      <p:sp>
        <p:nvSpPr>
          <p:cNvPr id="4"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075BC"/>
                </a:solidFill>
                <a:effectLst/>
                <a:uLnTx/>
                <a:uFillTx/>
                <a:latin typeface="Calibri"/>
                <a:ea typeface="+mn-ea"/>
                <a:cs typeface="+mn-cs"/>
              </a:rPr>
              <a:t>The Object of Knowledge in Foreign Language Courses</a:t>
            </a:r>
          </a:p>
        </p:txBody>
      </p:sp>
      <p:pic>
        <p:nvPicPr>
          <p:cNvPr id="5" name="Picture 4"/>
          <p:cNvPicPr>
            <a:picLocks noChangeAspect="1"/>
          </p:cNvPicPr>
          <p:nvPr userDrawn="1"/>
        </p:nvPicPr>
        <p:blipFill>
          <a:blip r:embed="rId2" cstate="print"/>
          <a:stretch>
            <a:fillRect/>
          </a:stretch>
        </p:blipFill>
        <p:spPr>
          <a:xfrm>
            <a:off x="78297" y="6255465"/>
            <a:ext cx="575779" cy="570020"/>
          </a:xfrm>
          <a:prstGeom prst="rect">
            <a:avLst/>
          </a:prstGeom>
        </p:spPr>
      </p:pic>
    </p:spTree>
    <p:extLst>
      <p:ext uri="{BB962C8B-B14F-4D97-AF65-F5344CB8AC3E}">
        <p14:creationId xmlns:p14="http://schemas.microsoft.com/office/powerpoint/2010/main" val="34760191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4956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766733" y="1556792"/>
            <a:ext cx="6815667"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09601" y="1556792"/>
            <a:ext cx="4011084"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609600" y="273600"/>
            <a:ext cx="109728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3C4726A-630D-4CB4-B088-BAB00F4188E9}" type="slidenum">
              <a:rPr kumimoji="0" lang="el-GR" sz="1200" b="0" i="0" u="none" strike="noStrike" kern="1200" cap="none" spc="0" normalizeH="0" baseline="0" noProof="0" smtClean="0">
                <a:ln>
                  <a:noFill/>
                </a:ln>
                <a:solidFill>
                  <a:srgbClr val="5075BC"/>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dirty="0">
              <a:ln>
                <a:noFill/>
              </a:ln>
              <a:solidFill>
                <a:srgbClr val="5075BC"/>
              </a:solidFill>
              <a:effectLst/>
              <a:uLnTx/>
              <a:uFillTx/>
              <a:latin typeface="Calibri"/>
              <a:ea typeface="+mn-ea"/>
              <a:cs typeface="+mn-cs"/>
            </a:endParaRPr>
          </a:p>
        </p:txBody>
      </p:sp>
      <p:sp>
        <p:nvSpPr>
          <p:cNvPr id="7"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075BC"/>
                </a:solidFill>
                <a:effectLst/>
                <a:uLnTx/>
                <a:uFillTx/>
                <a:latin typeface="Calibri"/>
                <a:ea typeface="+mn-ea"/>
                <a:cs typeface="+mn-cs"/>
              </a:rPr>
              <a:t>The Object of Knowledge in Foreign Language Courses</a:t>
            </a:r>
          </a:p>
        </p:txBody>
      </p:sp>
      <p:pic>
        <p:nvPicPr>
          <p:cNvPr id="8" name="Picture 7"/>
          <p:cNvPicPr>
            <a:picLocks noChangeAspect="1"/>
          </p:cNvPicPr>
          <p:nvPr userDrawn="1"/>
        </p:nvPicPr>
        <p:blipFill>
          <a:blip r:embed="rId2" cstate="print"/>
          <a:stretch>
            <a:fillRect/>
          </a:stretch>
        </p:blipFill>
        <p:spPr>
          <a:xfrm>
            <a:off x="78297" y="6255465"/>
            <a:ext cx="575779" cy="570020"/>
          </a:xfrm>
          <a:prstGeom prst="rect">
            <a:avLst/>
          </a:prstGeom>
        </p:spPr>
      </p:pic>
    </p:spTree>
    <p:extLst>
      <p:ext uri="{BB962C8B-B14F-4D97-AF65-F5344CB8AC3E}">
        <p14:creationId xmlns:p14="http://schemas.microsoft.com/office/powerpoint/2010/main" val="39652178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2389717" y="1556792"/>
            <a:ext cx="73152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2389717" y="5157192"/>
            <a:ext cx="73152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609600" y="273600"/>
            <a:ext cx="109728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3C4726A-630D-4CB4-B088-BAB00F4188E9}" type="slidenum">
              <a:rPr kumimoji="0" lang="el-GR" sz="1200" b="0" i="0" u="none" strike="noStrike" kern="1200" cap="none" spc="0" normalizeH="0" baseline="0" noProof="0" smtClean="0">
                <a:ln>
                  <a:noFill/>
                </a:ln>
                <a:solidFill>
                  <a:srgbClr val="5075BC"/>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dirty="0">
              <a:ln>
                <a:noFill/>
              </a:ln>
              <a:solidFill>
                <a:srgbClr val="5075BC"/>
              </a:solidFill>
              <a:effectLst/>
              <a:uLnTx/>
              <a:uFillTx/>
              <a:latin typeface="Calibri"/>
              <a:ea typeface="+mn-ea"/>
              <a:cs typeface="+mn-cs"/>
            </a:endParaRPr>
          </a:p>
        </p:txBody>
      </p:sp>
      <p:sp>
        <p:nvSpPr>
          <p:cNvPr id="6"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075BC"/>
                </a:solidFill>
                <a:effectLst/>
                <a:uLnTx/>
                <a:uFillTx/>
                <a:latin typeface="Calibri"/>
                <a:ea typeface="+mn-ea"/>
                <a:cs typeface="+mn-cs"/>
              </a:rPr>
              <a:t>The Object of Knowledge in Foreign Language Courses</a:t>
            </a:r>
          </a:p>
        </p:txBody>
      </p:sp>
      <p:pic>
        <p:nvPicPr>
          <p:cNvPr id="7" name="Picture 6"/>
          <p:cNvPicPr>
            <a:picLocks noChangeAspect="1"/>
          </p:cNvPicPr>
          <p:nvPr userDrawn="1"/>
        </p:nvPicPr>
        <p:blipFill>
          <a:blip r:embed="rId2" cstate="print"/>
          <a:stretch>
            <a:fillRect/>
          </a:stretch>
        </p:blipFill>
        <p:spPr>
          <a:xfrm>
            <a:off x="78297" y="6255465"/>
            <a:ext cx="575779" cy="570020"/>
          </a:xfrm>
          <a:prstGeom prst="rect">
            <a:avLst/>
          </a:prstGeom>
        </p:spPr>
      </p:pic>
    </p:spTree>
    <p:extLst>
      <p:ext uri="{BB962C8B-B14F-4D97-AF65-F5344CB8AC3E}">
        <p14:creationId xmlns:p14="http://schemas.microsoft.com/office/powerpoint/2010/main" val="6708891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516310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09800" y="924340"/>
            <a:ext cx="7938052" cy="2552262"/>
          </a:xfrm>
        </p:spPr>
        <p:txBody>
          <a:bodyPr>
            <a:normAutofit/>
          </a:bodyPr>
          <a:lstStyle/>
          <a:p>
            <a:r>
              <a:rPr lang="en-GB" sz="4000" dirty="0"/>
              <a:t>An Introduction to the Theories of Language </a:t>
            </a:r>
            <a:r>
              <a:rPr lang="en-GB" sz="4000" dirty="0" smtClean="0"/>
              <a:t/>
            </a:r>
            <a:br>
              <a:rPr lang="en-GB" sz="4000" dirty="0" smtClean="0"/>
            </a:br>
            <a:endParaRPr lang="en-GB" sz="4000" dirty="0">
              <a:solidFill>
                <a:srgbClr val="5075BC"/>
              </a:solidFill>
            </a:endParaRPr>
          </a:p>
        </p:txBody>
      </p:sp>
      <p:sp>
        <p:nvSpPr>
          <p:cNvPr id="3" name="Υπότιτλος 2"/>
          <p:cNvSpPr>
            <a:spLocks noGrp="1"/>
          </p:cNvSpPr>
          <p:nvPr>
            <p:ph type="subTitle" idx="1"/>
          </p:nvPr>
        </p:nvSpPr>
        <p:spPr>
          <a:xfrm>
            <a:off x="2209800" y="2768597"/>
            <a:ext cx="7776864" cy="1752600"/>
          </a:xfrm>
        </p:spPr>
        <p:txBody>
          <a:bodyPr>
            <a:noAutofit/>
          </a:bodyPr>
          <a:lstStyle/>
          <a:p>
            <a:r>
              <a:rPr lang="en-GB" sz="2800" b="1" dirty="0"/>
              <a:t>The Object of Knowledge in Second/ Foreign Language Courses:</a:t>
            </a:r>
          </a:p>
          <a:p>
            <a:r>
              <a:rPr lang="en-GB" sz="2800" b="1" dirty="0">
                <a:solidFill>
                  <a:srgbClr val="0070C0"/>
                </a:solidFill>
              </a:rPr>
              <a:t> What </a:t>
            </a:r>
            <a:r>
              <a:rPr lang="en-GB" sz="2800" b="1" dirty="0" smtClean="0">
                <a:solidFill>
                  <a:srgbClr val="0070C0"/>
                </a:solidFill>
              </a:rPr>
              <a:t>should </a:t>
            </a:r>
            <a:r>
              <a:rPr lang="en-GB" sz="2800" b="1" dirty="0">
                <a:solidFill>
                  <a:srgbClr val="0070C0"/>
                </a:solidFill>
              </a:rPr>
              <a:t>be taught in the class?</a:t>
            </a:r>
          </a:p>
          <a:p>
            <a:endParaRPr lang="en-GB" sz="2400" dirty="0" smtClean="0"/>
          </a:p>
          <a:p>
            <a:endParaRPr lang="en-GB" sz="2400" dirty="0"/>
          </a:p>
          <a:p>
            <a:endParaRPr lang="en-GB" sz="2400" dirty="0"/>
          </a:p>
          <a:p>
            <a:r>
              <a:rPr lang="en-GB" sz="2400" dirty="0"/>
              <a:t>By </a:t>
            </a:r>
            <a:r>
              <a:rPr lang="en-GB" sz="2400" dirty="0" err="1"/>
              <a:t>Dr.</a:t>
            </a:r>
            <a:r>
              <a:rPr lang="en-GB" sz="2400" dirty="0"/>
              <a:t> Tahsin</a:t>
            </a:r>
          </a:p>
          <a:p>
            <a:r>
              <a:rPr lang="en-GB" sz="2400" dirty="0"/>
              <a:t>October </a:t>
            </a:r>
            <a:r>
              <a:rPr lang="en-GB" sz="2400" dirty="0" smtClean="0"/>
              <a:t>22, </a:t>
            </a:r>
            <a:r>
              <a:rPr lang="en-GB" sz="2400" dirty="0"/>
              <a:t>2023</a:t>
            </a:r>
            <a:endParaRPr lang="en-GB" sz="2800" dirty="0"/>
          </a:p>
        </p:txBody>
      </p:sp>
    </p:spTree>
    <p:custDataLst>
      <p:tags r:id="rId1"/>
    </p:custDataLst>
    <p:extLst>
      <p:ext uri="{BB962C8B-B14F-4D97-AF65-F5344CB8AC3E}">
        <p14:creationId xmlns:p14="http://schemas.microsoft.com/office/powerpoint/2010/main" val="2179650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dirty="0" smtClean="0"/>
              <a:t>Formalism and Chomsky (3/3)</a:t>
            </a:r>
            <a:endParaRPr lang="en-GB" dirty="0"/>
          </a:p>
        </p:txBody>
      </p:sp>
      <p:sp>
        <p:nvSpPr>
          <p:cNvPr id="16386" name="Rectangle 3"/>
          <p:cNvSpPr>
            <a:spLocks noGrp="1" noChangeArrowheads="1"/>
          </p:cNvSpPr>
          <p:nvPr>
            <p:ph idx="1"/>
          </p:nvPr>
        </p:nvSpPr>
        <p:spPr/>
        <p:txBody>
          <a:bodyPr>
            <a:normAutofit/>
          </a:bodyPr>
          <a:lstStyle/>
          <a:p>
            <a:pPr eaLnBrk="1" hangingPunct="1"/>
            <a:r>
              <a:rPr lang="en-GB" altLang="el-GR" sz="2600" dirty="0"/>
              <a:t>Chomsky made the distinction between a native speaker’s </a:t>
            </a:r>
            <a:r>
              <a:rPr lang="en-GB" altLang="el-GR" sz="2600" b="1" dirty="0"/>
              <a:t>competence</a:t>
            </a:r>
            <a:r>
              <a:rPr lang="en-GB" altLang="el-GR" sz="2600" dirty="0"/>
              <a:t> (knowledge of linguistic rules that enabled the NS to produce grammatically correct sentences) and </a:t>
            </a:r>
            <a:r>
              <a:rPr lang="en-GB" altLang="el-GR" sz="2600" b="1" dirty="0"/>
              <a:t>performance</a:t>
            </a:r>
            <a:r>
              <a:rPr lang="en-GB" altLang="el-GR" sz="2600" dirty="0"/>
              <a:t> (actual use/production of language by the native speaker).</a:t>
            </a:r>
          </a:p>
          <a:p>
            <a:pPr eaLnBrk="1" hangingPunct="1"/>
            <a:r>
              <a:rPr lang="en-GB" altLang="el-GR" sz="2600" dirty="0"/>
              <a:t>He believed that </a:t>
            </a:r>
            <a:r>
              <a:rPr lang="en-GB" altLang="el-GR" sz="2600" b="1" dirty="0"/>
              <a:t>the task of the linguist is to discover and analyse competence </a:t>
            </a:r>
            <a:r>
              <a:rPr lang="en-GB" altLang="el-GR" sz="2600" dirty="0"/>
              <a:t>and not performance since the latter was contaminated and impure. This distinguished his theory from </a:t>
            </a:r>
            <a:r>
              <a:rPr lang="en-GB" altLang="el-GR" sz="2600" dirty="0" err="1"/>
              <a:t>structuralists</a:t>
            </a:r>
            <a:r>
              <a:rPr lang="en-GB" altLang="el-GR" sz="2600" dirty="0"/>
              <a:t> who focused only on spoken language.</a:t>
            </a:r>
          </a:p>
        </p:txBody>
      </p:sp>
    </p:spTree>
    <p:extLst>
      <p:ext uri="{BB962C8B-B14F-4D97-AF65-F5344CB8AC3E}">
        <p14:creationId xmlns:p14="http://schemas.microsoft.com/office/powerpoint/2010/main" val="190197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6">
                                            <p:txEl>
                                              <p:pRg st="1" end="1"/>
                                            </p:txEl>
                                          </p:spTgt>
                                        </p:tgtEl>
                                        <p:attrNameLst>
                                          <p:attrName>style.visibility</p:attrName>
                                        </p:attrNameLst>
                                      </p:cBhvr>
                                      <p:to>
                                        <p:strVal val="visible"/>
                                      </p:to>
                                    </p:set>
                                    <p:anim calcmode="lin" valueType="num">
                                      <p:cBhvr additive="base">
                                        <p:cTn id="13" dur="500" fill="hold"/>
                                        <p:tgtEl>
                                          <p:spTgt spid="163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a:defRPr/>
            </a:pPr>
            <a:r>
              <a:rPr lang="en-GB" sz="4000" dirty="0"/>
              <a:t>The structural/formalist influence on language teaching (1/2)</a:t>
            </a:r>
          </a:p>
        </p:txBody>
      </p:sp>
      <p:sp>
        <p:nvSpPr>
          <p:cNvPr id="17410" name="Rectangle 3"/>
          <p:cNvSpPr>
            <a:spLocks noGrp="1" noChangeArrowheads="1"/>
          </p:cNvSpPr>
          <p:nvPr>
            <p:ph idx="1"/>
          </p:nvPr>
        </p:nvSpPr>
        <p:spPr/>
        <p:txBody>
          <a:bodyPr>
            <a:noAutofit/>
          </a:bodyPr>
          <a:lstStyle/>
          <a:p>
            <a:pPr eaLnBrk="1" hangingPunct="1"/>
            <a:r>
              <a:rPr lang="en-GB" altLang="el-GR" sz="3000" dirty="0"/>
              <a:t>American structuralism had an immense impact on language teaching and led to the development of the </a:t>
            </a:r>
            <a:r>
              <a:rPr lang="en-GB" altLang="el-GR" sz="3000" b="1" dirty="0"/>
              <a:t>structural syllabus </a:t>
            </a:r>
            <a:r>
              <a:rPr lang="en-GB" altLang="el-GR" sz="3000" dirty="0"/>
              <a:t>which was used in the </a:t>
            </a:r>
            <a:r>
              <a:rPr lang="en-GB" altLang="el-GR" sz="3000" dirty="0" smtClean="0"/>
              <a:t>audio-lingual </a:t>
            </a:r>
            <a:r>
              <a:rPr lang="en-GB" altLang="el-GR" sz="3000" dirty="0"/>
              <a:t>method. </a:t>
            </a:r>
          </a:p>
          <a:p>
            <a:pPr eaLnBrk="1" hangingPunct="1"/>
            <a:r>
              <a:rPr lang="en-GB" altLang="el-GR" sz="3000" dirty="0"/>
              <a:t>Structural syllabi focus on </a:t>
            </a:r>
            <a:r>
              <a:rPr lang="en-GB" altLang="el-GR" sz="3000" b="1" dirty="0"/>
              <a:t>grammar, phonology </a:t>
            </a:r>
            <a:r>
              <a:rPr lang="en-GB" altLang="el-GR" sz="3000" dirty="0"/>
              <a:t>and</a:t>
            </a:r>
            <a:r>
              <a:rPr lang="en-GB" altLang="el-GR" sz="3000" b="1" dirty="0"/>
              <a:t> lexis</a:t>
            </a:r>
            <a:r>
              <a:rPr lang="en-GB" altLang="el-GR" sz="3000" dirty="0"/>
              <a:t>. They consist of grammatical structures which are sequenced from simple to complex for language learning purposes.</a:t>
            </a:r>
          </a:p>
        </p:txBody>
      </p:sp>
    </p:spTree>
    <p:extLst>
      <p:ext uri="{BB962C8B-B14F-4D97-AF65-F5344CB8AC3E}">
        <p14:creationId xmlns:p14="http://schemas.microsoft.com/office/powerpoint/2010/main" val="1680172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 calcmode="lin" valueType="num">
                                      <p:cBhvr additive="base">
                                        <p:cTn id="7"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0">
                                            <p:txEl>
                                              <p:pRg st="1" end="1"/>
                                            </p:txEl>
                                          </p:spTgt>
                                        </p:tgtEl>
                                        <p:attrNameLst>
                                          <p:attrName>style.visibility</p:attrName>
                                        </p:attrNameLst>
                                      </p:cBhvr>
                                      <p:to>
                                        <p:strVal val="visible"/>
                                      </p:to>
                                    </p:set>
                                    <p:anim calcmode="lin" valueType="num">
                                      <p:cBhvr additive="base">
                                        <p:cTn id="13"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a:defRPr/>
            </a:pPr>
            <a:r>
              <a:rPr lang="en-GB" sz="4000" dirty="0"/>
              <a:t>The structural/formalist influence on language teaching (2/2)</a:t>
            </a:r>
          </a:p>
        </p:txBody>
      </p:sp>
      <p:sp>
        <p:nvSpPr>
          <p:cNvPr id="17410" name="Rectangle 3"/>
          <p:cNvSpPr>
            <a:spLocks noGrp="1" noChangeArrowheads="1"/>
          </p:cNvSpPr>
          <p:nvPr>
            <p:ph idx="1"/>
          </p:nvPr>
        </p:nvSpPr>
        <p:spPr/>
        <p:txBody>
          <a:bodyPr>
            <a:noAutofit/>
          </a:bodyPr>
          <a:lstStyle/>
          <a:p>
            <a:pPr eaLnBrk="1" hangingPunct="1"/>
            <a:r>
              <a:rPr lang="en-GB" altLang="el-GR" sz="3000" b="1" dirty="0"/>
              <a:t>Basic assumption</a:t>
            </a:r>
            <a:r>
              <a:rPr lang="en-GB" altLang="el-GR" sz="3000" dirty="0"/>
              <a:t>: Language can be broken into discreet elements/units which should be learnt one by one. When all units have been learnt in this linear fashion, learners will be able to </a:t>
            </a:r>
            <a:r>
              <a:rPr lang="en-GB" altLang="el-GR" sz="3000" dirty="0" smtClean="0"/>
              <a:t>synthesize </a:t>
            </a:r>
            <a:r>
              <a:rPr lang="en-GB" altLang="el-GR" sz="3000" dirty="0"/>
              <a:t>all the discreet units and use language as a whole.</a:t>
            </a:r>
          </a:p>
        </p:txBody>
      </p:sp>
    </p:spTree>
    <p:extLst>
      <p:ext uri="{BB962C8B-B14F-4D97-AF65-F5344CB8AC3E}">
        <p14:creationId xmlns:p14="http://schemas.microsoft.com/office/powerpoint/2010/main" val="1536843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4" name="Rectangle 3"/>
          <p:cNvSpPr/>
          <p:nvPr/>
        </p:nvSpPr>
        <p:spPr>
          <a:xfrm>
            <a:off x="1631504" y="1484784"/>
            <a:ext cx="9036496" cy="3046988"/>
          </a:xfrm>
          <a:prstGeom prst="rect">
            <a:avLst/>
          </a:prstGeom>
        </p:spPr>
        <p:txBody>
          <a:bodyPr wrap="square">
            <a:spAutoFit/>
          </a:bodyPr>
          <a:lstStyle/>
          <a:p>
            <a:r>
              <a:rPr lang="en-GB" altLang="el-GR" sz="3200" dirty="0"/>
              <a:t>How </a:t>
            </a:r>
            <a:r>
              <a:rPr lang="en-GB" altLang="el-GR" sz="3200" dirty="0" smtClean="0"/>
              <a:t>has </a:t>
            </a:r>
            <a:r>
              <a:rPr lang="en-GB" altLang="el-GR" sz="3200" dirty="0"/>
              <a:t>the formalist/structural </a:t>
            </a:r>
            <a:r>
              <a:rPr lang="en-GB" altLang="el-GR" sz="3200" dirty="0" smtClean="0"/>
              <a:t>theories </a:t>
            </a:r>
            <a:r>
              <a:rPr lang="en-GB" altLang="el-GR" sz="3200" dirty="0"/>
              <a:t>of language affected foreign language </a:t>
            </a:r>
            <a:r>
              <a:rPr lang="en-GB" altLang="el-GR" sz="3200" dirty="0" smtClean="0"/>
              <a:t>teaching practice?</a:t>
            </a:r>
          </a:p>
          <a:p>
            <a:endParaRPr lang="en-GB" altLang="el-GR" sz="3200" dirty="0"/>
          </a:p>
          <a:p>
            <a:r>
              <a:rPr lang="en-GB" altLang="el-GR" sz="3200" dirty="0"/>
              <a:t>How has the </a:t>
            </a:r>
            <a:r>
              <a:rPr lang="en-GB" altLang="el-GR" sz="3200" dirty="0" smtClean="0"/>
              <a:t>functionalism affected </a:t>
            </a:r>
            <a:r>
              <a:rPr lang="en-GB" altLang="el-GR" sz="3200" dirty="0"/>
              <a:t>foreign language teaching practice?</a:t>
            </a:r>
          </a:p>
          <a:p>
            <a:endParaRPr lang="en-GB" altLang="el-GR" sz="3200" dirty="0"/>
          </a:p>
        </p:txBody>
      </p:sp>
    </p:spTree>
    <p:extLst>
      <p:ext uri="{BB962C8B-B14F-4D97-AF65-F5344CB8AC3E}">
        <p14:creationId xmlns:p14="http://schemas.microsoft.com/office/powerpoint/2010/main" val="76453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additive="base">
                                        <p:cTn id="1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72" y="0"/>
            <a:ext cx="10972800" cy="1143000"/>
          </a:xfrm>
        </p:spPr>
        <p:txBody>
          <a:bodyPr/>
          <a:lstStyle/>
          <a:p>
            <a:r>
              <a:rPr lang="en-GB" dirty="0" smtClean="0"/>
              <a:t>References</a:t>
            </a:r>
            <a:endParaRPr lang="en-GB" dirty="0"/>
          </a:p>
        </p:txBody>
      </p:sp>
      <p:sp>
        <p:nvSpPr>
          <p:cNvPr id="3" name="Content Placeholder 2"/>
          <p:cNvSpPr>
            <a:spLocks noGrp="1"/>
          </p:cNvSpPr>
          <p:nvPr>
            <p:ph idx="1"/>
          </p:nvPr>
        </p:nvSpPr>
        <p:spPr>
          <a:xfrm>
            <a:off x="246743" y="1556793"/>
            <a:ext cx="11344932" cy="5424578"/>
          </a:xfrm>
        </p:spPr>
        <p:txBody>
          <a:bodyPr>
            <a:noAutofit/>
          </a:bodyPr>
          <a:lstStyle/>
          <a:p>
            <a:pPr marL="539750" indent="-539750">
              <a:buNone/>
            </a:pPr>
            <a:r>
              <a:rPr lang="en-GB" sz="2400" dirty="0"/>
              <a:t>Bloomfield, L. (1933). </a:t>
            </a:r>
            <a:r>
              <a:rPr lang="en-GB" sz="2400" i="1" dirty="0"/>
              <a:t>Language</a:t>
            </a:r>
            <a:r>
              <a:rPr lang="en-GB" sz="2400" dirty="0"/>
              <a:t>. New York: Henry Holt.</a:t>
            </a:r>
          </a:p>
          <a:p>
            <a:pPr marL="539750" indent="-539750">
              <a:buNone/>
            </a:pPr>
            <a:r>
              <a:rPr lang="en-GB" sz="2400" dirty="0"/>
              <a:t>Chomsky, N. (1957). </a:t>
            </a:r>
            <a:r>
              <a:rPr lang="en-GB" sz="2400" i="1" dirty="0"/>
              <a:t>Syntactic Structures</a:t>
            </a:r>
            <a:r>
              <a:rPr lang="en-GB" sz="2400" dirty="0"/>
              <a:t>, The Hague/Paris: Mouton.</a:t>
            </a:r>
          </a:p>
          <a:p>
            <a:pPr marL="539750" indent="-539750">
              <a:buNone/>
            </a:pPr>
            <a:r>
              <a:rPr lang="en-GB" sz="2400" dirty="0" err="1"/>
              <a:t>Halliday</a:t>
            </a:r>
            <a:r>
              <a:rPr lang="en-GB" sz="2400" dirty="0"/>
              <a:t>, M.A.K. (1973). </a:t>
            </a:r>
            <a:r>
              <a:rPr lang="en-GB" sz="2400" i="1" dirty="0"/>
              <a:t>Explorations in the Functions of Language.</a:t>
            </a:r>
            <a:r>
              <a:rPr lang="en-GB" sz="2400" dirty="0"/>
              <a:t> London: Edward Arnold.</a:t>
            </a:r>
          </a:p>
          <a:p>
            <a:pPr marL="539750" indent="-539750">
              <a:buNone/>
            </a:pPr>
            <a:r>
              <a:rPr lang="en-GB" sz="2400" dirty="0" err="1"/>
              <a:t>Hymes</a:t>
            </a:r>
            <a:r>
              <a:rPr lang="en-GB" sz="2400" dirty="0"/>
              <a:t>, D. (1971). On linguistic theory, communicative competence, and the education of disadvantaged children. In M.L. Wax, S.A. Diamond &amp; F. Gearing (Eds.), </a:t>
            </a:r>
            <a:r>
              <a:rPr lang="en-GB" sz="2400" i="1" dirty="0"/>
              <a:t>Anthropological perspectives on education</a:t>
            </a:r>
            <a:r>
              <a:rPr lang="en-GB" sz="2400" dirty="0"/>
              <a:t> (pp. 51-66). New York: Basic Books.</a:t>
            </a:r>
          </a:p>
          <a:p>
            <a:endParaRPr lang="en-GB" sz="2400" dirty="0"/>
          </a:p>
        </p:txBody>
      </p:sp>
    </p:spTree>
    <p:extLst>
      <p:ext uri="{BB962C8B-B14F-4D97-AF65-F5344CB8AC3E}">
        <p14:creationId xmlns:p14="http://schemas.microsoft.com/office/powerpoint/2010/main" val="753454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t>Thank you very much for your attention.</a:t>
            </a:r>
          </a:p>
          <a:p>
            <a:endParaRPr lang="en-US" sz="4000" b="1" dirty="0"/>
          </a:p>
          <a:p>
            <a:endParaRPr lang="en-US" sz="4000" b="1" dirty="0" smtClean="0"/>
          </a:p>
          <a:p>
            <a:r>
              <a:rPr lang="en-US" sz="4000" b="1" dirty="0" smtClean="0"/>
              <a:t>Do you have any questions? </a:t>
            </a:r>
            <a:endParaRPr lang="en-US" sz="4000" b="1" dirty="0"/>
          </a:p>
        </p:txBody>
      </p:sp>
    </p:spTree>
    <p:extLst>
      <p:ext uri="{BB962C8B-B14F-4D97-AF65-F5344CB8AC3E}">
        <p14:creationId xmlns:p14="http://schemas.microsoft.com/office/powerpoint/2010/main" val="2524449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dirty="0" smtClean="0"/>
              <a:t>The main content:</a:t>
            </a:r>
            <a:endParaRPr lang="en-GB" dirty="0"/>
          </a:p>
        </p:txBody>
      </p:sp>
      <p:sp>
        <p:nvSpPr>
          <p:cNvPr id="10242" name="Rectangle 3"/>
          <p:cNvSpPr>
            <a:spLocks noGrp="1" noChangeArrowheads="1"/>
          </p:cNvSpPr>
          <p:nvPr>
            <p:ph idx="1"/>
          </p:nvPr>
        </p:nvSpPr>
        <p:spPr/>
        <p:txBody>
          <a:bodyPr>
            <a:normAutofit/>
          </a:bodyPr>
          <a:lstStyle/>
          <a:p>
            <a:pPr eaLnBrk="1" hangingPunct="1"/>
            <a:r>
              <a:rPr lang="en-GB" altLang="el-GR" sz="3000" dirty="0"/>
              <a:t>Grammar and linguistic theory</a:t>
            </a:r>
          </a:p>
          <a:p>
            <a:pPr eaLnBrk="1" hangingPunct="1"/>
            <a:r>
              <a:rPr lang="en-GB" altLang="el-GR" sz="3000" dirty="0"/>
              <a:t>Structural theory of language (Bloomfield)</a:t>
            </a:r>
          </a:p>
          <a:p>
            <a:pPr eaLnBrk="1" hangingPunct="1"/>
            <a:r>
              <a:rPr lang="en-GB" altLang="el-GR" sz="3000" dirty="0"/>
              <a:t>Main features of the structural theory of language</a:t>
            </a:r>
          </a:p>
          <a:p>
            <a:pPr eaLnBrk="1" hangingPunct="1"/>
            <a:r>
              <a:rPr lang="en-GB" altLang="el-GR" sz="3000" dirty="0"/>
              <a:t>Formalistic theory of language (Chomsky)</a:t>
            </a:r>
          </a:p>
          <a:p>
            <a:pPr eaLnBrk="1" hangingPunct="1"/>
            <a:r>
              <a:rPr lang="en-GB" altLang="el-GR" sz="3000" dirty="0"/>
              <a:t>The structural/ formalistic influence on language Instruction</a:t>
            </a:r>
          </a:p>
          <a:p>
            <a:pPr eaLnBrk="1" hangingPunct="1"/>
            <a:endParaRPr lang="en-GB" altLang="el-GR" sz="3000" dirty="0"/>
          </a:p>
        </p:txBody>
      </p:sp>
    </p:spTree>
    <p:extLst>
      <p:ext uri="{BB962C8B-B14F-4D97-AF65-F5344CB8AC3E}">
        <p14:creationId xmlns:p14="http://schemas.microsoft.com/office/powerpoint/2010/main" val="2405492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additive="base">
                                        <p:cTn id="7" dur="5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2">
                                            <p:txEl>
                                              <p:pRg st="1" end="1"/>
                                            </p:txEl>
                                          </p:spTgt>
                                        </p:tgtEl>
                                        <p:attrNameLst>
                                          <p:attrName>style.visibility</p:attrName>
                                        </p:attrNameLst>
                                      </p:cBhvr>
                                      <p:to>
                                        <p:strVal val="visible"/>
                                      </p:to>
                                    </p:set>
                                    <p:anim calcmode="lin" valueType="num">
                                      <p:cBhvr additive="base">
                                        <p:cTn id="13" dur="500" fill="hold"/>
                                        <p:tgtEl>
                                          <p:spTgt spid="10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2">
                                            <p:txEl>
                                              <p:pRg st="2" end="2"/>
                                            </p:txEl>
                                          </p:spTgt>
                                        </p:tgtEl>
                                        <p:attrNameLst>
                                          <p:attrName>style.visibility</p:attrName>
                                        </p:attrNameLst>
                                      </p:cBhvr>
                                      <p:to>
                                        <p:strVal val="visible"/>
                                      </p:to>
                                    </p:set>
                                    <p:anim calcmode="lin" valueType="num">
                                      <p:cBhvr additive="base">
                                        <p:cTn id="19" dur="5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2">
                                            <p:txEl>
                                              <p:pRg st="3" end="3"/>
                                            </p:txEl>
                                          </p:spTgt>
                                        </p:tgtEl>
                                        <p:attrNameLst>
                                          <p:attrName>style.visibility</p:attrName>
                                        </p:attrNameLst>
                                      </p:cBhvr>
                                      <p:to>
                                        <p:strVal val="visible"/>
                                      </p:to>
                                    </p:set>
                                    <p:anim calcmode="lin" valueType="num">
                                      <p:cBhvr additive="base">
                                        <p:cTn id="25" dur="5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2">
                                            <p:txEl>
                                              <p:pRg st="4" end="4"/>
                                            </p:txEl>
                                          </p:spTgt>
                                        </p:tgtEl>
                                        <p:attrNameLst>
                                          <p:attrName>style.visibility</p:attrName>
                                        </p:attrNameLst>
                                      </p:cBhvr>
                                      <p:to>
                                        <p:strVal val="visible"/>
                                      </p:to>
                                    </p:set>
                                    <p:anim calcmode="lin" valueType="num">
                                      <p:cBhvr additive="base">
                                        <p:cTn id="31" dur="5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(1/2)</a:t>
            </a:r>
            <a:endParaRPr lang="en-GB" dirty="0"/>
          </a:p>
        </p:txBody>
      </p:sp>
      <p:sp>
        <p:nvSpPr>
          <p:cNvPr id="2" name="Content Placeholder 1"/>
          <p:cNvSpPr>
            <a:spLocks noGrp="1"/>
          </p:cNvSpPr>
          <p:nvPr>
            <p:ph idx="1"/>
          </p:nvPr>
        </p:nvSpPr>
        <p:spPr/>
        <p:txBody>
          <a:bodyPr>
            <a:noAutofit/>
          </a:bodyPr>
          <a:lstStyle/>
          <a:p>
            <a:pPr>
              <a:spcBef>
                <a:spcPts val="1000"/>
              </a:spcBef>
              <a:buNone/>
            </a:pPr>
            <a:r>
              <a:rPr lang="en-GB" altLang="zh-CN" sz="3000" b="1" dirty="0">
                <a:ea typeface="宋体" panose="02010600030101010101" pitchFamily="2" charset="-122"/>
              </a:rPr>
              <a:t>Prescriptive Grammar:</a:t>
            </a:r>
          </a:p>
          <a:p>
            <a:pPr marL="0" indent="0">
              <a:spcBef>
                <a:spcPts val="1000"/>
              </a:spcBef>
              <a:buNone/>
            </a:pPr>
            <a:r>
              <a:rPr lang="en-GB" altLang="zh-CN" sz="2800" dirty="0">
                <a:ea typeface="宋体" panose="02010600030101010101" pitchFamily="2" charset="-122"/>
              </a:rPr>
              <a:t>Grammar is a collection of rules concerning what counts as socially acceptable and unacceptable language use. These rules in question primarily concern the proper composition of sentences in written language.</a:t>
            </a:r>
          </a:p>
          <a:p>
            <a:pPr>
              <a:spcBef>
                <a:spcPts val="1000"/>
              </a:spcBef>
            </a:pPr>
            <a:r>
              <a:rPr lang="en-GB" altLang="zh-CN" sz="2400" dirty="0">
                <a:ea typeface="宋体" panose="02010600030101010101" pitchFamily="2" charset="-122"/>
              </a:rPr>
              <a:t>Don’t start a sentence with a conjunction</a:t>
            </a:r>
            <a:r>
              <a:rPr lang="en-GB" altLang="zh-CN" sz="2400" dirty="0" smtClean="0">
                <a:ea typeface="宋体" panose="02010600030101010101" pitchFamily="2" charset="-122"/>
              </a:rPr>
              <a:t>. Examples as: for, as, nor, but,…. .</a:t>
            </a:r>
            <a:endParaRPr lang="en-GB" altLang="zh-CN" sz="2400" dirty="0">
              <a:ea typeface="宋体" panose="02010600030101010101" pitchFamily="2" charset="-122"/>
            </a:endParaRPr>
          </a:p>
          <a:p>
            <a:pPr>
              <a:spcBef>
                <a:spcPts val="1000"/>
              </a:spcBef>
            </a:pPr>
            <a:r>
              <a:rPr lang="en-GB" altLang="zh-CN" sz="2400" dirty="0">
                <a:ea typeface="宋体" panose="02010600030101010101" pitchFamily="2" charset="-122"/>
              </a:rPr>
              <a:t>Don’t end a sentence with a preposition</a:t>
            </a:r>
            <a:r>
              <a:rPr lang="en-GB" altLang="zh-CN" sz="2400" dirty="0" smtClean="0">
                <a:ea typeface="宋体" panose="02010600030101010101" pitchFamily="2" charset="-122"/>
              </a:rPr>
              <a:t>. (in, on, at, to, of,…. .)</a:t>
            </a:r>
            <a:endParaRPr lang="en-GB" altLang="zh-CN" sz="2400" dirty="0">
              <a:ea typeface="宋体" panose="02010600030101010101" pitchFamily="2" charset="-122"/>
            </a:endParaRPr>
          </a:p>
          <a:p>
            <a:pPr>
              <a:spcBef>
                <a:spcPts val="1000"/>
              </a:spcBef>
            </a:pPr>
            <a:r>
              <a:rPr lang="en-GB" altLang="zh-CN" sz="2400" dirty="0">
                <a:ea typeface="宋体" panose="02010600030101010101" pitchFamily="2" charset="-122"/>
              </a:rPr>
              <a:t>Don’t use sentence fragments</a:t>
            </a:r>
            <a:r>
              <a:rPr lang="en-GB" altLang="zh-CN" sz="2400" dirty="0" smtClean="0">
                <a:ea typeface="宋体" panose="02010600030101010101" pitchFamily="2" charset="-122"/>
              </a:rPr>
              <a:t>. (that said, Can do that,….)</a:t>
            </a:r>
            <a:r>
              <a:rPr lang="en-GB" altLang="zh-CN" sz="2400" dirty="0">
                <a:ea typeface="宋体" panose="02010600030101010101" pitchFamily="2" charset="-122"/>
              </a:rPr>
              <a:t/>
            </a:r>
            <a:br>
              <a:rPr lang="en-GB" altLang="zh-CN" sz="2400" dirty="0">
                <a:ea typeface="宋体" panose="02010600030101010101" pitchFamily="2" charset="-122"/>
              </a:rPr>
            </a:br>
            <a:r>
              <a:rPr lang="en-GB" altLang="zh-CN" sz="2400" dirty="0">
                <a:ea typeface="宋体" panose="02010600030101010101" pitchFamily="2" charset="-122"/>
              </a:rPr>
              <a:t>e.g. Over there is the guy who I went to the party with.</a:t>
            </a:r>
          </a:p>
          <a:p>
            <a:pPr>
              <a:spcBef>
                <a:spcPts val="1000"/>
              </a:spcBef>
            </a:pPr>
            <a:endParaRPr lang="en-GB" altLang="el-GR" dirty="0" smtClean="0"/>
          </a:p>
        </p:txBody>
      </p:sp>
    </p:spTree>
    <p:extLst>
      <p:ext uri="{BB962C8B-B14F-4D97-AF65-F5344CB8AC3E}">
        <p14:creationId xmlns:p14="http://schemas.microsoft.com/office/powerpoint/2010/main" val="3270731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(2/2)</a:t>
            </a:r>
            <a:endParaRPr lang="en-GB" dirty="0"/>
          </a:p>
        </p:txBody>
      </p:sp>
      <p:sp>
        <p:nvSpPr>
          <p:cNvPr id="2" name="Content Placeholder 1"/>
          <p:cNvSpPr>
            <a:spLocks noGrp="1"/>
          </p:cNvSpPr>
          <p:nvPr>
            <p:ph idx="1"/>
          </p:nvPr>
        </p:nvSpPr>
        <p:spPr/>
        <p:txBody>
          <a:bodyPr>
            <a:normAutofit/>
          </a:bodyPr>
          <a:lstStyle/>
          <a:p>
            <a:pPr>
              <a:lnSpc>
                <a:spcPct val="90000"/>
              </a:lnSpc>
              <a:buNone/>
            </a:pPr>
            <a:r>
              <a:rPr lang="en-GB" altLang="zh-CN" sz="3000" b="1" dirty="0">
                <a:ea typeface="宋体" panose="02010600030101010101" pitchFamily="2" charset="-122"/>
              </a:rPr>
              <a:t>Descriptive Grammar:</a:t>
            </a:r>
          </a:p>
          <a:p>
            <a:pPr marL="0" indent="0">
              <a:buNone/>
            </a:pPr>
            <a:r>
              <a:rPr lang="en-GB" altLang="zh-CN" sz="2800" dirty="0">
                <a:ea typeface="宋体" panose="02010600030101010101" pitchFamily="2" charset="-122"/>
              </a:rPr>
              <a:t>Rules of descriptive grammar have the status of scientific observations, and they are intended as insightful generalizations about the way that human language is used in fact, rather than about how it ought to be used.</a:t>
            </a:r>
          </a:p>
          <a:p>
            <a:pPr marL="342900" lvl="1" indent="-342900">
              <a:lnSpc>
                <a:spcPct val="90000"/>
              </a:lnSpc>
              <a:buFont typeface="Arial" pitchFamily="34" charset="0"/>
              <a:buChar char="•"/>
            </a:pPr>
            <a:r>
              <a:rPr lang="en-GB" altLang="zh-CN" sz="2400" dirty="0">
                <a:ea typeface="宋体" panose="02010600030101010101" pitchFamily="2" charset="-122"/>
              </a:rPr>
              <a:t>Articles precede the nouns they belong to</a:t>
            </a:r>
            <a:r>
              <a:rPr lang="en-GB" altLang="zh-CN" sz="2400" dirty="0" smtClean="0">
                <a:ea typeface="宋体" panose="02010600030101010101" pitchFamily="2" charset="-122"/>
              </a:rPr>
              <a:t>. (a man, the boy, …)</a:t>
            </a:r>
            <a:endParaRPr lang="en-GB" altLang="zh-CN" sz="2400" dirty="0">
              <a:ea typeface="宋体" panose="02010600030101010101" pitchFamily="2" charset="-122"/>
            </a:endParaRPr>
          </a:p>
          <a:p>
            <a:pPr marL="342900" lvl="1" indent="-342900">
              <a:lnSpc>
                <a:spcPct val="90000"/>
              </a:lnSpc>
              <a:buFont typeface="Arial" pitchFamily="34" charset="0"/>
              <a:buChar char="•"/>
            </a:pPr>
            <a:r>
              <a:rPr lang="en-GB" altLang="zh-CN" sz="2400" dirty="0">
                <a:ea typeface="宋体" panose="02010600030101010101" pitchFamily="2" charset="-122"/>
              </a:rPr>
              <a:t>Relative clauses follow the noun that they modify</a:t>
            </a:r>
            <a:r>
              <a:rPr lang="en-GB" altLang="zh-CN" sz="2400" dirty="0" smtClean="0">
                <a:ea typeface="宋体" panose="02010600030101010101" pitchFamily="2" charset="-122"/>
              </a:rPr>
              <a:t>. (The book, </a:t>
            </a:r>
            <a:r>
              <a:rPr lang="en-GB" altLang="zh-CN" sz="2400" i="1" dirty="0" smtClean="0">
                <a:ea typeface="宋体" panose="02010600030101010101" pitchFamily="2" charset="-122"/>
              </a:rPr>
              <a:t>which was written by Ali</a:t>
            </a:r>
            <a:r>
              <a:rPr lang="en-GB" altLang="zh-CN" sz="2400" dirty="0" smtClean="0">
                <a:ea typeface="宋体" panose="02010600030101010101" pitchFamily="2" charset="-122"/>
              </a:rPr>
              <a:t>, is a bestseller.)</a:t>
            </a:r>
            <a:endParaRPr lang="en-GB" altLang="zh-CN" sz="2400" dirty="0">
              <a:ea typeface="宋体" panose="02010600030101010101" pitchFamily="2" charset="-122"/>
            </a:endParaRPr>
          </a:p>
          <a:p>
            <a:pPr marL="342900" lvl="1" indent="-342900">
              <a:lnSpc>
                <a:spcPct val="90000"/>
              </a:lnSpc>
              <a:buFont typeface="Arial" pitchFamily="34" charset="0"/>
              <a:buChar char="•"/>
            </a:pPr>
            <a:r>
              <a:rPr lang="en-GB" altLang="zh-CN" sz="2400" dirty="0">
                <a:ea typeface="宋体" panose="02010600030101010101" pitchFamily="2" charset="-122"/>
              </a:rPr>
              <a:t>Prepositions precede their objects</a:t>
            </a:r>
            <a:r>
              <a:rPr lang="en-GB" altLang="zh-CN" sz="2400" dirty="0" smtClean="0">
                <a:ea typeface="宋体" panose="02010600030101010101" pitchFamily="2" charset="-122"/>
              </a:rPr>
              <a:t>. (by the lake, under the bed, without my dad, …)</a:t>
            </a:r>
            <a:endParaRPr lang="en-GB" altLang="el-GR" dirty="0" smtClean="0"/>
          </a:p>
        </p:txBody>
      </p:sp>
    </p:spTree>
    <p:extLst>
      <p:ext uri="{BB962C8B-B14F-4D97-AF65-F5344CB8AC3E}">
        <p14:creationId xmlns:p14="http://schemas.microsoft.com/office/powerpoint/2010/main" val="2744011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GB" dirty="0" smtClean="0"/>
              <a:t>Structural theory of language</a:t>
            </a:r>
            <a:endParaRPr lang="en-GB" dirty="0"/>
          </a:p>
        </p:txBody>
      </p:sp>
      <p:sp>
        <p:nvSpPr>
          <p:cNvPr id="11267" name="Rectangle 3"/>
          <p:cNvSpPr>
            <a:spLocks noGrp="1" noChangeArrowheads="1"/>
          </p:cNvSpPr>
          <p:nvPr>
            <p:ph idx="1"/>
          </p:nvPr>
        </p:nvSpPr>
        <p:spPr/>
        <p:txBody>
          <a:bodyPr>
            <a:noAutofit/>
          </a:bodyPr>
          <a:lstStyle/>
          <a:p>
            <a:pPr marL="360363" indent="-360363">
              <a:defRPr/>
            </a:pPr>
            <a:r>
              <a:rPr lang="en-GB" sz="2700" dirty="0" smtClean="0"/>
              <a:t>It derives </a:t>
            </a:r>
            <a:r>
              <a:rPr lang="en-GB" sz="2700" dirty="0"/>
              <a:t>from the work of </a:t>
            </a:r>
            <a:r>
              <a:rPr lang="en-GB" sz="2700" b="1" dirty="0"/>
              <a:t>Ferdinand de Saussure </a:t>
            </a:r>
            <a:r>
              <a:rPr lang="en-GB" sz="2700" dirty="0"/>
              <a:t>(who studied the principles governing the structure of living languages) in the early 20</a:t>
            </a:r>
            <a:r>
              <a:rPr lang="en-GB" sz="2700" baseline="30000" dirty="0"/>
              <a:t>th</a:t>
            </a:r>
            <a:r>
              <a:rPr lang="en-GB" sz="2700" dirty="0"/>
              <a:t> century and mainly the work of the American linguist </a:t>
            </a:r>
            <a:r>
              <a:rPr lang="en-GB" sz="2700" b="1" dirty="0"/>
              <a:t>Leonard Bloomfield</a:t>
            </a:r>
            <a:r>
              <a:rPr lang="en-GB" sz="2700" dirty="0"/>
              <a:t>.</a:t>
            </a:r>
          </a:p>
          <a:p>
            <a:pPr marL="360363" indent="-360363">
              <a:defRPr/>
            </a:pPr>
            <a:r>
              <a:rPr lang="en-GB" sz="2700" dirty="0"/>
              <a:t>Bloomfield (1933) was the first to study language in a very systematic, rigorous and highly scientific manner. He wanted linguistics to become an </a:t>
            </a:r>
            <a:r>
              <a:rPr lang="en-GB" sz="2700" b="1" dirty="0"/>
              <a:t>empirical</a:t>
            </a:r>
            <a:r>
              <a:rPr lang="en-GB" sz="2700" dirty="0"/>
              <a:t> and </a:t>
            </a:r>
            <a:r>
              <a:rPr lang="en-GB" sz="2700" b="1" dirty="0"/>
              <a:t>descriptive</a:t>
            </a:r>
            <a:r>
              <a:rPr lang="en-GB" sz="2700" dirty="0"/>
              <a:t> science. His book (Language) dominated linguistic thinking for over 20 years.</a:t>
            </a:r>
          </a:p>
        </p:txBody>
      </p:sp>
    </p:spTree>
    <p:extLst>
      <p:ext uri="{BB962C8B-B14F-4D97-AF65-F5344CB8AC3E}">
        <p14:creationId xmlns:p14="http://schemas.microsoft.com/office/powerpoint/2010/main" val="1836369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a:defRPr/>
            </a:pPr>
            <a:r>
              <a:rPr lang="en-GB" sz="4000" dirty="0"/>
              <a:t>Main features of the structural theory of language (1/2)</a:t>
            </a:r>
          </a:p>
        </p:txBody>
      </p:sp>
      <p:sp>
        <p:nvSpPr>
          <p:cNvPr id="12291" name="Rectangle 3"/>
          <p:cNvSpPr>
            <a:spLocks noGrp="1" noChangeArrowheads="1"/>
          </p:cNvSpPr>
          <p:nvPr>
            <p:ph idx="1"/>
          </p:nvPr>
        </p:nvSpPr>
        <p:spPr/>
        <p:txBody>
          <a:bodyPr>
            <a:noAutofit/>
          </a:bodyPr>
          <a:lstStyle/>
          <a:p>
            <a:pPr>
              <a:spcBef>
                <a:spcPts val="600"/>
              </a:spcBef>
              <a:defRPr/>
            </a:pPr>
            <a:r>
              <a:rPr lang="en-GB" sz="2800" dirty="0"/>
              <a:t>Structural linguistics studies the </a:t>
            </a:r>
            <a:r>
              <a:rPr lang="en-GB" sz="2800" b="1" dirty="0"/>
              <a:t>place</a:t>
            </a:r>
            <a:r>
              <a:rPr lang="en-GB" sz="2800" dirty="0"/>
              <a:t> and </a:t>
            </a:r>
            <a:r>
              <a:rPr lang="en-GB" sz="2800" b="1" dirty="0"/>
              <a:t>distribution</a:t>
            </a:r>
            <a:r>
              <a:rPr lang="en-GB" sz="2800" dirty="0"/>
              <a:t> of </a:t>
            </a:r>
            <a:r>
              <a:rPr lang="en-GB" sz="2800" b="1" dirty="0"/>
              <a:t>units</a:t>
            </a:r>
            <a:r>
              <a:rPr lang="en-GB" sz="2800" dirty="0"/>
              <a:t> within a linguistic system </a:t>
            </a:r>
            <a:r>
              <a:rPr lang="en-GB" sz="2800" b="1" dirty="0"/>
              <a:t>with little reference to meaning and use.</a:t>
            </a:r>
          </a:p>
          <a:p>
            <a:pPr>
              <a:spcBef>
                <a:spcPts val="600"/>
              </a:spcBef>
              <a:defRPr/>
            </a:pPr>
            <a:r>
              <a:rPr lang="en-GB" sz="2800" dirty="0"/>
              <a:t>It attempts to </a:t>
            </a:r>
            <a:r>
              <a:rPr lang="en-GB" sz="2800" b="1" dirty="0"/>
              <a:t>identify</a:t>
            </a:r>
            <a:r>
              <a:rPr lang="en-GB" sz="2800" dirty="0"/>
              <a:t> and </a:t>
            </a:r>
            <a:r>
              <a:rPr lang="en-GB" sz="2800" b="1" dirty="0"/>
              <a:t>classify</a:t>
            </a:r>
            <a:r>
              <a:rPr lang="en-GB" sz="2800" dirty="0"/>
              <a:t> features of sentence structure i.e. analyse sentences into their constituent parts.</a:t>
            </a:r>
          </a:p>
          <a:p>
            <a:pPr>
              <a:spcBef>
                <a:spcPts val="600"/>
              </a:spcBef>
              <a:defRPr/>
            </a:pPr>
            <a:r>
              <a:rPr lang="en-GB" altLang="zh-CN" sz="2800" b="1" dirty="0">
                <a:ea typeface="宋体" pitchFamily="2" charset="-122"/>
              </a:rPr>
              <a:t>Constituent</a:t>
            </a:r>
            <a:r>
              <a:rPr lang="en-GB" altLang="zh-CN" sz="2800" dirty="0">
                <a:ea typeface="宋体" pitchFamily="2" charset="-122"/>
              </a:rPr>
              <a:t>: a grammatical unit which is part of a larger grammatical unit. </a:t>
            </a:r>
          </a:p>
          <a:p>
            <a:pPr lvl="1">
              <a:spcBef>
                <a:spcPts val="600"/>
              </a:spcBef>
              <a:defRPr/>
            </a:pPr>
            <a:r>
              <a:rPr lang="en-GB" altLang="zh-CN" sz="2200" dirty="0">
                <a:ea typeface="宋体" pitchFamily="2" charset="-122"/>
              </a:rPr>
              <a:t>e.g., sentence = noun phrase + verb phrase; </a:t>
            </a:r>
            <a:br>
              <a:rPr lang="en-GB" altLang="zh-CN" sz="2200" dirty="0">
                <a:ea typeface="宋体" pitchFamily="2" charset="-122"/>
              </a:rPr>
            </a:br>
            <a:r>
              <a:rPr lang="en-GB" altLang="zh-CN" sz="2200" dirty="0">
                <a:ea typeface="宋体" pitchFamily="2" charset="-122"/>
              </a:rPr>
              <a:t>noun phrase = determiner + noun; </a:t>
            </a:r>
            <a:br>
              <a:rPr lang="en-GB" altLang="zh-CN" sz="2200" dirty="0">
                <a:ea typeface="宋体" pitchFamily="2" charset="-122"/>
              </a:rPr>
            </a:br>
            <a:r>
              <a:rPr lang="en-GB" altLang="zh-CN" sz="2200" dirty="0">
                <a:ea typeface="宋体" pitchFamily="2" charset="-122"/>
              </a:rPr>
              <a:t>"subject", </a:t>
            </a:r>
            <a:r>
              <a:rPr lang="en-GB" altLang="zh-CN" sz="2200" dirty="0"/>
              <a:t>"verb", </a:t>
            </a:r>
            <a:r>
              <a:rPr lang="en-GB" altLang="zh-CN" sz="2200" dirty="0">
                <a:ea typeface="宋体" pitchFamily="2" charset="-122"/>
              </a:rPr>
              <a:t>"determiner" and "noun" etc. are constituents.</a:t>
            </a:r>
          </a:p>
        </p:txBody>
      </p:sp>
    </p:spTree>
    <p:extLst>
      <p:ext uri="{BB962C8B-B14F-4D97-AF65-F5344CB8AC3E}">
        <p14:creationId xmlns:p14="http://schemas.microsoft.com/office/powerpoint/2010/main" val="2189308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eaLnBrk="1" hangingPunct="1">
              <a:defRPr/>
            </a:pPr>
            <a:r>
              <a:rPr lang="en-GB" sz="4000" dirty="0"/>
              <a:t>Main features of the structural theory of language (2/2)</a:t>
            </a:r>
          </a:p>
        </p:txBody>
      </p:sp>
      <p:sp>
        <p:nvSpPr>
          <p:cNvPr id="2" name="Content Placeholder 1"/>
          <p:cNvSpPr>
            <a:spLocks noGrp="1"/>
          </p:cNvSpPr>
          <p:nvPr>
            <p:ph idx="1"/>
          </p:nvPr>
        </p:nvSpPr>
        <p:spPr/>
        <p:txBody>
          <a:bodyPr>
            <a:normAutofit/>
          </a:bodyPr>
          <a:lstStyle/>
          <a:p>
            <a:pPr>
              <a:defRPr/>
            </a:pPr>
            <a:r>
              <a:rPr lang="en-GB" sz="3000" dirty="0"/>
              <a:t>It focused only on </a:t>
            </a:r>
            <a:r>
              <a:rPr lang="en-GB" sz="3000" b="1" dirty="0"/>
              <a:t>instances of spoken language </a:t>
            </a:r>
            <a:r>
              <a:rPr lang="en-GB" sz="3000" dirty="0"/>
              <a:t>(parole) and analysed them into their constituent parts from sound, morphemes, word to sentence and attempted to discover the </a:t>
            </a:r>
            <a:r>
              <a:rPr lang="en-GB" sz="3000" b="1" dirty="0"/>
              <a:t>patterns and regularities </a:t>
            </a:r>
            <a:r>
              <a:rPr lang="en-GB" sz="3000" dirty="0"/>
              <a:t>between the parts (i.e. focus on phonology and </a:t>
            </a:r>
            <a:r>
              <a:rPr lang="en-GB" sz="3000" dirty="0" smtClean="0"/>
              <a:t>morphology, … </a:t>
            </a:r>
            <a:r>
              <a:rPr lang="en-GB" sz="3000" dirty="0" err="1" smtClean="0"/>
              <a:t>etc</a:t>
            </a:r>
            <a:r>
              <a:rPr lang="en-GB" sz="3000" dirty="0" smtClean="0"/>
              <a:t>).</a:t>
            </a:r>
            <a:endParaRPr lang="en-GB" sz="3000" dirty="0"/>
          </a:p>
          <a:p>
            <a:pPr>
              <a:defRPr/>
            </a:pPr>
            <a:r>
              <a:rPr lang="en-GB" sz="3000" dirty="0"/>
              <a:t>Sentences were analysed </a:t>
            </a:r>
            <a:r>
              <a:rPr lang="en-GB" sz="3000" b="1" dirty="0"/>
              <a:t>out of context </a:t>
            </a:r>
            <a:r>
              <a:rPr lang="en-GB" sz="3000" dirty="0"/>
              <a:t>(autonomous linguistics).</a:t>
            </a:r>
          </a:p>
        </p:txBody>
      </p:sp>
    </p:spTree>
    <p:extLst>
      <p:ext uri="{BB962C8B-B14F-4D97-AF65-F5344CB8AC3E}">
        <p14:creationId xmlns:p14="http://schemas.microsoft.com/office/powerpoint/2010/main" val="2275981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GB" dirty="0" smtClean="0"/>
              <a:t>Formalism and Chomsky (1/3)</a:t>
            </a:r>
            <a:endParaRPr lang="en-GB" dirty="0"/>
          </a:p>
        </p:txBody>
      </p:sp>
      <p:sp>
        <p:nvSpPr>
          <p:cNvPr id="16386" name="Rectangle 3"/>
          <p:cNvSpPr>
            <a:spLocks noGrp="1" noChangeArrowheads="1"/>
          </p:cNvSpPr>
          <p:nvPr>
            <p:ph idx="1"/>
          </p:nvPr>
        </p:nvSpPr>
        <p:spPr/>
        <p:txBody>
          <a:bodyPr>
            <a:noAutofit/>
          </a:bodyPr>
          <a:lstStyle/>
          <a:p>
            <a:pPr eaLnBrk="1" hangingPunct="1">
              <a:lnSpc>
                <a:spcPct val="110000"/>
              </a:lnSpc>
            </a:pPr>
            <a:r>
              <a:rPr lang="en-GB" altLang="el-GR" sz="3000" dirty="0"/>
              <a:t>Chomsky (1957) attacked structuralism and his linguistic theories created a revolution in linguistic enquiry and proved to be a turning point in 20th century linguistics.</a:t>
            </a:r>
          </a:p>
          <a:p>
            <a:pPr eaLnBrk="1" hangingPunct="1">
              <a:lnSpc>
                <a:spcPct val="110000"/>
              </a:lnSpc>
            </a:pPr>
            <a:r>
              <a:rPr lang="en-GB" altLang="el-GR" sz="3000" dirty="0"/>
              <a:t>Chomsky’s theories still </a:t>
            </a:r>
            <a:r>
              <a:rPr lang="en-GB" altLang="el-GR" sz="3000" dirty="0" smtClean="0"/>
              <a:t>focus </a:t>
            </a:r>
            <a:r>
              <a:rPr lang="en-GB" altLang="el-GR" sz="3000" dirty="0"/>
              <a:t>on the </a:t>
            </a:r>
            <a:r>
              <a:rPr lang="en-GB" altLang="el-GR" sz="3000" b="1" dirty="0"/>
              <a:t>formal properties </a:t>
            </a:r>
            <a:r>
              <a:rPr lang="en-GB" altLang="el-GR" sz="3000" dirty="0"/>
              <a:t>of the language and he was the first to focus on another level of linguistic enquiry – </a:t>
            </a:r>
            <a:r>
              <a:rPr lang="en-GB" altLang="el-GR" sz="3000" b="1" dirty="0"/>
              <a:t>syntax</a:t>
            </a:r>
            <a:r>
              <a:rPr lang="en-GB" altLang="el-GR" sz="3000" dirty="0"/>
              <a:t>.</a:t>
            </a:r>
          </a:p>
        </p:txBody>
      </p:sp>
    </p:spTree>
    <p:extLst>
      <p:ext uri="{BB962C8B-B14F-4D97-AF65-F5344CB8AC3E}">
        <p14:creationId xmlns:p14="http://schemas.microsoft.com/office/powerpoint/2010/main" val="210207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p:cTn id="7" dur="500" fill="hold"/>
                                        <p:tgtEl>
                                          <p:spTgt spid="1638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38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386">
                                            <p:txEl>
                                              <p:pRg st="1" end="1"/>
                                            </p:txEl>
                                          </p:spTgt>
                                        </p:tgtEl>
                                        <p:attrNameLst>
                                          <p:attrName>style.visibility</p:attrName>
                                        </p:attrNameLst>
                                      </p:cBhvr>
                                      <p:to>
                                        <p:strVal val="visible"/>
                                      </p:to>
                                    </p:set>
                                    <p:anim calcmode="lin" valueType="num">
                                      <p:cBhvr>
                                        <p:cTn id="14" dur="500" fill="hold"/>
                                        <p:tgtEl>
                                          <p:spTgt spid="1638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638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63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GB" dirty="0" smtClean="0"/>
              <a:t>Formalism and Chomsky (2/3)</a:t>
            </a:r>
            <a:endParaRPr lang="en-GB" dirty="0"/>
          </a:p>
        </p:txBody>
      </p:sp>
      <p:sp>
        <p:nvSpPr>
          <p:cNvPr id="15362" name="Rectangle 3"/>
          <p:cNvSpPr>
            <a:spLocks noGrp="1" noChangeArrowheads="1"/>
          </p:cNvSpPr>
          <p:nvPr>
            <p:ph idx="1"/>
          </p:nvPr>
        </p:nvSpPr>
        <p:spPr/>
        <p:txBody>
          <a:bodyPr>
            <a:noAutofit/>
          </a:bodyPr>
          <a:lstStyle/>
          <a:p>
            <a:pPr>
              <a:spcBef>
                <a:spcPts val="600"/>
              </a:spcBef>
            </a:pPr>
            <a:r>
              <a:rPr lang="en-GB" altLang="el-GR" sz="2600" dirty="0"/>
              <a:t>Chomsky starts from the observation that although different groups of people speak different languages, all human languages are similarly governed by common rules, or principles, that are </a:t>
            </a:r>
            <a:r>
              <a:rPr lang="en-GB" altLang="el-GR" sz="2600" b="1" dirty="0"/>
              <a:t>universal.</a:t>
            </a:r>
          </a:p>
          <a:p>
            <a:pPr>
              <a:spcBef>
                <a:spcPts val="600"/>
              </a:spcBef>
            </a:pPr>
            <a:r>
              <a:rPr lang="en-US" altLang="el-GR" sz="2600" dirty="0"/>
              <a:t>Chomsky believed that language is a </a:t>
            </a:r>
            <a:r>
              <a:rPr lang="en-US" altLang="el-GR" sz="2600" dirty="0" smtClean="0"/>
              <a:t>rule-governed </a:t>
            </a:r>
            <a:r>
              <a:rPr lang="en-US" altLang="el-GR" sz="2600" dirty="0"/>
              <a:t>system. Any language </a:t>
            </a:r>
            <a:r>
              <a:rPr lang="en-US" altLang="el-GR" sz="2600"/>
              <a:t>has </a:t>
            </a:r>
            <a:r>
              <a:rPr lang="en-US" altLang="el-GR" sz="2600" smtClean="0"/>
              <a:t>a </a:t>
            </a:r>
            <a:r>
              <a:rPr lang="en-US" altLang="el-GR" sz="2600" dirty="0"/>
              <a:t>finite set of rules, knowledge of which enabled the native speaker to produce an infinite number of sentences.</a:t>
            </a:r>
          </a:p>
          <a:p>
            <a:pPr>
              <a:spcBef>
                <a:spcPts val="600"/>
              </a:spcBef>
            </a:pPr>
            <a:r>
              <a:rPr lang="en-US" altLang="el-GR" sz="2600" dirty="0"/>
              <a:t>The linguist’s task is to discover </a:t>
            </a:r>
            <a:r>
              <a:rPr lang="en-US" altLang="el-GR" sz="2600" b="1" dirty="0"/>
              <a:t>this finite set of </a:t>
            </a:r>
            <a:r>
              <a:rPr lang="en-US" altLang="el-GR" sz="2600" b="1" dirty="0" smtClean="0"/>
              <a:t>rules </a:t>
            </a:r>
            <a:r>
              <a:rPr lang="en-US" altLang="el-GR" sz="2600" dirty="0"/>
              <a:t>which had a generative, productive power (transformational/generative linguistics). </a:t>
            </a:r>
            <a:endParaRPr lang="el-GR" altLang="el-GR" sz="2600" dirty="0"/>
          </a:p>
        </p:txBody>
      </p:sp>
    </p:spTree>
    <p:extLst>
      <p:ext uri="{BB962C8B-B14F-4D97-AF65-F5344CB8AC3E}">
        <p14:creationId xmlns:p14="http://schemas.microsoft.com/office/powerpoint/2010/main" val="3883306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anim calcmode="lin" valueType="num">
                                      <p:cBhvr additive="base">
                                        <p:cTn id="19"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972</Words>
  <Application>Microsoft Office PowerPoint</Application>
  <PresentationFormat>Widescreen</PresentationFormat>
  <Paragraphs>70</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宋体</vt:lpstr>
      <vt:lpstr>Arial</vt:lpstr>
      <vt:lpstr>Calibri</vt:lpstr>
      <vt:lpstr>Θέμα του Office</vt:lpstr>
      <vt:lpstr>An Introduction to the Theories of Language  </vt:lpstr>
      <vt:lpstr>The main content:</vt:lpstr>
      <vt:lpstr>Grammar and linguistic theory  (1/2)</vt:lpstr>
      <vt:lpstr>Grammar and linguistic theory  (2/2)</vt:lpstr>
      <vt:lpstr>Structural theory of language</vt:lpstr>
      <vt:lpstr>Main features of the structural theory of language (1/2)</vt:lpstr>
      <vt:lpstr>Main features of the structural theory of language (2/2)</vt:lpstr>
      <vt:lpstr>Formalism and Chomsky (1/3)</vt:lpstr>
      <vt:lpstr>Formalism and Chomsky (2/3)</vt:lpstr>
      <vt:lpstr>Formalism and Chomsky (3/3)</vt:lpstr>
      <vt:lpstr>The structural/formalist influence on language teaching (1/2)</vt:lpstr>
      <vt:lpstr>The structural/formalist influence on language teaching (2/2)</vt:lpstr>
      <vt:lpstr>Some questions</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Theories of Language </dc:title>
  <dc:creator>Tahsin H. Rassul</dc:creator>
  <cp:lastModifiedBy>Tahsin H. Rassul</cp:lastModifiedBy>
  <cp:revision>17</cp:revision>
  <dcterms:created xsi:type="dcterms:W3CDTF">2023-10-20T08:54:48Z</dcterms:created>
  <dcterms:modified xsi:type="dcterms:W3CDTF">2023-10-28T22:21:08Z</dcterms:modified>
</cp:coreProperties>
</file>