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09" r:id="rId6"/>
    <p:sldId id="310" r:id="rId7"/>
    <p:sldId id="311" r:id="rId8"/>
    <p:sldId id="312" r:id="rId9"/>
    <p:sldId id="313" r:id="rId10"/>
    <p:sldId id="314" r:id="rId11"/>
    <p:sldId id="315" r:id="rId12"/>
    <p:sldId id="316" r:id="rId13"/>
    <p:sldId id="31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10/21/2023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10/21/2023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10/21/2023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10/21/2023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10/21/2023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10/21/2023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10/21/2023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10/21/2023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10/21/2023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10/21/2023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pPr algn="ctr"/>
            <a:r>
              <a:rPr lang="ar-IQ" sz="2800" dirty="0">
                <a:solidFill>
                  <a:srgbClr val="FF0000"/>
                </a:solidFill>
                <a:effectLst/>
                <a:latin typeface="Calibri" panose="020F0502020204030204" pitchFamily="34" charset="0"/>
                <a:ea typeface="Calibri" panose="020F0502020204030204" pitchFamily="34" charset="0"/>
                <a:cs typeface="Ali_K_Alwand" pitchFamily="2" charset="-78"/>
              </a:rPr>
              <a:t>دةروونزاني ئةريَني</a:t>
            </a:r>
            <a:b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br>
            <a:endParaRPr lang="en-US" dirty="0">
              <a:solidFill>
                <a:srgbClr val="FF0000"/>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Sit Dolor Amet</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9F94-8BA5-790F-68AF-CE4BFC2F2CB4}"/>
              </a:ext>
            </a:extLst>
          </p:cNvPr>
          <p:cNvSpPr>
            <a:spLocks noGrp="1"/>
          </p:cNvSpPr>
          <p:nvPr>
            <p:ph type="ctrTitle"/>
          </p:nvPr>
        </p:nvSpPr>
        <p:spPr/>
        <p:txBody>
          <a:bodyPr>
            <a:normAutofit/>
          </a:bodyPr>
          <a:lstStyle/>
          <a:p>
            <a:pPr algn="just"/>
            <a:r>
              <a:rPr lang="ar-IQ" sz="2000" dirty="0">
                <a:effectLst/>
                <a:latin typeface="Calibri" panose="020F0502020204030204" pitchFamily="34" charset="0"/>
                <a:ea typeface="Calibri" panose="020F0502020204030204" pitchFamily="34" charset="0"/>
                <a:cs typeface="Ali_K_Samik" pitchFamily="2" charset="-78"/>
              </a:rPr>
              <a:t>دواي ئةوةى سليطمان وةك سةرؤكي كؤمةلَةي دةروونزاني ئةمريكي  </a:t>
            </a:r>
            <a:r>
              <a:rPr lang="en-US" sz="2000" dirty="0">
                <a:effectLst/>
                <a:latin typeface="Calibri" panose="020F0502020204030204" pitchFamily="34" charset="0"/>
                <a:ea typeface="Calibri" panose="020F0502020204030204" pitchFamily="34" charset="0"/>
                <a:cs typeface="Ali_K_Samik" pitchFamily="2" charset="-78"/>
              </a:rPr>
              <a:t> (APA)</a:t>
            </a:r>
            <a:r>
              <a:rPr lang="en-US" sz="2000" dirty="0">
                <a:effectLst/>
                <a:latin typeface="Ali_K_Alwand" pitchFamily="2" charset="-78"/>
                <a:ea typeface="Calibri" panose="020F0502020204030204" pitchFamily="34" charset="0"/>
                <a:cs typeface="Ali_K_Samik" pitchFamily="2" charset="-78"/>
              </a:rPr>
              <a:t> </a:t>
            </a:r>
            <a:r>
              <a:rPr lang="ar-IQ" sz="2000" dirty="0">
                <a:effectLst/>
                <a:latin typeface="Ali_K_Alwand" pitchFamily="2" charset="-78"/>
                <a:ea typeface="Calibri" panose="020F0502020204030204" pitchFamily="34" charset="0"/>
                <a:cs typeface="Ali_K_Samik" pitchFamily="2" charset="-78"/>
              </a:rPr>
              <a:t>هاني تويذةةراني دا كة ليكؤلَينةوة لةسةر ئةو لايةنانة بكةنةوة كة دةبنة هؤي بةهيَزكردني مرؤظ و هانيان دةدات بؤ داهيَنان . وة ئةم بوارة نويَيةى كة بانطةشةى بؤ دةكرد ناوى نا دةروونزاني ئةريَني  .</a:t>
            </a:r>
            <a:br>
              <a:rPr lang="en-US" sz="2000" dirty="0">
                <a:effectLst/>
                <a:latin typeface="Calibri" panose="020F0502020204030204" pitchFamily="34" charset="0"/>
                <a:ea typeface="Calibri" panose="020F0502020204030204" pitchFamily="34" charset="0"/>
                <a:cs typeface="Ali_K_Samik" pitchFamily="2" charset="-78"/>
              </a:rPr>
            </a:br>
            <a:endParaRPr lang="en-US" sz="2000" dirty="0">
              <a:cs typeface="Ali_K_Samik" pitchFamily="2" charset="-78"/>
            </a:endParaRPr>
          </a:p>
        </p:txBody>
      </p:sp>
      <p:sp>
        <p:nvSpPr>
          <p:cNvPr id="3" name="Subtitle 2">
            <a:extLst>
              <a:ext uri="{FF2B5EF4-FFF2-40B4-BE49-F238E27FC236}">
                <a16:creationId xmlns:a16="http://schemas.microsoft.com/office/drawing/2014/main" id="{9CD2E655-5F18-CCFC-09EF-198704219C8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8152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E0344-252D-15B2-AD77-18F8FA608BC9}"/>
              </a:ext>
            </a:extLst>
          </p:cNvPr>
          <p:cNvSpPr>
            <a:spLocks noGrp="1"/>
          </p:cNvSpPr>
          <p:nvPr>
            <p:ph type="ctrTitle"/>
          </p:nvPr>
        </p:nvSpPr>
        <p:spPr>
          <a:xfrm>
            <a:off x="1097280" y="1280160"/>
            <a:ext cx="10058400" cy="3200400"/>
          </a:xfrm>
        </p:spPr>
        <p:txBody>
          <a:bodyPr>
            <a:normAutofit/>
          </a:bodyPr>
          <a:lstStyle/>
          <a:p>
            <a:pPr algn="r"/>
            <a:r>
              <a:rPr lang="ar-IQ" sz="2000" dirty="0">
                <a:effectLst/>
                <a:latin typeface="Calibri" panose="020F0502020204030204" pitchFamily="34" charset="0"/>
                <a:ea typeface="Calibri" panose="020F0502020204030204" pitchFamily="34" charset="0"/>
                <a:cs typeface="Ali_K_Alwand" pitchFamily="2" charset="-78"/>
              </a:rPr>
              <a:t>زانستي دةرووني سنوورَكي بةرفراواني هةية و بةردةوام لة فراوان بوون داية هؤكاري فراوانبوونيشي دةطةريَتةوة بؤ دؤزينةوةى نهيَنيةكاني ميَشكي مرؤظ و رةفتارة ئالؤزةكاني كة كاريَكي ئاسان نية بؤية لقةكاني دةرووزنزاني لة روانطةى جياوازةوة ليَكؤلَينةوة بؤ رةفتارى مرؤظ دةكةن.</a:t>
            </a:r>
            <a:br>
              <a:rPr lang="en-US" sz="2000" dirty="0">
                <a:effectLst/>
                <a:latin typeface="Calibri" panose="020F0502020204030204" pitchFamily="34" charset="0"/>
                <a:ea typeface="Calibri" panose="020F0502020204030204" pitchFamily="34" charset="0"/>
                <a:cs typeface="Arial" panose="020B0604020202020204" pitchFamily="34" charset="0"/>
              </a:rPr>
            </a:br>
            <a:endParaRPr lang="en-US" sz="2000" dirty="0"/>
          </a:p>
        </p:txBody>
      </p:sp>
      <p:sp>
        <p:nvSpPr>
          <p:cNvPr id="3" name="Subtitle 2">
            <a:extLst>
              <a:ext uri="{FF2B5EF4-FFF2-40B4-BE49-F238E27FC236}">
                <a16:creationId xmlns:a16="http://schemas.microsoft.com/office/drawing/2014/main" id="{447AD0EF-438E-8308-713E-7323F5518CEA}"/>
              </a:ext>
            </a:extLst>
          </p:cNvPr>
          <p:cNvSpPr>
            <a:spLocks noGrp="1"/>
          </p:cNvSpPr>
          <p:nvPr>
            <p:ph type="subTitle" idx="1"/>
          </p:nvPr>
        </p:nvSpPr>
        <p:spPr/>
        <p:txBody>
          <a:bodyPr/>
          <a:lstStyle/>
          <a:p>
            <a:pPr algn="r"/>
            <a:r>
              <a:rPr lang="ar-IQ" sz="2000" dirty="0">
                <a:effectLst/>
                <a:latin typeface="Calibri" panose="020F0502020204030204" pitchFamily="34" charset="0"/>
                <a:ea typeface="Calibri" panose="020F0502020204030204" pitchFamily="34" charset="0"/>
                <a:cs typeface="Ali_K_Alwand" pitchFamily="2" charset="-78"/>
              </a:rPr>
              <a:t>دةرووزنزاني بة طشتي بؤ دووبةشي سةرةكي دابةش دةبيَـت  بةشيَكيان تيؤرية و بةشيَكي تريان كردارية كة تيايدا لايةنة تيؤريةكان دةكات بة كردار </a:t>
            </a:r>
            <a:r>
              <a:rPr lang="ar-IQ" sz="1800" dirty="0">
                <a:effectLst/>
                <a:latin typeface="Calibri" panose="020F0502020204030204" pitchFamily="34" charset="0"/>
                <a:ea typeface="Calibri" panose="020F0502020204030204" pitchFamily="34" charset="0"/>
                <a:cs typeface="Ali_K_Alwand"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0459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DFED3-2BE4-F70F-B819-7EF6BE760B1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9175F20-355E-94FA-8437-686C2E9A9CD3}"/>
              </a:ext>
            </a:extLst>
          </p:cNvPr>
          <p:cNvSpPr>
            <a:spLocks noGrp="1"/>
          </p:cNvSpPr>
          <p:nvPr>
            <p:ph idx="1"/>
          </p:nvPr>
        </p:nvSpPr>
        <p:spPr/>
        <p:txBody>
          <a:bodyPr/>
          <a:lstStyle/>
          <a:p>
            <a:pPr algn="just" rtl="1"/>
            <a:r>
              <a:rPr lang="ar-IQ" dirty="0">
                <a:effectLst/>
                <a:latin typeface="Calibri" panose="020F0502020204030204" pitchFamily="34" charset="0"/>
                <a:ea typeface="Calibri" panose="020F0502020204030204" pitchFamily="34" charset="0"/>
                <a:cs typeface="Ali_K_Alwand" pitchFamily="2" charset="-78"/>
              </a:rPr>
              <a:t>دةروونزاني ئةريَني بة لقيَكي طرنطي دةروونزاني هةذمار دةكريَت بةتايبةتي لةسةرةتاكاني سةدةى (21) وةك بةشيَك لةبةشة تيؤريةكاني دةروونزاني . ئةم بةشة طرنطي بةو تويَذينةوانة دةدات كة مرؤظ بةرةو بةختةوةرى دةبات لايةنة ئةريَنيةكاني كةسايةتي بةهيَز دةكات وةك (خؤطونجاندن، بةرةنطاربونةوةى ثالةثةستؤ دةروونيةكان، بةرزكردنةوةى كواليَتي ذيان.....). </a:t>
            </a: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9450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AD16-0411-A195-065F-E543F4FB91BE}"/>
              </a:ext>
            </a:extLst>
          </p:cNvPr>
          <p:cNvSpPr>
            <a:spLocks noGrp="1"/>
          </p:cNvSpPr>
          <p:nvPr>
            <p:ph type="ctrTitle"/>
          </p:nvPr>
        </p:nvSpPr>
        <p:spPr/>
        <p:txBody>
          <a:bodyPr>
            <a:normAutofit/>
          </a:bodyPr>
          <a:lstStyle/>
          <a:p>
            <a:pPr algn="ctr"/>
            <a:r>
              <a:rPr lang="ar-IQ" sz="2000" dirty="0">
                <a:effectLst/>
                <a:latin typeface="Calibri" panose="020F0502020204030204" pitchFamily="34" charset="0"/>
                <a:ea typeface="Calibri" panose="020F0502020204030204" pitchFamily="34" charset="0"/>
                <a:cs typeface="Ali_K_Alwand" pitchFamily="2" charset="-78"/>
              </a:rPr>
              <a:t>دةروونزاني ئةريَني سةرضاوةكةى </a:t>
            </a:r>
            <a:r>
              <a:rPr lang="ar-IQ" sz="2000" dirty="0">
                <a:latin typeface="Calibri" panose="020F0502020204030204" pitchFamily="34" charset="0"/>
                <a:ea typeface="Calibri" panose="020F0502020204030204" pitchFamily="34" charset="0"/>
                <a:cs typeface="Ali_K_Alwand" pitchFamily="2" charset="-78"/>
              </a:rPr>
              <a:t>لة ضيةوة هاتوة؟</a:t>
            </a:r>
            <a:endParaRPr lang="en-US" sz="2000" dirty="0"/>
          </a:p>
        </p:txBody>
      </p:sp>
      <p:sp>
        <p:nvSpPr>
          <p:cNvPr id="3" name="Subtitle 2">
            <a:extLst>
              <a:ext uri="{FF2B5EF4-FFF2-40B4-BE49-F238E27FC236}">
                <a16:creationId xmlns:a16="http://schemas.microsoft.com/office/drawing/2014/main" id="{CAAF242C-EA29-1EDF-A606-1DCCBA4EF21D}"/>
              </a:ext>
            </a:extLst>
          </p:cNvPr>
          <p:cNvSpPr>
            <a:spLocks noGrp="1"/>
          </p:cNvSpPr>
          <p:nvPr>
            <p:ph type="subTitle" idx="1"/>
          </p:nvPr>
        </p:nvSpPr>
        <p:spPr/>
        <p:txBody>
          <a:bodyPr>
            <a:normAutofit/>
          </a:bodyPr>
          <a:lstStyle/>
          <a:p>
            <a:pPr algn="ctr"/>
            <a:r>
              <a:rPr lang="ar-IQ" sz="2000" dirty="0">
                <a:effectLst/>
                <a:latin typeface="Calibri" panose="020F0502020204030204" pitchFamily="34" charset="0"/>
                <a:ea typeface="Calibri" panose="020F0502020204030204" pitchFamily="34" charset="0"/>
                <a:cs typeface="Ali_K_Alwand" pitchFamily="2" charset="-78"/>
              </a:rPr>
              <a:t>قوتابخانةى مرؤظايةتي ضؤن ليَكدانةوة بؤ رةفتارى مرؤظ دةكات؟</a:t>
            </a:r>
            <a:endParaRPr lang="en-US" sz="2000" dirty="0"/>
          </a:p>
        </p:txBody>
      </p:sp>
    </p:spTree>
    <p:extLst>
      <p:ext uri="{BB962C8B-B14F-4D97-AF65-F5344CB8AC3E}">
        <p14:creationId xmlns:p14="http://schemas.microsoft.com/office/powerpoint/2010/main" val="428078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74359-31BE-DDEE-0584-4C5C24F0BFFE}"/>
              </a:ext>
            </a:extLst>
          </p:cNvPr>
          <p:cNvSpPr>
            <a:spLocks noGrp="1"/>
          </p:cNvSpPr>
          <p:nvPr>
            <p:ph type="ctrTitle"/>
          </p:nvPr>
        </p:nvSpPr>
        <p:spPr>
          <a:xfrm>
            <a:off x="1097280" y="758952"/>
            <a:ext cx="10058400" cy="1039368"/>
          </a:xfrm>
        </p:spPr>
        <p:txBody>
          <a:bodyPr>
            <a:normAutofit/>
          </a:bodyPr>
          <a:lstStyle/>
          <a:p>
            <a:pPr algn="ctr"/>
            <a:r>
              <a:rPr lang="ar-IQ" sz="2000" dirty="0">
                <a:effectLst/>
                <a:latin typeface="Calibri" panose="020F0502020204030204" pitchFamily="34" charset="0"/>
                <a:ea typeface="Calibri" panose="020F0502020204030204" pitchFamily="34" charset="0"/>
                <a:cs typeface="Ali_K_Alwand" pitchFamily="2" charset="-78"/>
              </a:rPr>
              <a:t>ثيَناسةى دةروونزاني ئةريَني :-</a:t>
            </a:r>
            <a:br>
              <a:rPr lang="en-US" sz="2000" dirty="0">
                <a:effectLst/>
                <a:latin typeface="Calibri" panose="020F0502020204030204" pitchFamily="34" charset="0"/>
                <a:ea typeface="Calibri" panose="020F0502020204030204" pitchFamily="34" charset="0"/>
                <a:cs typeface="Arial" panose="020B0604020202020204" pitchFamily="34" charset="0"/>
              </a:rPr>
            </a:br>
            <a:endParaRPr lang="en-US" sz="2000" dirty="0"/>
          </a:p>
        </p:txBody>
      </p:sp>
      <p:sp>
        <p:nvSpPr>
          <p:cNvPr id="3" name="Subtitle 2">
            <a:extLst>
              <a:ext uri="{FF2B5EF4-FFF2-40B4-BE49-F238E27FC236}">
                <a16:creationId xmlns:a16="http://schemas.microsoft.com/office/drawing/2014/main" id="{D21FC8DF-0EC3-3477-55B0-B89798B8977A}"/>
              </a:ext>
            </a:extLst>
          </p:cNvPr>
          <p:cNvSpPr>
            <a:spLocks noGrp="1"/>
          </p:cNvSpPr>
          <p:nvPr>
            <p:ph type="subTitle" idx="1"/>
          </p:nvPr>
        </p:nvSpPr>
        <p:spPr/>
        <p:txBody>
          <a:bodyPr>
            <a:normAutofit/>
          </a:bodyPr>
          <a:lstStyle/>
          <a:p>
            <a:pPr algn="just" rtl="1"/>
            <a:r>
              <a:rPr lang="ar-IQ" sz="2000" dirty="0">
                <a:effectLst/>
                <a:latin typeface="Calibri" panose="020F0502020204030204" pitchFamily="34" charset="0"/>
                <a:ea typeface="Calibri" panose="020F0502020204030204" pitchFamily="34" charset="0"/>
                <a:cs typeface="Ali_K_Alwand" pitchFamily="2" charset="-78"/>
              </a:rPr>
              <a:t>ضةمكي دةروونزاني ئةريَني لةلايةن زانا مارتن سليطمان لة سالَي (1998) دامةزرا كة جةخت دةكاتةوة لةسةر لايةني ئةريَني مرؤظ نةوةك لايةني نةريَني ليكؤلَينةوةيةكي زانستية بؤ خالَة بةهيَزو ضاكةكاني مرؤظ كة دةبنة هؤى ثيَشكةوتني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sz="2000" dirty="0"/>
          </a:p>
        </p:txBody>
      </p:sp>
    </p:spTree>
    <p:extLst>
      <p:ext uri="{BB962C8B-B14F-4D97-AF65-F5344CB8AC3E}">
        <p14:creationId xmlns:p14="http://schemas.microsoft.com/office/powerpoint/2010/main" val="228225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FBAF5-5ECC-0ED9-543F-11803C2C1DB8}"/>
              </a:ext>
            </a:extLst>
          </p:cNvPr>
          <p:cNvSpPr txBox="1"/>
          <p:nvPr/>
        </p:nvSpPr>
        <p:spPr>
          <a:xfrm>
            <a:off x="1554480" y="2103120"/>
            <a:ext cx="8788400" cy="788677"/>
          </a:xfrm>
          <a:prstGeom prst="rect">
            <a:avLst/>
          </a:prstGeom>
          <a:noFill/>
        </p:spPr>
        <p:txBody>
          <a:bodyPr wrap="square">
            <a:spAutoFit/>
          </a:bodyPr>
          <a:lstStyle/>
          <a:p>
            <a:pPr marL="342900" marR="0" lvl="0" indent="-342900" algn="just" rtl="1">
              <a:lnSpc>
                <a:spcPct val="115000"/>
              </a:lnSpc>
              <a:spcBef>
                <a:spcPts val="0"/>
              </a:spcBef>
              <a:spcAft>
                <a:spcPts val="1000"/>
              </a:spcAft>
              <a:buFont typeface="+mj-lt"/>
              <a:buAutoNum type="arabicPeriod"/>
            </a:pPr>
            <a:r>
              <a:rPr lang="ar-IQ" sz="2000" dirty="0">
                <a:effectLst/>
                <a:latin typeface="Calibri" panose="020F0502020204030204" pitchFamily="34" charset="0"/>
                <a:ea typeface="Calibri" panose="020F0502020204030204" pitchFamily="34" charset="0"/>
                <a:cs typeface="Ali_K_Alwand" pitchFamily="2" charset="-78"/>
              </a:rPr>
              <a:t>لقيَكي تازةية لة لقةكاني دةرونزاني كؤكةرةوةى لايةني تيؤرى و لايةني ثراكتيكية بة ثيَ ثرؤطرام و ستراتيذي و راهيَنان كردن بؤ ئةوةى مرؤظ زياتر هةست بةدلَخؤشي و بةختةوةرى بطات.</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577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833BA-1DE8-D4FD-5603-5C50C0455815}"/>
              </a:ext>
            </a:extLst>
          </p:cNvPr>
          <p:cNvSpPr>
            <a:spLocks noGrp="1"/>
          </p:cNvSpPr>
          <p:nvPr>
            <p:ph type="ctrTitle"/>
          </p:nvPr>
        </p:nvSpPr>
        <p:spPr>
          <a:xfrm>
            <a:off x="1097280" y="758952"/>
            <a:ext cx="10058400" cy="1453896"/>
          </a:xfrm>
        </p:spPr>
        <p:txBody>
          <a:bodyPr>
            <a:normAutofit/>
          </a:bodyPr>
          <a:lstStyle/>
          <a:p>
            <a:pPr algn="ctr"/>
            <a:r>
              <a:rPr lang="ar-IQ" sz="2400" dirty="0">
                <a:solidFill>
                  <a:srgbClr val="FF0000"/>
                </a:solidFill>
                <a:effectLst/>
                <a:latin typeface="Calibri" panose="020F0502020204030204" pitchFamily="34" charset="0"/>
                <a:ea typeface="Calibri" panose="020F0502020204030204" pitchFamily="34" charset="0"/>
                <a:cs typeface="Ali_K_Alwand" pitchFamily="2" charset="-78"/>
              </a:rPr>
              <a:t>سةرةتاي سةرهةلَداني دةرونزاني ئةريَني .</a:t>
            </a:r>
            <a:br>
              <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br>
            <a:endParaRPr lang="en-US" sz="2400" dirty="0">
              <a:solidFill>
                <a:srgbClr val="FF0000"/>
              </a:solidFill>
            </a:endParaRPr>
          </a:p>
        </p:txBody>
      </p:sp>
      <p:sp>
        <p:nvSpPr>
          <p:cNvPr id="3" name="Subtitle 2">
            <a:extLst>
              <a:ext uri="{FF2B5EF4-FFF2-40B4-BE49-F238E27FC236}">
                <a16:creationId xmlns:a16="http://schemas.microsoft.com/office/drawing/2014/main" id="{D25EAE76-2F56-82E7-06A3-E395B632D043}"/>
              </a:ext>
            </a:extLst>
          </p:cNvPr>
          <p:cNvSpPr>
            <a:spLocks noGrp="1"/>
          </p:cNvSpPr>
          <p:nvPr>
            <p:ph type="subTitle" idx="1"/>
          </p:nvPr>
        </p:nvSpPr>
        <p:spPr>
          <a:xfrm>
            <a:off x="1100051" y="3302000"/>
            <a:ext cx="10055629" cy="2486152"/>
          </a:xfrm>
        </p:spPr>
        <p:txBody>
          <a:bodyPr>
            <a:normAutofit/>
          </a:bodyPr>
          <a:lstStyle/>
          <a:p>
            <a:pPr algn="just" rtl="1"/>
            <a:r>
              <a:rPr lang="ar-IQ" sz="1800" dirty="0">
                <a:effectLst/>
                <a:latin typeface="Calibri" panose="020F0502020204030204" pitchFamily="34" charset="0"/>
                <a:ea typeface="Calibri" panose="020F0502020204030204" pitchFamily="34" charset="0"/>
                <a:cs typeface="Ali_K_Alwand" pitchFamily="2" charset="-78"/>
              </a:rPr>
              <a:t>ثيَش سةرهةلَداني دةروونزاني ئةريَني ئةو تويذينةوانة كة ئةنجام دةدران زياتركاريان لةسةر لايةني نةريَني و خالَة لاوازةكاني مرؤظ دةكرد، لة نيوان سالاَني (1960-1970) زانا مارتن سليطمان لة ئةنجامي تويَذينةةكانيدا تيؤريَكي داهيَنا بةناوى (فيَربووني بيَ توانايي) ووردةكارى ئةم تيؤرةى لةسالَي (2002) خستةر وولة كتيَبي (بةختةوةرى راستةقينة ) </a:t>
            </a:r>
            <a:endParaRPr lang="en-US" dirty="0"/>
          </a:p>
        </p:txBody>
      </p:sp>
    </p:spTree>
    <p:extLst>
      <p:ext uri="{BB962C8B-B14F-4D97-AF65-F5344CB8AC3E}">
        <p14:creationId xmlns:p14="http://schemas.microsoft.com/office/powerpoint/2010/main" val="267393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4A8BB-4C74-E4CF-92CE-920B63987202}"/>
              </a:ext>
            </a:extLst>
          </p:cNvPr>
          <p:cNvSpPr>
            <a:spLocks noGrp="1"/>
          </p:cNvSpPr>
          <p:nvPr>
            <p:ph type="ctrTitle"/>
          </p:nvPr>
        </p:nvSpPr>
        <p:spPr>
          <a:xfrm>
            <a:off x="1097280" y="758952"/>
            <a:ext cx="10271760" cy="1709928"/>
          </a:xfrm>
        </p:spPr>
        <p:txBody>
          <a:bodyPr>
            <a:normAutofit/>
          </a:bodyPr>
          <a:lstStyle/>
          <a:p>
            <a:pPr algn="r"/>
            <a:r>
              <a:rPr lang="ar-IQ" sz="2000" dirty="0">
                <a:effectLst/>
                <a:latin typeface="Calibri" panose="020F0502020204030204" pitchFamily="34" charset="0"/>
                <a:ea typeface="Calibri" panose="020F0502020204030204" pitchFamily="34" charset="0"/>
                <a:cs typeface="Ali_K_Alwand" pitchFamily="2" charset="-78"/>
              </a:rPr>
              <a:t>زانا  سليطمان تويذينةوةكاني لةسةر سةط ئةنجامدا كة لةريطاي رووبةروو بوونةوةى سةطةكة بة ووروذيَنةرى نةريَني فيَري بيَ توانايي كرد</a:t>
            </a:r>
            <a:endParaRPr lang="en-US" sz="2000" dirty="0"/>
          </a:p>
        </p:txBody>
      </p:sp>
      <p:sp>
        <p:nvSpPr>
          <p:cNvPr id="3" name="Subtitle 2">
            <a:extLst>
              <a:ext uri="{FF2B5EF4-FFF2-40B4-BE49-F238E27FC236}">
                <a16:creationId xmlns:a16="http://schemas.microsoft.com/office/drawing/2014/main" id="{DF60A6FD-C6EE-3F3A-31D3-D4AFE3EC6A0F}"/>
              </a:ext>
            </a:extLst>
          </p:cNvPr>
          <p:cNvSpPr>
            <a:spLocks noGrp="1"/>
          </p:cNvSpPr>
          <p:nvPr>
            <p:ph type="subTitle" idx="1"/>
          </p:nvPr>
        </p:nvSpPr>
        <p:spPr/>
        <p:txBody>
          <a:bodyPr>
            <a:normAutofit/>
          </a:bodyPr>
          <a:lstStyle/>
          <a:p>
            <a:pPr algn="ctr"/>
            <a:r>
              <a:rPr lang="ar-IQ" sz="2000" dirty="0">
                <a:effectLst/>
                <a:latin typeface="Calibri" panose="020F0502020204030204" pitchFamily="34" charset="0"/>
                <a:ea typeface="Calibri" panose="020F0502020204030204" pitchFamily="34" charset="0"/>
                <a:cs typeface="Ali_K_Alwand" pitchFamily="2" charset="-78"/>
              </a:rPr>
              <a:t>بيرؤكةى تاقيكردنةوةكة ضؤن بوو؟</a:t>
            </a:r>
            <a:endParaRPr lang="en-US" sz="2000" dirty="0"/>
          </a:p>
        </p:txBody>
      </p:sp>
    </p:spTree>
    <p:extLst>
      <p:ext uri="{BB962C8B-B14F-4D97-AF65-F5344CB8AC3E}">
        <p14:creationId xmlns:p14="http://schemas.microsoft.com/office/powerpoint/2010/main" val="394324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B1D0-56E1-BF08-26CA-29DB779E63B5}"/>
              </a:ext>
            </a:extLst>
          </p:cNvPr>
          <p:cNvSpPr>
            <a:spLocks noGrp="1"/>
          </p:cNvSpPr>
          <p:nvPr>
            <p:ph type="ctrTitle"/>
          </p:nvPr>
        </p:nvSpPr>
        <p:spPr>
          <a:xfrm>
            <a:off x="1097280" y="758952"/>
            <a:ext cx="9448800" cy="1453896"/>
          </a:xfrm>
        </p:spPr>
        <p:txBody>
          <a:bodyPr>
            <a:normAutofit/>
          </a:bodyPr>
          <a:lstStyle/>
          <a:p>
            <a:pPr algn="ctr"/>
            <a:r>
              <a:rPr lang="ar-IQ" sz="2000" dirty="0">
                <a:effectLst/>
                <a:latin typeface="Calibri" panose="020F0502020204030204" pitchFamily="34" charset="0"/>
                <a:ea typeface="Calibri" panose="020F0502020204030204" pitchFamily="34" charset="0"/>
                <a:cs typeface="Ali_K_Alwand" pitchFamily="2" charset="-78"/>
              </a:rPr>
              <a:t>ضؤن ليَكدانةوةى بؤ حالَةتي خةمؤكي كرد ؟</a:t>
            </a:r>
            <a:endParaRPr lang="en-US" sz="2000" dirty="0"/>
          </a:p>
        </p:txBody>
      </p:sp>
      <p:sp>
        <p:nvSpPr>
          <p:cNvPr id="3" name="Subtitle 2">
            <a:extLst>
              <a:ext uri="{FF2B5EF4-FFF2-40B4-BE49-F238E27FC236}">
                <a16:creationId xmlns:a16="http://schemas.microsoft.com/office/drawing/2014/main" id="{7E290700-F8D0-EB48-D371-B7DFD8654AB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96197531"/>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{052985BE-B0E0-4380-A1B8-303A5888D456}tf11437505_win32</Template>
  <TotalTime>16</TotalTime>
  <Words>334</Words>
  <Application>Microsoft Office PowerPoint</Application>
  <PresentationFormat>Widescreen</PresentationFormat>
  <Paragraphs>16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Ali_K_Alwand</vt:lpstr>
      <vt:lpstr>Calibri</vt:lpstr>
      <vt:lpstr>Georgia Pro Cond Light</vt:lpstr>
      <vt:lpstr>Speak Pro</vt:lpstr>
      <vt:lpstr>RetrospectVTI</vt:lpstr>
      <vt:lpstr>دةروونزاني ئةريَني </vt:lpstr>
      <vt:lpstr>زانستي دةرووني سنوورَكي بةرفراواني هةية و بةردةوام لة فراوان بوون داية هؤكاري فراوانبوونيشي دةطةريَتةوة بؤ دؤزينةوةى نهيَنيةكاني ميَشكي مرؤظ و رةفتارة ئالؤزةكاني كة كاريَكي ئاسان نية بؤية لقةكاني دةرووزنزاني لة روانطةى جياوازةوة ليَكؤلَينةوة بؤ رةفتارى مرؤظ دةكةن. </vt:lpstr>
      <vt:lpstr>PowerPoint Presentation</vt:lpstr>
      <vt:lpstr>دةروونزاني ئةريَني سةرضاوةكةى لة ضيةوة هاتوة؟</vt:lpstr>
      <vt:lpstr>ثيَناسةى دةروونزاني ئةريَني :- </vt:lpstr>
      <vt:lpstr>PowerPoint Presentation</vt:lpstr>
      <vt:lpstr>سةرةتاي سةرهةلَداني دةرونزاني ئةريَني . </vt:lpstr>
      <vt:lpstr>زانا  سليطمان تويذينةوةكاني لةسةر سةط ئةنجامدا كة لةريطاي رووبةروو بوونةوةى سةطةكة بة ووروذيَنةرى نةريَني فيَري بيَ توانايي كرد</vt:lpstr>
      <vt:lpstr>ضؤن ليَكدانةوةى بؤ حالَةتي خةمؤكي كرد ؟</vt:lpstr>
      <vt:lpstr>دواي ئةوةى سليطمان وةك سةرؤكي كؤمةلَةي دةروونزاني ئةمريكي   (APA) هاني تويذةةراني دا كة ليكؤلَينةوة لةسةر ئةو لايةنانة بكةنةوة كة دةبنة هؤي بةهيَزكردني مرؤظ و هانيان دةدات بؤ داهيَنان . وة ئةم بوارة نويَيةى كة بانطةشةى بؤ دةكرد ناوى نا دةروونزاني ئةريَني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دةروونزاني ئةريَني </dc:title>
  <dc:creator>S I N O</dc:creator>
  <cp:lastModifiedBy>S I N O</cp:lastModifiedBy>
  <cp:revision>1</cp:revision>
  <dcterms:created xsi:type="dcterms:W3CDTF">2023-10-21T20:01:15Z</dcterms:created>
  <dcterms:modified xsi:type="dcterms:W3CDTF">2023-10-21T20:17:17Z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