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308" r:id="rId4"/>
    <p:sldId id="303" r:id="rId5"/>
    <p:sldId id="258" r:id="rId6"/>
    <p:sldId id="259" r:id="rId7"/>
    <p:sldId id="260" r:id="rId8"/>
    <p:sldId id="261" r:id="rId9"/>
    <p:sldId id="304" r:id="rId10"/>
    <p:sldId id="262" r:id="rId11"/>
    <p:sldId id="305" r:id="rId12"/>
    <p:sldId id="263" r:id="rId13"/>
    <p:sldId id="264"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6" d="100"/>
          <a:sy n="96" d="100"/>
        </p:scale>
        <p:origin x="-178" y="-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cription: E:\private photo\pavia photo\112.png">
            <a:extLst>
              <a:ext uri="{FF2B5EF4-FFF2-40B4-BE49-F238E27FC236}">
                <a16:creationId xmlns="" xmlns:a16="http://schemas.microsoft.com/office/drawing/2014/main" id="{466C45FB-E4CB-4A5F-9BD5-A0328A85A1AD}"/>
              </a:ext>
            </a:extLst>
          </p:cNvPr>
          <p:cNvPicPr>
            <a:picLocks noChangeAspect="1" noChangeArrowheads="1"/>
          </p:cNvPicPr>
          <p:nvPr/>
        </p:nvPicPr>
        <p:blipFill>
          <a:blip r:embed="rId2" cstate="print"/>
          <a:srcRect/>
          <a:stretch>
            <a:fillRect/>
          </a:stretch>
        </p:blipFill>
        <p:spPr bwMode="auto">
          <a:xfrm>
            <a:off x="689112" y="61863"/>
            <a:ext cx="2332383" cy="2000240"/>
          </a:xfrm>
          <a:prstGeom prst="rect">
            <a:avLst/>
          </a:prstGeom>
          <a:noFill/>
          <a:ln w="9525">
            <a:noFill/>
            <a:miter lim="800000"/>
            <a:headEnd/>
            <a:tailEnd/>
          </a:ln>
        </p:spPr>
      </p:pic>
      <p:sp>
        <p:nvSpPr>
          <p:cNvPr id="6" name="Rectangle 5">
            <a:extLst>
              <a:ext uri="{FF2B5EF4-FFF2-40B4-BE49-F238E27FC236}">
                <a16:creationId xmlns="" xmlns:a16="http://schemas.microsoft.com/office/drawing/2014/main" id="{F43668A6-7F08-4D7C-816C-0C5EE3BA1BDA}"/>
              </a:ext>
            </a:extLst>
          </p:cNvPr>
          <p:cNvSpPr/>
          <p:nvPr/>
        </p:nvSpPr>
        <p:spPr>
          <a:xfrm>
            <a:off x="5791200" y="0"/>
            <a:ext cx="3962400" cy="2123658"/>
          </a:xfrm>
          <a:prstGeom prst="rect">
            <a:avLst/>
          </a:prstGeom>
        </p:spPr>
        <p:txBody>
          <a:bodyPr wrap="square">
            <a:spAutoFit/>
          </a:bodyPr>
          <a:lstStyle/>
          <a:p>
            <a:pPr algn="r"/>
            <a:r>
              <a:rPr lang="ar-IQ" sz="2200" b="1" dirty="0">
                <a:solidFill>
                  <a:schemeClr val="tx2">
                    <a:lumMod val="10000"/>
                  </a:schemeClr>
                </a:solidFill>
                <a:latin typeface="Times New Roman" pitchFamily="18" charset="0"/>
                <a:cs typeface="Ali_K_Alwand" pitchFamily="2" charset="-78"/>
              </a:rPr>
              <a:t>هةريَمي كوردستان – عيَراق </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وةزارةتي خويَندني بالَاو تويَذينةوةى زانستي </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زانكؤي سةلاحةددين - هةوليَر</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كؤليَذي ثةروةردةى بنةرِةتي</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بةشي </a:t>
            </a:r>
            <a:r>
              <a:rPr lang="ar-JO" sz="2200" b="1" dirty="0" smtClean="0">
                <a:solidFill>
                  <a:schemeClr val="tx2">
                    <a:lumMod val="10000"/>
                  </a:schemeClr>
                </a:solidFill>
                <a:latin typeface="Times New Roman" pitchFamily="18" charset="0"/>
                <a:cs typeface="Ali_K_Alwand" pitchFamily="2" charset="-78"/>
              </a:rPr>
              <a:t>باخضةى مندالآن</a:t>
            </a:r>
            <a:r>
              <a:rPr lang="ar-IQ" dirty="0">
                <a:solidFill>
                  <a:schemeClr val="accent1">
                    <a:lumMod val="75000"/>
                  </a:schemeClr>
                </a:solidFill>
                <a:cs typeface="Ali-A-Traditional" pitchFamily="2" charset="-78"/>
              </a:rPr>
              <a:t/>
            </a:r>
            <a:br>
              <a:rPr lang="ar-IQ" dirty="0">
                <a:solidFill>
                  <a:schemeClr val="accent1">
                    <a:lumMod val="75000"/>
                  </a:schemeClr>
                </a:solidFill>
                <a:cs typeface="Ali-A-Traditional" pitchFamily="2" charset="-78"/>
              </a:rPr>
            </a:br>
            <a:r>
              <a:rPr lang="ar-JO" sz="2200" b="1" dirty="0">
                <a:solidFill>
                  <a:schemeClr val="tx2">
                    <a:lumMod val="10000"/>
                  </a:schemeClr>
                </a:solidFill>
                <a:latin typeface="Times New Roman" pitchFamily="18" charset="0"/>
                <a:cs typeface="Ali_K_Alwand" pitchFamily="2" charset="-78"/>
              </a:rPr>
              <a:t>قؤناغى سيَيةم</a:t>
            </a:r>
            <a:endParaRPr lang="ar-IQ" sz="2200" b="1" dirty="0">
              <a:solidFill>
                <a:schemeClr val="tx2">
                  <a:lumMod val="10000"/>
                </a:schemeClr>
              </a:solidFill>
              <a:latin typeface="Times New Roman" pitchFamily="18" charset="0"/>
              <a:cs typeface="Ali_K_Alwand" pitchFamily="2" charset="-78"/>
            </a:endParaRPr>
          </a:p>
        </p:txBody>
      </p:sp>
      <p:sp>
        <p:nvSpPr>
          <p:cNvPr id="7" name="TextBox 1">
            <a:extLst>
              <a:ext uri="{FF2B5EF4-FFF2-40B4-BE49-F238E27FC236}">
                <a16:creationId xmlns="" xmlns:a16="http://schemas.microsoft.com/office/drawing/2014/main" id="{8B2408C0-5396-4027-B999-A026BE73B285}"/>
              </a:ext>
            </a:extLst>
          </p:cNvPr>
          <p:cNvSpPr txBox="1">
            <a:spLocks noChangeArrowheads="1"/>
          </p:cNvSpPr>
          <p:nvPr/>
        </p:nvSpPr>
        <p:spPr bwMode="auto">
          <a:xfrm>
            <a:off x="1142976" y="2428868"/>
            <a:ext cx="7326313" cy="73866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4200" b="1" dirty="0">
                <a:solidFill>
                  <a:srgbClr val="C00000"/>
                </a:solidFill>
                <a:cs typeface="Ali_K_Alwand" pitchFamily="2" charset="-78"/>
              </a:rPr>
              <a:t>رِيَـــبازى تويَذينةوة</a:t>
            </a:r>
            <a:endParaRPr lang="en-US" sz="4200" b="1" dirty="0">
              <a:solidFill>
                <a:srgbClr val="C00000"/>
              </a:solidFill>
              <a:cs typeface="Ali_K_Alwand" pitchFamily="2" charset="-78"/>
            </a:endParaRPr>
          </a:p>
        </p:txBody>
      </p:sp>
      <p:sp>
        <p:nvSpPr>
          <p:cNvPr id="8" name="TextBox 1">
            <a:extLst>
              <a:ext uri="{FF2B5EF4-FFF2-40B4-BE49-F238E27FC236}">
                <a16:creationId xmlns="" xmlns:a16="http://schemas.microsoft.com/office/drawing/2014/main" id="{2A670A4E-FD0A-48D7-A35A-C7653EA541D4}"/>
              </a:ext>
            </a:extLst>
          </p:cNvPr>
          <p:cNvSpPr txBox="1">
            <a:spLocks noChangeArrowheads="1"/>
          </p:cNvSpPr>
          <p:nvPr/>
        </p:nvSpPr>
        <p:spPr bwMode="auto">
          <a:xfrm>
            <a:off x="928662" y="3429000"/>
            <a:ext cx="7326313" cy="73866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4200" b="1" dirty="0">
                <a:solidFill>
                  <a:srgbClr val="C00000"/>
                </a:solidFill>
                <a:cs typeface="Ali_K_Alwand" pitchFamily="2" charset="-78"/>
              </a:rPr>
              <a:t>مامؤستاي بابةت</a:t>
            </a:r>
            <a:r>
              <a:rPr lang="ar-IQ" sz="4200" b="1" dirty="0" smtClean="0">
                <a:solidFill>
                  <a:srgbClr val="C00000"/>
                </a:solidFill>
                <a:cs typeface="Ali_K_Alwand" pitchFamily="2" charset="-78"/>
              </a:rPr>
              <a:t>:</a:t>
            </a:r>
            <a:r>
              <a:rPr lang="ar-OM" sz="4200" b="1" smtClean="0">
                <a:solidFill>
                  <a:srgbClr val="C00000"/>
                </a:solidFill>
                <a:cs typeface="Ali_K_Alwand" pitchFamily="2" charset="-78"/>
              </a:rPr>
              <a:t> </a:t>
            </a:r>
            <a:r>
              <a:rPr lang="ar-OM" sz="4200" b="1" smtClean="0">
                <a:solidFill>
                  <a:srgbClr val="C00000"/>
                </a:solidFill>
                <a:cs typeface="Ali_K_Alwand" pitchFamily="2" charset="-78"/>
              </a:rPr>
              <a:t>د.</a:t>
            </a:r>
            <a:r>
              <a:rPr lang="ar-JO" sz="4200" b="1" smtClean="0">
                <a:solidFill>
                  <a:srgbClr val="C00000"/>
                </a:solidFill>
                <a:cs typeface="Ali_K_Alwand" pitchFamily="2" charset="-78"/>
              </a:rPr>
              <a:t>تانيا </a:t>
            </a:r>
            <a:r>
              <a:rPr lang="ar-JO" sz="4200" b="1" dirty="0" smtClean="0">
                <a:solidFill>
                  <a:srgbClr val="C00000"/>
                </a:solidFill>
                <a:cs typeface="Ali_K_Alwand" pitchFamily="2" charset="-78"/>
              </a:rPr>
              <a:t>نورالدين صابر</a:t>
            </a:r>
            <a:endParaRPr lang="en-US" sz="4200" b="1" dirty="0">
              <a:solidFill>
                <a:srgbClr val="C00000"/>
              </a:solidFill>
              <a:cs typeface="Ali_K_Alwand" pitchFamily="2" charset="-78"/>
            </a:endParaRPr>
          </a:p>
        </p:txBody>
      </p:sp>
      <p:sp>
        <p:nvSpPr>
          <p:cNvPr id="9" name="TextBox 1">
            <a:extLst>
              <a:ext uri="{FF2B5EF4-FFF2-40B4-BE49-F238E27FC236}">
                <a16:creationId xmlns="" xmlns:a16="http://schemas.microsoft.com/office/drawing/2014/main" id="{CBAC4840-5366-46EE-88FF-992F15AD7726}"/>
              </a:ext>
            </a:extLst>
          </p:cNvPr>
          <p:cNvSpPr txBox="1">
            <a:spLocks noChangeArrowheads="1"/>
          </p:cNvSpPr>
          <p:nvPr/>
        </p:nvSpPr>
        <p:spPr bwMode="auto">
          <a:xfrm>
            <a:off x="1000100" y="4714884"/>
            <a:ext cx="7326313" cy="523220"/>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2800" b="1" dirty="0">
                <a:solidFill>
                  <a:srgbClr val="C00000"/>
                </a:solidFill>
                <a:cs typeface="Ali_K_Alwand" pitchFamily="2" charset="-78"/>
              </a:rPr>
              <a:t>ئيميل: </a:t>
            </a:r>
            <a:r>
              <a:rPr lang="en-US" sz="2800" b="1" dirty="0" err="1" smtClean="0">
                <a:solidFill>
                  <a:srgbClr val="C00000"/>
                </a:solidFill>
                <a:cs typeface="Ali_K_Alwand" pitchFamily="2" charset="-78"/>
              </a:rPr>
              <a:t>tanya.sabir@su.edu.krd</a:t>
            </a:r>
            <a:endParaRPr lang="en-US" sz="2800" b="1" dirty="0">
              <a:solidFill>
                <a:srgbClr val="C00000"/>
              </a:solidFill>
              <a:cs typeface="Ali_K_Alwand" pitchFamily="2" charset="-78"/>
            </a:endParaRPr>
          </a:p>
        </p:txBody>
      </p:sp>
      <p:sp>
        <p:nvSpPr>
          <p:cNvPr id="10" name="TextBox 1">
            <a:extLst>
              <a:ext uri="{FF2B5EF4-FFF2-40B4-BE49-F238E27FC236}">
                <a16:creationId xmlns="" xmlns:a16="http://schemas.microsoft.com/office/drawing/2014/main" id="{704BC50A-6745-4828-82E2-D6BA5B8BB83A}"/>
              </a:ext>
            </a:extLst>
          </p:cNvPr>
          <p:cNvSpPr txBox="1">
            <a:spLocks noChangeArrowheads="1"/>
          </p:cNvSpPr>
          <p:nvPr/>
        </p:nvSpPr>
        <p:spPr bwMode="auto">
          <a:xfrm>
            <a:off x="1071538" y="5286388"/>
            <a:ext cx="7326313" cy="523220"/>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US" sz="2800" b="1" dirty="0" smtClean="0">
                <a:solidFill>
                  <a:srgbClr val="C00000"/>
                </a:solidFill>
                <a:cs typeface="Ali_K_Alwand" pitchFamily="2" charset="-78"/>
              </a:rPr>
              <a:t>2022-2023</a:t>
            </a:r>
            <a:endParaRPr lang="en-US" sz="2800" b="1" dirty="0">
              <a:solidFill>
                <a:srgbClr val="C00000"/>
              </a:solidFill>
              <a:cs typeface="Ali_K_Alwand" pitchFamily="2" charset="-78"/>
            </a:endParaRPr>
          </a:p>
        </p:txBody>
      </p:sp>
    </p:spTree>
    <p:extLst>
      <p:ext uri="{BB962C8B-B14F-4D97-AF65-F5344CB8AC3E}">
        <p14:creationId xmlns:p14="http://schemas.microsoft.com/office/powerpoint/2010/main" val="3152304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675861"/>
          </a:xfrm>
        </p:spPr>
        <p:txBody>
          <a:bodyPr>
            <a:normAutofit/>
          </a:bodyPr>
          <a:lstStyle/>
          <a:p>
            <a:pPr algn="ctr"/>
            <a:r>
              <a:rPr lang="ar-IQ" b="1" u="sng" dirty="0">
                <a:cs typeface="Ali_K_Alwand" pitchFamily="2" charset="-78"/>
              </a:rPr>
              <a:t>طرنطى تويَذينةوةى زانستى (</a:t>
            </a:r>
            <a:r>
              <a:rPr lang="ar-IQ" b="1" u="sng" dirty="0">
                <a:cs typeface="Ali-A-Alwand" pitchFamily="2" charset="-78"/>
              </a:rPr>
              <a:t>أهمية البحث العلمي</a:t>
            </a:r>
            <a:r>
              <a:rPr lang="ar-IQ" b="1" u="sng" dirty="0">
                <a:cs typeface="Ali_K_Alwand" pitchFamily="2" charset="-78"/>
              </a:rPr>
              <a:t>) </a:t>
            </a:r>
            <a:endParaRPr lang="en-US"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821635"/>
            <a:ext cx="9236764" cy="5777948"/>
          </a:xfrm>
        </p:spPr>
        <p:txBody>
          <a:bodyPr>
            <a:normAutofit/>
          </a:bodyPr>
          <a:lstStyle/>
          <a:p>
            <a:pPr marL="0" indent="0" algn="just">
              <a:lnSpc>
                <a:spcPct val="150000"/>
              </a:lnSpc>
              <a:buNone/>
            </a:pPr>
            <a:r>
              <a:rPr lang="ar-IQ" sz="2800" u="sng" dirty="0">
                <a:solidFill>
                  <a:srgbClr val="C00000"/>
                </a:solidFill>
                <a:cs typeface="Ali_K_Alwand" pitchFamily="2" charset="-78"/>
              </a:rPr>
              <a:t>3. توانايى لة وةرطرتنى باشترين سةرضاوة بؤ زانيارى يةكان: </a:t>
            </a:r>
            <a:r>
              <a:rPr lang="ar-IQ" sz="2800" dirty="0">
                <a:cs typeface="Ali_K_Alwand" pitchFamily="2" charset="-78"/>
              </a:rPr>
              <a:t>يةكيَكة لة خالَة طرنطةكان كة ئةطةر هاتوو تويَذةر جيابكريَتةوة لة كةسانى تر ئةوا بريتى ية لة توانايى تويَذةرةكة لة وةرطرتنى باشترين سةرضاوةو ثشت ثىَ بةستنى جا ئةو سةرضاوانة (كتيَب, ثرؤذة, انترنيَت, ... هتد) بىَ.</a:t>
            </a:r>
            <a:endParaRPr lang="en-US" sz="2800" dirty="0">
              <a:cs typeface="Ali_K_Alwand" pitchFamily="2" charset="-78"/>
            </a:endParaRPr>
          </a:p>
          <a:p>
            <a:pPr marL="0" indent="0">
              <a:lnSpc>
                <a:spcPct val="150000"/>
              </a:lnSpc>
              <a:buNone/>
            </a:pPr>
            <a:endParaRPr lang="en-US" sz="2800" dirty="0">
              <a:cs typeface="Ali_K_Alwand" pitchFamily="2" charset="-78"/>
            </a:endParaRPr>
          </a:p>
        </p:txBody>
      </p:sp>
      <p:pic>
        <p:nvPicPr>
          <p:cNvPr id="5" name="Picture 4">
            <a:extLst>
              <a:ext uri="{FF2B5EF4-FFF2-40B4-BE49-F238E27FC236}">
                <a16:creationId xmlns="" xmlns:a16="http://schemas.microsoft.com/office/drawing/2014/main" id="{CA386105-CBEA-48A8-8D11-FB9C3ECB52AC}"/>
              </a:ext>
            </a:extLst>
          </p:cNvPr>
          <p:cNvPicPr>
            <a:picLocks noChangeAspect="1"/>
          </p:cNvPicPr>
          <p:nvPr/>
        </p:nvPicPr>
        <p:blipFill>
          <a:blip r:embed="rId2"/>
          <a:stretch>
            <a:fillRect/>
          </a:stretch>
        </p:blipFill>
        <p:spPr>
          <a:xfrm>
            <a:off x="993912" y="3564835"/>
            <a:ext cx="6498949" cy="3293166"/>
          </a:xfrm>
          <a:prstGeom prst="rect">
            <a:avLst/>
          </a:prstGeom>
        </p:spPr>
      </p:pic>
    </p:spTree>
    <p:extLst>
      <p:ext uri="{BB962C8B-B14F-4D97-AF65-F5344CB8AC3E}">
        <p14:creationId xmlns:p14="http://schemas.microsoft.com/office/powerpoint/2010/main" val="55394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675861"/>
          </a:xfrm>
        </p:spPr>
        <p:txBody>
          <a:bodyPr>
            <a:normAutofit/>
          </a:bodyPr>
          <a:lstStyle/>
          <a:p>
            <a:pPr algn="ctr"/>
            <a:r>
              <a:rPr lang="ar-IQ" b="1" u="sng" dirty="0">
                <a:cs typeface="Ali_K_Alwand" pitchFamily="2" charset="-78"/>
              </a:rPr>
              <a:t>طرنطى تويَذينةوةى زانستى (</a:t>
            </a:r>
            <a:r>
              <a:rPr lang="ar-IQ" b="1" u="sng" dirty="0">
                <a:cs typeface="Ali-A-Alwand" pitchFamily="2" charset="-78"/>
              </a:rPr>
              <a:t>أهمية البحث العلمي</a:t>
            </a:r>
            <a:r>
              <a:rPr lang="ar-IQ" b="1" u="sng" dirty="0">
                <a:cs typeface="Ali_K_Alwand" pitchFamily="2" charset="-78"/>
              </a:rPr>
              <a:t>) </a:t>
            </a:r>
            <a:endParaRPr lang="en-US"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821635"/>
            <a:ext cx="9236764" cy="5777948"/>
          </a:xfrm>
        </p:spPr>
        <p:txBody>
          <a:bodyPr>
            <a:normAutofit/>
          </a:bodyPr>
          <a:lstStyle/>
          <a:p>
            <a:pPr marL="0" indent="0" algn="just">
              <a:lnSpc>
                <a:spcPct val="150000"/>
              </a:lnSpc>
              <a:buNone/>
            </a:pPr>
            <a:r>
              <a:rPr lang="ar-IQ" sz="2800" u="sng" dirty="0">
                <a:solidFill>
                  <a:srgbClr val="C00000"/>
                </a:solidFill>
                <a:cs typeface="Ali_K_Alwand" pitchFamily="2" charset="-78"/>
              </a:rPr>
              <a:t>4. رِاهاتن لةسةر خويَندنةوةو ثاراستنى دةروون لة نةزانين:</a:t>
            </a:r>
            <a:r>
              <a:rPr lang="ar-IQ" sz="2800" dirty="0">
                <a:solidFill>
                  <a:srgbClr val="C00000"/>
                </a:solidFill>
                <a:cs typeface="Ali_K_Alwand" pitchFamily="2" charset="-78"/>
              </a:rPr>
              <a:t> </a:t>
            </a:r>
            <a:r>
              <a:rPr lang="ar-IQ" sz="2800" dirty="0">
                <a:cs typeface="Ali_K_Alwand" pitchFamily="2" charset="-78"/>
              </a:rPr>
              <a:t>وةكو دةزانين كيَشةى راستةقينة كة رِووبةرِووى خةلَك دةبيَتةوة نةزانينة, كةواتة تويَذينةوةى زانستى طةشة بة تواناكانى كةسةكة دةدات بة زيادكردنى زانيارى و خؤشةويستى بؤ فيَربوون.</a:t>
            </a:r>
            <a:endParaRPr lang="en-US" sz="2800" dirty="0">
              <a:cs typeface="Ali_K_Alwand" pitchFamily="2" charset="-78"/>
            </a:endParaRPr>
          </a:p>
          <a:p>
            <a:pPr marL="0" indent="0">
              <a:lnSpc>
                <a:spcPct val="150000"/>
              </a:lnSpc>
              <a:buNone/>
            </a:pPr>
            <a:endParaRPr lang="en-US" sz="2800" dirty="0">
              <a:cs typeface="Ali_K_Alwand" pitchFamily="2" charset="-78"/>
            </a:endParaRPr>
          </a:p>
        </p:txBody>
      </p:sp>
      <p:pic>
        <p:nvPicPr>
          <p:cNvPr id="5" name="Picture 4">
            <a:extLst>
              <a:ext uri="{FF2B5EF4-FFF2-40B4-BE49-F238E27FC236}">
                <a16:creationId xmlns="" xmlns:a16="http://schemas.microsoft.com/office/drawing/2014/main" id="{8B73712E-E068-43C4-B568-1310270DCAA5}"/>
              </a:ext>
            </a:extLst>
          </p:cNvPr>
          <p:cNvPicPr>
            <a:picLocks noChangeAspect="1"/>
          </p:cNvPicPr>
          <p:nvPr/>
        </p:nvPicPr>
        <p:blipFill>
          <a:blip r:embed="rId2"/>
          <a:stretch>
            <a:fillRect/>
          </a:stretch>
        </p:blipFill>
        <p:spPr>
          <a:xfrm>
            <a:off x="677333" y="2875722"/>
            <a:ext cx="5524683" cy="3723861"/>
          </a:xfrm>
          <a:prstGeom prst="rect">
            <a:avLst/>
          </a:prstGeom>
        </p:spPr>
      </p:pic>
    </p:spTree>
    <p:extLst>
      <p:ext uri="{BB962C8B-B14F-4D97-AF65-F5344CB8AC3E}">
        <p14:creationId xmlns:p14="http://schemas.microsoft.com/office/powerpoint/2010/main" val="21890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980661"/>
          </a:xfrm>
        </p:spPr>
        <p:txBody>
          <a:bodyPr>
            <a:noAutofit/>
          </a:bodyPr>
          <a:lstStyle/>
          <a:p>
            <a:pPr algn="ctr">
              <a:lnSpc>
                <a:spcPct val="150000"/>
              </a:lnSpc>
            </a:pPr>
            <a:r>
              <a:rPr lang="ar-IQ" b="1" u="sng" dirty="0">
                <a:cs typeface="Ali_K_Alwand" pitchFamily="2" charset="-78"/>
              </a:rPr>
              <a:t>ئامانجى تويَذينةوةى زانستى (</a:t>
            </a:r>
            <a:r>
              <a:rPr lang="ar-IQ" b="1" u="sng" dirty="0">
                <a:cs typeface="Ali-A-Alwand" pitchFamily="2" charset="-78"/>
              </a:rPr>
              <a:t>أهداف البحث العلمي</a:t>
            </a:r>
            <a:r>
              <a:rPr lang="ar-IQ" b="1" u="sng" dirty="0">
                <a:cs typeface="Ali_K_Alwand" pitchFamily="2" charset="-78"/>
              </a:rPr>
              <a:t>)</a:t>
            </a:r>
            <a:endParaRPr lang="en-US"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980661"/>
            <a:ext cx="9236764" cy="5618922"/>
          </a:xfrm>
        </p:spPr>
        <p:txBody>
          <a:bodyPr>
            <a:noAutofit/>
          </a:bodyPr>
          <a:lstStyle/>
          <a:p>
            <a:pPr marL="0" indent="0" algn="just">
              <a:lnSpc>
                <a:spcPct val="150000"/>
              </a:lnSpc>
              <a:buNone/>
            </a:pPr>
            <a:r>
              <a:rPr lang="ar-IQ" sz="2800" dirty="0">
                <a:cs typeface="Ali_K_Alwand" pitchFamily="2" charset="-78"/>
              </a:rPr>
              <a:t>1. يارمةتى قوتابى دةدات لة طةشةكردنى تواناكانى بؤ تيَطةيشتن لة جؤرةكانى تويَذينةوةو طرنطى دان بة بة ضةمك و بنةماو ئةو شيَوازانةى كة ليَكؤلينةوةى زانستى ثشتى ثىَ دةبةستيَت.</a:t>
            </a:r>
            <a:endParaRPr lang="en-US" sz="2800" dirty="0">
              <a:cs typeface="Ali_K_Alwand" pitchFamily="2" charset="-78"/>
            </a:endParaRPr>
          </a:p>
          <a:p>
            <a:pPr marL="0" indent="0" algn="just">
              <a:lnSpc>
                <a:spcPct val="150000"/>
              </a:lnSpc>
              <a:buNone/>
            </a:pPr>
            <a:r>
              <a:rPr lang="ar-IQ" sz="2800" dirty="0">
                <a:cs typeface="Ali_K_Alwand" pitchFamily="2" charset="-78"/>
              </a:rPr>
              <a:t>2. زانيارى و ليهاتوويى دةدات بة قوتابى تا واى ليَ دةكات تواناى زياتر بيَت بؤ دانانى ثلانى ليَكؤلينةوةكةى و وة جىَ بةجيَكردنيَكى باش لةثيَ ى بنةماكانى ليَكؤلينةوةى زانستى.</a:t>
            </a:r>
            <a:endParaRPr lang="en-US" sz="2800" dirty="0">
              <a:cs typeface="Ali_K_Alwand" pitchFamily="2" charset="-78"/>
            </a:endParaRPr>
          </a:p>
          <a:p>
            <a:pPr marL="0" indent="0" algn="just">
              <a:lnSpc>
                <a:spcPct val="150000"/>
              </a:lnSpc>
              <a:buNone/>
            </a:pPr>
            <a:r>
              <a:rPr lang="ar-IQ" sz="2800" dirty="0">
                <a:cs typeface="Ali_K_Alwand" pitchFamily="2" charset="-78"/>
              </a:rPr>
              <a:t>3. يارمةتى قوتابى دةدات تا لةو هةلاَنة دوور بكةويَتةوة كة تويَذةرةكانى ثيَش خؤى ئةنجاميان داوة.</a:t>
            </a:r>
            <a:endParaRPr lang="en-US" sz="2800" dirty="0">
              <a:cs typeface="Ali_K_Alwand" pitchFamily="2" charset="-78"/>
            </a:endParaRPr>
          </a:p>
          <a:p>
            <a:pPr marL="0" indent="0" algn="just">
              <a:lnSpc>
                <a:spcPct val="150000"/>
              </a:lnSpc>
              <a:buNone/>
            </a:pPr>
            <a:endParaRPr lang="en-US" sz="2800" dirty="0">
              <a:cs typeface="Ali_K_Alwand" pitchFamily="2" charset="-78"/>
            </a:endParaRPr>
          </a:p>
        </p:txBody>
      </p:sp>
    </p:spTree>
    <p:extLst>
      <p:ext uri="{BB962C8B-B14F-4D97-AF65-F5344CB8AC3E}">
        <p14:creationId xmlns:p14="http://schemas.microsoft.com/office/powerpoint/2010/main" val="350217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914400"/>
          </a:xfrm>
        </p:spPr>
        <p:txBody>
          <a:bodyPr>
            <a:noAutofit/>
          </a:bodyPr>
          <a:lstStyle/>
          <a:p>
            <a:pPr algn="ctr">
              <a:lnSpc>
                <a:spcPct val="150000"/>
              </a:lnSpc>
            </a:pPr>
            <a:r>
              <a:rPr lang="ar-IQ" b="1" u="sng" dirty="0">
                <a:cs typeface="Ali_K_Alwand" pitchFamily="2" charset="-78"/>
              </a:rPr>
              <a:t>ئامانجى تويَذينةوةى زانستى (</a:t>
            </a:r>
            <a:r>
              <a:rPr lang="ar-IQ" b="1" u="sng" dirty="0">
                <a:cs typeface="Ali-A-Alwand" pitchFamily="2" charset="-78"/>
              </a:rPr>
              <a:t>أهداف البحث العلمي</a:t>
            </a:r>
            <a:r>
              <a:rPr lang="ar-IQ" b="1" u="sng" dirty="0">
                <a:cs typeface="Ali_K_Alwand" pitchFamily="2" charset="-78"/>
              </a:rPr>
              <a:t>)</a:t>
            </a:r>
            <a:endParaRPr lang="en-US"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a:lnSpc>
                <a:spcPct val="150000"/>
              </a:lnSpc>
              <a:buNone/>
            </a:pPr>
            <a:r>
              <a:rPr lang="ar-IQ" sz="2800" dirty="0">
                <a:cs typeface="Ali_K_Alwand" pitchFamily="2" charset="-78"/>
              </a:rPr>
              <a:t>4.زيادكردنى شارةزاييةكانى قوتابى بةشيَوةيةك كة بتوانيَت خويَندنةوةيةكى شيكردنةوةيى و رِةخنةطرانةى هةبيَت بؤ ليَكؤلينةوةكانى ثيَش خؤى و ئةنجامةكانيان  هةلَسةنطيَنيَت و برِيار لةسةر شيَوازة بةكارهاتووةكانيان بدات لة ليَكؤلينةوةكانياندا.</a:t>
            </a:r>
            <a:endParaRPr lang="en-US" sz="2800" dirty="0">
              <a:cs typeface="Ali_K_Alwand" pitchFamily="2" charset="-78"/>
            </a:endParaRPr>
          </a:p>
          <a:p>
            <a:pPr marL="0" indent="0" algn="just">
              <a:lnSpc>
                <a:spcPct val="150000"/>
              </a:lnSpc>
              <a:buNone/>
            </a:pPr>
            <a:r>
              <a:rPr lang="ar-IQ" sz="2800" dirty="0">
                <a:cs typeface="Ali_K_Alwand" pitchFamily="2" charset="-78"/>
              </a:rPr>
              <a:t>5. قوتابى فيَردةكات و بةئاطاي دةهيَنيَت لةو قورسى و كيَشانةى كة تويَذةرة زانستيةكان بةدةستيةوة دةنالَيَنن لةكاتى كاركردنيان لة تويَذينةوةى زانستيدا.</a:t>
            </a:r>
            <a:endParaRPr lang="en-US" sz="2800" dirty="0">
              <a:cs typeface="Ali_K_Alwand" pitchFamily="2" charset="-78"/>
            </a:endParaRPr>
          </a:p>
        </p:txBody>
      </p:sp>
    </p:spTree>
    <p:extLst>
      <p:ext uri="{BB962C8B-B14F-4D97-AF65-F5344CB8AC3E}">
        <p14:creationId xmlns:p14="http://schemas.microsoft.com/office/powerpoint/2010/main" val="136669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IQ" sz="3200" b="1" u="sng" dirty="0">
                <a:cs typeface="Ali_K_Alwand" pitchFamily="2" charset="-78"/>
              </a:rPr>
              <a:t>تايبةتمةندى يةكانى تويَذينةوةى زانستى (</a:t>
            </a:r>
            <a:r>
              <a:rPr lang="ar-IQ" sz="3200" b="1" u="sng" dirty="0">
                <a:cs typeface="Ali-A-Alwand" pitchFamily="2" charset="-78"/>
              </a:rPr>
              <a:t>خصائص البحث العلمي</a:t>
            </a:r>
            <a:r>
              <a:rPr lang="ar-IQ" sz="3200" b="1" u="sng" dirty="0">
                <a:cs typeface="Ali_K_Alwand" pitchFamily="2" charset="-78"/>
              </a:rPr>
              <a:t>)</a:t>
            </a:r>
            <a:endParaRPr lang="en-US" sz="3200" u="sng"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a:lnSpc>
                <a:spcPct val="150000"/>
              </a:lnSpc>
              <a:buNone/>
            </a:pPr>
            <a:r>
              <a:rPr lang="ar-IQ" sz="2800" dirty="0">
                <a:cs typeface="Ali_K_Alwand" pitchFamily="2" charset="-78"/>
              </a:rPr>
              <a:t>1. بريتى ية لة هةولَدانيَكى رِيَكخراو بة ئامانجى طةرِان و دؤزينةوةى رِاستى يةكانى دياردةيةكى دياريكراو.</a:t>
            </a:r>
            <a:endParaRPr lang="en-US" sz="2800" dirty="0">
              <a:cs typeface="Ali_K_Alwand" pitchFamily="2" charset="-78"/>
            </a:endParaRPr>
          </a:p>
          <a:p>
            <a:pPr marL="0" indent="0" algn="just">
              <a:lnSpc>
                <a:spcPct val="150000"/>
              </a:lnSpc>
              <a:buNone/>
            </a:pPr>
            <a:r>
              <a:rPr lang="ar-IQ" sz="2800" dirty="0">
                <a:cs typeface="Ali_K_Alwand" pitchFamily="2" charset="-78"/>
              </a:rPr>
              <a:t>2. ليَكؤلينةوةيةكى ئامانجدارة بةمةبةستى شيكردنةوةو رِوونكردنةوةى دياردةى ليَكؤلينةوةكة.</a:t>
            </a:r>
            <a:endParaRPr lang="en-US" sz="2800" dirty="0">
              <a:cs typeface="Ali_K_Alwand" pitchFamily="2" charset="-78"/>
            </a:endParaRPr>
          </a:p>
          <a:p>
            <a:pPr marL="0" indent="0" algn="just">
              <a:lnSpc>
                <a:spcPct val="150000"/>
              </a:lnSpc>
              <a:buNone/>
            </a:pPr>
            <a:r>
              <a:rPr lang="ar-IQ" sz="2800" dirty="0">
                <a:cs typeface="Ali_K_Alwand" pitchFamily="2" charset="-78"/>
              </a:rPr>
              <a:t>3. لؤذيكى و بابةتيانةية.</a:t>
            </a:r>
            <a:endParaRPr lang="en-US" sz="2800" dirty="0">
              <a:cs typeface="Ali_K_Alwand" pitchFamily="2" charset="-78"/>
            </a:endParaRPr>
          </a:p>
          <a:p>
            <a:pPr marL="0" indent="0" algn="just">
              <a:lnSpc>
                <a:spcPct val="150000"/>
              </a:lnSpc>
              <a:buNone/>
            </a:pPr>
            <a:endParaRPr lang="en-US" sz="2800" dirty="0">
              <a:cs typeface="Ali_K_Alwand" pitchFamily="2" charset="-78"/>
            </a:endParaRPr>
          </a:p>
        </p:txBody>
      </p:sp>
    </p:spTree>
    <p:extLst>
      <p:ext uri="{BB962C8B-B14F-4D97-AF65-F5344CB8AC3E}">
        <p14:creationId xmlns:p14="http://schemas.microsoft.com/office/powerpoint/2010/main" val="104896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IQ" sz="3200" b="1" u="sng" dirty="0">
                <a:cs typeface="Ali_K_Alwand" pitchFamily="2" charset="-78"/>
              </a:rPr>
              <a:t>تايبةتمةندى يةكانى تويَذينةوةى زانستى (</a:t>
            </a:r>
            <a:r>
              <a:rPr lang="ar-IQ" sz="3200" b="1" u="sng" dirty="0">
                <a:cs typeface="Ali-A-Alwand" pitchFamily="2" charset="-78"/>
              </a:rPr>
              <a:t>خصائص البحث العلمي</a:t>
            </a:r>
            <a:r>
              <a:rPr lang="ar-IQ" sz="3200" b="1" u="sng" dirty="0">
                <a:cs typeface="Ali_K_Alwand" pitchFamily="2" charset="-78"/>
              </a:rPr>
              <a:t>)</a:t>
            </a:r>
            <a:endParaRPr lang="en-US" sz="3200" u="sng"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a:lnSpc>
                <a:spcPct val="150000"/>
              </a:lnSpc>
              <a:buNone/>
            </a:pPr>
            <a:r>
              <a:rPr lang="ar-IQ" sz="2800" dirty="0">
                <a:cs typeface="Ali_K_Alwand" pitchFamily="2" charset="-78"/>
              </a:rPr>
              <a:t>4. ثشت بة ئةزموون و تيَبينى و بةلَطة راستةقينةكان دةبةستيَت.</a:t>
            </a:r>
            <a:endParaRPr lang="en-US" sz="2800" dirty="0">
              <a:cs typeface="Ali_K_Alwand" pitchFamily="2" charset="-78"/>
            </a:endParaRPr>
          </a:p>
          <a:p>
            <a:pPr marL="0" indent="0" algn="just">
              <a:lnSpc>
                <a:spcPct val="150000"/>
              </a:lnSpc>
              <a:buNone/>
            </a:pPr>
            <a:r>
              <a:rPr lang="ar-IQ" sz="2800" dirty="0">
                <a:cs typeface="Ali_K_Alwand" pitchFamily="2" charset="-78"/>
              </a:rPr>
              <a:t>5. كار دةكات بة ئاراستةى ثرسيارة دياريكراوةكان و ضارةسةرى كيَشةكان.</a:t>
            </a:r>
            <a:endParaRPr lang="en-US" sz="2800" dirty="0">
              <a:cs typeface="Ali_K_Alwand" pitchFamily="2" charset="-78"/>
            </a:endParaRPr>
          </a:p>
          <a:p>
            <a:pPr marL="0" indent="0" algn="just">
              <a:lnSpc>
                <a:spcPct val="150000"/>
              </a:lnSpc>
              <a:buNone/>
            </a:pPr>
            <a:r>
              <a:rPr lang="ar-IQ" sz="2800" dirty="0">
                <a:cs typeface="Ali_K_Alwand" pitchFamily="2" charset="-78"/>
              </a:rPr>
              <a:t>6. ليَكؤلينةوة لة دياردةكان ئامانجى طةيشتن بة وةلاَميَكى دلَخؤشكةر نية بؤ تويَذةر بةلَكو ئامانجى طةيشتنة بة دؤزينةوةو ئاشكراكردنى راستيةكان.</a:t>
            </a:r>
            <a:endParaRPr lang="en-US" sz="2800" dirty="0">
              <a:cs typeface="Ali_K_Alwand" pitchFamily="2" charset="-78"/>
            </a:endParaRPr>
          </a:p>
          <a:p>
            <a:pPr marL="0" indent="0" algn="just">
              <a:lnSpc>
                <a:spcPct val="150000"/>
              </a:lnSpc>
              <a:buNone/>
            </a:pPr>
            <a:r>
              <a:rPr lang="ar-IQ" sz="2800" dirty="0">
                <a:cs typeface="Ali_K_Alwand" pitchFamily="2" charset="-78"/>
              </a:rPr>
              <a:t> </a:t>
            </a:r>
            <a:endParaRPr lang="en-US" sz="2800" dirty="0">
              <a:cs typeface="Ali_K_Alwand" pitchFamily="2" charset="-78"/>
            </a:endParaRPr>
          </a:p>
        </p:txBody>
      </p:sp>
    </p:spTree>
    <p:extLst>
      <p:ext uri="{BB962C8B-B14F-4D97-AF65-F5344CB8AC3E}">
        <p14:creationId xmlns:p14="http://schemas.microsoft.com/office/powerpoint/2010/main" val="35055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a:extLst>
              <a:ext uri="{FF2B5EF4-FFF2-40B4-BE49-F238E27FC236}">
                <a16:creationId xmlns="" xmlns:a16="http://schemas.microsoft.com/office/drawing/2014/main" id="{8B2408C0-5396-4027-B999-A026BE73B285}"/>
              </a:ext>
            </a:extLst>
          </p:cNvPr>
          <p:cNvSpPr txBox="1">
            <a:spLocks noChangeArrowheads="1"/>
          </p:cNvSpPr>
          <p:nvPr/>
        </p:nvSpPr>
        <p:spPr bwMode="auto">
          <a:xfrm>
            <a:off x="1142976" y="2428868"/>
            <a:ext cx="7326313" cy="923330"/>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5400" b="1" dirty="0">
                <a:solidFill>
                  <a:srgbClr val="C00000"/>
                </a:solidFill>
                <a:cs typeface="Ali_K_Alwand" pitchFamily="2" charset="-78"/>
              </a:rPr>
              <a:t>وانةى يةكةم/ تويَذينةوةى زانستى</a:t>
            </a:r>
            <a:endParaRPr lang="en-US" sz="5400" b="1" dirty="0">
              <a:solidFill>
                <a:srgbClr val="C00000"/>
              </a:solidFill>
              <a:cs typeface="Ali_K_Alwand" pitchFamily="2" charset="-78"/>
            </a:endParaRPr>
          </a:p>
        </p:txBody>
      </p:sp>
    </p:spTree>
    <p:extLst>
      <p:ext uri="{BB962C8B-B14F-4D97-AF65-F5344CB8AC3E}">
        <p14:creationId xmlns:p14="http://schemas.microsoft.com/office/powerpoint/2010/main" val="260813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675861"/>
          </a:xfrm>
        </p:spPr>
        <p:txBody>
          <a:bodyPr/>
          <a:lstStyle/>
          <a:p>
            <a:pPr algn="ctr"/>
            <a:r>
              <a:rPr lang="ar-IQ" b="1" u="sng" dirty="0">
                <a:latin typeface="Unikurd Jino" panose="020B0604030504040204" pitchFamily="34" charset="-78"/>
                <a:cs typeface="Ali_K_Alwand" pitchFamily="2" charset="-78"/>
              </a:rPr>
              <a:t>تويذينةوةى زانستى </a:t>
            </a:r>
            <a:r>
              <a:rPr lang="ar-JO" b="1" u="sng" dirty="0">
                <a:cs typeface="Ali-A-Alwand" pitchFamily="2" charset="-78"/>
              </a:rPr>
              <a:t>(البح</a:t>
            </a:r>
            <a:r>
              <a:rPr lang="ar-IQ" b="1" u="sng" dirty="0">
                <a:cs typeface="Ali-A-Alwand" pitchFamily="2" charset="-78"/>
              </a:rPr>
              <a:t>ث</a:t>
            </a:r>
            <a:r>
              <a:rPr lang="ar-JO" b="1" u="sng" dirty="0">
                <a:cs typeface="Ali-A-Alwand" pitchFamily="2" charset="-78"/>
              </a:rPr>
              <a:t> العل</a:t>
            </a:r>
            <a:r>
              <a:rPr lang="ar-IQ" b="1" u="sng" dirty="0">
                <a:cs typeface="Ali-A-Alwand" pitchFamily="2" charset="-78"/>
              </a:rPr>
              <a:t>مي</a:t>
            </a:r>
            <a:r>
              <a:rPr lang="ar-JO" b="1" u="sng" dirty="0">
                <a:cs typeface="Ali-A-Alwand" pitchFamily="2" charset="-78"/>
              </a:rPr>
              <a:t>)</a:t>
            </a:r>
            <a:endParaRPr lang="ar-IQ" b="1" u="sng" dirty="0">
              <a:cs typeface="Unikurd Jino" panose="020B0604030504040204" pitchFamily="34"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821635"/>
            <a:ext cx="9236764" cy="5777948"/>
          </a:xfrm>
        </p:spPr>
        <p:txBody>
          <a:bodyPr/>
          <a:lstStyle/>
          <a:p>
            <a:pPr marL="0" indent="0" algn="just">
              <a:buNone/>
            </a:pPr>
            <a:r>
              <a:rPr lang="ar-IQ" sz="2800" b="1" dirty="0">
                <a:solidFill>
                  <a:srgbClr val="C00000"/>
                </a:solidFill>
                <a:latin typeface="Unikurd Jino" panose="020B0604030504040204" pitchFamily="34" charset="-78"/>
                <a:cs typeface="Ali_K_Alwand" pitchFamily="2" charset="-78"/>
              </a:rPr>
              <a:t>1. تويَذينةوة:</a:t>
            </a:r>
          </a:p>
          <a:p>
            <a:pPr marL="0" indent="0" algn="just">
              <a:buNone/>
            </a:pPr>
            <a:r>
              <a:rPr lang="ar-IQ" sz="2800" dirty="0">
                <a:latin typeface="Unikurd Jino" panose="020B0604030504040204" pitchFamily="34" charset="-78"/>
                <a:cs typeface="Ali_K_Alwand" pitchFamily="2" charset="-78"/>
              </a:rPr>
              <a:t>- بريتى ية لة طةرِان بةدوايى رِاستيدا, وةدؤزينةوة, وة ثرسياركردن, وة بةدواداضوون, وة هةولَدان, وة داواكردن و ثاشان وةلاَمدانةوةى ثرسيارةكان و دانانى ضارةسةر بؤ كيَشةكان.</a:t>
            </a:r>
          </a:p>
          <a:p>
            <a:pPr marL="0" indent="0" algn="just">
              <a:buNone/>
            </a:pPr>
            <a:endParaRPr lang="en-US" sz="2800" dirty="0">
              <a:latin typeface="Unikurd Jino" panose="020B0604030504040204" pitchFamily="34" charset="-78"/>
              <a:cs typeface="Ali_K_Alwand" pitchFamily="2" charset="-78"/>
            </a:endParaRPr>
          </a:p>
          <a:p>
            <a:pPr marL="0" indent="0">
              <a:buNone/>
            </a:pPr>
            <a:endParaRPr lang="ar-IQ" dirty="0"/>
          </a:p>
        </p:txBody>
      </p:sp>
      <p:pic>
        <p:nvPicPr>
          <p:cNvPr id="7" name="Picture 6">
            <a:extLst>
              <a:ext uri="{FF2B5EF4-FFF2-40B4-BE49-F238E27FC236}">
                <a16:creationId xmlns="" xmlns:a16="http://schemas.microsoft.com/office/drawing/2014/main" id="{0BFC14AA-1A4B-4158-935E-07F7528F64AF}"/>
              </a:ext>
            </a:extLst>
          </p:cNvPr>
          <p:cNvPicPr>
            <a:picLocks noChangeAspect="1"/>
          </p:cNvPicPr>
          <p:nvPr/>
        </p:nvPicPr>
        <p:blipFill>
          <a:blip r:embed="rId2"/>
          <a:stretch>
            <a:fillRect/>
          </a:stretch>
        </p:blipFill>
        <p:spPr>
          <a:xfrm>
            <a:off x="0" y="3021496"/>
            <a:ext cx="6851374" cy="3836504"/>
          </a:xfrm>
          <a:prstGeom prst="rect">
            <a:avLst/>
          </a:prstGeom>
        </p:spPr>
      </p:pic>
    </p:spTree>
    <p:extLst>
      <p:ext uri="{BB962C8B-B14F-4D97-AF65-F5344CB8AC3E}">
        <p14:creationId xmlns:p14="http://schemas.microsoft.com/office/powerpoint/2010/main" val="241032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675861"/>
          </a:xfrm>
        </p:spPr>
        <p:txBody>
          <a:bodyPr/>
          <a:lstStyle/>
          <a:p>
            <a:pPr algn="ctr"/>
            <a:r>
              <a:rPr lang="ar-IQ" b="1" u="sng" dirty="0">
                <a:latin typeface="Unikurd Jino" panose="020B0604030504040204" pitchFamily="34" charset="-78"/>
                <a:cs typeface="Ali_K_Alwand" pitchFamily="2" charset="-78"/>
              </a:rPr>
              <a:t>تويذينةوةى زانستى </a:t>
            </a:r>
            <a:r>
              <a:rPr lang="ar-JO" b="1" u="sng" dirty="0">
                <a:cs typeface="Ali-A-Alwand" pitchFamily="2" charset="-78"/>
              </a:rPr>
              <a:t>(البح</a:t>
            </a:r>
            <a:r>
              <a:rPr lang="ar-IQ" b="1" u="sng" dirty="0">
                <a:cs typeface="Ali-A-Alwand" pitchFamily="2" charset="-78"/>
              </a:rPr>
              <a:t>ث</a:t>
            </a:r>
            <a:r>
              <a:rPr lang="ar-JO" b="1" u="sng" dirty="0">
                <a:cs typeface="Ali-A-Alwand" pitchFamily="2" charset="-78"/>
              </a:rPr>
              <a:t> العل</a:t>
            </a:r>
            <a:r>
              <a:rPr lang="ar-IQ" b="1" u="sng" dirty="0">
                <a:cs typeface="Ali-A-Alwand" pitchFamily="2" charset="-78"/>
              </a:rPr>
              <a:t>مي</a:t>
            </a:r>
            <a:r>
              <a:rPr lang="ar-JO" b="1" u="sng" dirty="0">
                <a:cs typeface="Ali-A-Alwand" pitchFamily="2" charset="-78"/>
              </a:rPr>
              <a:t>)</a:t>
            </a:r>
            <a:endParaRPr lang="ar-IQ" b="1" u="sng" dirty="0">
              <a:cs typeface="Unikurd Jino" panose="020B0604030504040204" pitchFamily="34"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821635"/>
            <a:ext cx="9236764" cy="5777948"/>
          </a:xfrm>
        </p:spPr>
        <p:txBody>
          <a:bodyPr/>
          <a:lstStyle/>
          <a:p>
            <a:pPr marL="0" indent="0" algn="just">
              <a:buNone/>
            </a:pPr>
            <a:r>
              <a:rPr lang="ar-IQ" sz="2800" b="1" dirty="0">
                <a:solidFill>
                  <a:srgbClr val="C00000"/>
                </a:solidFill>
                <a:cs typeface="Ali_K_Alwand" pitchFamily="2" charset="-78"/>
              </a:rPr>
              <a:t>2. تويَذةر: </a:t>
            </a:r>
            <a:endParaRPr lang="en-US" sz="2800" dirty="0">
              <a:solidFill>
                <a:srgbClr val="C00000"/>
              </a:solidFill>
              <a:cs typeface="Ali_K_Alwand" pitchFamily="2" charset="-78"/>
            </a:endParaRPr>
          </a:p>
          <a:p>
            <a:pPr marL="0" indent="0" algn="just">
              <a:buNone/>
            </a:pPr>
            <a:r>
              <a:rPr lang="ar-IQ" sz="2800" dirty="0">
                <a:cs typeface="Ali_K_Alwand" pitchFamily="2" charset="-78"/>
              </a:rPr>
              <a:t>- بريتى ية لةو كةسةى كة هةلَدةستيَت بة راثةراندنى كردارى تويَذينةوةى زانستى وة طةيشتن بة ضارةسةرى كيَشةى تويَذينةوةكة.</a:t>
            </a:r>
            <a:endParaRPr lang="en-US" sz="2800" dirty="0">
              <a:cs typeface="Ali_K_Alwand" pitchFamily="2" charset="-78"/>
            </a:endParaRPr>
          </a:p>
          <a:p>
            <a:pPr marL="0" indent="0">
              <a:buNone/>
            </a:pPr>
            <a:endParaRPr lang="ar-IQ" dirty="0"/>
          </a:p>
        </p:txBody>
      </p:sp>
      <p:pic>
        <p:nvPicPr>
          <p:cNvPr id="10" name="Picture 9">
            <a:extLst>
              <a:ext uri="{FF2B5EF4-FFF2-40B4-BE49-F238E27FC236}">
                <a16:creationId xmlns="" xmlns:a16="http://schemas.microsoft.com/office/drawing/2014/main" id="{2C5FB248-B896-4A32-B216-71C5C48F2531}"/>
              </a:ext>
            </a:extLst>
          </p:cNvPr>
          <p:cNvPicPr>
            <a:picLocks noChangeAspect="1"/>
          </p:cNvPicPr>
          <p:nvPr/>
        </p:nvPicPr>
        <p:blipFill>
          <a:blip r:embed="rId2"/>
          <a:stretch>
            <a:fillRect/>
          </a:stretch>
        </p:blipFill>
        <p:spPr>
          <a:xfrm>
            <a:off x="0" y="2809461"/>
            <a:ext cx="6553200" cy="3935895"/>
          </a:xfrm>
          <a:prstGeom prst="rect">
            <a:avLst/>
          </a:prstGeom>
        </p:spPr>
      </p:pic>
    </p:spTree>
    <p:extLst>
      <p:ext uri="{BB962C8B-B14F-4D97-AF65-F5344CB8AC3E}">
        <p14:creationId xmlns:p14="http://schemas.microsoft.com/office/powerpoint/2010/main" val="355705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675861"/>
          </a:xfrm>
        </p:spPr>
        <p:txBody>
          <a:bodyPr/>
          <a:lstStyle/>
          <a:p>
            <a:pPr algn="ctr"/>
            <a:r>
              <a:rPr lang="ar-IQ" b="1" u="sng" dirty="0">
                <a:latin typeface="Unikurd Jino" panose="020B0604030504040204" pitchFamily="34" charset="-78"/>
                <a:cs typeface="Ali_K_Alwand" pitchFamily="2" charset="-78"/>
              </a:rPr>
              <a:t>تويذينةوةى زانستى </a:t>
            </a:r>
            <a:r>
              <a:rPr lang="ar-JO" b="1" u="sng" dirty="0">
                <a:cs typeface="Ali-A-Alwand" pitchFamily="2" charset="-78"/>
              </a:rPr>
              <a:t>(البح</a:t>
            </a:r>
            <a:r>
              <a:rPr lang="ar-IQ" b="1" u="sng" dirty="0">
                <a:cs typeface="Ali-A-Alwand" pitchFamily="2" charset="-78"/>
              </a:rPr>
              <a:t>ث</a:t>
            </a:r>
            <a:r>
              <a:rPr lang="ar-JO" b="1" u="sng" dirty="0">
                <a:cs typeface="Ali-A-Alwand" pitchFamily="2" charset="-78"/>
              </a:rPr>
              <a:t> العل</a:t>
            </a:r>
            <a:r>
              <a:rPr lang="ar-IQ" b="1" u="sng" dirty="0">
                <a:cs typeface="Ali-A-Alwand" pitchFamily="2" charset="-78"/>
              </a:rPr>
              <a:t>مي</a:t>
            </a:r>
            <a:r>
              <a:rPr lang="ar-JO" b="1" u="sng" dirty="0">
                <a:cs typeface="Ali-A-Alwand" pitchFamily="2" charset="-78"/>
              </a:rPr>
              <a:t>)</a:t>
            </a:r>
            <a:endParaRPr lang="ar-IQ" b="1" u="sng" dirty="0">
              <a:cs typeface="Unikurd Jino" panose="020B0604030504040204" pitchFamily="34"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781877" y="980661"/>
            <a:ext cx="8772939" cy="5618922"/>
          </a:xfrm>
        </p:spPr>
        <p:txBody>
          <a:bodyPr>
            <a:normAutofit/>
          </a:bodyPr>
          <a:lstStyle/>
          <a:p>
            <a:pPr marL="0" indent="0" algn="just">
              <a:buNone/>
            </a:pPr>
            <a:r>
              <a:rPr lang="ar-IQ" sz="2800" b="1" dirty="0">
                <a:solidFill>
                  <a:srgbClr val="C00000"/>
                </a:solidFill>
                <a:cs typeface="Ali_K_Alwand" pitchFamily="2" charset="-78"/>
              </a:rPr>
              <a:t>3. تويَذينةوةى زانستى (</a:t>
            </a:r>
            <a:r>
              <a:rPr lang="ar-JO" sz="2800" b="1" dirty="0">
                <a:solidFill>
                  <a:srgbClr val="C00000"/>
                </a:solidFill>
                <a:cs typeface="Unikurd Jino" panose="020B0604030504040204" pitchFamily="34" charset="-78"/>
              </a:rPr>
              <a:t>البح</a:t>
            </a:r>
            <a:r>
              <a:rPr lang="ar-IQ" sz="2800" b="1" dirty="0">
                <a:solidFill>
                  <a:srgbClr val="C00000"/>
                </a:solidFill>
                <a:cs typeface="Unikurd Jino" panose="020B0604030504040204" pitchFamily="34" charset="-78"/>
              </a:rPr>
              <a:t>ث</a:t>
            </a:r>
            <a:r>
              <a:rPr lang="ar-JO" sz="2800" b="1" dirty="0">
                <a:solidFill>
                  <a:srgbClr val="C00000"/>
                </a:solidFill>
                <a:cs typeface="Unikurd Jino" panose="020B0604030504040204" pitchFamily="34" charset="-78"/>
              </a:rPr>
              <a:t> العلمی</a:t>
            </a:r>
            <a:r>
              <a:rPr lang="ar-IQ" sz="2800" b="1" dirty="0">
                <a:solidFill>
                  <a:srgbClr val="C00000"/>
                </a:solidFill>
                <a:cs typeface="Ali_K_Alwand" pitchFamily="2" charset="-78"/>
              </a:rPr>
              <a:t>):</a:t>
            </a:r>
            <a:endParaRPr lang="en-US" sz="2800" dirty="0">
              <a:solidFill>
                <a:srgbClr val="C00000"/>
              </a:solidFill>
              <a:cs typeface="Ali_K_Alwand" pitchFamily="2" charset="-78"/>
            </a:endParaRPr>
          </a:p>
          <a:p>
            <a:pPr marL="0" indent="0" algn="just">
              <a:lnSpc>
                <a:spcPct val="150000"/>
              </a:lnSpc>
              <a:buNone/>
            </a:pPr>
            <a:r>
              <a:rPr lang="ar-IQ" sz="2800" dirty="0">
                <a:cs typeface="Ali_K_Alwand" pitchFamily="2" charset="-78"/>
              </a:rPr>
              <a:t>- بريتى يةلة كؤمةليَك ثرسيار كة لة هزرى تويذةردا دةخوليَتةوة لة ئةنجامى ئةو دياردانةى كة دةورى مرؤظى داوة, جا ئةو دياردانة سروشتى بن ياخود كؤمةلايةتى, لةو ماوةيةدا هةولَ دةدات بطات بة وةلاَميكى رازيكةر ياخود ضارةسةريَكى طونجاو بؤ خؤيى و بؤ كةسانى تر. </a:t>
            </a:r>
          </a:p>
        </p:txBody>
      </p:sp>
      <p:pic>
        <p:nvPicPr>
          <p:cNvPr id="4" name="Picture 3">
            <a:extLst>
              <a:ext uri="{FF2B5EF4-FFF2-40B4-BE49-F238E27FC236}">
                <a16:creationId xmlns="" xmlns:a16="http://schemas.microsoft.com/office/drawing/2014/main" id="{1B932677-D50B-405C-A02B-BCDBCA193835}"/>
              </a:ext>
            </a:extLst>
          </p:cNvPr>
          <p:cNvPicPr>
            <a:picLocks noChangeAspect="1"/>
          </p:cNvPicPr>
          <p:nvPr/>
        </p:nvPicPr>
        <p:blipFill>
          <a:blip r:embed="rId2"/>
          <a:stretch>
            <a:fillRect/>
          </a:stretch>
        </p:blipFill>
        <p:spPr>
          <a:xfrm>
            <a:off x="914400" y="3750365"/>
            <a:ext cx="4452732" cy="2849217"/>
          </a:xfrm>
          <a:prstGeom prst="rect">
            <a:avLst/>
          </a:prstGeom>
        </p:spPr>
      </p:pic>
    </p:spTree>
    <p:extLst>
      <p:ext uri="{BB962C8B-B14F-4D97-AF65-F5344CB8AC3E}">
        <p14:creationId xmlns:p14="http://schemas.microsoft.com/office/powerpoint/2010/main" val="229929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675861"/>
          </a:xfrm>
        </p:spPr>
        <p:txBody>
          <a:bodyPr/>
          <a:lstStyle/>
          <a:p>
            <a:pPr algn="ctr"/>
            <a:r>
              <a:rPr lang="ar-IQ" b="1" u="sng" dirty="0">
                <a:latin typeface="Unikurd Jino" panose="020B0604030504040204" pitchFamily="34" charset="-78"/>
                <a:cs typeface="Ali_K_Alwand" pitchFamily="2" charset="-78"/>
              </a:rPr>
              <a:t>تويذينةوةى زانستى </a:t>
            </a:r>
            <a:r>
              <a:rPr lang="ar-JO" b="1" u="sng" dirty="0">
                <a:cs typeface="Ali-A-Alwand" pitchFamily="2" charset="-78"/>
              </a:rPr>
              <a:t>(البح</a:t>
            </a:r>
            <a:r>
              <a:rPr lang="ar-IQ" b="1" u="sng" dirty="0">
                <a:cs typeface="Ali-A-Alwand" pitchFamily="2" charset="-78"/>
              </a:rPr>
              <a:t>ث</a:t>
            </a:r>
            <a:r>
              <a:rPr lang="ar-JO" b="1" u="sng" dirty="0">
                <a:cs typeface="Ali-A-Alwand" pitchFamily="2" charset="-78"/>
              </a:rPr>
              <a:t> العل</a:t>
            </a:r>
            <a:r>
              <a:rPr lang="ar-IQ" b="1" u="sng" dirty="0">
                <a:cs typeface="Ali-A-Alwand" pitchFamily="2" charset="-78"/>
              </a:rPr>
              <a:t>مي</a:t>
            </a:r>
            <a:r>
              <a:rPr lang="ar-JO" b="1" u="sng" dirty="0">
                <a:cs typeface="Ali-A-Alwand" pitchFamily="2" charset="-78"/>
              </a:rPr>
              <a:t>)</a:t>
            </a:r>
            <a:endParaRPr lang="ar-IQ" b="1" u="sng" dirty="0">
              <a:cs typeface="Ali-A-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821635"/>
            <a:ext cx="9236764" cy="5777948"/>
          </a:xfrm>
        </p:spPr>
        <p:txBody>
          <a:bodyPr>
            <a:normAutofit/>
          </a:bodyPr>
          <a:lstStyle/>
          <a:p>
            <a:pPr marL="0" indent="0" algn="just">
              <a:lnSpc>
                <a:spcPct val="150000"/>
              </a:lnSpc>
              <a:buNone/>
            </a:pPr>
            <a:r>
              <a:rPr lang="ar-IQ" sz="2800" dirty="0">
                <a:cs typeface="Ali_K_Alwand" pitchFamily="2" charset="-78"/>
              </a:rPr>
              <a:t>- بريتى ية لة كرداريَكى هزرى رِيَكخراو كة كةسيَك ثىَ ى هةلَدةستيَت بةو كةسة دةووتريَت </a:t>
            </a:r>
            <a:r>
              <a:rPr lang="ar-IQ" sz="2800" b="1" u="sng" dirty="0">
                <a:cs typeface="Ali_K_Alwand" pitchFamily="2" charset="-78"/>
              </a:rPr>
              <a:t>(تويَذةر)</a:t>
            </a:r>
            <a:r>
              <a:rPr lang="ar-IQ" sz="2800" b="1" dirty="0">
                <a:cs typeface="Ali_K_Alwand" pitchFamily="2" charset="-78"/>
              </a:rPr>
              <a:t>,</a:t>
            </a:r>
            <a:r>
              <a:rPr lang="ar-IQ" sz="2800" dirty="0">
                <a:cs typeface="Ali_K_Alwand" pitchFamily="2" charset="-78"/>
              </a:rPr>
              <a:t> بؤ ئةوةى ئةو رِاستى يانة بدؤزيتةوة كة ثةيوةستة بة مةسةلة يان دياردةيةك يان كيَشةيةكى دياريكراو ئةو كيَشةيةش ثىَ ى دةووتريَت </a:t>
            </a:r>
            <a:r>
              <a:rPr lang="ar-IQ" sz="2800" b="1" u="sng" dirty="0">
                <a:cs typeface="Ali_K_Alwand" pitchFamily="2" charset="-78"/>
              </a:rPr>
              <a:t>( بابةتى تويَذينةوة)</a:t>
            </a:r>
            <a:r>
              <a:rPr lang="ar-IQ" sz="2800" dirty="0">
                <a:cs typeface="Ali_K_Alwand" pitchFamily="2" charset="-78"/>
              </a:rPr>
              <a:t> , ئةويش بة طرتنة بةرى رِيَطايةكى زانستى رِيَكخراو بةم رِيَطايةش دةووتريَت </a:t>
            </a:r>
            <a:r>
              <a:rPr lang="ar-IQ" sz="2800" b="1" u="sng" dirty="0">
                <a:cs typeface="Ali_K_Alwand" pitchFamily="2" charset="-78"/>
              </a:rPr>
              <a:t>( بةرنامةى تويَذينةوة) ( </a:t>
            </a:r>
            <a:r>
              <a:rPr lang="ar-IQ" sz="2800" b="1" u="sng" dirty="0">
                <a:cs typeface="Ali-A-Alwand" pitchFamily="2" charset="-78"/>
              </a:rPr>
              <a:t>منهج البحث </a:t>
            </a:r>
            <a:r>
              <a:rPr lang="ar-IQ" sz="2800" b="1" u="sng" dirty="0">
                <a:cs typeface="Ali_K_Alwand" pitchFamily="2" charset="-78"/>
              </a:rPr>
              <a:t>)</a:t>
            </a:r>
            <a:r>
              <a:rPr lang="ar-IQ" sz="2800" b="1" dirty="0">
                <a:cs typeface="Ali_K_Alwand" pitchFamily="2" charset="-78"/>
              </a:rPr>
              <a:t> </a:t>
            </a:r>
            <a:r>
              <a:rPr lang="ar-IQ" sz="2800" dirty="0">
                <a:cs typeface="Ali_K_Alwand" pitchFamily="2" charset="-78"/>
              </a:rPr>
              <a:t>بؤ طةيشتن بة ضارةسةريَكى طونجاو يان ئةنجامة طونجاوةكان كة دواتر بتوانين طشتاندنى بؤ بكةين بؤ سةر كيَشةكانى هةمان جؤر. </a:t>
            </a:r>
            <a:endParaRPr lang="en-US" sz="2800" dirty="0">
              <a:cs typeface="Ali_K_Alwand" pitchFamily="2" charset="-78"/>
            </a:endParaRPr>
          </a:p>
        </p:txBody>
      </p:sp>
    </p:spTree>
    <p:extLst>
      <p:ext uri="{BB962C8B-B14F-4D97-AF65-F5344CB8AC3E}">
        <p14:creationId xmlns:p14="http://schemas.microsoft.com/office/powerpoint/2010/main" val="99110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675861"/>
          </a:xfrm>
        </p:spPr>
        <p:txBody>
          <a:bodyPr/>
          <a:lstStyle/>
          <a:p>
            <a:pPr algn="ctr"/>
            <a:r>
              <a:rPr lang="ar-IQ" b="1" u="sng" dirty="0">
                <a:latin typeface="Unikurd Jino" panose="020B0604030504040204" pitchFamily="34" charset="-78"/>
                <a:cs typeface="Ali_K_Alwand" pitchFamily="2" charset="-78"/>
              </a:rPr>
              <a:t>تويذينةوةى زانستى </a:t>
            </a:r>
            <a:r>
              <a:rPr lang="ar-JO" b="1" u="sng" dirty="0">
                <a:cs typeface="Ali-A-Alwand" pitchFamily="2" charset="-78"/>
              </a:rPr>
              <a:t>(البح</a:t>
            </a:r>
            <a:r>
              <a:rPr lang="ar-IQ" b="1" u="sng" dirty="0">
                <a:cs typeface="Ali-A-Alwand" pitchFamily="2" charset="-78"/>
              </a:rPr>
              <a:t>ث</a:t>
            </a:r>
            <a:r>
              <a:rPr lang="ar-JO" b="1" u="sng" dirty="0">
                <a:cs typeface="Ali-A-Alwand" pitchFamily="2" charset="-78"/>
              </a:rPr>
              <a:t> العل</a:t>
            </a:r>
            <a:r>
              <a:rPr lang="ar-IQ" b="1" u="sng" dirty="0">
                <a:cs typeface="Ali-A-Alwand" pitchFamily="2" charset="-78"/>
              </a:rPr>
              <a:t>مي</a:t>
            </a:r>
            <a:r>
              <a:rPr lang="ar-JO" b="1" u="sng" dirty="0">
                <a:cs typeface="Ali-A-Alwand" pitchFamily="2" charset="-78"/>
              </a:rPr>
              <a:t>)</a:t>
            </a:r>
            <a:endParaRPr lang="ar-IQ" b="1" u="sng" dirty="0">
              <a:cs typeface="Unikurd Jino" panose="020B0604030504040204" pitchFamily="34"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821635"/>
            <a:ext cx="9236764" cy="5777948"/>
          </a:xfrm>
        </p:spPr>
        <p:txBody>
          <a:bodyPr>
            <a:normAutofit/>
          </a:bodyPr>
          <a:lstStyle/>
          <a:p>
            <a:pPr marL="0" indent="0" algn="just">
              <a:lnSpc>
                <a:spcPct val="150000"/>
              </a:lnSpc>
              <a:buNone/>
            </a:pPr>
            <a:r>
              <a:rPr lang="ar-IQ" sz="2800" b="1" dirty="0">
                <a:solidFill>
                  <a:srgbClr val="C00000"/>
                </a:solidFill>
                <a:cs typeface="Ali_K_Alwand" pitchFamily="2" charset="-78"/>
              </a:rPr>
              <a:t>4. رِيَبازى تويَذينةوةى زانستى </a:t>
            </a:r>
            <a:r>
              <a:rPr lang="ar-IQ" sz="2800" b="1" dirty="0">
                <a:solidFill>
                  <a:srgbClr val="C00000"/>
                </a:solidFill>
                <a:latin typeface="+mj-lt"/>
                <a:ea typeface="+mj-ea"/>
                <a:cs typeface="Unikurd Jino" panose="020B0604030504040204" pitchFamily="34" charset="-78"/>
              </a:rPr>
              <a:t>(منهج </a:t>
            </a:r>
            <a:r>
              <a:rPr lang="ar-JO" sz="2800" b="1" dirty="0">
                <a:solidFill>
                  <a:srgbClr val="C00000"/>
                </a:solidFill>
                <a:latin typeface="+mj-lt"/>
                <a:ea typeface="+mj-ea"/>
                <a:cs typeface="Unikurd Jino" panose="020B0604030504040204" pitchFamily="34" charset="-78"/>
              </a:rPr>
              <a:t>البح</a:t>
            </a:r>
            <a:r>
              <a:rPr lang="ar-IQ" sz="2800" b="1" dirty="0">
                <a:solidFill>
                  <a:srgbClr val="C00000"/>
                </a:solidFill>
                <a:latin typeface="+mj-lt"/>
                <a:ea typeface="+mj-ea"/>
                <a:cs typeface="Unikurd Jino" panose="020B0604030504040204" pitchFamily="34" charset="-78"/>
              </a:rPr>
              <a:t>ث</a:t>
            </a:r>
            <a:r>
              <a:rPr lang="ar-JO" sz="2800" b="1" dirty="0">
                <a:solidFill>
                  <a:srgbClr val="C00000"/>
                </a:solidFill>
                <a:latin typeface="+mj-lt"/>
                <a:ea typeface="+mj-ea"/>
                <a:cs typeface="Unikurd Jino" panose="020B0604030504040204" pitchFamily="34" charset="-78"/>
              </a:rPr>
              <a:t> العلمی</a:t>
            </a:r>
            <a:r>
              <a:rPr lang="ar-IQ" sz="2800" b="1" dirty="0">
                <a:solidFill>
                  <a:srgbClr val="C00000"/>
                </a:solidFill>
                <a:latin typeface="+mj-lt"/>
                <a:ea typeface="+mj-ea"/>
                <a:cs typeface="Unikurd Jino" panose="020B0604030504040204" pitchFamily="34" charset="-78"/>
              </a:rPr>
              <a:t>):  </a:t>
            </a:r>
            <a:endParaRPr lang="en-US" sz="2800" b="1" dirty="0">
              <a:solidFill>
                <a:srgbClr val="C00000"/>
              </a:solidFill>
              <a:latin typeface="+mj-lt"/>
              <a:ea typeface="+mj-ea"/>
              <a:cs typeface="Unikurd Jino" panose="020B0604030504040204" pitchFamily="34" charset="-78"/>
            </a:endParaRPr>
          </a:p>
          <a:p>
            <a:pPr marL="0" indent="0" algn="just">
              <a:lnSpc>
                <a:spcPct val="150000"/>
              </a:lnSpc>
              <a:buNone/>
            </a:pPr>
            <a:r>
              <a:rPr lang="ar-IQ" sz="2800" dirty="0">
                <a:cs typeface="Ali_K_Alwand" pitchFamily="2" charset="-78"/>
              </a:rPr>
              <a:t>- ريَبازى تويَذينةوة ئةو ئامرازةية كة تويَذةر بةكارى دةهيَنيَت بؤ طةيشتن بة مةبةستةكةى لة دؤزينةوةو ئاشكراكردنى رِاستيةكان ياخود طةيشتن بة راستيةكى رِوون و ديار.</a:t>
            </a:r>
            <a:endParaRPr lang="en-US" sz="2800" dirty="0">
              <a:cs typeface="Ali_K_Alwand" pitchFamily="2" charset="-78"/>
            </a:endParaRPr>
          </a:p>
        </p:txBody>
      </p:sp>
      <p:pic>
        <p:nvPicPr>
          <p:cNvPr id="5" name="Picture 4">
            <a:extLst>
              <a:ext uri="{FF2B5EF4-FFF2-40B4-BE49-F238E27FC236}">
                <a16:creationId xmlns="" xmlns:a16="http://schemas.microsoft.com/office/drawing/2014/main" id="{B3796237-CE99-46A3-8D9B-F7BA1E18EAEE}"/>
              </a:ext>
            </a:extLst>
          </p:cNvPr>
          <p:cNvPicPr>
            <a:picLocks noChangeAspect="1"/>
          </p:cNvPicPr>
          <p:nvPr/>
        </p:nvPicPr>
        <p:blipFill>
          <a:blip r:embed="rId2"/>
          <a:stretch>
            <a:fillRect/>
          </a:stretch>
        </p:blipFill>
        <p:spPr>
          <a:xfrm>
            <a:off x="-1" y="3429000"/>
            <a:ext cx="6188765" cy="3429000"/>
          </a:xfrm>
          <a:prstGeom prst="rect">
            <a:avLst/>
          </a:prstGeom>
        </p:spPr>
      </p:pic>
    </p:spTree>
    <p:extLst>
      <p:ext uri="{BB962C8B-B14F-4D97-AF65-F5344CB8AC3E}">
        <p14:creationId xmlns:p14="http://schemas.microsoft.com/office/powerpoint/2010/main" val="234452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675861"/>
          </a:xfrm>
        </p:spPr>
        <p:txBody>
          <a:bodyPr>
            <a:normAutofit/>
          </a:bodyPr>
          <a:lstStyle/>
          <a:p>
            <a:pPr algn="ctr"/>
            <a:r>
              <a:rPr lang="ar-IQ" b="1" u="sng" dirty="0">
                <a:cs typeface="Ali_K_Alwand" pitchFamily="2" charset="-78"/>
              </a:rPr>
              <a:t>طرنطى تويَذينةوةى زانستى (</a:t>
            </a:r>
            <a:r>
              <a:rPr lang="ar-IQ" b="1" u="sng" dirty="0">
                <a:cs typeface="Ali-A-Alwand" pitchFamily="2" charset="-78"/>
              </a:rPr>
              <a:t>أهمية البحث العلمي</a:t>
            </a:r>
            <a:r>
              <a:rPr lang="ar-IQ" b="1" u="sng" dirty="0">
                <a:cs typeface="Ali_K_Alwand" pitchFamily="2" charset="-78"/>
              </a:rPr>
              <a:t>) </a:t>
            </a:r>
            <a:endParaRPr lang="en-US"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821635"/>
            <a:ext cx="9236764" cy="5777948"/>
          </a:xfrm>
        </p:spPr>
        <p:txBody>
          <a:bodyPr>
            <a:normAutofit/>
          </a:bodyPr>
          <a:lstStyle/>
          <a:p>
            <a:pPr marL="0" indent="0">
              <a:lnSpc>
                <a:spcPct val="150000"/>
              </a:lnSpc>
              <a:buNone/>
            </a:pPr>
            <a:r>
              <a:rPr lang="ar-IQ" sz="2800" u="sng" dirty="0">
                <a:solidFill>
                  <a:srgbClr val="C00000"/>
                </a:solidFill>
                <a:cs typeface="Ali_K_Alwand" pitchFamily="2" charset="-78"/>
              </a:rPr>
              <a:t>1. زيادكردنى زانست و زانيارى لةلاى تويَذةر:</a:t>
            </a:r>
            <a:r>
              <a:rPr lang="ar-IQ" sz="2800" dirty="0">
                <a:solidFill>
                  <a:srgbClr val="C00000"/>
                </a:solidFill>
                <a:cs typeface="Ali_K_Alwand" pitchFamily="2" charset="-78"/>
              </a:rPr>
              <a:t> </a:t>
            </a:r>
            <a:r>
              <a:rPr lang="ar-IQ" sz="2800" dirty="0">
                <a:cs typeface="Ali_K_Alwand" pitchFamily="2" charset="-78"/>
              </a:rPr>
              <a:t>تاكة هؤكارو ئامراز بؤ طةيشتن بة زانيارى و دؤزينةوةى راستى ية نويَ يةكان بريتى ية لةبةكارهيَنانى تويَذينةوةى زانستى كةلةلايةن كةسيَك يان كؤمةلَة كةسيَك دةكرىَ.</a:t>
            </a:r>
          </a:p>
          <a:p>
            <a:pPr marL="0" indent="0">
              <a:lnSpc>
                <a:spcPct val="150000"/>
              </a:lnSpc>
              <a:buNone/>
            </a:pPr>
            <a:endParaRPr lang="en-US" sz="2800" dirty="0">
              <a:cs typeface="Ali_K_Alwand" pitchFamily="2" charset="-78"/>
            </a:endParaRPr>
          </a:p>
        </p:txBody>
      </p:sp>
      <p:pic>
        <p:nvPicPr>
          <p:cNvPr id="5" name="Picture 4">
            <a:extLst>
              <a:ext uri="{FF2B5EF4-FFF2-40B4-BE49-F238E27FC236}">
                <a16:creationId xmlns="" xmlns:a16="http://schemas.microsoft.com/office/drawing/2014/main" id="{0C240EA6-47AC-4318-AB45-A2C6F6A3E8D8}"/>
              </a:ext>
            </a:extLst>
          </p:cNvPr>
          <p:cNvPicPr>
            <a:picLocks noChangeAspect="1"/>
          </p:cNvPicPr>
          <p:nvPr/>
        </p:nvPicPr>
        <p:blipFill>
          <a:blip r:embed="rId2"/>
          <a:stretch>
            <a:fillRect/>
          </a:stretch>
        </p:blipFill>
        <p:spPr>
          <a:xfrm>
            <a:off x="0" y="2849217"/>
            <a:ext cx="5512904" cy="3896139"/>
          </a:xfrm>
          <a:prstGeom prst="rect">
            <a:avLst/>
          </a:prstGeom>
        </p:spPr>
      </p:pic>
    </p:spTree>
    <p:extLst>
      <p:ext uri="{BB962C8B-B14F-4D97-AF65-F5344CB8AC3E}">
        <p14:creationId xmlns:p14="http://schemas.microsoft.com/office/powerpoint/2010/main" val="81557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AC07A4-31E8-4A6A-ADC8-578E4277EC27}"/>
              </a:ext>
            </a:extLst>
          </p:cNvPr>
          <p:cNvSpPr>
            <a:spLocks noGrp="1"/>
          </p:cNvSpPr>
          <p:nvPr>
            <p:ph type="title"/>
          </p:nvPr>
        </p:nvSpPr>
        <p:spPr>
          <a:xfrm>
            <a:off x="677334" y="0"/>
            <a:ext cx="8596668" cy="675861"/>
          </a:xfrm>
        </p:spPr>
        <p:txBody>
          <a:bodyPr>
            <a:normAutofit/>
          </a:bodyPr>
          <a:lstStyle/>
          <a:p>
            <a:pPr algn="ctr"/>
            <a:r>
              <a:rPr lang="ar-IQ" b="1" u="sng" dirty="0">
                <a:cs typeface="Ali_K_Alwand" pitchFamily="2" charset="-78"/>
              </a:rPr>
              <a:t>طرنطى تويَذينةوةى زانستى (</a:t>
            </a:r>
            <a:r>
              <a:rPr lang="ar-IQ" b="1" u="sng" dirty="0">
                <a:cs typeface="Ali-A-Alwand" pitchFamily="2" charset="-78"/>
              </a:rPr>
              <a:t>أهمية البحث العلمي</a:t>
            </a:r>
            <a:r>
              <a:rPr lang="ar-IQ" b="1" u="sng" dirty="0">
                <a:cs typeface="Ali_K_Alwand" pitchFamily="2" charset="-78"/>
              </a:rPr>
              <a:t>) </a:t>
            </a:r>
            <a:endParaRPr lang="en-US" dirty="0">
              <a:cs typeface="Ali_K_Alwand" pitchFamily="2" charset="-78"/>
            </a:endParaRPr>
          </a:p>
        </p:txBody>
      </p:sp>
      <p:sp>
        <p:nvSpPr>
          <p:cNvPr id="3" name="Content Placeholder 2">
            <a:extLst>
              <a:ext uri="{FF2B5EF4-FFF2-40B4-BE49-F238E27FC236}">
                <a16:creationId xmlns="" xmlns:a16="http://schemas.microsoft.com/office/drawing/2014/main" id="{2E907BE6-1C0C-4AE7-83B7-C838DFB26C73}"/>
              </a:ext>
            </a:extLst>
          </p:cNvPr>
          <p:cNvSpPr>
            <a:spLocks noGrp="1"/>
          </p:cNvSpPr>
          <p:nvPr>
            <p:ph idx="1"/>
          </p:nvPr>
        </p:nvSpPr>
        <p:spPr>
          <a:xfrm>
            <a:off x="318053" y="821635"/>
            <a:ext cx="9236764" cy="5777948"/>
          </a:xfrm>
        </p:spPr>
        <p:txBody>
          <a:bodyPr>
            <a:normAutofit/>
          </a:bodyPr>
          <a:lstStyle/>
          <a:p>
            <a:pPr marL="0" indent="0" algn="just">
              <a:lnSpc>
                <a:spcPct val="150000"/>
              </a:lnSpc>
              <a:buNone/>
            </a:pPr>
            <a:r>
              <a:rPr lang="ar-IQ" sz="2600" u="sng" dirty="0">
                <a:solidFill>
                  <a:srgbClr val="C00000"/>
                </a:solidFill>
                <a:cs typeface="Ali_K_Alwand" pitchFamily="2" charset="-78"/>
              </a:rPr>
              <a:t>2. ثشت بةخؤبةستن لةكاتى ليَكؤلينةوة لة كيَشةكان و طةيشتن بة ضارةسةريَكى طونجاو:</a:t>
            </a:r>
            <a:r>
              <a:rPr lang="ar-IQ" sz="2600" dirty="0">
                <a:solidFill>
                  <a:srgbClr val="C00000"/>
                </a:solidFill>
                <a:cs typeface="Ali_K_Alwand" pitchFamily="2" charset="-78"/>
              </a:rPr>
              <a:t> </a:t>
            </a:r>
            <a:r>
              <a:rPr lang="ar-IQ" sz="2600" dirty="0">
                <a:cs typeface="Ali_K_Alwand" pitchFamily="2" charset="-78"/>
              </a:rPr>
              <a:t>وةكو دةزانريَت كة كؤمةليَك بةربةست و كيَشة هةية كة رِووبةرِووى تويَذةر دةبيَتةوة لةماوةى تويَذينةوةكةيدا, لةوكاتةدا دةبيَت ثشت بةخؤى ببةستيَت لة ضارةسةركردنى كيَشةكان و طةيشتن بة باشترين ضارةسةر كة ئةمةش دةبيَتة هؤى ثيَشكةوتنى تويَذةرةكة لةرِووى توانايى و كارامةيي و شارةزايى لة تويَذينةوةدا.</a:t>
            </a:r>
            <a:endParaRPr lang="en-US" sz="2600" dirty="0">
              <a:cs typeface="Ali_K_Alwand" pitchFamily="2" charset="-78"/>
            </a:endParaRPr>
          </a:p>
          <a:p>
            <a:pPr marL="0" indent="0">
              <a:lnSpc>
                <a:spcPct val="150000"/>
              </a:lnSpc>
              <a:buNone/>
            </a:pPr>
            <a:endParaRPr lang="en-US" sz="2600" dirty="0">
              <a:cs typeface="Ali_K_Alwand" pitchFamily="2" charset="-78"/>
            </a:endParaRPr>
          </a:p>
        </p:txBody>
      </p:sp>
      <p:pic>
        <p:nvPicPr>
          <p:cNvPr id="4" name="Picture 3">
            <a:extLst>
              <a:ext uri="{FF2B5EF4-FFF2-40B4-BE49-F238E27FC236}">
                <a16:creationId xmlns="" xmlns:a16="http://schemas.microsoft.com/office/drawing/2014/main" id="{EFE085A4-9D73-4E66-9FC5-7382EF2C00CB}"/>
              </a:ext>
            </a:extLst>
          </p:cNvPr>
          <p:cNvPicPr>
            <a:picLocks noChangeAspect="1"/>
          </p:cNvPicPr>
          <p:nvPr/>
        </p:nvPicPr>
        <p:blipFill>
          <a:blip r:embed="rId2"/>
          <a:stretch>
            <a:fillRect/>
          </a:stretch>
        </p:blipFill>
        <p:spPr>
          <a:xfrm>
            <a:off x="0" y="4015409"/>
            <a:ext cx="6593680" cy="2729947"/>
          </a:xfrm>
          <a:prstGeom prst="rect">
            <a:avLst/>
          </a:prstGeom>
        </p:spPr>
      </p:pic>
    </p:spTree>
    <p:extLst>
      <p:ext uri="{BB962C8B-B14F-4D97-AF65-F5344CB8AC3E}">
        <p14:creationId xmlns:p14="http://schemas.microsoft.com/office/powerpoint/2010/main" val="317732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Ion</Template>
  <TotalTime>425</TotalTime>
  <Words>738</Words>
  <Application>Microsoft Office PowerPoint</Application>
  <PresentationFormat>Custom</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PowerPoint Presentation</vt:lpstr>
      <vt:lpstr>PowerPoint Presentation</vt:lpstr>
      <vt:lpstr>تويذينةوةى زانستى (البحث العلمي)</vt:lpstr>
      <vt:lpstr>تويذينةوةى زانستى (البحث العلمي)</vt:lpstr>
      <vt:lpstr>تويذينةوةى زانستى (البحث العلمي)</vt:lpstr>
      <vt:lpstr>تويذينةوةى زانستى (البحث العلمي)</vt:lpstr>
      <vt:lpstr>تويذينةوةى زانستى (البحث العلمي)</vt:lpstr>
      <vt:lpstr>طرنطى تويَذينةوةى زانستى (أهمية البحث العلمي) </vt:lpstr>
      <vt:lpstr>طرنطى تويَذينةوةى زانستى (أهمية البحث العلمي) </vt:lpstr>
      <vt:lpstr>طرنطى تويَذينةوةى زانستى (أهمية البحث العلمي) </vt:lpstr>
      <vt:lpstr>طرنطى تويَذينةوةى زانستى (أهمية البحث العلمي) </vt:lpstr>
      <vt:lpstr>ئامانجى تويَذينةوةى زانستى (أهداف البحث العلمي)</vt:lpstr>
      <vt:lpstr>ئامانجى تويَذينةوةى زانستى (أهداف البحث العلمي)</vt:lpstr>
      <vt:lpstr>تايبةتمةندى يةكانى تويَذينةوةى زانستى (خصائص البحث العلمي)</vt:lpstr>
      <vt:lpstr>تايبةتمةندى يةكانى تويَذينةوةى زانستى (خصائص البحث العلمي)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Shamfuture</dc:creator>
  <cp:lastModifiedBy>DR.Tanya Nuraddin</cp:lastModifiedBy>
  <cp:revision>139</cp:revision>
  <dcterms:created xsi:type="dcterms:W3CDTF">2020-09-20T12:16:43Z</dcterms:created>
  <dcterms:modified xsi:type="dcterms:W3CDTF">2023-01-17T12:58:27Z</dcterms:modified>
</cp:coreProperties>
</file>