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sldIdLst>
    <p:sldId id="256" r:id="rId2"/>
    <p:sldId id="306" r:id="rId3"/>
    <p:sldId id="269" r:id="rId4"/>
    <p:sldId id="307" r:id="rId5"/>
    <p:sldId id="270" r:id="rId6"/>
    <p:sldId id="271" r:id="rId7"/>
    <p:sldId id="272" r:id="rId8"/>
    <p:sldId id="273" r:id="rId9"/>
    <p:sldId id="274" r:id="rId10"/>
    <p:sldId id="308" r:id="rId11"/>
    <p:sldId id="309" r:id="rId12"/>
    <p:sldId id="31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82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21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7336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79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843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197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04539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045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1895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092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010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34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124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62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7938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61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4886196"/>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E:\private photo\pavia photo\112.png">
            <a:extLst>
              <a:ext uri="{FF2B5EF4-FFF2-40B4-BE49-F238E27FC236}">
                <a16:creationId xmlns="" xmlns:a16="http://schemas.microsoft.com/office/drawing/2014/main" id="{466C45FB-E4CB-4A5F-9BD5-A0328A85A1AD}"/>
              </a:ext>
            </a:extLst>
          </p:cNvPr>
          <p:cNvPicPr>
            <a:picLocks noChangeAspect="1" noChangeArrowheads="1"/>
          </p:cNvPicPr>
          <p:nvPr/>
        </p:nvPicPr>
        <p:blipFill>
          <a:blip r:embed="rId2" cstate="print"/>
          <a:srcRect/>
          <a:stretch>
            <a:fillRect/>
          </a:stretch>
        </p:blipFill>
        <p:spPr bwMode="auto">
          <a:xfrm>
            <a:off x="689112" y="61863"/>
            <a:ext cx="2332383" cy="2000240"/>
          </a:xfrm>
          <a:prstGeom prst="rect">
            <a:avLst/>
          </a:prstGeom>
          <a:noFill/>
          <a:ln w="9525">
            <a:noFill/>
            <a:miter lim="800000"/>
            <a:headEnd/>
            <a:tailEnd/>
          </a:ln>
        </p:spPr>
      </p:pic>
      <p:sp>
        <p:nvSpPr>
          <p:cNvPr id="6" name="Rectangle 5">
            <a:extLst>
              <a:ext uri="{FF2B5EF4-FFF2-40B4-BE49-F238E27FC236}">
                <a16:creationId xmlns="" xmlns:a16="http://schemas.microsoft.com/office/drawing/2014/main" id="{F43668A6-7F08-4D7C-816C-0C5EE3BA1BDA}"/>
              </a:ext>
            </a:extLst>
          </p:cNvPr>
          <p:cNvSpPr/>
          <p:nvPr/>
        </p:nvSpPr>
        <p:spPr>
          <a:xfrm>
            <a:off x="5791200" y="0"/>
            <a:ext cx="3962400" cy="2400657"/>
          </a:xfrm>
          <a:prstGeom prst="rect">
            <a:avLst/>
          </a:prstGeom>
        </p:spPr>
        <p:txBody>
          <a:bodyPr wrap="square">
            <a:spAutoFit/>
          </a:bodyPr>
          <a:lstStyle/>
          <a:p>
            <a:pPr algn="r"/>
            <a:r>
              <a:rPr lang="ar-IQ" sz="2200" b="1" dirty="0">
                <a:solidFill>
                  <a:schemeClr val="tx2">
                    <a:lumMod val="10000"/>
                  </a:schemeClr>
                </a:solidFill>
                <a:latin typeface="Times New Roman" pitchFamily="18" charset="0"/>
                <a:cs typeface="Ali_K_Alwand" pitchFamily="2" charset="-78"/>
              </a:rPr>
              <a:t>هةريَمي كوردستان – عيَراق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وةزارةتي خويَندني بالَاو تويَذينةوةى زانستي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زانكؤي سةلاحةددين - هةوليَر</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كؤليَذي ثةروةردةى بنةرِةتي</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بةشي باخضةى مندالان</a:t>
            </a:r>
            <a:endParaRPr lang="ar-JO" sz="2200" b="1" dirty="0">
              <a:solidFill>
                <a:schemeClr val="tx2">
                  <a:lumMod val="10000"/>
                </a:schemeClr>
              </a:solidFill>
              <a:latin typeface="Times New Roman" pitchFamily="18" charset="0"/>
              <a:cs typeface="Ali_K_Alwand" pitchFamily="2" charset="-78"/>
            </a:endParaRPr>
          </a:p>
          <a:p>
            <a:pPr algn="r"/>
            <a:r>
              <a:rPr lang="ar-IQ" sz="2200" b="1" dirty="0">
                <a:solidFill>
                  <a:schemeClr val="tx2">
                    <a:lumMod val="10000"/>
                  </a:schemeClr>
                </a:solidFill>
                <a:latin typeface="Times New Roman" pitchFamily="18" charset="0"/>
                <a:cs typeface="Ali_K_Alwand" pitchFamily="2" charset="-78"/>
              </a:rPr>
              <a:t>قؤناغى سيَيةم </a:t>
            </a:r>
            <a:r>
              <a:rPr lang="ar-IQ" dirty="0">
                <a:solidFill>
                  <a:schemeClr val="accent1">
                    <a:lumMod val="75000"/>
                  </a:schemeClr>
                </a:solidFill>
                <a:cs typeface="Ali-A-Traditional" pitchFamily="2" charset="-78"/>
              </a:rPr>
              <a:t/>
            </a:r>
            <a:br>
              <a:rPr lang="ar-IQ" dirty="0">
                <a:solidFill>
                  <a:schemeClr val="accent1">
                    <a:lumMod val="75000"/>
                  </a:schemeClr>
                </a:solidFill>
                <a:cs typeface="Ali-A-Traditional" pitchFamily="2" charset="-78"/>
              </a:rPr>
            </a:br>
            <a:endParaRPr lang="ar-IQ" dirty="0"/>
          </a:p>
        </p:txBody>
      </p:sp>
      <p:sp>
        <p:nvSpPr>
          <p:cNvPr id="7" name="TextBox 1">
            <a:extLst>
              <a:ext uri="{FF2B5EF4-FFF2-40B4-BE49-F238E27FC236}">
                <a16:creationId xmlns="" xmlns:a16="http://schemas.microsoft.com/office/drawing/2014/main" id="{8B2408C0-5396-4027-B999-A026BE73B285}"/>
              </a:ext>
            </a:extLst>
          </p:cNvPr>
          <p:cNvSpPr txBox="1">
            <a:spLocks noChangeArrowheads="1"/>
          </p:cNvSpPr>
          <p:nvPr/>
        </p:nvSpPr>
        <p:spPr bwMode="auto">
          <a:xfrm>
            <a:off x="1142976" y="2428868"/>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chemeClr val="accent2">
                    <a:lumMod val="60000"/>
                    <a:lumOff val="40000"/>
                  </a:schemeClr>
                </a:solidFill>
                <a:cs typeface="Ali_K_Alwand" pitchFamily="2" charset="-78"/>
              </a:rPr>
              <a:t>رِيَـــبازى تويَذينةوة</a:t>
            </a:r>
            <a:endParaRPr lang="en-US" sz="4200" b="1" dirty="0">
              <a:solidFill>
                <a:schemeClr val="accent2">
                  <a:lumMod val="60000"/>
                  <a:lumOff val="40000"/>
                </a:schemeClr>
              </a:solidFill>
              <a:cs typeface="Ali_K_Alwand" pitchFamily="2" charset="-78"/>
            </a:endParaRPr>
          </a:p>
        </p:txBody>
      </p:sp>
      <p:sp>
        <p:nvSpPr>
          <p:cNvPr id="8" name="TextBox 1">
            <a:extLst>
              <a:ext uri="{FF2B5EF4-FFF2-40B4-BE49-F238E27FC236}">
                <a16:creationId xmlns="" xmlns:a16="http://schemas.microsoft.com/office/drawing/2014/main" id="{2A670A4E-FD0A-48D7-A35A-C7653EA541D4}"/>
              </a:ext>
            </a:extLst>
          </p:cNvPr>
          <p:cNvSpPr txBox="1">
            <a:spLocks noChangeArrowheads="1"/>
          </p:cNvSpPr>
          <p:nvPr/>
        </p:nvSpPr>
        <p:spPr bwMode="auto">
          <a:xfrm>
            <a:off x="928662" y="3429000"/>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chemeClr val="accent2">
                    <a:lumMod val="60000"/>
                    <a:lumOff val="40000"/>
                  </a:schemeClr>
                </a:solidFill>
                <a:cs typeface="Ali_K_Alwand" pitchFamily="2" charset="-78"/>
              </a:rPr>
              <a:t>مامؤستاي بابةت: </a:t>
            </a:r>
            <a:r>
              <a:rPr lang="ar-JO" sz="4200" b="1" dirty="0" smtClean="0">
                <a:solidFill>
                  <a:schemeClr val="accent2">
                    <a:lumMod val="60000"/>
                    <a:lumOff val="40000"/>
                  </a:schemeClr>
                </a:solidFill>
                <a:cs typeface="Ali_K_Alwand" pitchFamily="2" charset="-78"/>
              </a:rPr>
              <a:t>د.</a:t>
            </a:r>
            <a:r>
              <a:rPr lang="ar-IQ" sz="4200" b="1" dirty="0" smtClean="0">
                <a:solidFill>
                  <a:schemeClr val="accent2">
                    <a:lumMod val="60000"/>
                    <a:lumOff val="40000"/>
                  </a:schemeClr>
                </a:solidFill>
                <a:cs typeface="Ali_K_Alwand" pitchFamily="2" charset="-78"/>
              </a:rPr>
              <a:t>تانيا </a:t>
            </a:r>
            <a:r>
              <a:rPr lang="ar-IQ" sz="4200" b="1" dirty="0">
                <a:solidFill>
                  <a:schemeClr val="accent2">
                    <a:lumMod val="60000"/>
                    <a:lumOff val="40000"/>
                  </a:schemeClr>
                </a:solidFill>
                <a:cs typeface="Ali_K_Alwand" pitchFamily="2" charset="-78"/>
              </a:rPr>
              <a:t>نورالدين صابر</a:t>
            </a:r>
            <a:endParaRPr lang="en-US" sz="4200" b="1" dirty="0">
              <a:solidFill>
                <a:schemeClr val="accent2">
                  <a:lumMod val="60000"/>
                  <a:lumOff val="40000"/>
                </a:schemeClr>
              </a:solidFill>
              <a:cs typeface="Ali_K_Alwand" pitchFamily="2" charset="-78"/>
            </a:endParaRPr>
          </a:p>
        </p:txBody>
      </p:sp>
      <p:sp>
        <p:nvSpPr>
          <p:cNvPr id="2" name="TextBox 1">
            <a:extLst>
              <a:ext uri="{FF2B5EF4-FFF2-40B4-BE49-F238E27FC236}">
                <a16:creationId xmlns="" xmlns:a16="http://schemas.microsoft.com/office/drawing/2014/main" id="{7FE5DE95-EDD3-4433-9F9F-94412F50FBCC}"/>
              </a:ext>
            </a:extLst>
          </p:cNvPr>
          <p:cNvSpPr txBox="1">
            <a:spLocks noChangeArrowheads="1"/>
          </p:cNvSpPr>
          <p:nvPr/>
        </p:nvSpPr>
        <p:spPr bwMode="auto">
          <a:xfrm>
            <a:off x="1000099" y="5424414"/>
            <a:ext cx="7326313" cy="523220"/>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2800" b="1" dirty="0">
                <a:solidFill>
                  <a:schemeClr val="accent2">
                    <a:lumMod val="60000"/>
                    <a:lumOff val="40000"/>
                  </a:schemeClr>
                </a:solidFill>
                <a:cs typeface="Ali_K_Alwand" pitchFamily="2" charset="-78"/>
              </a:rPr>
              <a:t>سالَى خويَندن: </a:t>
            </a:r>
            <a:r>
              <a:rPr lang="en-US" sz="2800" b="1" dirty="0" smtClean="0">
                <a:solidFill>
                  <a:schemeClr val="accent2">
                    <a:lumMod val="60000"/>
                    <a:lumOff val="40000"/>
                  </a:schemeClr>
                </a:solidFill>
                <a:cs typeface="Ali_K_Alwand" pitchFamily="2" charset="-78"/>
              </a:rPr>
              <a:t>2023</a:t>
            </a:r>
            <a:r>
              <a:rPr lang="ar-IQ" sz="2800" b="1" dirty="0" smtClean="0">
                <a:solidFill>
                  <a:schemeClr val="accent2">
                    <a:lumMod val="60000"/>
                    <a:lumOff val="40000"/>
                  </a:schemeClr>
                </a:solidFill>
                <a:cs typeface="Ali_K_Alwand" pitchFamily="2" charset="-78"/>
              </a:rPr>
              <a:t>- </a:t>
            </a:r>
            <a:r>
              <a:rPr lang="en-US" sz="2800" b="1" smtClean="0">
                <a:solidFill>
                  <a:schemeClr val="accent2">
                    <a:lumMod val="60000"/>
                    <a:lumOff val="40000"/>
                  </a:schemeClr>
                </a:solidFill>
                <a:cs typeface="Ali_K_Alwand" pitchFamily="2" charset="-78"/>
              </a:rPr>
              <a:t>2022</a:t>
            </a:r>
            <a:endParaRPr lang="en-US" sz="2800" b="1" dirty="0">
              <a:solidFill>
                <a:schemeClr val="accent2">
                  <a:lumMod val="60000"/>
                  <a:lumOff val="40000"/>
                </a:schemeClr>
              </a:solidFill>
              <a:cs typeface="Ali_K_Alwand" pitchFamily="2" charset="-78"/>
            </a:endParaRPr>
          </a:p>
        </p:txBody>
      </p:sp>
    </p:spTree>
    <p:extLst>
      <p:ext uri="{BB962C8B-B14F-4D97-AF65-F5344CB8AC3E}">
        <p14:creationId xmlns:p14="http://schemas.microsoft.com/office/powerpoint/2010/main" val="315230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marL="0" marR="0" indent="0" algn="ctr" rtl="1">
              <a:lnSpc>
                <a:spcPct val="115000"/>
              </a:lnSpc>
              <a:spcBef>
                <a:spcPts val="0"/>
              </a:spcBef>
              <a:spcAft>
                <a:spcPts val="0"/>
              </a:spcAft>
              <a:buNone/>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u="sng"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marR="0" indent="0" algn="just" rtl="1">
              <a:lnSpc>
                <a:spcPct val="150000"/>
              </a:lnSpc>
              <a:spcBef>
                <a:spcPts val="0"/>
              </a:spcBef>
              <a:spcAft>
                <a:spcPts val="0"/>
              </a:spcAft>
              <a:buNone/>
            </a:pPr>
            <a:r>
              <a:rPr lang="ar-IQ"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زؤر رِيَبازى تويَذينةوةى ثةروةردةييمان هةية, كة لةئامادةكردنى تويَذينةوةكان و نامة زانستييةكاندا  بةكادريَن, جا ليَرةدا بةطويَرةى طرنطيان ريَزيان دةكةين:</a:t>
            </a:r>
            <a:endParaRPr lang="en-US" sz="2800" dirty="0">
              <a:effectLst/>
              <a:latin typeface="Calibri" panose="020F0502020204030204" pitchFamily="34" charset="0"/>
              <a:ea typeface="Times New Roman" panose="02020603050405020304" pitchFamily="18" charset="0"/>
              <a:cs typeface="Ali_K_Alwand" pitchFamily="2" charset="-78"/>
            </a:endParaRPr>
          </a:p>
          <a:p>
            <a:pPr marL="0" indent="0" algn="just">
              <a:lnSpc>
                <a:spcPct val="150000"/>
              </a:lnSpc>
              <a:spcBef>
                <a:spcPts val="0"/>
              </a:spcBef>
              <a:buClr>
                <a:srgbClr val="C00000"/>
              </a:buClr>
              <a:buNone/>
            </a:pPr>
            <a:r>
              <a:rPr lang="ar-IQ"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1. </a:t>
            </a:r>
            <a:r>
              <a:rPr lang="ar-KW"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ريَبازى وةسفى:</a:t>
            </a:r>
            <a:r>
              <a:rPr lang="ar-KW" sz="2800"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لةريَبازةكانى تويذينةوةى ثةروةردةييدا باوترينيانة, ضونكة ئةو ريَبازى دةتوانيَت هؤكارى ئةريَنى بدات بةتويَذةر كة لةو ريَطايةوة بتوانيَت بةهةموو ئةو رِةهةندانةى كة ثةيوةستن بةكيَشةكةو باسكردنيان بةشيَوةيةكى ورد, بةتايبةت ئةو جؤرةيان لة تويَذينةوةكةدا ثشت بةخويَندنى ئاراستةكان و رِةفتارةكانى تايبةت بة تاكةكان دةبةستيَت دوور لة رِةهةندة زانستيةكانى ثةيوةست بة فيزياو بيركارى, كةلة ريَبازةكانى </a:t>
            </a:r>
            <a:r>
              <a:rPr lang="ar-KW"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تردا طونجاوترن.</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8017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rtl="1">
              <a:lnSpc>
                <a:spcPct val="150000"/>
              </a:lnSpc>
              <a:spcBef>
                <a:spcPts val="0"/>
              </a:spcBef>
              <a:buClr>
                <a:srgbClr val="C00000"/>
              </a:buClr>
              <a:buNone/>
            </a:pPr>
            <a:r>
              <a:rPr lang="ar-IQ"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2. </a:t>
            </a:r>
            <a:r>
              <a:rPr lang="ar-KW"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ريَبازى برِى (كمي):</a:t>
            </a:r>
            <a:r>
              <a:rPr lang="ar-KW" sz="2800"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زؤرجار لة ثلةى دووةم ديَت لةنيَوان ريَبازةكانى تويَذينةوةى ثةروةردةييدا لةدواى ريَبازى وةسفي, كة ليَرةدا فيَرطةيةكى طةورة هةية كة تيايدا ئامؤذطارى دةكريَن بةبةكارهيَنانى لة تويَذينةوةى ثةروةردةييةكاندا, وةئامانجى بريتىية لةثتةوكردنى ئةنجامةكانى وةسفى بةديجيتالَكردنى ئةو جؤرة تويَذينةوةية, كة يارمةتيدةر دةبيَت بؤ ئةوةى ئةنجامةكان بة قةناعةتيَكى زياترةوة دةربكةون بةبىَ زيانى نةريَنى</a:t>
            </a:r>
            <a:r>
              <a:rPr lang="ar-KW"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483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a:lnSpc>
                <a:spcPct val="150000"/>
              </a:lnSpc>
              <a:spcBef>
                <a:spcPts val="0"/>
              </a:spcBef>
              <a:buClr>
                <a:srgbClr val="C00000"/>
              </a:buClr>
              <a:buNone/>
            </a:pPr>
            <a:r>
              <a:rPr lang="ar-IQ" sz="26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3. </a:t>
            </a:r>
            <a:r>
              <a:rPr lang="ar-KW" sz="26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ريَبازى ئةزموونى: </a:t>
            </a:r>
            <a:r>
              <a:rPr lang="ar-KW" sz="2600" dirty="0">
                <a:solidFill>
                  <a:srgbClr val="000000"/>
                </a:solidFill>
                <a:effectLst/>
                <a:latin typeface="Calibri" panose="020F0502020204030204" pitchFamily="34" charset="0"/>
                <a:ea typeface="Times New Roman" panose="02020603050405020304" pitchFamily="18" charset="0"/>
                <a:cs typeface="Ali_K_Alwand" pitchFamily="2" charset="-78"/>
              </a:rPr>
              <a:t>لة بنةرِةتدا ريَبازى ئةزموونى بة بنةماو ثالَثشتى رِاييكردنى تويَذينةوة زانستيةكان دادةنريَت, بةلاَم رِةنطة لةضةند لايةنى سنوردارى ثةيوةست بة تويَذينةوةى ثةروةردةيي بةكاربهيَنريَت, كاتيَك تاقيكردنةوةيةكى تيؤرى ثةروةردةيي لةسةر كؤمةليَك كةس دةكريَت, لةبارودؤخيَكى دياريكراو كة ريَطا دةدات ئةنجامةكان بةشيَوةيةكى نموونةيى بناسيَنريَت, بؤية دةكريَت بخريَتة نيَو ريَبازةكانى تويَذينةوةى ثةورةردةيي.</a:t>
            </a:r>
            <a:endParaRPr lang="ar-IQ" sz="2600" dirty="0">
              <a:solidFill>
                <a:srgbClr val="000000"/>
              </a:solidFill>
              <a:effectLst/>
              <a:latin typeface="Calibri" panose="020F0502020204030204" pitchFamily="34" charset="0"/>
              <a:ea typeface="Times New Roman" panose="02020603050405020304" pitchFamily="18" charset="0"/>
              <a:cs typeface="Ali_K_Alwand" pitchFamily="2" charset="-78"/>
            </a:endParaRPr>
          </a:p>
          <a:p>
            <a:pPr marL="114300" marR="0" indent="0" algn="just" rtl="1">
              <a:lnSpc>
                <a:spcPct val="150000"/>
              </a:lnSpc>
              <a:spcBef>
                <a:spcPts val="0"/>
              </a:spcBef>
              <a:spcAft>
                <a:spcPts val="0"/>
              </a:spcAft>
              <a:buNone/>
            </a:pPr>
            <a:r>
              <a:rPr lang="ar-IQ" sz="2600" b="1" u="sng"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a:t>
            </a:r>
            <a:r>
              <a:rPr lang="ar-IQ" sz="2600" dirty="0">
                <a:solidFill>
                  <a:srgbClr val="000000"/>
                </a:solidFill>
                <a:effectLst/>
                <a:latin typeface="Calibri" panose="020F0502020204030204" pitchFamily="34" charset="0"/>
                <a:ea typeface="Times New Roman" panose="02020603050405020304" pitchFamily="18" charset="0"/>
                <a:cs typeface="Ali_K_Alwand" pitchFamily="2" charset="-78"/>
              </a:rPr>
              <a:t> </a:t>
            </a:r>
            <a:r>
              <a:rPr lang="ar-KW" sz="2600" dirty="0">
                <a:solidFill>
                  <a:srgbClr val="000000"/>
                </a:solidFill>
                <a:effectLst/>
                <a:latin typeface="Calibri" panose="020F0502020204030204" pitchFamily="34" charset="0"/>
                <a:ea typeface="Times New Roman" panose="02020603050405020304" pitchFamily="18" charset="0"/>
                <a:cs typeface="Ali_K_Alwand" pitchFamily="2" charset="-78"/>
              </a:rPr>
              <a:t>سةربارى ئةوةى زؤرينةى تويَذةرة زانستيةكان ثشت</a:t>
            </a:r>
            <a:r>
              <a:rPr lang="ar-KW" sz="26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 بة رِيَبازى وةسفى دةبةستن لةتويَذينةوة ثةورةردةييةكاندا, كة ئةمةش نابيَتة ريَطر لةوةى كةزياتر بةكاربهيَنريَت لة ريَبازى زانستى ئةطةر هاتوو تويَذةر بينى كاميان بةكةلَكة بؤ خويَندن و ليَكؤلينةوة. </a:t>
            </a:r>
            <a:endParaRPr lang="en-US" sz="2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1954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a:extLst>
              <a:ext uri="{FF2B5EF4-FFF2-40B4-BE49-F238E27FC236}">
                <a16:creationId xmlns="" xmlns:a16="http://schemas.microsoft.com/office/drawing/2014/main" id="{8B2408C0-5396-4027-B999-A026BE73B285}"/>
              </a:ext>
            </a:extLst>
          </p:cNvPr>
          <p:cNvSpPr txBox="1">
            <a:spLocks noChangeArrowheads="1"/>
          </p:cNvSpPr>
          <p:nvPr/>
        </p:nvSpPr>
        <p:spPr bwMode="auto">
          <a:xfrm>
            <a:off x="1142976" y="2428868"/>
            <a:ext cx="7669720" cy="86177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5000" b="1" dirty="0">
                <a:solidFill>
                  <a:schemeClr val="accent2">
                    <a:lumMod val="60000"/>
                    <a:lumOff val="40000"/>
                  </a:schemeClr>
                </a:solidFill>
                <a:cs typeface="Ali_K_Alwand" pitchFamily="2" charset="-78"/>
              </a:rPr>
              <a:t>وانةى دووةم/ تويَذينةوةى ثةروةردةيي</a:t>
            </a:r>
            <a:endParaRPr lang="en-US" sz="5000" b="1" dirty="0">
              <a:solidFill>
                <a:schemeClr val="accent2">
                  <a:lumMod val="60000"/>
                  <a:lumOff val="40000"/>
                </a:schemeClr>
              </a:solidFill>
              <a:cs typeface="Ali_K_Alwand" pitchFamily="2" charset="-78"/>
            </a:endParaRPr>
          </a:p>
        </p:txBody>
      </p:sp>
    </p:spTree>
    <p:extLst>
      <p:ext uri="{BB962C8B-B14F-4D97-AF65-F5344CB8AC3E}">
        <p14:creationId xmlns:p14="http://schemas.microsoft.com/office/powerpoint/2010/main" val="193935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dirty="0">
                <a:cs typeface="Ali_K_Alwand" pitchFamily="2" charset="-78"/>
              </a:rPr>
              <a:t>تويَذينةوةى ثةروةردةيي (</a:t>
            </a:r>
            <a:r>
              <a:rPr lang="ar-IQ" sz="3200" b="1" dirty="0">
                <a:cs typeface="Ali-A-Alwand" pitchFamily="2" charset="-78"/>
              </a:rPr>
              <a:t>البحث التربوي</a:t>
            </a:r>
            <a:r>
              <a:rPr lang="ar-IQ" sz="3200" b="1"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781879"/>
            <a:ext cx="9236764" cy="5817704"/>
          </a:xfrm>
        </p:spPr>
        <p:txBody>
          <a:bodyPr>
            <a:noAutofit/>
          </a:bodyPr>
          <a:lstStyle/>
          <a:p>
            <a:pPr marL="0" indent="0" algn="just">
              <a:lnSpc>
                <a:spcPct val="150000"/>
              </a:lnSpc>
              <a:buNone/>
            </a:pPr>
            <a:r>
              <a:rPr lang="ar-IQ" sz="2600" dirty="0">
                <a:solidFill>
                  <a:schemeClr val="bg1"/>
                </a:solidFill>
                <a:effectLst/>
                <a:latin typeface="Calibri" panose="020F0502020204030204" pitchFamily="34" charset="0"/>
                <a:ea typeface="Times New Roman" panose="02020603050405020304" pitchFamily="18" charset="0"/>
                <a:cs typeface="Ali_K_Alwand" pitchFamily="2" charset="-78"/>
              </a:rPr>
              <a:t>      </a:t>
            </a:r>
            <a:r>
              <a:rPr lang="ar-KW" sz="2600" dirty="0">
                <a:solidFill>
                  <a:schemeClr val="bg1"/>
                </a:solidFill>
                <a:effectLst/>
                <a:latin typeface="Calibri" panose="020F0502020204030204" pitchFamily="34" charset="0"/>
                <a:ea typeface="Times New Roman" panose="02020603050405020304" pitchFamily="18" charset="0"/>
                <a:cs typeface="Ali_K_Alwand" pitchFamily="2" charset="-78"/>
              </a:rPr>
              <a:t>بريتى ية لة ضالاكى دؤزينةوةى زانيارى كة رِووبةرووى طةشةثيَدانى زانستى رِةفتار دةبيَتةوة لة هةلَومةرجة فيَركاريةكاندا, ئةمةش بة فةراهةمكردنى ئةو زانياريانةى كة ريَطة بةثةروةردةكاران دةدات بؤ دةستةبةركردنى  ئامانجة ثةروةردةيى يةكان بة كاريطةرترين رِيَطاو شيَوازى كردارى, ئةمةش لةريَطاى ليَكؤلينةوة لة ثيَكهاتة ذينطةييةكانى فيَركاريةوة دةكريَت لةطةلَ زانينى سةركةوتتووترين شيَواز بؤ ئةوةى بيخاتة سةر ريَطاى طةشةثيَدانى ئةو ئاراستةيةى كة خؤى ثىَ ي لةطةشةو ثالَثشتيكردنيدا.</a:t>
            </a:r>
            <a:r>
              <a:rPr lang="ar-KW" sz="2600" b="1" u="sng" dirty="0">
                <a:solidFill>
                  <a:schemeClr val="bg1"/>
                </a:solidFill>
                <a:effectLst/>
                <a:latin typeface="Calibri" panose="020F0502020204030204" pitchFamily="34" charset="0"/>
                <a:ea typeface="Times New Roman" panose="02020603050405020304" pitchFamily="18" charset="0"/>
                <a:cs typeface="Ali_K_Alwand" pitchFamily="2" charset="-78"/>
              </a:rPr>
              <a:t> </a:t>
            </a:r>
            <a:endParaRPr lang="en-US" sz="2600" dirty="0">
              <a:solidFill>
                <a:schemeClr val="bg1"/>
              </a:solidFill>
              <a:cs typeface="Ali_K_Alwand" pitchFamily="2" charset="-78"/>
            </a:endParaRPr>
          </a:p>
        </p:txBody>
      </p:sp>
      <p:pic>
        <p:nvPicPr>
          <p:cNvPr id="5" name="Picture 4">
            <a:extLst>
              <a:ext uri="{FF2B5EF4-FFF2-40B4-BE49-F238E27FC236}">
                <a16:creationId xmlns="" xmlns:a16="http://schemas.microsoft.com/office/drawing/2014/main" id="{93087314-F800-451D-9A5B-4CD45E4D6563}"/>
              </a:ext>
            </a:extLst>
          </p:cNvPr>
          <p:cNvPicPr>
            <a:picLocks noChangeAspect="1"/>
          </p:cNvPicPr>
          <p:nvPr/>
        </p:nvPicPr>
        <p:blipFill>
          <a:blip r:embed="rId2"/>
          <a:stretch>
            <a:fillRect/>
          </a:stretch>
        </p:blipFill>
        <p:spPr>
          <a:xfrm>
            <a:off x="0" y="4373216"/>
            <a:ext cx="4333461" cy="2484783"/>
          </a:xfrm>
          <a:prstGeom prst="rect">
            <a:avLst/>
          </a:prstGeom>
        </p:spPr>
      </p:pic>
    </p:spTree>
    <p:extLst>
      <p:ext uri="{BB962C8B-B14F-4D97-AF65-F5344CB8AC3E}">
        <p14:creationId xmlns:p14="http://schemas.microsoft.com/office/powerpoint/2010/main" val="49446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dirty="0">
                <a:cs typeface="Ali_K_Alwand" pitchFamily="2" charset="-78"/>
              </a:rPr>
              <a:t>تويَذينةوةى ثةروةردةيي (</a:t>
            </a:r>
            <a:r>
              <a:rPr lang="ar-IQ" sz="3200" b="1" dirty="0">
                <a:cs typeface="Ali-A-Alwand" pitchFamily="2" charset="-78"/>
              </a:rPr>
              <a:t>البحث التربوي</a:t>
            </a:r>
            <a:r>
              <a:rPr lang="ar-IQ" sz="3200" b="1"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b="1" u="sng" dirty="0">
                <a:solidFill>
                  <a:schemeClr val="accent2">
                    <a:lumMod val="60000"/>
                    <a:lumOff val="40000"/>
                  </a:schemeClr>
                </a:solidFill>
                <a:cs typeface="Ali_K_Alwand" pitchFamily="2" charset="-78"/>
              </a:rPr>
              <a:t>تويَذينةوةى ثةروةردةيي:</a:t>
            </a:r>
            <a:endParaRPr lang="ar-IQ" sz="2800" b="1" u="sng" dirty="0">
              <a:solidFill>
                <a:schemeClr val="accent2">
                  <a:lumMod val="60000"/>
                  <a:lumOff val="40000"/>
                </a:schemeClr>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 بريتى ية لةو ئاماذةيةى كة ضارةسةرى كيَشة ثةروةردةييةكان دةكات, جا لةذياندا بيَت بةشيَوةيةكى طشتى ياخود لة قؤناغة جياوازةكانى فيَركردندا بيَت.</a:t>
            </a:r>
            <a:endParaRPr lang="en-US" sz="2800" dirty="0">
              <a:solidFill>
                <a:schemeClr val="bg1"/>
              </a:solidFill>
              <a:cs typeface="Ali_K_Alwand" pitchFamily="2" charset="-78"/>
            </a:endParaRPr>
          </a:p>
          <a:p>
            <a:pPr marL="0" indent="0" algn="just" rtl="1">
              <a:lnSpc>
                <a:spcPct val="150000"/>
              </a:lnSpc>
              <a:buNone/>
            </a:pPr>
            <a:r>
              <a:rPr lang="ar-KW" sz="2800" b="1" dirty="0">
                <a:solidFill>
                  <a:srgbClr val="C00000"/>
                </a:solidFill>
                <a:cs typeface="Ali_K_Alwand" pitchFamily="2" charset="-78"/>
              </a:rPr>
              <a:t>-</a:t>
            </a:r>
            <a:r>
              <a:rPr lang="ar-IQ" sz="2800" b="1" dirty="0">
                <a:solidFill>
                  <a:schemeClr val="accent2">
                    <a:lumMod val="60000"/>
                    <a:lumOff val="40000"/>
                  </a:schemeClr>
                </a:solidFill>
                <a:cs typeface="Ali_K_Alwand" pitchFamily="2" charset="-78"/>
              </a:rPr>
              <a:t> </a:t>
            </a:r>
            <a:r>
              <a:rPr lang="ar-KW" sz="2800" b="1" dirty="0">
                <a:solidFill>
                  <a:schemeClr val="accent2">
                    <a:lumMod val="60000"/>
                    <a:lumOff val="40000"/>
                  </a:schemeClr>
                </a:solidFill>
                <a:cs typeface="Ali_K_Alwand" pitchFamily="2" charset="-78"/>
              </a:rPr>
              <a:t>ثيَناسةى زاراوةيى بؤ تويَذينةوةى ثةروةردةيي:</a:t>
            </a:r>
            <a:endParaRPr lang="ar-IQ" sz="2800" b="1" dirty="0">
              <a:solidFill>
                <a:schemeClr val="accent2">
                  <a:lumMod val="60000"/>
                  <a:lumOff val="40000"/>
                </a:schemeClr>
              </a:solidFill>
              <a:cs typeface="Ali_K_Alwand" pitchFamily="2" charset="-78"/>
            </a:endParaRPr>
          </a:p>
          <a:p>
            <a:pPr marL="0" indent="0" algn="just" rtl="1">
              <a:lnSpc>
                <a:spcPct val="150000"/>
              </a:lnSpc>
              <a:buNone/>
            </a:pPr>
            <a:r>
              <a:rPr lang="ar-IQ" sz="2800" b="1" dirty="0">
                <a:solidFill>
                  <a:schemeClr val="bg1"/>
                </a:solidFill>
                <a:cs typeface="Ali_K_Alwand" pitchFamily="2" charset="-78"/>
              </a:rPr>
              <a:t>- </a:t>
            </a:r>
            <a:r>
              <a:rPr lang="ar-KW" sz="2800" dirty="0">
                <a:solidFill>
                  <a:schemeClr val="bg1"/>
                </a:solidFill>
                <a:cs typeface="Ali_K_Alwand" pitchFamily="2" charset="-78"/>
              </a:rPr>
              <a:t>بريتى ية لة بيركردنةوةيةكى ريَكخراو كة هةلَدةستيَت بة ضارةسةركردنى ئةو كيَشانةى كة ثةيوةستة بة رِةفتارةكان و ئاراستة نةريَنيةكان, وة هةولَ دةدات ضارةسةرة نموونةييةكانى رِوون بكاتةوة بؤى.</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740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بوارةكانى تويَذينةوةى ثةروةردةيي: (</a:t>
            </a:r>
            <a:r>
              <a:rPr lang="ar-KW" sz="3200" b="1" u="sng" dirty="0">
                <a:cs typeface="Ali-A-Alwand" pitchFamily="2" charset="-78"/>
              </a:rPr>
              <a:t>مجالات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dirty="0">
                <a:solidFill>
                  <a:schemeClr val="bg1"/>
                </a:solidFill>
                <a:cs typeface="Ali_K_Alwand" pitchFamily="2" charset="-78"/>
              </a:rPr>
              <a:t>1. كارطيَرى ثةروةردةيى </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2. ئامانجة ثةروةردةيى ية رِةفتاريةكان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3.تايبةتمةنديةكانى طةشةثيَدانى قوتابى ياخود تايبةتمةندية طةشةسةندنةكانى قوتابى و ثةيوةندييان بة ئةركةكانى خويَندنيان كة ثيَ يان دةدريَت.</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4. لة بوارى جياوازى تاكايةتى لةنيَوان قوتابيان.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5.</a:t>
            </a:r>
            <a:r>
              <a:rPr lang="ar-JO" sz="2800" dirty="0">
                <a:solidFill>
                  <a:schemeClr val="bg1"/>
                </a:solidFill>
                <a:cs typeface="Ali_K_Alwand" pitchFamily="2" charset="-78"/>
              </a:rPr>
              <a:t>  </a:t>
            </a:r>
            <a:r>
              <a:rPr lang="ar-KW" sz="2800" dirty="0">
                <a:solidFill>
                  <a:schemeClr val="bg1"/>
                </a:solidFill>
                <a:cs typeface="Ali_K_Alwand" pitchFamily="2" charset="-78"/>
              </a:rPr>
              <a:t>لةبوارى ثيَوانةو هةلَسةنطاندن.</a:t>
            </a:r>
            <a:endParaRPr lang="en-US" sz="2800" dirty="0">
              <a:solidFill>
                <a:schemeClr val="bg1"/>
              </a:solidFill>
              <a:cs typeface="Ali_K_Alwand" pitchFamily="2" charset="-78"/>
            </a:endParaRPr>
          </a:p>
          <a:p>
            <a:pPr marL="0" indent="0" algn="just" rtl="1">
              <a:lnSpc>
                <a:spcPct val="150000"/>
              </a:lnSpc>
              <a:buNone/>
            </a:pP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296971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بوارةكانى تويَذينةوةى ثةروةردةيي: (</a:t>
            </a:r>
            <a:r>
              <a:rPr lang="ar-KW" sz="3200" b="1" u="sng" dirty="0">
                <a:cs typeface="Ali-A-Alwand" pitchFamily="2" charset="-78"/>
              </a:rPr>
              <a:t>مجالات البحث التربوي</a:t>
            </a:r>
            <a:r>
              <a:rPr lang="ar-KW" sz="3200" b="1" u="sng" dirty="0">
                <a:cs typeface="Ali_K_Alwand" pitchFamily="2" charset="-78"/>
              </a:rPr>
              <a:t>) </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dirty="0">
                <a:solidFill>
                  <a:schemeClr val="bg1"/>
                </a:solidFill>
                <a:cs typeface="Ali_K_Alwand" pitchFamily="2" charset="-78"/>
              </a:rPr>
              <a:t>6.</a:t>
            </a:r>
            <a:r>
              <a:rPr lang="ar-IQ" sz="2800" dirty="0">
                <a:solidFill>
                  <a:schemeClr val="bg1"/>
                </a:solidFill>
                <a:cs typeface="Ali_K_Alwand" pitchFamily="2" charset="-78"/>
              </a:rPr>
              <a:t> </a:t>
            </a:r>
            <a:r>
              <a:rPr lang="ar-KW" sz="2800" dirty="0">
                <a:solidFill>
                  <a:schemeClr val="bg1"/>
                </a:solidFill>
                <a:cs typeface="Ali_K_Alwand" pitchFamily="2" charset="-78"/>
              </a:rPr>
              <a:t>لةبوارى ثيَداضوونةوةى ثرؤطرامى خويَندندا لةكاتى وةلاَمدانةوةى قوتابى بؤ تاقيكردنةوة.</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7. لةبوارى ريَطاكانى رِيَنمايى و ضارةسةركردنى كيَشةكانى قوتابيان كة دةبيَتة هؤى بةربةست بؤ خويَندنيان.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8.ثةيوةندى ذينكةى فيزيكى و كةش و هةواى خويَندن بة رِةفتارى ثيَطةشتنى قوتابيان.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9. ضالاكى يةكانى دةرةوةى ثؤل جا وةرزشى يان رؤشنبيرى يان روحى بيَت بة بواريَك لة بوارةكانى تويَذينةوةى ثةروةردةيى داداةنريَت.</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346194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طرنطى تويَذينةوةى ثةروةردةيي: (</a:t>
            </a:r>
            <a:r>
              <a:rPr lang="ar-KW" sz="3200" b="1" u="sng" dirty="0">
                <a:cs typeface="Ali-A-Alwand" pitchFamily="2" charset="-78"/>
              </a:rPr>
              <a:t>اهمية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u="sng" dirty="0">
                <a:solidFill>
                  <a:schemeClr val="bg1"/>
                </a:solidFill>
                <a:cs typeface="Ali_K_Alwand" pitchFamily="2" charset="-78"/>
              </a:rPr>
              <a:t>1. </a:t>
            </a:r>
            <a:r>
              <a:rPr lang="ar-KW" sz="2800" dirty="0">
                <a:solidFill>
                  <a:schemeClr val="bg1"/>
                </a:solidFill>
                <a:cs typeface="Ali_K_Alwand" pitchFamily="2" charset="-78"/>
              </a:rPr>
              <a:t>تويَذةران ئامادة دةكات و داياندةنيَت</a:t>
            </a:r>
            <a:r>
              <a:rPr lang="ar-IQ" sz="2800" dirty="0">
                <a:solidFill>
                  <a:schemeClr val="bg1"/>
                </a:solidFill>
                <a:cs typeface="Ali_K_Alwand" pitchFamily="2" charset="-78"/>
              </a:rPr>
              <a:t> لةسةر</a:t>
            </a:r>
            <a:r>
              <a:rPr lang="ar-KW" sz="2800" dirty="0">
                <a:solidFill>
                  <a:schemeClr val="bg1"/>
                </a:solidFill>
                <a:cs typeface="Ali_K_Alwand" pitchFamily="2" charset="-78"/>
              </a:rPr>
              <a:t> كارى ثةروةردةيى, ئةمةش لة ئةنجامى طةران و بةدواداضوون بؤ ئةو ليَكؤلينةوةو تويَذينةوانةى كة ثةيوةنديان هةية بة بوراى ثةروةردةيى, ئةمةش واى لىَ دةكات كة طةشة بة تواناكانى بدات وة لةبوارةكانى تويَذينةوةى ثةورةردةيى تيَ دةطات لةرِووى بنةماو شيَوازةكانى,هةروةها دةبيَتة هؤى بةهيَزبوونى تواناكانى لةكاتى هةلَبذاردنى كيَشةى تويَذينةوةكة وة دياريكردنى بةشيَوةيةكى ووردو رِوون.</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0291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طرنطى تويَذينةوةى ثةروةردةيي: (</a:t>
            </a:r>
            <a:r>
              <a:rPr lang="ar-KW" sz="3200" b="1" u="sng" dirty="0">
                <a:cs typeface="Ali-A-Alwand" pitchFamily="2" charset="-78"/>
              </a:rPr>
              <a:t>اهمية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u="sng" dirty="0">
                <a:solidFill>
                  <a:schemeClr val="bg1"/>
                </a:solidFill>
                <a:cs typeface="Ali_K_Alwand" pitchFamily="2" charset="-78"/>
              </a:rPr>
              <a:t>2. </a:t>
            </a:r>
            <a:r>
              <a:rPr lang="ar-KW" sz="2800" dirty="0">
                <a:solidFill>
                  <a:schemeClr val="bg1"/>
                </a:solidFill>
                <a:cs typeface="Ali_K_Alwand" pitchFamily="2" charset="-78"/>
              </a:rPr>
              <a:t>ئاسانى تويَذينةوةى ثةروةردةي وا لةتويَذةر دةكات كة خويَندنةوةيةكى شيكردنةوةى هةبيَت بؤ تويَذينةوةكان, كة ئةمةش واى ليَ دةكات تواناى كورتكردنةوةو برِياردانى هةبيَت لةسةر ئةو سوودانة كة ثيَشكةشى دةكريَت لةبوارى زانستيدا.</a:t>
            </a:r>
            <a:endParaRPr lang="en-US" sz="2800" dirty="0">
              <a:solidFill>
                <a:schemeClr val="bg1"/>
              </a:solidFill>
              <a:cs typeface="Ali_K_Alwand" pitchFamily="2" charset="-78"/>
            </a:endParaRPr>
          </a:p>
          <a:p>
            <a:pPr marL="0" indent="0" algn="just" rtl="1">
              <a:lnSpc>
                <a:spcPct val="150000"/>
              </a:lnSpc>
              <a:buNone/>
            </a:pPr>
            <a:r>
              <a:rPr lang="ar-KW" sz="2800" u="sng" dirty="0">
                <a:solidFill>
                  <a:schemeClr val="bg1"/>
                </a:solidFill>
                <a:cs typeface="Ali_K_Alwand" pitchFamily="2" charset="-78"/>
              </a:rPr>
              <a:t>3. </a:t>
            </a:r>
            <a:r>
              <a:rPr lang="ar-KW" sz="2800" dirty="0">
                <a:solidFill>
                  <a:schemeClr val="bg1"/>
                </a:solidFill>
                <a:cs typeface="Ali_K_Alwand" pitchFamily="2" charset="-78"/>
              </a:rPr>
              <a:t>يارمةتى تويَذةر دةدات لة طؤرينى خويَندنى نووسينةكانى (تيؤرى) بؤ خويَندنى كردارى, بةمةش هةلَدةستيَت بة جيَبةجيَكردنى تيؤريةكان و طريمانةكان كة فيَرى بووة لة واقعدا.</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07834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cs typeface="Ali_K_Alwand" pitchFamily="2" charset="-78"/>
              </a:rPr>
              <a:t>كيَشة </a:t>
            </a:r>
            <a:r>
              <a:rPr lang="ar-KW" sz="3200" b="1" u="sng" dirty="0">
                <a:cs typeface="Ali_K_Alwand" pitchFamily="2" charset="-78"/>
              </a:rPr>
              <a:t>ثةروةردةيي</a:t>
            </a:r>
            <a:r>
              <a:rPr lang="ar-IQ" sz="3200" b="1" u="sng" dirty="0">
                <a:cs typeface="Ali_K_Alwand" pitchFamily="2" charset="-78"/>
              </a:rPr>
              <a:t> يةكان </a:t>
            </a:r>
            <a:r>
              <a:rPr lang="ar-KW" sz="3200" b="1" u="sng" dirty="0">
                <a:cs typeface="Ali_K_Alwand" pitchFamily="2" charset="-78"/>
              </a:rPr>
              <a:t>(</a:t>
            </a:r>
            <a:r>
              <a:rPr lang="ar-IQ" sz="3200" b="1" u="sng" dirty="0">
                <a:cs typeface="Ali-A-Alwand" pitchFamily="2" charset="-78"/>
              </a:rPr>
              <a:t>مشكلات التربوية</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rtl="1">
              <a:lnSpc>
                <a:spcPct val="150000"/>
              </a:lnSpc>
              <a:buNone/>
            </a:pPr>
            <a:r>
              <a:rPr lang="ar-KW" sz="2800" b="1" u="sng" dirty="0">
                <a:solidFill>
                  <a:schemeClr val="accent2">
                    <a:lumMod val="60000"/>
                    <a:lumOff val="40000"/>
                  </a:schemeClr>
                </a:solidFill>
                <a:cs typeface="Ali_K_Alwand" pitchFamily="2" charset="-78"/>
              </a:rPr>
              <a:t>ضةند نموونةيةك لةسةر ئةو كيَشانةى كة تويَذينةوةى ثةروةردةيي ضارةسةريان دةكات:</a:t>
            </a:r>
            <a:endParaRPr lang="en-US" sz="2800" b="1" u="sng" dirty="0">
              <a:solidFill>
                <a:schemeClr val="accent2">
                  <a:lumMod val="60000"/>
                  <a:lumOff val="40000"/>
                </a:schemeClr>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1. كيَشةى تةشةنةكردنى قوتابيانى قوتابخانةكان لة ذينطةي قوتابخانةدا.</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2. طؤشةطيربوونى هةندىَ قوتابى لةناو قوتابخانةدا وة بةشدارى نةكردن لةناو ثؤلدا.</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3. ئالَوودةبوونى قوتابيانى قوتابخانةكان بة مادة هؤشبةرةكان.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4. توندو تيذى دذى مندالاَن.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5. دةست دريَذى سيَكسى لةناو فيَرطةكاندا. </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6. لادانة رِةوشتيةكانى قوتابيان.</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1155715040"/>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512</TotalTime>
  <Words>740</Words>
  <Application>Microsoft Office PowerPoint</Application>
  <PresentationFormat>Custom</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PowerPoint Presentation</vt:lpstr>
      <vt:lpstr>PowerPoint Presentation</vt:lpstr>
      <vt:lpstr>تويَذينةوةى ثةروةردةيي (البحث التربوي)</vt:lpstr>
      <vt:lpstr>تويَذينةوةى ثةروةردةيي (البحث التربوي)</vt:lpstr>
      <vt:lpstr>بوارةكانى تويَذينةوةى ثةروةردةيي: (مجالات البحث التربوي)</vt:lpstr>
      <vt:lpstr>بوارةكانى تويَذينةوةى ثةروةردةيي: (مجالات البحث التربوي) </vt:lpstr>
      <vt:lpstr>طرنطى تويَذينةوةى ثةروةردةيي: (اهمية البحث التربوي)</vt:lpstr>
      <vt:lpstr>طرنطى تويَذينةوةى ثةروةردةيي: (اهمية البحث التربوي)</vt:lpstr>
      <vt:lpstr>كيَشة ثةروةردةيي يةكان (مشكلات التربوية)</vt:lpstr>
      <vt:lpstr>رِيَبازةكانى تويَذينةوةى ثةروةردةيي</vt:lpstr>
      <vt:lpstr>رِيَبازةكانى تويَذينةوةى ثةروةردةيي</vt:lpstr>
      <vt:lpstr>رِيَبازةكانى تويَذينةوةى ثةروةردةيي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Shamfuture</dc:creator>
  <cp:lastModifiedBy>DR.Tanya Nuraddin</cp:lastModifiedBy>
  <cp:revision>148</cp:revision>
  <dcterms:created xsi:type="dcterms:W3CDTF">2020-09-20T12:16:43Z</dcterms:created>
  <dcterms:modified xsi:type="dcterms:W3CDTF">2022-12-18T10:34:48Z</dcterms:modified>
</cp:coreProperties>
</file>