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08" r:id="rId3"/>
    <p:sldId id="303" r:id="rId4"/>
    <p:sldId id="258" r:id="rId5"/>
    <p:sldId id="259" r:id="rId6"/>
    <p:sldId id="30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6" d="100"/>
          <a:sy n="96" d="100"/>
        </p:scale>
        <p:origin x="-178" y="23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escription: E:\private photo\pavia photo\112.png">
            <a:extLst>
              <a:ext uri="{FF2B5EF4-FFF2-40B4-BE49-F238E27FC236}">
                <a16:creationId xmlns:a16="http://schemas.microsoft.com/office/drawing/2014/main" xmlns="" id="{466C45FB-E4CB-4A5F-9BD5-A0328A85A1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9112" y="61863"/>
            <a:ext cx="2332383" cy="200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F43668A6-7F08-4D7C-816C-0C5EE3BA1BDA}"/>
              </a:ext>
            </a:extLst>
          </p:cNvPr>
          <p:cNvSpPr/>
          <p:nvPr/>
        </p:nvSpPr>
        <p:spPr>
          <a:xfrm>
            <a:off x="5791200" y="0"/>
            <a:ext cx="39624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IQ" sz="2200" b="1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Ali_K_Alwand" pitchFamily="2" charset="-78"/>
              </a:rPr>
              <a:t>هةريَمي كوردستان – عيَراق </a:t>
            </a:r>
            <a:br>
              <a:rPr lang="ar-IQ" sz="2200" b="1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Ali_K_Alwand" pitchFamily="2" charset="-78"/>
              </a:rPr>
            </a:br>
            <a:r>
              <a:rPr lang="ar-IQ" sz="2200" b="1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Ali_K_Alwand" pitchFamily="2" charset="-78"/>
              </a:rPr>
              <a:t>وةزارةتي خويَندني بالَاو تويَذينةوةى زانستي </a:t>
            </a:r>
            <a:br>
              <a:rPr lang="ar-IQ" sz="2200" b="1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Ali_K_Alwand" pitchFamily="2" charset="-78"/>
              </a:rPr>
            </a:br>
            <a:r>
              <a:rPr lang="ar-IQ" sz="2200" b="1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Ali_K_Alwand" pitchFamily="2" charset="-78"/>
              </a:rPr>
              <a:t>زانكؤي سةلاحةددين - هةوليَر</a:t>
            </a:r>
            <a:br>
              <a:rPr lang="ar-IQ" sz="2200" b="1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Ali_K_Alwand" pitchFamily="2" charset="-78"/>
              </a:rPr>
            </a:br>
            <a:r>
              <a:rPr lang="ar-IQ" sz="2200" b="1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Ali_K_Alwand" pitchFamily="2" charset="-78"/>
              </a:rPr>
              <a:t>كؤليَذي ثةروةردةى بنةرِةتي</a:t>
            </a:r>
            <a:br>
              <a:rPr lang="ar-IQ" sz="2200" b="1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Ali_K_Alwand" pitchFamily="2" charset="-78"/>
              </a:rPr>
            </a:br>
            <a:r>
              <a:rPr lang="ar-IQ" sz="2200" b="1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Ali_K_Alwand" pitchFamily="2" charset="-78"/>
              </a:rPr>
              <a:t>بةشي </a:t>
            </a:r>
            <a:r>
              <a:rPr lang="ar-JO" sz="22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Ali_K_Alwand" pitchFamily="2" charset="-78"/>
              </a:rPr>
              <a:t>باخضةى مندالآن</a:t>
            </a:r>
            <a:r>
              <a:rPr lang="ar-IQ" dirty="0">
                <a:solidFill>
                  <a:schemeClr val="accent1">
                    <a:lumMod val="75000"/>
                  </a:schemeClr>
                </a:solidFill>
                <a:cs typeface="Ali-A-Traditional" pitchFamily="2" charset="-78"/>
              </a:rPr>
              <a:t/>
            </a:r>
            <a:br>
              <a:rPr lang="ar-IQ" dirty="0">
                <a:solidFill>
                  <a:schemeClr val="accent1">
                    <a:lumMod val="75000"/>
                  </a:schemeClr>
                </a:solidFill>
                <a:cs typeface="Ali-A-Traditional" pitchFamily="2" charset="-78"/>
              </a:rPr>
            </a:br>
            <a:r>
              <a:rPr lang="ar-JO" sz="2200" b="1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Ali_K_Alwand" pitchFamily="2" charset="-78"/>
              </a:rPr>
              <a:t>قؤناغى </a:t>
            </a:r>
            <a:r>
              <a:rPr lang="ar-JO" sz="22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Ali_K_Alwand" pitchFamily="2" charset="-78"/>
              </a:rPr>
              <a:t>ضوارةم</a:t>
            </a:r>
            <a:endParaRPr lang="ar-IQ" sz="2200" b="1" dirty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Ali_K_Alwand" pitchFamily="2" charset="-78"/>
            </a:endParaRPr>
          </a:p>
        </p:txBody>
      </p:sp>
      <p:sp>
        <p:nvSpPr>
          <p:cNvPr id="7" name="TextBox 1">
            <a:extLst>
              <a:ext uri="{FF2B5EF4-FFF2-40B4-BE49-F238E27FC236}">
                <a16:creationId xmlns:a16="http://schemas.microsoft.com/office/drawing/2014/main" xmlns="" id="{8B2408C0-5396-4027-B999-A026BE73B2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2976" y="2428868"/>
            <a:ext cx="7326313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ar-IQ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JO" sz="4200" b="1" dirty="0" smtClean="0">
                <a:solidFill>
                  <a:srgbClr val="C00000"/>
                </a:solidFill>
                <a:cs typeface="Ali_K_Alwand" pitchFamily="2" charset="-78"/>
              </a:rPr>
              <a:t>دةروونزانى مةعريفى </a:t>
            </a:r>
            <a:endParaRPr lang="en-US" sz="4200" b="1" dirty="0">
              <a:solidFill>
                <a:srgbClr val="C00000"/>
              </a:solidFill>
              <a:cs typeface="Ali_K_Alwand" pitchFamily="2" charset="-78"/>
            </a:endParaRPr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xmlns="" id="{2A670A4E-FD0A-48D7-A35A-C7653EA541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662" y="3429000"/>
            <a:ext cx="7326313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ar-IQ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IQ" sz="4200" b="1" dirty="0">
                <a:solidFill>
                  <a:srgbClr val="C00000"/>
                </a:solidFill>
                <a:cs typeface="Ali_K_Alwand" pitchFamily="2" charset="-78"/>
              </a:rPr>
              <a:t>مامؤستاي بابةت</a:t>
            </a:r>
            <a:r>
              <a:rPr lang="ar-IQ" sz="4200" b="1" dirty="0" smtClean="0">
                <a:solidFill>
                  <a:srgbClr val="C00000"/>
                </a:solidFill>
                <a:cs typeface="Ali_K_Alwand" pitchFamily="2" charset="-78"/>
              </a:rPr>
              <a:t>:</a:t>
            </a:r>
            <a:r>
              <a:rPr lang="ar-OM" sz="4200" b="1" dirty="0" smtClean="0">
                <a:solidFill>
                  <a:srgbClr val="C00000"/>
                </a:solidFill>
                <a:cs typeface="Ali_K_Alwand" pitchFamily="2" charset="-78"/>
              </a:rPr>
              <a:t> </a:t>
            </a:r>
            <a:r>
              <a:rPr lang="ar-JO" sz="4200" b="1" dirty="0" smtClean="0">
                <a:solidFill>
                  <a:srgbClr val="C00000"/>
                </a:solidFill>
                <a:cs typeface="Ali_K_Alwand" pitchFamily="2" charset="-78"/>
              </a:rPr>
              <a:t>تانيا نورالدين صابر</a:t>
            </a:r>
            <a:endParaRPr lang="en-US" sz="4200" b="1" dirty="0">
              <a:solidFill>
                <a:srgbClr val="C00000"/>
              </a:solidFill>
              <a:cs typeface="Ali_K_Alwand" pitchFamily="2" charset="-78"/>
            </a:endParaRP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xmlns="" id="{CBAC4840-5366-46EE-88FF-992F15AD77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0100" y="4714884"/>
            <a:ext cx="73263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ar-IQ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IQ" sz="2800" b="1" dirty="0">
                <a:solidFill>
                  <a:srgbClr val="C00000"/>
                </a:solidFill>
                <a:cs typeface="Ali_K_Alwand" pitchFamily="2" charset="-78"/>
              </a:rPr>
              <a:t>ئيميل: </a:t>
            </a:r>
            <a:r>
              <a:rPr lang="en-US" sz="2800" b="1" dirty="0" err="1" smtClean="0">
                <a:solidFill>
                  <a:srgbClr val="C00000"/>
                </a:solidFill>
                <a:cs typeface="Ali_K_Alwand" pitchFamily="2" charset="-78"/>
              </a:rPr>
              <a:t>tanya.sabir@su.edu.krd</a:t>
            </a:r>
            <a:endParaRPr lang="en-US" sz="2800" b="1" dirty="0">
              <a:solidFill>
                <a:srgbClr val="C00000"/>
              </a:solidFill>
              <a:cs typeface="Ali_K_Alwand" pitchFamily="2" charset="-78"/>
            </a:endParaRPr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xmlns="" id="{704BC50A-6745-4828-82E2-D6BA5B8BB8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1538" y="5286388"/>
            <a:ext cx="73263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ar-IQ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 smtClean="0">
                <a:solidFill>
                  <a:srgbClr val="C00000"/>
                </a:solidFill>
                <a:cs typeface="Ali_K_Alwand" pitchFamily="2" charset="-78"/>
              </a:rPr>
              <a:t>2022-2023</a:t>
            </a:r>
            <a:endParaRPr lang="en-US" sz="2800" b="1" dirty="0">
              <a:solidFill>
                <a:srgbClr val="C00000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5230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AC07A4-31E8-4A6A-ADC8-578E4277E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675861"/>
          </a:xfrm>
        </p:spPr>
        <p:txBody>
          <a:bodyPr/>
          <a:lstStyle/>
          <a:p>
            <a:pPr algn="ctr"/>
            <a:r>
              <a:rPr lang="ar-JO" b="1" u="sng" dirty="0" smtClean="0">
                <a:latin typeface="Unikurd Jino" panose="020B0604030504040204" pitchFamily="34" charset="-78"/>
                <a:cs typeface="Ali_K_Alwand" pitchFamily="2" charset="-78"/>
              </a:rPr>
              <a:t>ثيَناسةى دةروونزانى مةعريفى</a:t>
            </a:r>
            <a:endParaRPr lang="ar-IQ" b="1" u="sng" dirty="0">
              <a:cs typeface="Unikurd Jino" panose="020B0604030504040204" pitchFamily="34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ب</a:t>
            </a:r>
            <a:r>
              <a:rPr lang="ar-OM" dirty="0" smtClean="0"/>
              <a:t>ێگومان وەك هەموو زانستێكی تر زاناكان كۆك نین لەسەر پێناسەیەكی دیاری كراو بۆ دەروونزانی مەعریفی ، چونكە بە پێی بۆچوونی زاناكان و سەردەم و كۆمەڵگاكان پێناسەكانیش گۆڕانكاریان بەسەردیدێت بەپێی گونجانیان لەگەڵ ئەو ژینگەیەی كە ئەم زانستەی تێدا گەنگەشە دەكرێت ، بەڵام بە شێوەیەكی مەنتقی دەكرێت چەند پێناسەیەك ئاماژە پێ بكەین ، بۆ نموونە:</a:t>
            </a:r>
          </a:p>
          <a:p>
            <a:pPr>
              <a:buAutoNum type="arabicPeriod"/>
            </a:pPr>
            <a:r>
              <a:rPr lang="ar-OM" dirty="0" smtClean="0"/>
              <a:t>پێناسەی (بێست-1986) : ئەو زانستەیە كە كە ڕاڤەی زانیاری و مەعریفەی مرۆڤ دەكات و تێگەیشتن و پەیوەندی بە مرۆڤەوە دیاری دەكات .</a:t>
            </a:r>
          </a:p>
          <a:p>
            <a:pPr>
              <a:buAutoNum type="arabicPeriod"/>
            </a:pPr>
            <a:r>
              <a:rPr lang="ar-OM" dirty="0" smtClean="0"/>
              <a:t>پێناسەی ( ئەندرسۆن – 2007) : ئەو زانستەیە كە گرنگی بە پێكهاتەی سروشتی بنەڕەتی مەعریفەی مرۆڤ دەدات و شێوازی جێ بەجێ كردنی لە ژیانی ڕۆژانەیدا دەخاتەڕوو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325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AC07A4-31E8-4A6A-ADC8-578E4277E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675861"/>
          </a:xfrm>
        </p:spPr>
        <p:txBody>
          <a:bodyPr/>
          <a:lstStyle/>
          <a:p>
            <a:pPr algn="ctr"/>
            <a:r>
              <a:rPr lang="ar-JO" b="1" u="sng" dirty="0" smtClean="0">
                <a:latin typeface="Unikurd Jino" panose="020B0604030504040204" pitchFamily="34" charset="-78"/>
                <a:cs typeface="Ali_K_Alwand" pitchFamily="2" charset="-78"/>
              </a:rPr>
              <a:t>ئامانجةكانى دةروونزانى مةعريفى</a:t>
            </a:r>
            <a:endParaRPr lang="ar-IQ" b="1" u="sng" dirty="0">
              <a:cs typeface="Unikurd Jino" panose="020B0604030504040204" pitchFamily="34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E907BE6-1C0C-4AE7-83B7-C838DFB26C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053" y="821635"/>
            <a:ext cx="9236764" cy="5777948"/>
          </a:xfrm>
        </p:spPr>
        <p:txBody>
          <a:bodyPr/>
          <a:lstStyle/>
          <a:p>
            <a:pPr marL="0" indent="0" algn="just">
              <a:buNone/>
            </a:pPr>
            <a:r>
              <a:rPr lang="ar-JO" sz="2800" b="1" dirty="0" smtClean="0">
                <a:solidFill>
                  <a:srgbClr val="C00000"/>
                </a:solidFill>
                <a:cs typeface="Ali_K_Alwand" pitchFamily="2" charset="-78"/>
              </a:rPr>
              <a:t>1.تيَطةيشتن لة ثيَكهاتةى مةعريفى و بايةلؤذى مرؤظ , لة رِيَطةى ليَكؤلًَينةوةى ثرِؤسة ذيرييةكان و بنةمان فسيؤلؤذيةكانيان ، وةكو ( هةست و ئاطايى و درك كردن و بيركردنةوةو بةبيرهاتنةوةو زمان ) .</a:t>
            </a:r>
          </a:p>
          <a:p>
            <a:pPr marL="0" indent="0" algn="just">
              <a:buNone/>
            </a:pPr>
            <a:r>
              <a:rPr lang="ar-JO" sz="2800" b="1" dirty="0" smtClean="0">
                <a:solidFill>
                  <a:srgbClr val="C00000"/>
                </a:solidFill>
                <a:cs typeface="Ali_K_Alwand" pitchFamily="2" charset="-78"/>
              </a:rPr>
              <a:t>2. ثيَشكةش كردنى شى كردنةوةى بابةتيانة و لؤذيكى و ميكانيزمى بة ئةنجام طةياندنى ئةو ثرِؤسانة .</a:t>
            </a:r>
          </a:p>
          <a:p>
            <a:pPr marL="0" indent="0" algn="just">
              <a:buNone/>
            </a:pPr>
            <a:r>
              <a:rPr lang="ar-JO" sz="2800" b="1" dirty="0" smtClean="0">
                <a:solidFill>
                  <a:srgbClr val="C00000"/>
                </a:solidFill>
                <a:cs typeface="Ali_K_Alwand" pitchFamily="2" charset="-78"/>
              </a:rPr>
              <a:t>3. ثيَشبينى كردن لة ضوارضيَوةى كاركردنى كردارة مةعريفيةكان , و ئةطةرى رِوودانى هةنديَك لةو دياردانة لة تاكةكاندا لة بارودؤخى ديارىكراودا اةطةلَ رِازى بوون ثيَى .</a:t>
            </a:r>
          </a:p>
          <a:p>
            <a:pPr marL="0" indent="0" algn="just">
              <a:buNone/>
            </a:pPr>
            <a:r>
              <a:rPr lang="ar-JO" sz="2800" b="1" dirty="0" smtClean="0">
                <a:solidFill>
                  <a:srgbClr val="C00000"/>
                </a:solidFill>
                <a:cs typeface="Ali_K_Alwand" pitchFamily="2" charset="-78"/>
              </a:rPr>
              <a:t>4. كؤنترِؤلَ كردن و برِياردان لةسةر كردارة ذيرييةكان ، كاركردنيان لة بارودؤخةكانى دواترى ذيانى رِؤذانة لةسةر هةموو ئاستةكانىددةروونى و كؤمةلآيةتى و ئابورى و سياسيدا .</a:t>
            </a:r>
          </a:p>
          <a:p>
            <a:pPr marL="0" indent="0" algn="just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557054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AC07A4-31E8-4A6A-ADC8-578E4277E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675861"/>
          </a:xfrm>
        </p:spPr>
        <p:txBody>
          <a:bodyPr/>
          <a:lstStyle/>
          <a:p>
            <a:pPr algn="ctr"/>
            <a:r>
              <a:rPr lang="ar-IQ" b="1" u="sng" dirty="0" smtClean="0">
                <a:cs typeface="Ali_K_Azzam" pitchFamily="2" charset="-78"/>
              </a:rPr>
              <a:t>بابةتةكانى دةروونزانى مةعريفى</a:t>
            </a:r>
            <a:endParaRPr lang="ar-IQ" b="1" u="sng" dirty="0">
              <a:cs typeface="Ali_K_Azzam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E907BE6-1C0C-4AE7-83B7-C838DFB26C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877" y="980661"/>
            <a:ext cx="8772939" cy="561892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ar-IQ" sz="2800" b="1" dirty="0" smtClean="0">
                <a:solidFill>
                  <a:srgbClr val="C00000"/>
                </a:solidFill>
                <a:cs typeface="Ali_K_Alwand" pitchFamily="2" charset="-78"/>
              </a:rPr>
              <a:t>يةكةم / بابةتة كؤنةكان –لاسايي كردنةوة:</a:t>
            </a:r>
          </a:p>
          <a:p>
            <a:pPr marL="0" indent="0" algn="just">
              <a:buNone/>
            </a:pPr>
            <a:r>
              <a:rPr lang="ar-IQ" sz="2800" b="1" dirty="0" smtClean="0">
                <a:solidFill>
                  <a:srgbClr val="C00000"/>
                </a:solidFill>
                <a:cs typeface="Ali_K_Alwand" pitchFamily="2" charset="-78"/>
              </a:rPr>
              <a:t>1. سةنجدان (الانتباة): يةكيَكة لة كردارة مةعريفيةكان كة لة رِيَطاى هةستةوةرةكانة هةستى ثيَ دةكريَت و دواتر سةرنجى دةدةين و ثاشان دركى ثيَ دةكةين .</a:t>
            </a:r>
          </a:p>
          <a:p>
            <a:pPr marL="0" indent="0" algn="just">
              <a:buNone/>
            </a:pPr>
            <a:r>
              <a:rPr lang="ar-IQ" sz="2800" b="1" dirty="0" smtClean="0">
                <a:solidFill>
                  <a:srgbClr val="C00000"/>
                </a:solidFill>
                <a:cs typeface="Ali_K_Alwand" pitchFamily="2" charset="-78"/>
              </a:rPr>
              <a:t>2. درك ثيَكردن ( الادراك) : تواناية بؤ تيَطةيشتن و شى كردنةوةى زانيارييةكان و وروذيَنةرةكان كة لةرِيَطاى هةستةوةرةكانةوة دةطوازريَتةوة بؤ ميَشك . </a:t>
            </a:r>
          </a:p>
          <a:p>
            <a:pPr marL="0" indent="0" algn="just">
              <a:buNone/>
            </a:pPr>
            <a:r>
              <a:rPr lang="ar-IQ" sz="2800" b="1" dirty="0" smtClean="0">
                <a:solidFill>
                  <a:srgbClr val="C00000"/>
                </a:solidFill>
                <a:cs typeface="Ali_K_Alwand" pitchFamily="2" charset="-78"/>
              </a:rPr>
              <a:t>3. يادطة (</a:t>
            </a:r>
            <a:r>
              <a:rPr lang="ar-IQ" sz="2800" b="1" dirty="0" smtClean="0">
                <a:solidFill>
                  <a:srgbClr val="C00000"/>
                </a:solidFill>
                <a:cs typeface="Ali-A-Azzam" pitchFamily="2" charset="-78"/>
              </a:rPr>
              <a:t>الذاكرة</a:t>
            </a:r>
            <a:r>
              <a:rPr lang="ar-IQ" sz="2800" b="1" dirty="0" smtClean="0">
                <a:solidFill>
                  <a:srgbClr val="C00000"/>
                </a:solidFill>
                <a:cs typeface="Ali_K_Alwand" pitchFamily="2" charset="-78"/>
              </a:rPr>
              <a:t>) : ثيَشوازى لة زانيارييةكان دةكات و لةناو سةنتةرى يادطة كة جؤراوجؤرة ثاشان زانست و زانيارييةكان شى دةكاتةوة و هيَماى بؤ دادةنيَت و عةمبارى دةكات و لة كاتى ثيَويستتدا دةيطةرِيَنيَتةوةو كارى ثيَ دةكات لة ذيانى رِؤذانةيدا .</a:t>
            </a:r>
          </a:p>
          <a:p>
            <a:pPr marL="0" indent="0" algn="just">
              <a:buNone/>
            </a:pPr>
            <a:r>
              <a:rPr lang="ar-IQ" sz="2800" b="1" dirty="0" smtClean="0">
                <a:solidFill>
                  <a:srgbClr val="C00000"/>
                </a:solidFill>
                <a:cs typeface="Ali_K_Alwand" pitchFamily="2" charset="-78"/>
              </a:rPr>
              <a:t>4. بيركردنةوة ئةنديَشةكان ( التفكير والتخيل) : ضارةسةرى زانيارييةكان و برِياردانى طونجاوة لة دةوروبةردا .</a:t>
            </a:r>
          </a:p>
          <a:p>
            <a:pPr marL="0" indent="0" algn="just">
              <a:buNone/>
            </a:pPr>
            <a:endParaRPr lang="ar-IQ" sz="2800" b="1" dirty="0" smtClean="0">
              <a:solidFill>
                <a:srgbClr val="C00000"/>
              </a:solidFill>
              <a:cs typeface="Ali_K_Alwand" pitchFamily="2" charset="-78"/>
            </a:endParaRPr>
          </a:p>
          <a:p>
            <a:pPr marL="0" indent="0" algn="just">
              <a:buNone/>
            </a:pPr>
            <a:endParaRPr lang="ar-IQ" sz="2800" dirty="0"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99296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E907BE6-1C0C-4AE7-83B7-C838DFB26C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053" y="821635"/>
            <a:ext cx="9236764" cy="5777948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ar-IQ" sz="2800" dirty="0" smtClean="0">
                <a:cs typeface="Ali_K_Alwand" pitchFamily="2" charset="-78"/>
              </a:rPr>
              <a:t>5. زمان (اللغة ) : وةرطرتن و فيَربوون وبةرةو ثيَشضوون و تيَطةيشتن و نوسين هةموو ئةمانة بة زمان دةكريَت 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ar-IQ" sz="2800" dirty="0" smtClean="0">
                <a:cs typeface="Ali_K_Alwand" pitchFamily="2" charset="-78"/>
              </a:rPr>
              <a:t>6. ضارةسةرى كيَشةكان ( حل المشكلات) : لةتكةى تواناى مرؤظة بؤ ليَكدانةوةى طرفتةكان و ضارةسةر كردنى كيَشةكان، كة هةر يةكةيان قؤناغ و ستراتيذييةتى جياوازيان هةية 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ar-IQ" sz="2800" dirty="0" smtClean="0">
                <a:cs typeface="Ali_K_Alwand" pitchFamily="2" charset="-78"/>
              </a:rPr>
              <a:t>7. نمايش و خستنةرِووى زانيارييةكان ( </a:t>
            </a:r>
            <a:r>
              <a:rPr lang="ar-IQ" sz="2800" dirty="0" smtClean="0">
                <a:cs typeface="Ali-A-Azzam" pitchFamily="2" charset="-78"/>
              </a:rPr>
              <a:t>التمثل</a:t>
            </a:r>
            <a:r>
              <a:rPr lang="ar-IQ" sz="2800" dirty="0" smtClean="0">
                <a:cs typeface="Ali_K_Alwand" pitchFamily="2" charset="-78"/>
              </a:rPr>
              <a:t> المعلومات) : ميكانيزمى رِيَكخستن و تؤماركردنى زانياريةكانة لة يادطة ، خستنةرِووى زانياريةكانة بة بينين و طويَ ليَبوون 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ar-IQ" sz="2800" dirty="0" smtClean="0">
                <a:cs typeface="Ali_K_Alwand" pitchFamily="2" charset="-78"/>
              </a:rPr>
              <a:t>8. طةشةى مةعريفى ( النمو المعرفي ) : طرنطى بة تويَذينةوةو ليَكدانةوةى زانيارييةكان دةدات لة مندالَيةوة تا دةطاتة تةمةنى ثيرى 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800" dirty="0"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91108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lvl="0" indent="0" algn="just" defTabSz="914400">
              <a:lnSpc>
                <a:spcPct val="150000"/>
              </a:lnSpc>
              <a:spcBef>
                <a:spcPts val="800"/>
              </a:spcBef>
              <a:buClrTx/>
              <a:buSzTx/>
              <a:buNone/>
            </a:pPr>
            <a:r>
              <a:rPr lang="ar-IQ" sz="2400" b="1" dirty="0">
                <a:solidFill>
                  <a:srgbClr val="000000"/>
                </a:solidFill>
                <a:latin typeface="Franklin Gothic Book"/>
                <a:cs typeface="Ali_K_Alwand" pitchFamily="2" charset="-78"/>
              </a:rPr>
              <a:t>دووةم / بابةتة نويَيةكان : </a:t>
            </a:r>
          </a:p>
          <a:p>
            <a:pPr marL="457200" lvl="0" indent="-457200" algn="just" defTabSz="914400">
              <a:lnSpc>
                <a:spcPct val="150000"/>
              </a:lnSpc>
              <a:spcBef>
                <a:spcPts val="800"/>
              </a:spcBef>
              <a:buClrTx/>
              <a:buSzTx/>
              <a:buFont typeface="Arial" pitchFamily="34" charset="0"/>
              <a:buAutoNum type="arabicPeriod"/>
            </a:pPr>
            <a:r>
              <a:rPr lang="ar-IQ" sz="2000" b="1" dirty="0">
                <a:solidFill>
                  <a:srgbClr val="000000"/>
                </a:solidFill>
                <a:latin typeface="Franklin Gothic Book"/>
                <a:cs typeface="Ali_K_Alwand" pitchFamily="2" charset="-78"/>
              </a:rPr>
              <a:t>زانستى دةمارى مةعريفى (علم العصاب المعرفي ) : طرنطى بة تويَذينةوةى رِؤلَى ميَشك دةدةن لة رِاظةكردنى كردارةكانى زانيارى لة ميانى توشبوونى ميَشك بة ( رِووداو يان ثوكانةوة ) بة تايبةتى ئةو لايةنانةى كة كةم و كورتى مةعريفيان هةية .</a:t>
            </a:r>
          </a:p>
          <a:p>
            <a:pPr marL="457200" lvl="0" indent="-457200" algn="just" defTabSz="914400">
              <a:lnSpc>
                <a:spcPct val="150000"/>
              </a:lnSpc>
              <a:spcBef>
                <a:spcPts val="800"/>
              </a:spcBef>
              <a:buClrTx/>
              <a:buSzTx/>
              <a:buFont typeface="Arial" pitchFamily="34" charset="0"/>
              <a:buAutoNum type="arabicPeriod"/>
            </a:pPr>
            <a:r>
              <a:rPr lang="ar-IQ" sz="2000" b="1" dirty="0">
                <a:solidFill>
                  <a:srgbClr val="000000"/>
                </a:solidFill>
                <a:latin typeface="Franklin Gothic Book"/>
                <a:cs typeface="Ali_K_Alwand" pitchFamily="2" charset="-78"/>
              </a:rPr>
              <a:t>زيرةكى دةستكرد ( </a:t>
            </a:r>
            <a:r>
              <a:rPr lang="ar-IQ" sz="2000" b="1" dirty="0">
                <a:solidFill>
                  <a:srgbClr val="000000"/>
                </a:solidFill>
                <a:latin typeface="Franklin Gothic Book"/>
                <a:cs typeface="Ali-A-Alwand" pitchFamily="2" charset="-78"/>
              </a:rPr>
              <a:t>الذكاء الصطناعي </a:t>
            </a:r>
            <a:r>
              <a:rPr lang="ar-IQ" sz="2000" b="1" dirty="0">
                <a:solidFill>
                  <a:srgbClr val="000000"/>
                </a:solidFill>
                <a:latin typeface="Franklin Gothic Book"/>
                <a:cs typeface="Ali_K_Alwand" pitchFamily="2" charset="-78"/>
              </a:rPr>
              <a:t>) :بابةتيَكى نويَية لة دةروونزانى مةعريفى كة بريتية لة هةولَدانى مرؤظ بؤ بةدةست هيَنانى كؤمثيوتةرو بةكارهيَنانى بؤ ئةنجامدانى ثرِؤسة مةعريفيةكان .</a:t>
            </a:r>
          </a:p>
          <a:p>
            <a:pPr marL="457200" lvl="0" indent="-457200" algn="just" defTabSz="914400">
              <a:lnSpc>
                <a:spcPct val="150000"/>
              </a:lnSpc>
              <a:spcBef>
                <a:spcPts val="800"/>
              </a:spcBef>
              <a:buClrTx/>
              <a:buSzTx/>
              <a:buFont typeface="Arial" pitchFamily="34" charset="0"/>
              <a:buAutoNum type="arabicPeriod"/>
            </a:pPr>
            <a:r>
              <a:rPr lang="ar-IQ" sz="2000" b="1" dirty="0">
                <a:solidFill>
                  <a:srgbClr val="000000"/>
                </a:solidFill>
                <a:latin typeface="Franklin Gothic Book"/>
                <a:cs typeface="Ali_K_Alwand" pitchFamily="2" charset="-78"/>
              </a:rPr>
              <a:t>بيروبؤضوونةكانى ضارةسةرى زانياريةكان ( اتجاه معالجة المعلومات ) .</a:t>
            </a:r>
          </a:p>
          <a:p>
            <a:pPr marL="457200" lvl="0" indent="-457200" algn="just" defTabSz="914400">
              <a:lnSpc>
                <a:spcPct val="150000"/>
              </a:lnSpc>
              <a:spcBef>
                <a:spcPts val="800"/>
              </a:spcBef>
              <a:buClrTx/>
              <a:buSzTx/>
              <a:buFont typeface="Arial" pitchFamily="34" charset="0"/>
              <a:buAutoNum type="arabicPeriod"/>
            </a:pPr>
            <a:r>
              <a:rPr lang="ar-IQ" sz="2000" b="1" dirty="0">
                <a:solidFill>
                  <a:srgbClr val="000000"/>
                </a:solidFill>
                <a:latin typeface="Franklin Gothic Book"/>
                <a:cs typeface="Ali_K_Alwand" pitchFamily="2" charset="-78"/>
              </a:rPr>
              <a:t>طةشةى بير يان هزر ( تنمية التفكير ) : كة ئةمةش هةولَدانى مرؤظة بة طةشةسةندنى هزر كة لة رِيَطاى بةرنامة و ثرِؤطرامى تايبةتمةندةوة ئةنجام دةدريَت كة لة رِيَطاى كؤرسى تايبةت بة ثيَى ثيَويستى مرؤظةكة وةردةطيريََت </a:t>
            </a:r>
            <a:r>
              <a:rPr lang="ar-IQ" sz="2400" b="1" dirty="0">
                <a:solidFill>
                  <a:srgbClr val="000000"/>
                </a:solidFill>
                <a:latin typeface="Franklin Gothic Book"/>
                <a:cs typeface="Ali_K_Alwand" pitchFamily="2" charset="-78"/>
              </a:rPr>
              <a:t>. </a:t>
            </a:r>
            <a:endParaRPr lang="en-US" sz="2400" b="1" dirty="0">
              <a:solidFill>
                <a:srgbClr val="000000"/>
              </a:solidFill>
              <a:latin typeface="Franklin Gothic Book"/>
              <a:cs typeface="Ali_K_Alwand" pitchFamily="2" charset="-78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419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456</TotalTime>
  <Words>567</Words>
  <Application>Microsoft Office PowerPoint</Application>
  <PresentationFormat>Custom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Facet</vt:lpstr>
      <vt:lpstr>PowerPoint Presentation</vt:lpstr>
      <vt:lpstr>ثيَناسةى دةروونزانى مةعريفى</vt:lpstr>
      <vt:lpstr>ئامانجةكانى دةروونزانى مةعريفى</vt:lpstr>
      <vt:lpstr>بابةتةكانى دةروونزانى مةعريفى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Shamfuture</dc:creator>
  <cp:lastModifiedBy>DR.Tanya Nuraddin</cp:lastModifiedBy>
  <cp:revision>145</cp:revision>
  <dcterms:created xsi:type="dcterms:W3CDTF">2020-09-20T12:16:43Z</dcterms:created>
  <dcterms:modified xsi:type="dcterms:W3CDTF">2023-01-11T10:42:57Z</dcterms:modified>
</cp:coreProperties>
</file>