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86" r:id="rId3"/>
    <p:sldId id="304" r:id="rId4"/>
    <p:sldId id="305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6" d="100"/>
          <a:sy n="96" d="100"/>
        </p:scale>
        <p:origin x="-178" y="3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1/22/2023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escription: E:\private photo\pavia photo\112.png">
            <a:extLst>
              <a:ext uri="{FF2B5EF4-FFF2-40B4-BE49-F238E27FC236}">
                <a16:creationId xmlns:a16="http://schemas.microsoft.com/office/drawing/2014/main" xmlns="" id="{466C45FB-E4CB-4A5F-9BD5-A0328A85A1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9112" y="61863"/>
            <a:ext cx="2332383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43668A6-7F08-4D7C-816C-0C5EE3BA1BDA}"/>
              </a:ext>
            </a:extLst>
          </p:cNvPr>
          <p:cNvSpPr/>
          <p:nvPr/>
        </p:nvSpPr>
        <p:spPr>
          <a:xfrm>
            <a:off x="5791200" y="0"/>
            <a:ext cx="39624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هةريَمي كوردستان – عيَراق 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وةزارةتي خويَندني بالَاو تويَذينةوةى زانستي 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زانكؤي سةلاحةددين - هةوليَر</a:t>
            </a:r>
            <a:b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كؤليَذي ثةروةردةى </a:t>
            </a:r>
            <a:r>
              <a:rPr lang="ar-IQ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بنةرِةتي</a:t>
            </a:r>
            <a:br>
              <a:rPr lang="ar-IQ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</a:br>
            <a:r>
              <a:rPr lang="ar-IQ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بةشي </a:t>
            </a:r>
            <a:r>
              <a:rPr lang="ar-OM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باخ</a:t>
            </a:r>
            <a:r>
              <a:rPr lang="ar-JO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ضةى مندالان</a:t>
            </a:r>
            <a:endParaRPr lang="en-US" sz="2200" b="1" dirty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Ali_K_Alwand" pitchFamily="2" charset="-78"/>
            </a:endParaRPr>
          </a:p>
          <a:p>
            <a:pPr algn="r"/>
            <a:r>
              <a:rPr lang="ar-IQ" sz="2200" b="1" dirty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قؤناغى </a:t>
            </a:r>
            <a:r>
              <a:rPr lang="ar-JO" sz="2200" b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Ali_K_Alwand" pitchFamily="2" charset="-78"/>
              </a:rPr>
              <a:t>ضوارةم</a:t>
            </a:r>
            <a:r>
              <a:rPr lang="ar-IQ" dirty="0">
                <a:solidFill>
                  <a:schemeClr val="accent1">
                    <a:lumMod val="75000"/>
                  </a:schemeClr>
                </a:solidFill>
                <a:cs typeface="Ali-A-Traditional" pitchFamily="2" charset="-78"/>
              </a:rPr>
              <a:t/>
            </a:r>
            <a:br>
              <a:rPr lang="ar-IQ" dirty="0">
                <a:solidFill>
                  <a:schemeClr val="accent1">
                    <a:lumMod val="75000"/>
                  </a:schemeClr>
                </a:solidFill>
                <a:cs typeface="Ali-A-Traditional" pitchFamily="2" charset="-78"/>
              </a:rPr>
            </a:br>
            <a:endParaRPr lang="ar-IQ" dirty="0"/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xmlns="" id="{8B2408C0-5396-4027-B999-A026BE73B2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2976" y="2428868"/>
            <a:ext cx="7326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JO" sz="4200" b="1" dirty="0" smtClean="0">
                <a:solidFill>
                  <a:srgbClr val="C00000"/>
                </a:solidFill>
                <a:cs typeface="Ali_K_Alwand" pitchFamily="2" charset="-78"/>
              </a:rPr>
              <a:t>دةروونزانى مةعريفى</a:t>
            </a:r>
            <a:endParaRPr lang="en-US" sz="42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8" name="TextBox 1">
            <a:extLst>
              <a:ext uri="{FF2B5EF4-FFF2-40B4-BE49-F238E27FC236}">
                <a16:creationId xmlns:a16="http://schemas.microsoft.com/office/drawing/2014/main" xmlns="" id="{2A670A4E-FD0A-48D7-A35A-C7653EA541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662" y="3429000"/>
            <a:ext cx="73263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4200" b="1" dirty="0">
                <a:solidFill>
                  <a:srgbClr val="C00000"/>
                </a:solidFill>
                <a:cs typeface="Ali_K_Alwand" pitchFamily="2" charset="-78"/>
              </a:rPr>
              <a:t>مامؤستاي بابةت: </a:t>
            </a:r>
            <a:r>
              <a:rPr lang="ar-JO" sz="4200" b="1" dirty="0" smtClean="0">
                <a:solidFill>
                  <a:srgbClr val="C00000"/>
                </a:solidFill>
                <a:cs typeface="Ali_K_Alwand" pitchFamily="2" charset="-78"/>
              </a:rPr>
              <a:t>د. تانيا نورالدين صابر</a:t>
            </a:r>
            <a:endParaRPr lang="en-US" sz="42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xmlns="" id="{CBAC4840-5366-46EE-88FF-992F15AD77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99" y="4534429"/>
            <a:ext cx="7326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800" b="1" dirty="0">
                <a:solidFill>
                  <a:srgbClr val="C00000"/>
                </a:solidFill>
                <a:cs typeface="Ali_K_Alwand" pitchFamily="2" charset="-78"/>
              </a:rPr>
              <a:t>ئيميل: </a:t>
            </a:r>
            <a:r>
              <a:rPr lang="en-US" sz="2800" b="1" dirty="0" err="1" smtClean="0">
                <a:solidFill>
                  <a:srgbClr val="C00000"/>
                </a:solidFill>
                <a:cs typeface="Ali_K_Alwand" pitchFamily="2" charset="-78"/>
              </a:rPr>
              <a:t>tanya.sabir@su.edu.krd</a:t>
            </a:r>
            <a:endParaRPr lang="en-US" sz="28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FE5DE95-EDD3-4433-9F9F-94412F50FB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0099" y="5424414"/>
            <a:ext cx="73263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ar-IQ"/>
            </a:defPPr>
            <a:lvl1pPr marL="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IQ" sz="2800" b="1" dirty="0">
                <a:solidFill>
                  <a:srgbClr val="C00000"/>
                </a:solidFill>
                <a:cs typeface="Ali_K_Alwand" pitchFamily="2" charset="-78"/>
              </a:rPr>
              <a:t>سالَى خويَندن: </a:t>
            </a:r>
            <a:r>
              <a:rPr lang="ar-OM" sz="2800" b="1" dirty="0" smtClean="0">
                <a:solidFill>
                  <a:srgbClr val="C00000"/>
                </a:solidFill>
                <a:cs typeface="Ali_K_Alwand" pitchFamily="2" charset="-78"/>
              </a:rPr>
              <a:t>2023</a:t>
            </a:r>
            <a:r>
              <a:rPr lang="ar-IQ" sz="2800" b="1" dirty="0" smtClean="0">
                <a:solidFill>
                  <a:srgbClr val="C00000"/>
                </a:solidFill>
                <a:cs typeface="Ali_K_Alwand" pitchFamily="2" charset="-78"/>
              </a:rPr>
              <a:t>- </a:t>
            </a:r>
            <a:r>
              <a:rPr lang="ar-OM" sz="2800" b="1" dirty="0" smtClean="0">
                <a:solidFill>
                  <a:srgbClr val="C00000"/>
                </a:solidFill>
                <a:cs typeface="Ali_K_Alwand" pitchFamily="2" charset="-78"/>
              </a:rPr>
              <a:t>2022</a:t>
            </a:r>
            <a:endParaRPr lang="en-US" sz="2800" b="1" dirty="0">
              <a:solidFill>
                <a:srgbClr val="C00000"/>
              </a:solidFill>
              <a:cs typeface="Ali_K_Alwand" pitchFamily="2" charset="-78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88738" y="61547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304704"/>
      </p:ext>
    </p:extLst>
  </p:cSld>
  <p:clrMapOvr>
    <a:masterClrMapping/>
  </p:clrMapOvr>
  <p:transition spd="slow" advTm="356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C07A4-31E8-4A6A-ADC8-578E427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0"/>
            <a:ext cx="8836680" cy="940904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ar-JO" dirty="0" smtClean="0">
                <a:cs typeface="Ali_K_Alwand" pitchFamily="2" charset="-78"/>
              </a:rPr>
              <a:t>ثيَكهاتةكانى مةعريفة</a:t>
            </a:r>
            <a:endParaRPr lang="en-US" dirty="0">
              <a:cs typeface="Ali_K_Alwand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7BE6-1C0C-4AE7-83B7-C838DFB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26" y="1046921"/>
            <a:ext cx="9395791" cy="5552661"/>
          </a:xfrm>
        </p:spPr>
        <p:txBody>
          <a:bodyPr>
            <a:noAutofit/>
          </a:bodyPr>
          <a:lstStyle/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JO" sz="2400" dirty="0" smtClean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مةعريفةى زانستى :</a:t>
            </a:r>
            <a:r>
              <a:rPr lang="ar-JO" dirty="0" smtClean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وةك ليَكؤلَينةوةو تويَذينةوة ، بة تايبةت بيركردنةوةى زانستى، كة كؤمةلَيَك زانياريية زانايان و تويَذةران لةرِيَطةى ليَكؤلَينةوة ثيَى طةيشتون 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sz="2400" dirty="0" smtClean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2. مةعريفةى نازانستى : </a:t>
            </a:r>
            <a:r>
              <a:rPr lang="ar-JO" dirty="0" smtClean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وةك ثيَشبينيةكان و بيروباوةرِةكان.</a:t>
            </a:r>
          </a:p>
          <a:p>
            <a:pPr marL="0" indent="0" algn="just" rtl="1">
              <a:lnSpc>
                <a:spcPct val="150000"/>
              </a:lnSpc>
              <a:buNone/>
            </a:pPr>
            <a:r>
              <a:rPr lang="ar-JO" dirty="0" smtClean="0">
                <a:solidFill>
                  <a:schemeClr val="accent6">
                    <a:lumMod val="75000"/>
                  </a:schemeClr>
                </a:solidFill>
                <a:cs typeface="Ali_K_Alwand" pitchFamily="2" charset="-78"/>
              </a:rPr>
              <a:t> </a:t>
            </a:r>
            <a:endParaRPr lang="ar-IQ" sz="2400" dirty="0">
              <a:solidFill>
                <a:schemeClr val="accent6">
                  <a:lumMod val="50000"/>
                </a:schemeClr>
              </a:solidFill>
              <a:cs typeface="Ali_K_Alwand" pitchFamily="2" charset="-7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6093144"/>
      </p:ext>
    </p:extLst>
  </p:cSld>
  <p:clrMapOvr>
    <a:masterClrMapping/>
  </p:clrMapOvr>
  <p:transition spd="slow" advTm="10348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AC07A4-31E8-4A6A-ADC8-578E4277E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132522"/>
            <a:ext cx="8836680" cy="66260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ar-JO" sz="2800" b="1" u="sng" dirty="0" smtClean="0">
                <a:solidFill>
                  <a:srgbClr val="C00000"/>
                </a:solidFill>
                <a:latin typeface="Ali- Arabesque" pitchFamily="2" charset="2"/>
                <a:cs typeface="Ali_K_Alwand" pitchFamily="2" charset="-78"/>
              </a:rPr>
              <a:t>رِيَطاكانى بةدةست هيَنانى زانين</a:t>
            </a:r>
            <a:endParaRPr lang="en-US" sz="2800" u="sng" dirty="0">
              <a:solidFill>
                <a:srgbClr val="C00000"/>
              </a:solidFill>
              <a:latin typeface="Ali- Arabesque" pitchFamily="2" charset="2"/>
              <a:cs typeface="Ali_K_Alwand" pitchFamily="2" charset="-7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907BE6-1C0C-4AE7-83B7-C838DFB26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053" y="795130"/>
            <a:ext cx="9236764" cy="5804453"/>
          </a:xfrm>
        </p:spPr>
        <p:txBody>
          <a:bodyPr>
            <a:noAutofit/>
          </a:bodyPr>
          <a:lstStyle/>
          <a:p>
            <a:pPr marL="0" indent="0" algn="just" rtl="1">
              <a:lnSpc>
                <a:spcPct val="150000"/>
              </a:lnSpc>
              <a:buNone/>
            </a:pPr>
            <a:r>
              <a:rPr lang="ar-OM" dirty="0" smtClean="0">
                <a:latin typeface="+mj-lt"/>
                <a:cs typeface="+mj-cs"/>
              </a:rPr>
              <a:t>یەكەم / ڕێگای كۆن :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sz="2400" dirty="0" smtClean="0">
                <a:latin typeface="+mj-lt"/>
                <a:cs typeface="+mj-cs"/>
              </a:rPr>
              <a:t>هەوڵدان و هەڵەكردن :لەڕێگای هەوڵدانەوە مرۆڤ زۆرجار بە شتانێك دەگات ئەگەر هەڵەشی تێدا بكات هەر قازانج دەكات لەدواجاردا و فێری ئەو شتە دەبێت كە هەوڵی بۆداوە .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dirty="0" smtClean="0">
                <a:latin typeface="+mj-lt"/>
                <a:cs typeface="+mj-cs"/>
              </a:rPr>
              <a:t>پەنابردن بۆ دەسەڵات :  زۆرجار مرۆڤ بە زەبری هێز و دەسەلاتی كەسانی نزیكی دەوروبەری دەتوانێت بگات بەهەندێك زانیاری كە پێویستی پێیەتی بۆ ژیانی ڕۆژانەی .</a:t>
            </a:r>
          </a:p>
          <a:p>
            <a:pPr marL="457200" indent="-457200" algn="just" rtl="1">
              <a:lnSpc>
                <a:spcPct val="150000"/>
              </a:lnSpc>
              <a:buAutoNum type="arabicPeriod"/>
            </a:pPr>
            <a:r>
              <a:rPr lang="ar-OM" sz="2400" dirty="0" smtClean="0">
                <a:latin typeface="+mj-lt"/>
                <a:cs typeface="+mj-cs"/>
              </a:rPr>
              <a:t>بیركردنەوەی پێوانەیی : بیركردنەوە لە زانیاری و ئەنجامی هەرشتێك لە گشتیەوە پاشان بۆ تایبەت و بەش بەدەست خستنی چەندین زانیاری باش دەبێت .</a:t>
            </a:r>
            <a:endParaRPr lang="en-US" sz="2400" dirty="0">
              <a:latin typeface="+mj-lt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938842"/>
      </p:ext>
    </p:extLst>
  </p:cSld>
  <p:clrMapOvr>
    <a:masterClrMapping/>
  </p:clrMapOvr>
  <p:transition spd="slow" advTm="2024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1323" y="922352"/>
            <a:ext cx="9036423" cy="4910278"/>
          </a:xfrm>
        </p:spPr>
        <p:txBody>
          <a:bodyPr>
            <a:normAutofit lnSpcReduction="10000"/>
          </a:bodyPr>
          <a:lstStyle/>
          <a:p>
            <a:pPr marL="68580" indent="0" algn="r" rtl="1">
              <a:buNone/>
            </a:pPr>
            <a:r>
              <a:rPr lang="ar-OM" dirty="0" smtClean="0"/>
              <a:t>4. بیركردنەوەی ئیستقرائی : پێچەوانەی بیركردنەوەی پێوەریە و لە تایبەت و بەشەوە دەچێت بۆ گشت،بۆ نمونە ئەگەر توێژەرێك بیەوێت ئاستی زیرەكە (10) قوتابی بزانێت ئەوا سەرەتا ئاستی زیرەكی یەكم و دووەم و سێیەم دەپێوێت و پاشان بڕیار بە گشتی لەسەر زیرەكی كۆی قوابیەكان دەدات .</a:t>
            </a:r>
          </a:p>
          <a:p>
            <a:pPr marL="68580" indent="0" algn="r" rtl="1">
              <a:buNone/>
            </a:pPr>
            <a:r>
              <a:rPr lang="ar-OM" dirty="0" smtClean="0"/>
              <a:t>دووەم / ڕێگای زانستی (نوێ) :</a:t>
            </a:r>
          </a:p>
          <a:p>
            <a:pPr marL="525780" indent="-457200" algn="r" rtl="1">
              <a:buAutoNum type="arabicPeriod"/>
            </a:pPr>
            <a:r>
              <a:rPr lang="ar-OM" dirty="0" smtClean="0"/>
              <a:t>دیاری كردنی گرفتەكان و شی كردنەوەیان بە شێوەیەكی دروست كە یارمەتیدەرە بۆ گریمانە و ئەگەری هەر زانیاریەك .</a:t>
            </a:r>
          </a:p>
          <a:p>
            <a:pPr marL="525780" indent="-457200" algn="r" rtl="1">
              <a:buAutoNum type="arabicPeriod"/>
            </a:pPr>
            <a:r>
              <a:rPr lang="ar-OM" dirty="0" smtClean="0"/>
              <a:t>وەرگرتنی تێبینیەكان كە یارمەتیدەرە بۆ سەلماندنی گریمانە و ئەگەرەكان .</a:t>
            </a:r>
          </a:p>
          <a:p>
            <a:pPr marL="525780" indent="-457200" algn="r" rtl="1">
              <a:buAutoNum type="arabicPeriod"/>
            </a:pPr>
            <a:r>
              <a:rPr lang="ar-OM" dirty="0" smtClean="0"/>
              <a:t>دیاری كردنی ئەنجامی گریمانە و ئەگەرەكان .</a:t>
            </a:r>
          </a:p>
          <a:p>
            <a:pPr marL="525780" indent="-457200" algn="r" rtl="1">
              <a:buAutoNum type="arabicPeriod"/>
            </a:pPr>
            <a:r>
              <a:rPr lang="ar-OM" dirty="0" smtClean="0"/>
              <a:t>جێگیر كردن و سەلماندنی دروستی ئەنجامەكان لەلایەن توێژەرەكەوە كە بگونجێت لەگەڵ شێوازی كاركردنی توێژینەوەكە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550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4.4|0.5|0.6|1|0.4|0.5|1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3|31.2|2.1|33.9|23.4|21.5|1.6|50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575</TotalTime>
  <Words>250</Words>
  <Application>Microsoft Office PowerPoint</Application>
  <PresentationFormat>Custom</PresentationFormat>
  <Paragraphs>21</Paragraphs>
  <Slides>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Austin</vt:lpstr>
      <vt:lpstr>PowerPoint Presentation</vt:lpstr>
      <vt:lpstr>ثيَكهاتةكانى مةعريفة</vt:lpstr>
      <vt:lpstr>رِيَطاكانى بةدةست هيَنانى زانين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Shamfuture</dc:creator>
  <cp:lastModifiedBy>DR.Tanya Nuraddin</cp:lastModifiedBy>
  <cp:revision>173</cp:revision>
  <dcterms:created xsi:type="dcterms:W3CDTF">2020-09-20T12:16:43Z</dcterms:created>
  <dcterms:modified xsi:type="dcterms:W3CDTF">2023-01-22T09:10:26Z</dcterms:modified>
</cp:coreProperties>
</file>