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0" r:id="rId1"/>
  </p:sldMasterIdLst>
  <p:sldIdLst>
    <p:sldId id="256" r:id="rId2"/>
    <p:sldId id="275" r:id="rId3"/>
    <p:sldId id="276" r:id="rId4"/>
    <p:sldId id="277" r:id="rId5"/>
    <p:sldId id="280" r:id="rId6"/>
    <p:sldId id="2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168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0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857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53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1798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46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54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5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3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4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4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2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5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8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E:\private photo\pavia photo\112.png">
            <a:extLst>
              <a:ext uri="{FF2B5EF4-FFF2-40B4-BE49-F238E27FC236}">
                <a16:creationId xmlns:a16="http://schemas.microsoft.com/office/drawing/2014/main" id="{466C45FB-E4CB-4A5F-9BD5-A0328A85A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12" y="61863"/>
            <a:ext cx="2332383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43668A6-7F08-4D7C-816C-0C5EE3BA1BDA}"/>
              </a:ext>
            </a:extLst>
          </p:cNvPr>
          <p:cNvSpPr/>
          <p:nvPr/>
        </p:nvSpPr>
        <p:spPr>
          <a:xfrm>
            <a:off x="5791200" y="0"/>
            <a:ext cx="396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هةريَمي كوردستان – عيَراق 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وةزارةتي خويَندني بالَاو تويَذينةوةى زانستي 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زانكؤي سةلاحةددين - هةوليَر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كؤليَذي ثةروةردةى بنةرِةتي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بةشي باخضةى مندالاَن</a:t>
            </a:r>
          </a:p>
          <a:p>
            <a:pPr algn="r"/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قؤناغي سيَيةم </a:t>
            </a:r>
            <a:br>
              <a:rPr lang="ar-IQ" dirty="0">
                <a:solidFill>
                  <a:schemeClr val="accent1">
                    <a:lumMod val="75000"/>
                  </a:schemeClr>
                </a:solidFill>
                <a:cs typeface="Ali-A-Traditional" pitchFamily="2" charset="-78"/>
              </a:rPr>
            </a:br>
            <a:endParaRPr lang="ar-IQ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8B2408C0-5396-4027-B999-A026BE73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76" y="2428868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رِيَـــبازى تويَذينةوة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2A670A4E-FD0A-48D7-A35A-C7653EA5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2" y="3429000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مامؤستاي بابةت:</a:t>
            </a:r>
            <a:r>
              <a:rPr lang="ar-OM" sz="4200" b="1" dirty="0">
                <a:solidFill>
                  <a:srgbClr val="C00000"/>
                </a:solidFill>
                <a:cs typeface="Ali_K_Alwand" pitchFamily="2" charset="-78"/>
              </a:rPr>
              <a:t>د. </a:t>
            </a:r>
            <a:r>
              <a:rPr lang="ar-JO" sz="4200" b="1" dirty="0">
                <a:solidFill>
                  <a:srgbClr val="C00000"/>
                </a:solidFill>
                <a:cs typeface="Ali_K_Alwand" pitchFamily="2" charset="-78"/>
              </a:rPr>
              <a:t>تانيا نورالدين صابر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E5DE95-EDD3-4433-9F9F-94412F50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099" y="5424414"/>
            <a:ext cx="7326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2800" b="1" dirty="0">
                <a:solidFill>
                  <a:srgbClr val="C00000"/>
                </a:solidFill>
                <a:cs typeface="Ali_K_Alwand" pitchFamily="2" charset="-78"/>
              </a:rPr>
              <a:t>سالَى خويَندن: </a:t>
            </a:r>
            <a:r>
              <a:rPr lang="en-US" sz="2800" b="1" dirty="0">
                <a:solidFill>
                  <a:srgbClr val="C00000"/>
                </a:solidFill>
                <a:cs typeface="Ali_K_Alwand" pitchFamily="2" charset="-78"/>
              </a:rPr>
              <a:t>2023</a:t>
            </a:r>
            <a:r>
              <a:rPr lang="ar-IQ" sz="2800" b="1" dirty="0">
                <a:solidFill>
                  <a:srgbClr val="C00000"/>
                </a:solidFill>
                <a:cs typeface="Ali_K_Alwand" pitchFamily="2" charset="-78"/>
              </a:rPr>
              <a:t>- 2024</a:t>
            </a:r>
            <a:endParaRPr lang="en-US" sz="2800" b="1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30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8B2408C0-5396-4027-B999-A026BE73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13" y="2428868"/>
            <a:ext cx="87994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400" b="1" dirty="0">
                <a:solidFill>
                  <a:srgbClr val="C00000"/>
                </a:solidFill>
                <a:cs typeface="Ali_K_Alwand" pitchFamily="2" charset="-78"/>
              </a:rPr>
              <a:t>وانةى سىَ يةم/ جؤرةكانى تويَذينةوةى ثةروةردةيي</a:t>
            </a:r>
            <a:endParaRPr lang="en-US" sz="4400" b="1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87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0"/>
            <a:ext cx="8836680" cy="9409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3200" b="1" u="sng" dirty="0">
                <a:cs typeface="Ali_K_Alwand" pitchFamily="2" charset="-78"/>
              </a:rPr>
              <a:t>جؤرةكانى تويَذينةوةى ثةروةردةيي: </a:t>
            </a:r>
            <a:r>
              <a:rPr lang="ar-SA" sz="3200" b="1" u="sng" dirty="0">
                <a:cs typeface="Ali-A-Alwand" pitchFamily="2" charset="-78"/>
              </a:rPr>
              <a:t>(أنواع البحث التربوي)</a:t>
            </a:r>
            <a:endParaRPr lang="en-US" sz="3200" dirty="0">
              <a:cs typeface="Ali-A-Alwand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940905"/>
            <a:ext cx="9236764" cy="5658678"/>
          </a:xfrm>
        </p:spPr>
        <p:txBody>
          <a:bodyPr>
            <a:noAutofit/>
          </a:bodyPr>
          <a:lstStyle/>
          <a:p>
            <a:pPr marL="0" marR="0" indent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IQ" sz="2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* 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ضةندين ثؤلين هةن كةشارةزايان دايانناوة بؤ</a:t>
            </a:r>
            <a:r>
              <a:rPr lang="ar-IQ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 </a:t>
            </a:r>
            <a:r>
              <a:rPr lang="ar-SA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li_K_Alwand" pitchFamily="2" charset="-78"/>
              </a:rPr>
              <a:t>جؤرةكانى تويَذينةوةى ثةروةردةيي كةطرينطترينيان ئةمانةن: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li_K_Alwand" pitchFamily="2" charset="-78"/>
            </a:endParaRPr>
          </a:p>
          <a:p>
            <a:pPr marL="0" indent="0" algn="just" rtl="1">
              <a:buNone/>
            </a:pPr>
            <a:r>
              <a:rPr lang="ar-IQ" sz="2800" b="1" u="sng" dirty="0">
                <a:solidFill>
                  <a:srgbClr val="C00000"/>
                </a:solidFill>
                <a:cs typeface="Ali_K_Alwand" pitchFamily="2" charset="-78"/>
              </a:rPr>
              <a:t>أ</a:t>
            </a:r>
            <a:r>
              <a:rPr lang="ar-KW" sz="2800" b="1" u="sng" dirty="0">
                <a:solidFill>
                  <a:srgbClr val="C00000"/>
                </a:solidFill>
                <a:cs typeface="Ali_K_Alwand" pitchFamily="2" charset="-78"/>
              </a:rPr>
              <a:t>- جؤرةكانى تويَذينةوةى ثةروةردةيى بةطويَرةى ئامانجى تويَذينةوةكة </a:t>
            </a:r>
            <a:r>
              <a:rPr lang="ar-KW" sz="2800" b="1" u="sng" dirty="0">
                <a:solidFill>
                  <a:srgbClr val="C00000"/>
                </a:solidFill>
                <a:cs typeface="Ali-A-Alwand" pitchFamily="2" charset="-78"/>
              </a:rPr>
              <a:t>(أنواع البحث التربوي حسب الهدف من البحث):</a:t>
            </a:r>
            <a:endParaRPr lang="en-US" sz="2800" b="1" dirty="0">
              <a:solidFill>
                <a:srgbClr val="C00000"/>
              </a:solidFill>
              <a:cs typeface="Ali-A-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1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- تويَذينةوة ثةروةردةيي ية تيؤرى يةكان 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النظرية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)</a:t>
            </a:r>
            <a:r>
              <a:rPr lang="ar-OM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2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- تويَذينةوة ثةروةردةيى ية 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ثراكتيكييةكان 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(العملية)</a:t>
            </a:r>
            <a:r>
              <a:rPr lang="ar-OM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.</a:t>
            </a:r>
            <a:endParaRPr lang="en-US" sz="2800" b="1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970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0"/>
            <a:ext cx="8836680" cy="9409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3200" b="1" u="sng" dirty="0">
                <a:cs typeface="Ali_K_Alwand" pitchFamily="2" charset="-78"/>
              </a:rPr>
              <a:t>جؤرةكانى تويَذينةوةى ثةروةردةيي: </a:t>
            </a:r>
            <a:r>
              <a:rPr lang="ar-SA" sz="3200" b="1" u="sng" dirty="0">
                <a:cs typeface="Ali-A-Alwand" pitchFamily="2" charset="-78"/>
              </a:rPr>
              <a:t>(أنواع البحث التربوي)</a:t>
            </a:r>
            <a:endParaRPr lang="en-US" sz="3200" dirty="0">
              <a:cs typeface="Ali-A-Alwand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940905"/>
            <a:ext cx="9236764" cy="5658678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KW" sz="2800" b="1" dirty="0">
                <a:solidFill>
                  <a:srgbClr val="C00000"/>
                </a:solidFill>
                <a:cs typeface="Ali_K_Alwand" pitchFamily="2" charset="-78"/>
              </a:rPr>
              <a:t>ب- </a:t>
            </a:r>
            <a:r>
              <a:rPr lang="ar-KW" sz="2800" b="1" u="sng" dirty="0">
                <a:solidFill>
                  <a:srgbClr val="C00000"/>
                </a:solidFill>
                <a:cs typeface="Ali_K_Alwand" pitchFamily="2" charset="-78"/>
              </a:rPr>
              <a:t>جؤرةكانى تويَذينةوةى ثةروةردةيى بةطويَرةى مةبةستى تويَذةر</a:t>
            </a:r>
            <a:r>
              <a:rPr lang="ar-IQ" sz="2800" b="1" u="sng" dirty="0">
                <a:solidFill>
                  <a:srgbClr val="C00000"/>
                </a:solidFill>
                <a:cs typeface="Ali_K_Alwand" pitchFamily="2" charset="-78"/>
              </a:rPr>
              <a:t>ى</a:t>
            </a:r>
            <a:r>
              <a:rPr lang="ar-KW" sz="2800" b="1" u="sng" dirty="0">
                <a:solidFill>
                  <a:srgbClr val="C00000"/>
                </a:solidFill>
                <a:cs typeface="Ali_K_Alwand" pitchFamily="2" charset="-78"/>
              </a:rPr>
              <a:t> زانستيةكة </a:t>
            </a:r>
            <a:r>
              <a:rPr lang="ar-KW" sz="2800" b="1" u="sng" dirty="0">
                <a:solidFill>
                  <a:srgbClr val="C00000"/>
                </a:solidFill>
                <a:cs typeface="Ali-A-Alwand" pitchFamily="2" charset="-78"/>
              </a:rPr>
              <a:t>(أنواع البحث التربوي حسب غرض الباحث العلمي):</a:t>
            </a:r>
            <a:endParaRPr lang="en-US" sz="2800" b="1" dirty="0">
              <a:solidFill>
                <a:srgbClr val="C00000"/>
              </a:solidFill>
              <a:cs typeface="Ali-A-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1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- تويَذينةوة ثةروةردةيي ية ثيشةيى يةكان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(المهنية)</a:t>
            </a:r>
            <a:r>
              <a:rPr lang="ar-OM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OM" sz="2800" b="1" dirty="0">
                <a:solidFill>
                  <a:srgbClr val="90C226">
                    <a:lumMod val="50000"/>
                  </a:srgbClr>
                </a:solidFill>
                <a:cs typeface="Ali_K_Alwand" pitchFamily="2" charset="-78"/>
              </a:rPr>
              <a:t>2</a:t>
            </a:r>
            <a:r>
              <a:rPr lang="ar-KW" sz="2800" b="1" dirty="0">
                <a:solidFill>
                  <a:srgbClr val="90C226">
                    <a:lumMod val="50000"/>
                  </a:srgbClr>
                </a:solidFill>
                <a:cs typeface="Ali_K_Alwand" pitchFamily="2" charset="-78"/>
              </a:rPr>
              <a:t>- تويَذينةوة ثةروةردةيى ية ئةكاديميةكان</a:t>
            </a:r>
            <a:r>
              <a:rPr lang="ar-IQ" sz="2800" b="1" dirty="0">
                <a:solidFill>
                  <a:srgbClr val="90C226">
                    <a:lumMod val="50000"/>
                  </a:srgbClr>
                </a:solidFill>
                <a:cs typeface="Ali_K_Alwand" pitchFamily="2" charset="-78"/>
              </a:rPr>
              <a:t> </a:t>
            </a:r>
            <a:r>
              <a:rPr lang="ar-IQ" sz="2800" b="1" dirty="0">
                <a:solidFill>
                  <a:srgbClr val="90C226">
                    <a:lumMod val="50000"/>
                  </a:srgbClr>
                </a:solidFill>
                <a:cs typeface="Ali-A-Alwand" pitchFamily="2" charset="-78"/>
              </a:rPr>
              <a:t>(الأكاديمية)</a:t>
            </a:r>
            <a:r>
              <a:rPr lang="ar-OM" sz="2800" b="1" dirty="0">
                <a:solidFill>
                  <a:srgbClr val="90C226">
                    <a:lumMod val="50000"/>
                  </a:srgbClr>
                </a:solidFill>
                <a:cs typeface="Ali-A-Alwand" pitchFamily="2" charset="-78"/>
              </a:rPr>
              <a:t>.</a:t>
            </a:r>
            <a:endParaRPr lang="en-US" sz="2800" dirty="0">
              <a:cs typeface="Ali_K_Alwand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92B366-2882-4131-91E5-388DB5BA1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896139"/>
            <a:ext cx="4691271" cy="29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1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0"/>
            <a:ext cx="8836680" cy="9409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3200" b="1" u="sng" dirty="0">
                <a:cs typeface="Ali_K_Alwand" pitchFamily="2" charset="-78"/>
              </a:rPr>
              <a:t>جؤرةكانى تويَذينةوةى ثةروةردةيي: </a:t>
            </a:r>
            <a:r>
              <a:rPr lang="ar-SA" sz="3200" b="1" u="sng" dirty="0">
                <a:cs typeface="Ali-A-Alwand" pitchFamily="2" charset="-78"/>
              </a:rPr>
              <a:t>(أنواع البحث التربوي)</a:t>
            </a:r>
            <a:endParaRPr lang="en-US" sz="3200" dirty="0">
              <a:cs typeface="Ali-A-Alwand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768625"/>
            <a:ext cx="9236764" cy="5552661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KW" sz="2800" b="1" u="sng" dirty="0">
                <a:solidFill>
                  <a:srgbClr val="C00000"/>
                </a:solidFill>
                <a:cs typeface="Ali_K_Alwand" pitchFamily="2" charset="-78"/>
              </a:rPr>
              <a:t>ج- جؤرةكانى تويَذينةوةى ثةروةردةيى بةطويَرةى ذمارةى كةسةكان </a:t>
            </a:r>
            <a:r>
              <a:rPr lang="ar-KW" sz="2800" b="1" u="sng" dirty="0">
                <a:solidFill>
                  <a:srgbClr val="C00000"/>
                </a:solidFill>
                <a:cs typeface="Ali-A-Alwand" pitchFamily="2" charset="-78"/>
              </a:rPr>
              <a:t>(أنواع البحث التربوي حسب المعدين): </a:t>
            </a:r>
            <a:endParaRPr lang="en-US" sz="2800" b="1" dirty="0">
              <a:solidFill>
                <a:srgbClr val="C00000"/>
              </a:solidFill>
              <a:cs typeface="Ali-A-Alwand" pitchFamily="2" charset="-78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1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- تويَذينةوة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كانى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ثةروةردةيى تاكي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(الفردية)</a:t>
            </a:r>
            <a:r>
              <a:rPr lang="ar-OM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OM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2-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- تويَذينةوة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كانى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ثةروةردةيي 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بة</a:t>
            </a:r>
            <a:r>
              <a:rPr lang="ar-KW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كؤمةلَ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</a:t>
            </a:r>
            <a:r>
              <a:rPr lang="ar-IQ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(الجماعية)</a:t>
            </a:r>
            <a:r>
              <a:rPr lang="ar-OM" sz="28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.</a:t>
            </a:r>
            <a:endParaRPr lang="en-US" sz="2800" dirty="0">
              <a:cs typeface="Ali_K_Alwand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AE8979-EF39-4003-A232-FC697CF9C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97356"/>
            <a:ext cx="4850296" cy="316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4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0"/>
            <a:ext cx="8836680" cy="94090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3200" b="1" u="sng" dirty="0">
                <a:cs typeface="Ali_K_Alwand" pitchFamily="2" charset="-78"/>
              </a:rPr>
              <a:t>جؤرةكانى تويَذينةوةى ثةروةردةيي: </a:t>
            </a:r>
            <a:r>
              <a:rPr lang="ar-SA" sz="3200" b="1" u="sng" dirty="0">
                <a:cs typeface="Ali-A-Alwand" pitchFamily="2" charset="-78"/>
              </a:rPr>
              <a:t>(أنواع البحث التربوي)</a:t>
            </a:r>
            <a:endParaRPr lang="en-US" sz="3200" dirty="0">
              <a:cs typeface="Ali-A-Alwand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728871"/>
            <a:ext cx="9236764" cy="587071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ar-SA" sz="2600" b="1" u="sng" dirty="0">
                <a:solidFill>
                  <a:srgbClr val="C00000"/>
                </a:solidFill>
                <a:cs typeface="Ali_K_Alwand" pitchFamily="2" charset="-78"/>
              </a:rPr>
              <a:t>د- جؤرةكانى تويَذينةوةى ثةروةردةيي بةثيَ ي سروشتى ئةو رِيَبازة زانستيةى كة بةكاردةهيَنريَت: </a:t>
            </a:r>
            <a:r>
              <a:rPr lang="ar-SA" sz="2600" b="1" u="sng" dirty="0">
                <a:solidFill>
                  <a:srgbClr val="C00000"/>
                </a:solidFill>
                <a:cs typeface="Ali-A-Alwand" pitchFamily="2" charset="-78"/>
              </a:rPr>
              <a:t>(أنواع البحث التربوي حسب طبيعة المنهج العلمي المستخدم)</a:t>
            </a:r>
            <a:endParaRPr lang="en-US" sz="2600" dirty="0">
              <a:solidFill>
                <a:srgbClr val="C00000"/>
              </a:solidFill>
              <a:cs typeface="Ali-A-Alwand" pitchFamily="2" charset="-78"/>
            </a:endParaRP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26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1</a:t>
            </a:r>
            <a:r>
              <a:rPr lang="ar-SA" sz="26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- تويَذينةوة</a:t>
            </a:r>
            <a:r>
              <a:rPr lang="ar-IQ" sz="26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كانى</a:t>
            </a:r>
            <a:r>
              <a:rPr lang="ar-SA" sz="26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ثةروةردةيي </a:t>
            </a:r>
            <a:r>
              <a:rPr lang="ar-IQ" sz="26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وةصفي</a:t>
            </a:r>
            <a:r>
              <a:rPr lang="ar-SA" sz="26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</a:t>
            </a:r>
            <a:r>
              <a:rPr lang="ar-SA" sz="26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(البحوث التربوية الوصفية</a:t>
            </a:r>
            <a:r>
              <a:rPr lang="ar-OM" sz="26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).</a:t>
            </a:r>
          </a:p>
          <a:p>
            <a:pPr mar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OM" sz="26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2-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- تويَذينةوة</a:t>
            </a:r>
            <a:r>
              <a:rPr lang="ar-IQ" sz="24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كانى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ثةروةردةيي</a:t>
            </a:r>
            <a:r>
              <a:rPr lang="ar-IQ" sz="24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 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cs typeface="Ali_K_Alwand" pitchFamily="2" charset="-78"/>
              </a:rPr>
              <a:t>ئةزمووني 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(البحوث التربوية التجريبية)</a:t>
            </a:r>
            <a:r>
              <a:rPr lang="ar-OM" sz="2400" b="1" dirty="0">
                <a:solidFill>
                  <a:schemeClr val="accent1">
                    <a:lumMod val="50000"/>
                  </a:schemeClr>
                </a:solidFill>
                <a:cs typeface="Ali-A-Alwand" pitchFamily="2" charset="-78"/>
              </a:rPr>
              <a:t>.</a:t>
            </a:r>
            <a:endParaRPr lang="en-US" sz="2600" dirty="0">
              <a:cs typeface="Ali_K_Alwand" pitchFamily="2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>
              <a:cs typeface="Ali_K_Alwand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604390-FF1C-41FE-88A7-DD3120D52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65982"/>
            <a:ext cx="5141843" cy="2392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5982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457</TotalTime>
  <Words>256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جؤرةكانى تويَذينةوةى ثةروةردةيي: (أنواع البحث التربوي)</vt:lpstr>
      <vt:lpstr>جؤرةكانى تويَذينةوةى ثةروةردةيي: (أنواع البحث التربوي)</vt:lpstr>
      <vt:lpstr>جؤرةكانى تويَذينةوةى ثةروةردةيي: (أنواع البحث التربوي)</vt:lpstr>
      <vt:lpstr>جؤرةكانى تويَذينةوةى ثةروةردةيي: (أنواع البحث التربوي)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Shamfuture</dc:creator>
  <cp:lastModifiedBy>H</cp:lastModifiedBy>
  <cp:revision>147</cp:revision>
  <dcterms:created xsi:type="dcterms:W3CDTF">2020-09-20T12:16:43Z</dcterms:created>
  <dcterms:modified xsi:type="dcterms:W3CDTF">2024-01-07T11:58:39Z</dcterms:modified>
</cp:coreProperties>
</file>