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0" r:id="rId1"/>
  </p:sldMasterIdLst>
  <p:sldIdLst>
    <p:sldId id="256" r:id="rId2"/>
    <p:sldId id="275" r:id="rId3"/>
    <p:sldId id="276" r:id="rId4"/>
    <p:sldId id="278" r:id="rId5"/>
    <p:sldId id="277" r:id="rId6"/>
    <p:sldId id="279" r:id="rId7"/>
    <p:sldId id="280" r:id="rId8"/>
    <p:sldId id="281" r:id="rId9"/>
    <p:sldId id="282" r:id="rId10"/>
    <p:sldId id="283" r:id="rId11"/>
    <p:sldId id="28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85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16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580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1857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3853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1798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0346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2154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375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04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5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023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984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974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812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53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835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718940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E:\private photo\pavia photo\112.png">
            <a:extLst>
              <a:ext uri="{FF2B5EF4-FFF2-40B4-BE49-F238E27FC236}">
                <a16:creationId xmlns:a16="http://schemas.microsoft.com/office/drawing/2014/main" id="{466C45FB-E4CB-4A5F-9BD5-A0328A85A1AD}"/>
              </a:ext>
            </a:extLst>
          </p:cNvPr>
          <p:cNvPicPr>
            <a:picLocks noChangeAspect="1" noChangeArrowheads="1"/>
          </p:cNvPicPr>
          <p:nvPr/>
        </p:nvPicPr>
        <p:blipFill>
          <a:blip r:embed="rId2" cstate="print"/>
          <a:srcRect/>
          <a:stretch>
            <a:fillRect/>
          </a:stretch>
        </p:blipFill>
        <p:spPr bwMode="auto">
          <a:xfrm>
            <a:off x="689112" y="61863"/>
            <a:ext cx="2332383" cy="2000240"/>
          </a:xfrm>
          <a:prstGeom prst="rect">
            <a:avLst/>
          </a:prstGeom>
          <a:noFill/>
          <a:ln w="9525">
            <a:noFill/>
            <a:miter lim="800000"/>
            <a:headEnd/>
            <a:tailEnd/>
          </a:ln>
        </p:spPr>
      </p:pic>
      <p:sp>
        <p:nvSpPr>
          <p:cNvPr id="6" name="Rectangle 5">
            <a:extLst>
              <a:ext uri="{FF2B5EF4-FFF2-40B4-BE49-F238E27FC236}">
                <a16:creationId xmlns:a16="http://schemas.microsoft.com/office/drawing/2014/main" id="{F43668A6-7F08-4D7C-816C-0C5EE3BA1BDA}"/>
              </a:ext>
            </a:extLst>
          </p:cNvPr>
          <p:cNvSpPr/>
          <p:nvPr/>
        </p:nvSpPr>
        <p:spPr>
          <a:xfrm>
            <a:off x="5791200" y="0"/>
            <a:ext cx="3962400" cy="2400657"/>
          </a:xfrm>
          <a:prstGeom prst="rect">
            <a:avLst/>
          </a:prstGeom>
        </p:spPr>
        <p:txBody>
          <a:bodyPr wrap="square">
            <a:spAutoFit/>
          </a:bodyPr>
          <a:lstStyle/>
          <a:p>
            <a:pPr algn="r"/>
            <a:r>
              <a:rPr lang="ar-IQ" sz="2200" b="1" dirty="0">
                <a:solidFill>
                  <a:schemeClr val="tx2">
                    <a:lumMod val="10000"/>
                  </a:schemeClr>
                </a:solidFill>
                <a:latin typeface="Times New Roman" pitchFamily="18" charset="0"/>
                <a:cs typeface="Ali_K_Alwand" pitchFamily="2" charset="-78"/>
              </a:rPr>
              <a:t>هةريَمي كوردستان – عيَراق </a:t>
            </a:r>
            <a:br>
              <a:rPr lang="ar-IQ" sz="2200" b="1" dirty="0">
                <a:solidFill>
                  <a:schemeClr val="tx2">
                    <a:lumMod val="10000"/>
                  </a:schemeClr>
                </a:solidFill>
                <a:latin typeface="Times New Roman" pitchFamily="18" charset="0"/>
                <a:cs typeface="Ali_K_Alwand" pitchFamily="2" charset="-78"/>
              </a:rPr>
            </a:br>
            <a:r>
              <a:rPr lang="ar-IQ" sz="2200" b="1" dirty="0">
                <a:solidFill>
                  <a:schemeClr val="tx2">
                    <a:lumMod val="10000"/>
                  </a:schemeClr>
                </a:solidFill>
                <a:latin typeface="Times New Roman" pitchFamily="18" charset="0"/>
                <a:cs typeface="Ali_K_Alwand" pitchFamily="2" charset="-78"/>
              </a:rPr>
              <a:t>وةزارةتي خويَندني بالَاو تويَذينةوةى زانستي </a:t>
            </a:r>
            <a:br>
              <a:rPr lang="ar-IQ" sz="2200" b="1" dirty="0">
                <a:solidFill>
                  <a:schemeClr val="tx2">
                    <a:lumMod val="10000"/>
                  </a:schemeClr>
                </a:solidFill>
                <a:latin typeface="Times New Roman" pitchFamily="18" charset="0"/>
                <a:cs typeface="Ali_K_Alwand" pitchFamily="2" charset="-78"/>
              </a:rPr>
            </a:br>
            <a:r>
              <a:rPr lang="ar-IQ" sz="2200" b="1" dirty="0">
                <a:solidFill>
                  <a:schemeClr val="tx2">
                    <a:lumMod val="10000"/>
                  </a:schemeClr>
                </a:solidFill>
                <a:latin typeface="Times New Roman" pitchFamily="18" charset="0"/>
                <a:cs typeface="Ali_K_Alwand" pitchFamily="2" charset="-78"/>
              </a:rPr>
              <a:t>زانكؤي سةلاحةددين - هةوليَر</a:t>
            </a:r>
            <a:br>
              <a:rPr lang="ar-IQ" sz="2200" b="1" dirty="0">
                <a:solidFill>
                  <a:schemeClr val="tx2">
                    <a:lumMod val="10000"/>
                  </a:schemeClr>
                </a:solidFill>
                <a:latin typeface="Times New Roman" pitchFamily="18" charset="0"/>
                <a:cs typeface="Ali_K_Alwand" pitchFamily="2" charset="-78"/>
              </a:rPr>
            </a:br>
            <a:r>
              <a:rPr lang="ar-IQ" sz="2200" b="1" dirty="0">
                <a:solidFill>
                  <a:schemeClr val="tx2">
                    <a:lumMod val="10000"/>
                  </a:schemeClr>
                </a:solidFill>
                <a:latin typeface="Times New Roman" pitchFamily="18" charset="0"/>
                <a:cs typeface="Ali_K_Alwand" pitchFamily="2" charset="-78"/>
              </a:rPr>
              <a:t>كؤليَذي ثةروةردةى بنةرِةتي</a:t>
            </a:r>
            <a:br>
              <a:rPr lang="ar-IQ" sz="2200" b="1" dirty="0">
                <a:solidFill>
                  <a:schemeClr val="tx2">
                    <a:lumMod val="10000"/>
                  </a:schemeClr>
                </a:solidFill>
                <a:latin typeface="Times New Roman" pitchFamily="18" charset="0"/>
                <a:cs typeface="Ali_K_Alwand" pitchFamily="2" charset="-78"/>
              </a:rPr>
            </a:br>
            <a:r>
              <a:rPr lang="ar-IQ" sz="2200" b="1" dirty="0">
                <a:solidFill>
                  <a:schemeClr val="tx2">
                    <a:lumMod val="10000"/>
                  </a:schemeClr>
                </a:solidFill>
                <a:latin typeface="Times New Roman" pitchFamily="18" charset="0"/>
                <a:cs typeface="Ali_K_Alwand" pitchFamily="2" charset="-78"/>
              </a:rPr>
              <a:t>بةشي باخضةى مندالاَن</a:t>
            </a:r>
          </a:p>
          <a:p>
            <a:pPr algn="r"/>
            <a:r>
              <a:rPr lang="ar-IQ" sz="2200" b="1" dirty="0">
                <a:solidFill>
                  <a:schemeClr val="tx2">
                    <a:lumMod val="10000"/>
                  </a:schemeClr>
                </a:solidFill>
                <a:latin typeface="Times New Roman" pitchFamily="18" charset="0"/>
                <a:cs typeface="Ali_K_Alwand" pitchFamily="2" charset="-78"/>
              </a:rPr>
              <a:t>قؤناغي سيَيةم </a:t>
            </a:r>
            <a:br>
              <a:rPr lang="ar-IQ" dirty="0">
                <a:solidFill>
                  <a:schemeClr val="accent1">
                    <a:lumMod val="75000"/>
                  </a:schemeClr>
                </a:solidFill>
                <a:cs typeface="Ali-A-Traditional" pitchFamily="2" charset="-78"/>
              </a:rPr>
            </a:br>
            <a:endParaRPr lang="ar-IQ" dirty="0"/>
          </a:p>
        </p:txBody>
      </p:sp>
      <p:sp>
        <p:nvSpPr>
          <p:cNvPr id="7" name="TextBox 1">
            <a:extLst>
              <a:ext uri="{FF2B5EF4-FFF2-40B4-BE49-F238E27FC236}">
                <a16:creationId xmlns:a16="http://schemas.microsoft.com/office/drawing/2014/main" id="{8B2408C0-5396-4027-B999-A026BE73B285}"/>
              </a:ext>
            </a:extLst>
          </p:cNvPr>
          <p:cNvSpPr txBox="1">
            <a:spLocks noChangeArrowheads="1"/>
          </p:cNvSpPr>
          <p:nvPr/>
        </p:nvSpPr>
        <p:spPr bwMode="auto">
          <a:xfrm>
            <a:off x="1142976" y="2428868"/>
            <a:ext cx="7326313" cy="738664"/>
          </a:xfrm>
          <a:prstGeom prst="rect">
            <a:avLst/>
          </a:prstGeom>
          <a:noFill/>
          <a:ln w="9525">
            <a:noFill/>
            <a:miter lim="800000"/>
            <a:headEnd/>
            <a:tailEnd/>
          </a:ln>
        </p:spPr>
        <p:txBody>
          <a:bodyPr wrap="square">
            <a:spAutoFit/>
          </a:bodyPr>
          <a:ls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IQ" sz="4200" b="1" dirty="0">
                <a:solidFill>
                  <a:srgbClr val="C00000"/>
                </a:solidFill>
                <a:cs typeface="Ali_K_Alwand" pitchFamily="2" charset="-78"/>
              </a:rPr>
              <a:t>رِيَـــبازى تويَذينةوة</a:t>
            </a:r>
            <a:endParaRPr lang="en-US" sz="4200" b="1" dirty="0">
              <a:solidFill>
                <a:srgbClr val="C00000"/>
              </a:solidFill>
              <a:cs typeface="Ali_K_Alwand" pitchFamily="2" charset="-78"/>
            </a:endParaRPr>
          </a:p>
        </p:txBody>
      </p:sp>
      <p:sp>
        <p:nvSpPr>
          <p:cNvPr id="8" name="TextBox 1">
            <a:extLst>
              <a:ext uri="{FF2B5EF4-FFF2-40B4-BE49-F238E27FC236}">
                <a16:creationId xmlns:a16="http://schemas.microsoft.com/office/drawing/2014/main" id="{2A670A4E-FD0A-48D7-A35A-C7653EA541D4}"/>
              </a:ext>
            </a:extLst>
          </p:cNvPr>
          <p:cNvSpPr txBox="1">
            <a:spLocks noChangeArrowheads="1"/>
          </p:cNvSpPr>
          <p:nvPr/>
        </p:nvSpPr>
        <p:spPr bwMode="auto">
          <a:xfrm>
            <a:off x="928662" y="3429000"/>
            <a:ext cx="7326313" cy="738664"/>
          </a:xfrm>
          <a:prstGeom prst="rect">
            <a:avLst/>
          </a:prstGeom>
          <a:noFill/>
          <a:ln w="9525">
            <a:noFill/>
            <a:miter lim="800000"/>
            <a:headEnd/>
            <a:tailEnd/>
          </a:ln>
        </p:spPr>
        <p:txBody>
          <a:bodyPr wrap="square">
            <a:spAutoFit/>
          </a:bodyPr>
          <a:ls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IQ" sz="4200" b="1" dirty="0">
                <a:solidFill>
                  <a:srgbClr val="C00000"/>
                </a:solidFill>
                <a:cs typeface="Ali_K_Alwand" pitchFamily="2" charset="-78"/>
              </a:rPr>
              <a:t>مامؤستاي بابةت:</a:t>
            </a:r>
            <a:r>
              <a:rPr lang="ar-OM" sz="4200" b="1" dirty="0">
                <a:solidFill>
                  <a:srgbClr val="C00000"/>
                </a:solidFill>
                <a:cs typeface="Ali_K_Alwand" pitchFamily="2" charset="-78"/>
              </a:rPr>
              <a:t>د. </a:t>
            </a:r>
            <a:r>
              <a:rPr lang="ar-JO" sz="4200" b="1" dirty="0">
                <a:solidFill>
                  <a:srgbClr val="C00000"/>
                </a:solidFill>
                <a:cs typeface="Ali_K_Alwand" pitchFamily="2" charset="-78"/>
              </a:rPr>
              <a:t>تانيا نورالدين صابر</a:t>
            </a:r>
            <a:endParaRPr lang="en-US" sz="4200" b="1" dirty="0">
              <a:solidFill>
                <a:srgbClr val="C00000"/>
              </a:solidFill>
              <a:cs typeface="Ali_K_Alwand" pitchFamily="2" charset="-78"/>
            </a:endParaRPr>
          </a:p>
        </p:txBody>
      </p:sp>
      <p:sp>
        <p:nvSpPr>
          <p:cNvPr id="2" name="TextBox 1">
            <a:extLst>
              <a:ext uri="{FF2B5EF4-FFF2-40B4-BE49-F238E27FC236}">
                <a16:creationId xmlns:a16="http://schemas.microsoft.com/office/drawing/2014/main" id="{7FE5DE95-EDD3-4433-9F9F-94412F50FBCC}"/>
              </a:ext>
            </a:extLst>
          </p:cNvPr>
          <p:cNvSpPr txBox="1">
            <a:spLocks noChangeArrowheads="1"/>
          </p:cNvSpPr>
          <p:nvPr/>
        </p:nvSpPr>
        <p:spPr bwMode="auto">
          <a:xfrm>
            <a:off x="1000099" y="5424414"/>
            <a:ext cx="7326313" cy="523220"/>
          </a:xfrm>
          <a:prstGeom prst="rect">
            <a:avLst/>
          </a:prstGeom>
          <a:noFill/>
          <a:ln w="9525">
            <a:noFill/>
            <a:miter lim="800000"/>
            <a:headEnd/>
            <a:tailEnd/>
          </a:ln>
        </p:spPr>
        <p:txBody>
          <a:bodyPr wrap="square">
            <a:spAutoFit/>
          </a:bodyPr>
          <a:ls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IQ" sz="2800" b="1" dirty="0">
                <a:solidFill>
                  <a:srgbClr val="C00000"/>
                </a:solidFill>
                <a:cs typeface="Ali_K_Alwand" pitchFamily="2" charset="-78"/>
              </a:rPr>
              <a:t>سالَى خويَندن: </a:t>
            </a:r>
            <a:r>
              <a:rPr lang="ar-JO" sz="2800" b="1" dirty="0">
                <a:solidFill>
                  <a:srgbClr val="C00000"/>
                </a:solidFill>
                <a:cs typeface="Ali_K_Alwand" pitchFamily="2" charset="-78"/>
              </a:rPr>
              <a:t>2023</a:t>
            </a:r>
            <a:r>
              <a:rPr lang="ar-IQ" sz="2800" b="1" dirty="0">
                <a:solidFill>
                  <a:srgbClr val="C00000"/>
                </a:solidFill>
                <a:cs typeface="Ali_K_Alwand" pitchFamily="2" charset="-78"/>
              </a:rPr>
              <a:t> - </a:t>
            </a:r>
            <a:r>
              <a:rPr lang="ar-JO" sz="2800" b="1" dirty="0">
                <a:solidFill>
                  <a:srgbClr val="C00000"/>
                </a:solidFill>
                <a:cs typeface="Ali_K_Alwand" pitchFamily="2" charset="-78"/>
              </a:rPr>
              <a:t>2024</a:t>
            </a:r>
            <a:endParaRPr lang="en-US" sz="2800" b="1" dirty="0">
              <a:solidFill>
                <a:srgbClr val="C00000"/>
              </a:solidFill>
              <a:cs typeface="Ali_K_Alwand" pitchFamily="2" charset="-78"/>
            </a:endParaRPr>
          </a:p>
        </p:txBody>
      </p:sp>
    </p:spTree>
    <p:extLst>
      <p:ext uri="{BB962C8B-B14F-4D97-AF65-F5344CB8AC3E}">
        <p14:creationId xmlns:p14="http://schemas.microsoft.com/office/powerpoint/2010/main" val="315230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37322" y="0"/>
            <a:ext cx="8836680" cy="940904"/>
          </a:xfrm>
        </p:spPr>
        <p:txBody>
          <a:bodyPr>
            <a:noAutofit/>
          </a:bodyPr>
          <a:lstStyle/>
          <a:p>
            <a:pPr algn="ctr">
              <a:lnSpc>
                <a:spcPct val="150000"/>
              </a:lnSpc>
            </a:pPr>
            <a:r>
              <a:rPr lang="ar-SA" sz="3200" b="1" u="sng" dirty="0">
                <a:cs typeface="Ali_K_Alwand" pitchFamily="2" charset="-78"/>
              </a:rPr>
              <a:t>جؤرةكانى تويَذينةوةى ثةروةردةيي: </a:t>
            </a:r>
            <a:r>
              <a:rPr lang="ar-SA" sz="3200" b="1" u="sng" dirty="0">
                <a:cs typeface="Ali-A-Alwand" pitchFamily="2" charset="-78"/>
              </a:rPr>
              <a:t>(أنواع البحث التربوي)</a:t>
            </a:r>
            <a:endParaRPr lang="en-US" sz="3200" dirty="0">
              <a:cs typeface="Ali-A-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1046921"/>
            <a:ext cx="9236764" cy="5552661"/>
          </a:xfrm>
        </p:spPr>
        <p:txBody>
          <a:bodyPr>
            <a:noAutofit/>
          </a:bodyPr>
          <a:lstStyle/>
          <a:p>
            <a:pPr marL="0" indent="0" algn="just" rtl="1">
              <a:lnSpc>
                <a:spcPct val="150000"/>
              </a:lnSpc>
              <a:buNone/>
            </a:pPr>
            <a:r>
              <a:rPr lang="ar-IQ" sz="2800" b="1" dirty="0">
                <a:solidFill>
                  <a:schemeClr val="accent1">
                    <a:lumMod val="50000"/>
                  </a:schemeClr>
                </a:solidFill>
                <a:cs typeface="Ali_K_Alwand" pitchFamily="2" charset="-78"/>
              </a:rPr>
              <a:t>2</a:t>
            </a:r>
            <a:r>
              <a:rPr lang="ar-SA" sz="2800" b="1" dirty="0">
                <a:solidFill>
                  <a:schemeClr val="accent1">
                    <a:lumMod val="50000"/>
                  </a:schemeClr>
                </a:solidFill>
                <a:cs typeface="Ali_K_Alwand" pitchFamily="2" charset="-78"/>
              </a:rPr>
              <a:t>- تويَذينةوة</a:t>
            </a:r>
            <a:r>
              <a:rPr lang="ar-IQ" sz="2800" b="1" dirty="0">
                <a:solidFill>
                  <a:schemeClr val="accent1">
                    <a:lumMod val="50000"/>
                  </a:schemeClr>
                </a:solidFill>
                <a:cs typeface="Ali_K_Alwand" pitchFamily="2" charset="-78"/>
              </a:rPr>
              <a:t>كانى</a:t>
            </a:r>
            <a:r>
              <a:rPr lang="ar-SA" sz="2800" b="1" dirty="0">
                <a:solidFill>
                  <a:schemeClr val="accent1">
                    <a:lumMod val="50000"/>
                  </a:schemeClr>
                </a:solidFill>
                <a:cs typeface="Ali_K_Alwand" pitchFamily="2" charset="-78"/>
              </a:rPr>
              <a:t> ثةروةردةيي</a:t>
            </a:r>
            <a:r>
              <a:rPr lang="ar-IQ" sz="2800" b="1" dirty="0">
                <a:solidFill>
                  <a:schemeClr val="accent1">
                    <a:lumMod val="50000"/>
                  </a:schemeClr>
                </a:solidFill>
                <a:cs typeface="Ali_K_Alwand" pitchFamily="2" charset="-78"/>
              </a:rPr>
              <a:t> </a:t>
            </a:r>
            <a:r>
              <a:rPr lang="ar-SA" sz="2800" b="1" dirty="0">
                <a:solidFill>
                  <a:schemeClr val="accent1">
                    <a:lumMod val="50000"/>
                  </a:schemeClr>
                </a:solidFill>
                <a:cs typeface="Ali_K_Alwand" pitchFamily="2" charset="-78"/>
              </a:rPr>
              <a:t>ئةزمووني </a:t>
            </a:r>
            <a:r>
              <a:rPr lang="ar-SA" sz="2800" b="1" dirty="0">
                <a:solidFill>
                  <a:schemeClr val="accent1">
                    <a:lumMod val="50000"/>
                  </a:schemeClr>
                </a:solidFill>
                <a:cs typeface="Ali-A-Alwand" pitchFamily="2" charset="-78"/>
              </a:rPr>
              <a:t>(البحوث التربوية التجريبية):</a:t>
            </a:r>
            <a:r>
              <a:rPr lang="ar-SA" sz="2800" dirty="0">
                <a:solidFill>
                  <a:schemeClr val="accent1">
                    <a:lumMod val="50000"/>
                  </a:schemeClr>
                </a:solidFill>
                <a:cs typeface="Ali-A-Alwand" pitchFamily="2" charset="-78"/>
              </a:rPr>
              <a:t> </a:t>
            </a:r>
            <a:r>
              <a:rPr lang="ar-SA" sz="2800" dirty="0">
                <a:cs typeface="Ali_K_Alwand" pitchFamily="2" charset="-78"/>
              </a:rPr>
              <a:t>ئةم جؤرةيان ثيَك ديَت لة خويَندنى طؤراوة سةربةخؤ و ناسةربةخؤكان, وةزانينى كاريطةرى هةريةكيَكيان لةطةلَ يةكتر, ثاشان ثيَوانةكردنيان لةريَطةى هؤكارةكانى ئامارى بؤ طةيشتن بة ئةنجاميَكى رِوون و ديار.</a:t>
            </a:r>
            <a:endParaRPr lang="en-US" sz="2800" dirty="0">
              <a:cs typeface="Ali_K_Alwand" pitchFamily="2" charset="-78"/>
            </a:endParaRPr>
          </a:p>
        </p:txBody>
      </p:sp>
      <p:pic>
        <p:nvPicPr>
          <p:cNvPr id="5" name="Picture 4">
            <a:extLst>
              <a:ext uri="{FF2B5EF4-FFF2-40B4-BE49-F238E27FC236}">
                <a16:creationId xmlns:a16="http://schemas.microsoft.com/office/drawing/2014/main" id="{CE8C00FE-8BEC-469B-8C52-7A120CC177A2}"/>
              </a:ext>
            </a:extLst>
          </p:cNvPr>
          <p:cNvPicPr>
            <a:picLocks noChangeAspect="1"/>
          </p:cNvPicPr>
          <p:nvPr/>
        </p:nvPicPr>
        <p:blipFill>
          <a:blip r:embed="rId2"/>
          <a:stretch>
            <a:fillRect/>
          </a:stretch>
        </p:blipFill>
        <p:spPr>
          <a:xfrm>
            <a:off x="0" y="3790122"/>
            <a:ext cx="5552661" cy="3060216"/>
          </a:xfrm>
          <a:prstGeom prst="rect">
            <a:avLst/>
          </a:prstGeom>
        </p:spPr>
      </p:pic>
    </p:spTree>
    <p:extLst>
      <p:ext uri="{BB962C8B-B14F-4D97-AF65-F5344CB8AC3E}">
        <p14:creationId xmlns:p14="http://schemas.microsoft.com/office/powerpoint/2010/main" val="345250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1"/>
            <a:ext cx="9236764" cy="6599582"/>
          </a:xfrm>
        </p:spPr>
        <p:txBody>
          <a:bodyPr>
            <a:noAutofit/>
          </a:bodyPr>
          <a:lstStyle/>
          <a:p>
            <a:pPr marL="0" indent="0" algn="ctr">
              <a:lnSpc>
                <a:spcPct val="150000"/>
              </a:lnSpc>
              <a:spcBef>
                <a:spcPts val="0"/>
              </a:spcBef>
              <a:buNone/>
            </a:pPr>
            <a:r>
              <a:rPr lang="ar-IQ" sz="4800" b="1" u="sng" dirty="0">
                <a:solidFill>
                  <a:schemeClr val="accent1">
                    <a:lumMod val="50000"/>
                  </a:schemeClr>
                </a:solidFill>
                <a:cs typeface="Ali_K_Alwand" pitchFamily="2" charset="-78"/>
              </a:rPr>
              <a:t>وانةى داهاتوو</a:t>
            </a:r>
          </a:p>
          <a:p>
            <a:pPr marL="0" indent="0" algn="ctr">
              <a:lnSpc>
                <a:spcPct val="150000"/>
              </a:lnSpc>
              <a:spcBef>
                <a:spcPts val="0"/>
              </a:spcBef>
              <a:buNone/>
            </a:pPr>
            <a:r>
              <a:rPr lang="ar-IQ" sz="4800" b="1" dirty="0">
                <a:solidFill>
                  <a:schemeClr val="accent1">
                    <a:lumMod val="50000"/>
                  </a:schemeClr>
                </a:solidFill>
                <a:cs typeface="Ali_K_Alwand" pitchFamily="2" charset="-78"/>
              </a:rPr>
              <a:t>خةسلَةتةكانى تويَذةرى زانستى باش</a:t>
            </a:r>
            <a:endParaRPr lang="en-US" sz="4800" dirty="0">
              <a:cs typeface="Ali_K_Alwand" pitchFamily="2" charset="-78"/>
            </a:endParaRPr>
          </a:p>
        </p:txBody>
      </p:sp>
      <p:pic>
        <p:nvPicPr>
          <p:cNvPr id="8" name="Picture 7">
            <a:extLst>
              <a:ext uri="{FF2B5EF4-FFF2-40B4-BE49-F238E27FC236}">
                <a16:creationId xmlns:a16="http://schemas.microsoft.com/office/drawing/2014/main" id="{54C77532-D50F-4520-859F-47F6314C5B92}"/>
              </a:ext>
            </a:extLst>
          </p:cNvPr>
          <p:cNvPicPr>
            <a:picLocks noChangeAspect="1"/>
          </p:cNvPicPr>
          <p:nvPr/>
        </p:nvPicPr>
        <p:blipFill>
          <a:blip r:embed="rId2"/>
          <a:stretch>
            <a:fillRect/>
          </a:stretch>
        </p:blipFill>
        <p:spPr>
          <a:xfrm>
            <a:off x="543340" y="2597426"/>
            <a:ext cx="9236764" cy="3531704"/>
          </a:xfrm>
          <a:prstGeom prst="rect">
            <a:avLst/>
          </a:prstGeom>
        </p:spPr>
      </p:pic>
    </p:spTree>
    <p:extLst>
      <p:ext uri="{BB962C8B-B14F-4D97-AF65-F5344CB8AC3E}">
        <p14:creationId xmlns:p14="http://schemas.microsoft.com/office/powerpoint/2010/main" val="330916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8B2408C0-5396-4027-B999-A026BE73B285}"/>
              </a:ext>
            </a:extLst>
          </p:cNvPr>
          <p:cNvSpPr txBox="1">
            <a:spLocks noChangeArrowheads="1"/>
          </p:cNvSpPr>
          <p:nvPr/>
        </p:nvSpPr>
        <p:spPr bwMode="auto">
          <a:xfrm>
            <a:off x="689113" y="2428868"/>
            <a:ext cx="8799444" cy="769441"/>
          </a:xfrm>
          <a:prstGeom prst="rect">
            <a:avLst/>
          </a:prstGeom>
          <a:noFill/>
          <a:ln w="9525">
            <a:noFill/>
            <a:miter lim="800000"/>
            <a:headEnd/>
            <a:tailEnd/>
          </a:ln>
        </p:spPr>
        <p:txBody>
          <a:bodyPr wrap="square">
            <a:spAutoFit/>
          </a:bodyPr>
          <a:ls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IQ" sz="4400" b="1" dirty="0">
                <a:solidFill>
                  <a:srgbClr val="C00000"/>
                </a:solidFill>
                <a:cs typeface="Ali_K_Alwand" pitchFamily="2" charset="-78"/>
              </a:rPr>
              <a:t>وانةى سىَ يةم/ جؤرةكانى تويَذينةوةى ثةروةردةيي</a:t>
            </a:r>
            <a:endParaRPr lang="en-US" sz="4400" b="1" dirty="0">
              <a:solidFill>
                <a:srgbClr val="C00000"/>
              </a:solidFill>
              <a:cs typeface="Ali_K_Alwand" pitchFamily="2" charset="-78"/>
            </a:endParaRPr>
          </a:p>
        </p:txBody>
      </p:sp>
    </p:spTree>
    <p:extLst>
      <p:ext uri="{BB962C8B-B14F-4D97-AF65-F5344CB8AC3E}">
        <p14:creationId xmlns:p14="http://schemas.microsoft.com/office/powerpoint/2010/main" val="24987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37322" y="0"/>
            <a:ext cx="8836680" cy="940904"/>
          </a:xfrm>
        </p:spPr>
        <p:txBody>
          <a:bodyPr>
            <a:noAutofit/>
          </a:bodyPr>
          <a:lstStyle/>
          <a:p>
            <a:pPr algn="ctr">
              <a:lnSpc>
                <a:spcPct val="150000"/>
              </a:lnSpc>
            </a:pPr>
            <a:r>
              <a:rPr lang="ar-SA" sz="3200" b="1" u="sng" dirty="0">
                <a:cs typeface="Ali_K_Alwand" pitchFamily="2" charset="-78"/>
              </a:rPr>
              <a:t>جؤرةكانى تويَذينةوةى ثةروةردةيي: </a:t>
            </a:r>
            <a:r>
              <a:rPr lang="ar-SA" sz="3200" b="1" u="sng" dirty="0">
                <a:cs typeface="Ali-A-Alwand" pitchFamily="2" charset="-78"/>
              </a:rPr>
              <a:t>(أنواع البحث التربوي)</a:t>
            </a:r>
            <a:endParaRPr lang="en-US" sz="3200" dirty="0">
              <a:cs typeface="Ali-A-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940905"/>
            <a:ext cx="9236764" cy="5658678"/>
          </a:xfrm>
        </p:spPr>
        <p:txBody>
          <a:bodyPr>
            <a:noAutofit/>
          </a:bodyPr>
          <a:lstStyle/>
          <a:p>
            <a:pPr marL="0" marR="0" indent="0" algn="just" rtl="1">
              <a:lnSpc>
                <a:spcPct val="115000"/>
              </a:lnSpc>
              <a:spcBef>
                <a:spcPts val="0"/>
              </a:spcBef>
              <a:spcAft>
                <a:spcPts val="0"/>
              </a:spcAft>
              <a:buNone/>
            </a:pPr>
            <a:r>
              <a:rPr lang="ar-IQ" sz="2800" b="1" u="sng" dirty="0">
                <a:solidFill>
                  <a:srgbClr val="FF0000"/>
                </a:solidFill>
                <a:effectLst/>
                <a:latin typeface="Calibri" panose="020F0502020204030204" pitchFamily="34" charset="0"/>
                <a:ea typeface="Times New Roman" panose="02020603050405020304" pitchFamily="18" charset="0"/>
                <a:cs typeface="Ali_K_Alwand" pitchFamily="2" charset="-78"/>
              </a:rPr>
              <a:t>* </a:t>
            </a:r>
            <a:r>
              <a:rPr lang="ar-SA" sz="2800" dirty="0">
                <a:effectLst/>
                <a:latin typeface="Calibri" panose="020F0502020204030204" pitchFamily="34" charset="0"/>
                <a:ea typeface="Times New Roman" panose="02020603050405020304" pitchFamily="18" charset="0"/>
                <a:cs typeface="Ali_K_Alwand" pitchFamily="2" charset="-78"/>
              </a:rPr>
              <a:t>ضةندين ثؤلين هةن كةشارةزايان دايانناوة بؤ</a:t>
            </a:r>
            <a:r>
              <a:rPr lang="ar-IQ" sz="2800" dirty="0">
                <a:effectLst/>
                <a:latin typeface="Calibri" panose="020F0502020204030204" pitchFamily="34" charset="0"/>
                <a:ea typeface="Times New Roman" panose="02020603050405020304" pitchFamily="18" charset="0"/>
                <a:cs typeface="Ali_K_Alwand" pitchFamily="2" charset="-78"/>
              </a:rPr>
              <a:t> </a:t>
            </a:r>
            <a:r>
              <a:rPr lang="ar-SA" sz="2800" dirty="0">
                <a:effectLst/>
                <a:latin typeface="Calibri" panose="020F0502020204030204" pitchFamily="34" charset="0"/>
                <a:ea typeface="Times New Roman" panose="02020603050405020304" pitchFamily="18" charset="0"/>
                <a:cs typeface="Ali_K_Alwand" pitchFamily="2" charset="-78"/>
              </a:rPr>
              <a:t>جؤرةكانى تويَذينةوةى ثةروةردةيي كةطرينطترينيان ئةمانةن:</a:t>
            </a:r>
            <a:endParaRPr lang="en-US" sz="2800" dirty="0">
              <a:effectLst/>
              <a:latin typeface="Calibri" panose="020F0502020204030204" pitchFamily="34" charset="0"/>
              <a:ea typeface="Times New Roman" panose="02020603050405020304" pitchFamily="18" charset="0"/>
              <a:cs typeface="Ali_K_Alwand" pitchFamily="2" charset="-78"/>
            </a:endParaRPr>
          </a:p>
          <a:p>
            <a:pPr marL="0" indent="0" algn="just" rtl="1">
              <a:buNone/>
            </a:pPr>
            <a:r>
              <a:rPr lang="ar-IQ" sz="2800" b="1" u="sng" dirty="0">
                <a:solidFill>
                  <a:srgbClr val="C00000"/>
                </a:solidFill>
                <a:cs typeface="Ali_K_Alwand" pitchFamily="2" charset="-78"/>
              </a:rPr>
              <a:t>أ</a:t>
            </a:r>
            <a:r>
              <a:rPr lang="ar-KW" sz="2800" b="1" u="sng" dirty="0">
                <a:solidFill>
                  <a:srgbClr val="C00000"/>
                </a:solidFill>
                <a:cs typeface="Ali_K_Alwand" pitchFamily="2" charset="-78"/>
              </a:rPr>
              <a:t>- جؤرةكانى تويَذينةوةى ثةروةردةيى بةطويَرةى ئامانجى تويَذينةوةكة </a:t>
            </a:r>
            <a:r>
              <a:rPr lang="ar-KW" sz="2800" b="1" u="sng" dirty="0">
                <a:solidFill>
                  <a:srgbClr val="C00000"/>
                </a:solidFill>
                <a:cs typeface="Ali-A-Alwand" pitchFamily="2" charset="-78"/>
              </a:rPr>
              <a:t>(أنواع البحث التربوي حسب الهدف من البحث):</a:t>
            </a:r>
            <a:endParaRPr lang="en-US" sz="2800" b="1" dirty="0">
              <a:solidFill>
                <a:srgbClr val="C00000"/>
              </a:solidFill>
              <a:cs typeface="Ali-A-Alwand" pitchFamily="2" charset="-78"/>
            </a:endParaRPr>
          </a:p>
          <a:p>
            <a:pPr marL="0" indent="0" algn="just" rtl="1">
              <a:lnSpc>
                <a:spcPct val="150000"/>
              </a:lnSpc>
              <a:buNone/>
            </a:pPr>
            <a:r>
              <a:rPr lang="ar-IQ" sz="2800" b="1" dirty="0">
                <a:solidFill>
                  <a:schemeClr val="accent1">
                    <a:lumMod val="50000"/>
                  </a:schemeClr>
                </a:solidFill>
                <a:cs typeface="Ali_K_Alwand" pitchFamily="2" charset="-78"/>
              </a:rPr>
              <a:t>1</a:t>
            </a:r>
            <a:r>
              <a:rPr lang="ar-KW" sz="2800" b="1" dirty="0">
                <a:solidFill>
                  <a:schemeClr val="accent1">
                    <a:lumMod val="50000"/>
                  </a:schemeClr>
                </a:solidFill>
                <a:cs typeface="Ali_K_Alwand" pitchFamily="2" charset="-78"/>
              </a:rPr>
              <a:t>- تويَذينةوة ثةروةردةيي ية تيؤرى يةكان </a:t>
            </a:r>
            <a:r>
              <a:rPr lang="ar-KW" sz="2800" b="1" dirty="0">
                <a:solidFill>
                  <a:schemeClr val="accent1">
                    <a:lumMod val="50000"/>
                  </a:schemeClr>
                </a:solidFill>
                <a:cs typeface="Ali-A-Alwand" pitchFamily="2" charset="-78"/>
              </a:rPr>
              <a:t>(</a:t>
            </a:r>
            <a:r>
              <a:rPr lang="ar-IQ" sz="2800" b="1" dirty="0">
                <a:solidFill>
                  <a:schemeClr val="accent1">
                    <a:lumMod val="50000"/>
                  </a:schemeClr>
                </a:solidFill>
                <a:cs typeface="Ali-A-Alwand" pitchFamily="2" charset="-78"/>
              </a:rPr>
              <a:t>النظرية</a:t>
            </a:r>
            <a:r>
              <a:rPr lang="ar-KW" sz="2800" b="1" dirty="0">
                <a:solidFill>
                  <a:schemeClr val="accent1">
                    <a:lumMod val="50000"/>
                  </a:schemeClr>
                </a:solidFill>
                <a:cs typeface="Ali-A-Alwand" pitchFamily="2" charset="-78"/>
              </a:rPr>
              <a:t>):</a:t>
            </a:r>
            <a:r>
              <a:rPr lang="ar-KW" sz="2800" dirty="0">
                <a:solidFill>
                  <a:schemeClr val="accent1">
                    <a:lumMod val="50000"/>
                  </a:schemeClr>
                </a:solidFill>
                <a:cs typeface="Ali-A-Alwand" pitchFamily="2" charset="-78"/>
              </a:rPr>
              <a:t> </a:t>
            </a:r>
            <a:r>
              <a:rPr lang="ar-KW" sz="2800" dirty="0">
                <a:cs typeface="Ali_K_Alwand" pitchFamily="2" charset="-78"/>
              </a:rPr>
              <a:t>يةكيَكة لة جؤرةكانى تويَينةوةى ثةروةردةيى كة ئامانجى بريتى ية لة ليَكؤلينةوةى يةكيَك لة تيؤرةكانى ثةروةردةيى, دواتر دةطاتة ئةنجاميَك و دلَنيا دةبيَتةوة لةوةى كة ئايا ئةو تيؤرة راست و زانستية ياخود رِاست نية, وة لةو كاتةدا بنةمايةكى زانستى نوىَ دادةنريَت بؤ ئةم جؤرة. </a:t>
            </a:r>
            <a:endParaRPr lang="en-US" sz="2800" dirty="0">
              <a:cs typeface="Ali_K_Alwand" pitchFamily="2" charset="-78"/>
            </a:endParaRPr>
          </a:p>
          <a:p>
            <a:pPr marL="0" indent="0" algn="just">
              <a:lnSpc>
                <a:spcPct val="150000"/>
              </a:lnSpc>
              <a:buNone/>
            </a:pPr>
            <a:endParaRPr lang="en-US" sz="2800" b="1" dirty="0">
              <a:solidFill>
                <a:srgbClr val="C00000"/>
              </a:solidFill>
              <a:cs typeface="Ali_K_Alwand" pitchFamily="2" charset="-78"/>
            </a:endParaRPr>
          </a:p>
        </p:txBody>
      </p:sp>
    </p:spTree>
    <p:extLst>
      <p:ext uri="{BB962C8B-B14F-4D97-AF65-F5344CB8AC3E}">
        <p14:creationId xmlns:p14="http://schemas.microsoft.com/office/powerpoint/2010/main" val="92970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37322" y="0"/>
            <a:ext cx="8836680" cy="940904"/>
          </a:xfrm>
        </p:spPr>
        <p:txBody>
          <a:bodyPr>
            <a:noAutofit/>
          </a:bodyPr>
          <a:lstStyle/>
          <a:p>
            <a:pPr algn="ctr">
              <a:lnSpc>
                <a:spcPct val="150000"/>
              </a:lnSpc>
            </a:pPr>
            <a:r>
              <a:rPr lang="ar-SA" sz="3200" b="1" u="sng" dirty="0">
                <a:cs typeface="Ali_K_Alwand" pitchFamily="2" charset="-78"/>
              </a:rPr>
              <a:t>جؤرةكانى تويَذينةوةى ثةروةردةيي: (أنواع البحث التربوي)</a:t>
            </a:r>
            <a:endParaRPr lang="en-US" sz="3200" dirty="0">
              <a:cs typeface="Ali_K_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1099929"/>
            <a:ext cx="9236764" cy="5499653"/>
          </a:xfrm>
        </p:spPr>
        <p:txBody>
          <a:bodyPr>
            <a:noAutofit/>
          </a:bodyPr>
          <a:lstStyle/>
          <a:p>
            <a:pPr marL="0" indent="0" algn="just" rtl="1">
              <a:lnSpc>
                <a:spcPct val="150000"/>
              </a:lnSpc>
              <a:buNone/>
            </a:pPr>
            <a:r>
              <a:rPr lang="ar-IQ" sz="2800" b="1" dirty="0">
                <a:solidFill>
                  <a:schemeClr val="accent1">
                    <a:lumMod val="50000"/>
                  </a:schemeClr>
                </a:solidFill>
                <a:cs typeface="Ali_K_Alwand" pitchFamily="2" charset="-78"/>
              </a:rPr>
              <a:t>2</a:t>
            </a:r>
            <a:r>
              <a:rPr lang="ar-KW" sz="2800" b="1" dirty="0">
                <a:solidFill>
                  <a:schemeClr val="accent1">
                    <a:lumMod val="50000"/>
                  </a:schemeClr>
                </a:solidFill>
                <a:cs typeface="Ali_K_Alwand" pitchFamily="2" charset="-78"/>
              </a:rPr>
              <a:t>- تويَذينةوة ثةروةردةيى ية </a:t>
            </a:r>
            <a:r>
              <a:rPr lang="ar-IQ" sz="2800" b="1" dirty="0">
                <a:solidFill>
                  <a:schemeClr val="accent1">
                    <a:lumMod val="50000"/>
                  </a:schemeClr>
                </a:solidFill>
                <a:cs typeface="Ali_K_Alwand" pitchFamily="2" charset="-78"/>
              </a:rPr>
              <a:t>ثراكتيكييةكان </a:t>
            </a:r>
            <a:r>
              <a:rPr lang="ar-KW" sz="2800" b="1" dirty="0">
                <a:solidFill>
                  <a:schemeClr val="accent1">
                    <a:lumMod val="50000"/>
                  </a:schemeClr>
                </a:solidFill>
                <a:cs typeface="Ali-A-Alwand" pitchFamily="2" charset="-78"/>
              </a:rPr>
              <a:t>(العملية): </a:t>
            </a:r>
            <a:r>
              <a:rPr lang="ar-KW" sz="2800" dirty="0">
                <a:cs typeface="Ali_K_Alwand" pitchFamily="2" charset="-78"/>
              </a:rPr>
              <a:t>ئامانجى ئةم تويَذينةوانة بريتى ية لة جيَبةجيَكردنى تيؤرةكة لة واقعدا, ثاشان زانينى مةوداى تواناكةى لة ثيَشكةشكردنى ضارةسةريَك بؤ كيَشة ثةروةردةييةكان.</a:t>
            </a:r>
            <a:endParaRPr lang="en-US" sz="2800" dirty="0">
              <a:cs typeface="Ali_K_Alwand" pitchFamily="2" charset="-78"/>
            </a:endParaRPr>
          </a:p>
          <a:p>
            <a:pPr marL="0" indent="0" algn="just">
              <a:lnSpc>
                <a:spcPct val="150000"/>
              </a:lnSpc>
              <a:buNone/>
            </a:pPr>
            <a:endParaRPr lang="en-US" sz="2800" b="1" dirty="0">
              <a:solidFill>
                <a:srgbClr val="C00000"/>
              </a:solidFill>
              <a:cs typeface="Ali_K_Alwand" pitchFamily="2" charset="-78"/>
            </a:endParaRPr>
          </a:p>
        </p:txBody>
      </p:sp>
      <p:pic>
        <p:nvPicPr>
          <p:cNvPr id="9" name="Picture 8">
            <a:extLst>
              <a:ext uri="{FF2B5EF4-FFF2-40B4-BE49-F238E27FC236}">
                <a16:creationId xmlns:a16="http://schemas.microsoft.com/office/drawing/2014/main" id="{B4DDB8B5-6D04-42F5-91C4-0A38A37F11C0}"/>
              </a:ext>
            </a:extLst>
          </p:cNvPr>
          <p:cNvPicPr>
            <a:picLocks noChangeAspect="1"/>
          </p:cNvPicPr>
          <p:nvPr/>
        </p:nvPicPr>
        <p:blipFill>
          <a:blip r:embed="rId2"/>
          <a:stretch>
            <a:fillRect/>
          </a:stretch>
        </p:blipFill>
        <p:spPr>
          <a:xfrm>
            <a:off x="0" y="3551583"/>
            <a:ext cx="5115339" cy="3306417"/>
          </a:xfrm>
          <a:prstGeom prst="rect">
            <a:avLst/>
          </a:prstGeom>
        </p:spPr>
      </p:pic>
    </p:spTree>
    <p:extLst>
      <p:ext uri="{BB962C8B-B14F-4D97-AF65-F5344CB8AC3E}">
        <p14:creationId xmlns:p14="http://schemas.microsoft.com/office/powerpoint/2010/main" val="303452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37322" y="0"/>
            <a:ext cx="8836680" cy="940904"/>
          </a:xfrm>
        </p:spPr>
        <p:txBody>
          <a:bodyPr>
            <a:noAutofit/>
          </a:bodyPr>
          <a:lstStyle/>
          <a:p>
            <a:pPr algn="ctr">
              <a:lnSpc>
                <a:spcPct val="150000"/>
              </a:lnSpc>
            </a:pPr>
            <a:r>
              <a:rPr lang="ar-SA" sz="3200" b="1" u="sng" dirty="0">
                <a:cs typeface="Ali_K_Alwand" pitchFamily="2" charset="-78"/>
              </a:rPr>
              <a:t>جؤرةكانى تويَذينةوةى ثةروةردةيي: </a:t>
            </a:r>
            <a:r>
              <a:rPr lang="ar-SA" sz="3200" b="1" u="sng" dirty="0">
                <a:cs typeface="Ali-A-Alwand" pitchFamily="2" charset="-78"/>
              </a:rPr>
              <a:t>(أنواع البحث التربوي)</a:t>
            </a:r>
            <a:endParaRPr lang="en-US" sz="3200" dirty="0">
              <a:cs typeface="Ali-A-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940905"/>
            <a:ext cx="9236764" cy="5658678"/>
          </a:xfrm>
        </p:spPr>
        <p:txBody>
          <a:bodyPr>
            <a:noAutofit/>
          </a:bodyPr>
          <a:lstStyle/>
          <a:p>
            <a:pPr marL="0" indent="0" algn="just" rtl="1">
              <a:lnSpc>
                <a:spcPct val="150000"/>
              </a:lnSpc>
              <a:buNone/>
            </a:pPr>
            <a:r>
              <a:rPr lang="ar-KW" sz="2800" b="1" dirty="0">
                <a:solidFill>
                  <a:srgbClr val="C00000"/>
                </a:solidFill>
                <a:cs typeface="Ali_K_Alwand" pitchFamily="2" charset="-78"/>
              </a:rPr>
              <a:t>ب- </a:t>
            </a:r>
            <a:r>
              <a:rPr lang="ar-KW" sz="2800" b="1" u="sng" dirty="0">
                <a:solidFill>
                  <a:srgbClr val="C00000"/>
                </a:solidFill>
                <a:cs typeface="Ali_K_Alwand" pitchFamily="2" charset="-78"/>
              </a:rPr>
              <a:t>جؤرةكانى تويَذينةوةى ثةروةردةيى بةطويَرةى مةبةستى تويَذةر</a:t>
            </a:r>
            <a:r>
              <a:rPr lang="ar-IQ" sz="2800" b="1" u="sng" dirty="0">
                <a:solidFill>
                  <a:srgbClr val="C00000"/>
                </a:solidFill>
                <a:cs typeface="Ali_K_Alwand" pitchFamily="2" charset="-78"/>
              </a:rPr>
              <a:t>ى</a:t>
            </a:r>
            <a:r>
              <a:rPr lang="ar-KW" sz="2800" b="1" u="sng" dirty="0">
                <a:solidFill>
                  <a:srgbClr val="C00000"/>
                </a:solidFill>
                <a:cs typeface="Ali_K_Alwand" pitchFamily="2" charset="-78"/>
              </a:rPr>
              <a:t> زانستيةكة </a:t>
            </a:r>
            <a:r>
              <a:rPr lang="ar-KW" sz="2800" b="1" u="sng" dirty="0">
                <a:solidFill>
                  <a:srgbClr val="C00000"/>
                </a:solidFill>
                <a:cs typeface="Ali-A-Alwand" pitchFamily="2" charset="-78"/>
              </a:rPr>
              <a:t>(أنواع البحث التربوي حسب غرض الباحث العلمي):</a:t>
            </a:r>
            <a:endParaRPr lang="en-US" sz="2800" b="1" dirty="0">
              <a:solidFill>
                <a:srgbClr val="C00000"/>
              </a:solidFill>
              <a:cs typeface="Ali-A-Alwand" pitchFamily="2" charset="-78"/>
            </a:endParaRPr>
          </a:p>
          <a:p>
            <a:pPr marL="0" indent="0" algn="just" rtl="1">
              <a:lnSpc>
                <a:spcPct val="150000"/>
              </a:lnSpc>
              <a:buNone/>
            </a:pPr>
            <a:r>
              <a:rPr lang="ar-IQ" sz="2800" b="1" dirty="0">
                <a:solidFill>
                  <a:schemeClr val="accent1">
                    <a:lumMod val="50000"/>
                  </a:schemeClr>
                </a:solidFill>
                <a:cs typeface="Ali_K_Alwand" pitchFamily="2" charset="-78"/>
              </a:rPr>
              <a:t>1</a:t>
            </a:r>
            <a:r>
              <a:rPr lang="ar-KW" sz="2800" b="1" dirty="0">
                <a:solidFill>
                  <a:schemeClr val="accent1">
                    <a:lumMod val="50000"/>
                  </a:schemeClr>
                </a:solidFill>
                <a:cs typeface="Ali_K_Alwand" pitchFamily="2" charset="-78"/>
              </a:rPr>
              <a:t>- تويَذينةوة ثةروةردةيي ية ثيشةيى يةكان</a:t>
            </a:r>
            <a:r>
              <a:rPr lang="ar-IQ" sz="2800" b="1" dirty="0">
                <a:solidFill>
                  <a:schemeClr val="accent1">
                    <a:lumMod val="50000"/>
                  </a:schemeClr>
                </a:solidFill>
                <a:cs typeface="Ali_K_Alwand" pitchFamily="2" charset="-78"/>
              </a:rPr>
              <a:t> </a:t>
            </a:r>
            <a:r>
              <a:rPr lang="ar-IQ" sz="2800" b="1" dirty="0">
                <a:solidFill>
                  <a:schemeClr val="accent1">
                    <a:lumMod val="50000"/>
                  </a:schemeClr>
                </a:solidFill>
                <a:cs typeface="Ali-A-Alwand" pitchFamily="2" charset="-78"/>
              </a:rPr>
              <a:t>(المهنية)</a:t>
            </a:r>
            <a:r>
              <a:rPr lang="ar-KW" sz="2800" b="1" dirty="0">
                <a:solidFill>
                  <a:schemeClr val="accent1">
                    <a:lumMod val="50000"/>
                  </a:schemeClr>
                </a:solidFill>
                <a:cs typeface="Ali-A-Alwand" pitchFamily="2" charset="-78"/>
              </a:rPr>
              <a:t>: </a:t>
            </a:r>
            <a:r>
              <a:rPr lang="ar-KW" sz="2800" dirty="0">
                <a:cs typeface="Ali_K_Alwand" pitchFamily="2" charset="-78"/>
              </a:rPr>
              <a:t>يةكيَكة لة جؤرةكانى تويَذينةوةى ثةروةردةيي, ليَرةدا تويَذةر ئامادةى دةكات بؤ بةرزبوونةوةى ثلةو ثةيذةى ثيشةيى خؤى, وة طةيشتن بة شويَنيَكى باشتر.</a:t>
            </a:r>
            <a:endParaRPr lang="en-US" sz="2800" dirty="0">
              <a:cs typeface="Ali_K_Alwand" pitchFamily="2" charset="-78"/>
            </a:endParaRPr>
          </a:p>
        </p:txBody>
      </p:sp>
      <p:pic>
        <p:nvPicPr>
          <p:cNvPr id="5" name="Picture 4">
            <a:extLst>
              <a:ext uri="{FF2B5EF4-FFF2-40B4-BE49-F238E27FC236}">
                <a16:creationId xmlns:a16="http://schemas.microsoft.com/office/drawing/2014/main" id="{4292B366-2882-4131-91E5-388DB5BA1F3B}"/>
              </a:ext>
            </a:extLst>
          </p:cNvPr>
          <p:cNvPicPr>
            <a:picLocks noChangeAspect="1"/>
          </p:cNvPicPr>
          <p:nvPr/>
        </p:nvPicPr>
        <p:blipFill>
          <a:blip r:embed="rId2"/>
          <a:stretch>
            <a:fillRect/>
          </a:stretch>
        </p:blipFill>
        <p:spPr>
          <a:xfrm>
            <a:off x="-1" y="3896139"/>
            <a:ext cx="4691271" cy="2961861"/>
          </a:xfrm>
          <a:prstGeom prst="rect">
            <a:avLst/>
          </a:prstGeom>
        </p:spPr>
      </p:pic>
    </p:spTree>
    <p:extLst>
      <p:ext uri="{BB962C8B-B14F-4D97-AF65-F5344CB8AC3E}">
        <p14:creationId xmlns:p14="http://schemas.microsoft.com/office/powerpoint/2010/main" val="69561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37322" y="0"/>
            <a:ext cx="8836680" cy="940904"/>
          </a:xfrm>
        </p:spPr>
        <p:txBody>
          <a:bodyPr>
            <a:noAutofit/>
          </a:bodyPr>
          <a:lstStyle/>
          <a:p>
            <a:pPr algn="ctr">
              <a:lnSpc>
                <a:spcPct val="150000"/>
              </a:lnSpc>
            </a:pPr>
            <a:r>
              <a:rPr lang="ar-SA" sz="3200" b="1" u="sng" dirty="0">
                <a:cs typeface="Ali_K_Alwand" pitchFamily="2" charset="-78"/>
              </a:rPr>
              <a:t>جؤرةكانى تويَذينةوةى ثةروةردةيي: </a:t>
            </a:r>
            <a:r>
              <a:rPr lang="ar-SA" sz="3200" b="1" u="sng" dirty="0">
                <a:cs typeface="Ali-A-Alwand" pitchFamily="2" charset="-78"/>
              </a:rPr>
              <a:t>(أنواع البحث التربوي)</a:t>
            </a:r>
            <a:endParaRPr lang="en-US" sz="3200" dirty="0">
              <a:cs typeface="Ali-A-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1046921"/>
            <a:ext cx="9236764" cy="5552661"/>
          </a:xfrm>
        </p:spPr>
        <p:txBody>
          <a:bodyPr>
            <a:noAutofit/>
          </a:bodyPr>
          <a:lstStyle/>
          <a:p>
            <a:pPr marL="0" indent="0" algn="just" rtl="1">
              <a:lnSpc>
                <a:spcPct val="150000"/>
              </a:lnSpc>
              <a:buNone/>
            </a:pPr>
            <a:r>
              <a:rPr lang="ar-IQ" sz="2800" b="1" dirty="0">
                <a:solidFill>
                  <a:schemeClr val="accent1">
                    <a:lumMod val="50000"/>
                  </a:schemeClr>
                </a:solidFill>
                <a:cs typeface="Ali_K_Alwand" pitchFamily="2" charset="-78"/>
              </a:rPr>
              <a:t>2</a:t>
            </a:r>
            <a:r>
              <a:rPr lang="ar-KW" sz="2800" b="1" dirty="0">
                <a:solidFill>
                  <a:schemeClr val="accent1">
                    <a:lumMod val="50000"/>
                  </a:schemeClr>
                </a:solidFill>
                <a:cs typeface="Ali_K_Alwand" pitchFamily="2" charset="-78"/>
              </a:rPr>
              <a:t>- تويَذينةوة ثةروةردةيى ية ئةكاديميةكان</a:t>
            </a:r>
            <a:r>
              <a:rPr lang="ar-IQ" sz="2800" b="1" dirty="0">
                <a:solidFill>
                  <a:schemeClr val="accent1">
                    <a:lumMod val="50000"/>
                  </a:schemeClr>
                </a:solidFill>
                <a:cs typeface="Ali_K_Alwand" pitchFamily="2" charset="-78"/>
              </a:rPr>
              <a:t> </a:t>
            </a:r>
            <a:r>
              <a:rPr lang="ar-IQ" sz="2800" b="1" dirty="0">
                <a:solidFill>
                  <a:schemeClr val="accent1">
                    <a:lumMod val="50000"/>
                  </a:schemeClr>
                </a:solidFill>
                <a:cs typeface="Ali-A-Alwand" pitchFamily="2" charset="-78"/>
              </a:rPr>
              <a:t>(الأكاديمية)</a:t>
            </a:r>
            <a:r>
              <a:rPr lang="ar-KW" sz="2800" b="1" dirty="0">
                <a:solidFill>
                  <a:schemeClr val="accent1">
                    <a:lumMod val="50000"/>
                  </a:schemeClr>
                </a:solidFill>
                <a:cs typeface="Ali-A-Alwand" pitchFamily="2" charset="-78"/>
              </a:rPr>
              <a:t>: </a:t>
            </a:r>
            <a:r>
              <a:rPr lang="ar-KW" sz="2800" dirty="0">
                <a:cs typeface="Ali_K_Alwand" pitchFamily="2" charset="-78"/>
              </a:rPr>
              <a:t>يةكيَكة لة بةربلاَوترين جؤرةكانى تويَذينةوةى ثةروةردةيى, ئامانج لة ئامادةكردنى بريتى ية لة طةيشتن بة ثلةيةكى زانستى ديار و رِوون دواى خويَندنى زانكؤيي, وة لةوانة نامةى ماستةرو دكتؤراية.</a:t>
            </a:r>
            <a:endParaRPr lang="en-US" sz="2800" dirty="0">
              <a:cs typeface="Ali_K_Alwand" pitchFamily="2" charset="-78"/>
            </a:endParaRPr>
          </a:p>
        </p:txBody>
      </p:sp>
      <p:pic>
        <p:nvPicPr>
          <p:cNvPr id="5" name="Picture 4">
            <a:extLst>
              <a:ext uri="{FF2B5EF4-FFF2-40B4-BE49-F238E27FC236}">
                <a16:creationId xmlns:a16="http://schemas.microsoft.com/office/drawing/2014/main" id="{6CBCBD5E-779B-40B3-BE91-2294D30F4E03}"/>
              </a:ext>
            </a:extLst>
          </p:cNvPr>
          <p:cNvPicPr>
            <a:picLocks noChangeAspect="1"/>
          </p:cNvPicPr>
          <p:nvPr/>
        </p:nvPicPr>
        <p:blipFill>
          <a:blip r:embed="rId2"/>
          <a:stretch>
            <a:fillRect/>
          </a:stretch>
        </p:blipFill>
        <p:spPr>
          <a:xfrm>
            <a:off x="0" y="3313043"/>
            <a:ext cx="6858000" cy="3544957"/>
          </a:xfrm>
          <a:prstGeom prst="rect">
            <a:avLst/>
          </a:prstGeom>
        </p:spPr>
      </p:pic>
    </p:spTree>
    <p:extLst>
      <p:ext uri="{BB962C8B-B14F-4D97-AF65-F5344CB8AC3E}">
        <p14:creationId xmlns:p14="http://schemas.microsoft.com/office/powerpoint/2010/main" val="9477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37322" y="0"/>
            <a:ext cx="8836680" cy="940904"/>
          </a:xfrm>
        </p:spPr>
        <p:txBody>
          <a:bodyPr>
            <a:noAutofit/>
          </a:bodyPr>
          <a:lstStyle/>
          <a:p>
            <a:pPr algn="ctr">
              <a:lnSpc>
                <a:spcPct val="150000"/>
              </a:lnSpc>
            </a:pPr>
            <a:r>
              <a:rPr lang="ar-SA" sz="3200" b="1" u="sng" dirty="0">
                <a:cs typeface="Ali_K_Alwand" pitchFamily="2" charset="-78"/>
              </a:rPr>
              <a:t>جؤرةكانى تويَذينةوةى ثةروةردةيي: </a:t>
            </a:r>
            <a:r>
              <a:rPr lang="ar-SA" sz="3200" b="1" u="sng" dirty="0">
                <a:cs typeface="Ali-A-Alwand" pitchFamily="2" charset="-78"/>
              </a:rPr>
              <a:t>(أنواع البحث التربوي)</a:t>
            </a:r>
            <a:endParaRPr lang="en-US" sz="3200" dirty="0">
              <a:cs typeface="Ali-A-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437322" y="768625"/>
            <a:ext cx="9236764" cy="5552661"/>
          </a:xfrm>
        </p:spPr>
        <p:txBody>
          <a:bodyPr>
            <a:noAutofit/>
          </a:bodyPr>
          <a:lstStyle/>
          <a:p>
            <a:pPr marL="0" indent="0" algn="just" rtl="1">
              <a:lnSpc>
                <a:spcPct val="150000"/>
              </a:lnSpc>
              <a:buNone/>
            </a:pPr>
            <a:r>
              <a:rPr lang="ar-KW" sz="2800" b="1" u="sng" dirty="0">
                <a:solidFill>
                  <a:srgbClr val="C00000"/>
                </a:solidFill>
                <a:cs typeface="Ali_K_Alwand" pitchFamily="2" charset="-78"/>
              </a:rPr>
              <a:t>ج- جؤرةكانى تويَذينةوةى ثةروةردةيى بةطويَرةى ذمارةى كةسةكان </a:t>
            </a:r>
            <a:r>
              <a:rPr lang="ar-KW" sz="2800" b="1" u="sng" dirty="0">
                <a:solidFill>
                  <a:srgbClr val="C00000"/>
                </a:solidFill>
                <a:cs typeface="Ali-A-Alwand" pitchFamily="2" charset="-78"/>
              </a:rPr>
              <a:t>(أنواع البحث التربوي حسب المعدين): </a:t>
            </a:r>
            <a:endParaRPr lang="en-US" sz="2800" b="1" dirty="0">
              <a:solidFill>
                <a:srgbClr val="C00000"/>
              </a:solidFill>
              <a:cs typeface="Ali-A-Alwand" pitchFamily="2" charset="-78"/>
            </a:endParaRPr>
          </a:p>
          <a:p>
            <a:pPr marL="0" indent="0" algn="just" rtl="1">
              <a:lnSpc>
                <a:spcPct val="150000"/>
              </a:lnSpc>
              <a:buNone/>
            </a:pPr>
            <a:r>
              <a:rPr lang="ar-IQ" sz="2800" b="1" dirty="0">
                <a:solidFill>
                  <a:schemeClr val="accent1">
                    <a:lumMod val="50000"/>
                  </a:schemeClr>
                </a:solidFill>
                <a:cs typeface="Ali_K_Alwand" pitchFamily="2" charset="-78"/>
              </a:rPr>
              <a:t>1</a:t>
            </a:r>
            <a:r>
              <a:rPr lang="ar-KW" sz="2800" b="1" dirty="0">
                <a:solidFill>
                  <a:schemeClr val="accent1">
                    <a:lumMod val="50000"/>
                  </a:schemeClr>
                </a:solidFill>
                <a:cs typeface="Ali_K_Alwand" pitchFamily="2" charset="-78"/>
              </a:rPr>
              <a:t>- تويَذينةوة</a:t>
            </a:r>
            <a:r>
              <a:rPr lang="ar-IQ" sz="2800" b="1" dirty="0">
                <a:solidFill>
                  <a:schemeClr val="accent1">
                    <a:lumMod val="50000"/>
                  </a:schemeClr>
                </a:solidFill>
                <a:cs typeface="Ali_K_Alwand" pitchFamily="2" charset="-78"/>
              </a:rPr>
              <a:t>كانى</a:t>
            </a:r>
            <a:r>
              <a:rPr lang="ar-KW" sz="2800" b="1" dirty="0">
                <a:solidFill>
                  <a:schemeClr val="accent1">
                    <a:lumMod val="50000"/>
                  </a:schemeClr>
                </a:solidFill>
                <a:cs typeface="Ali_K_Alwand" pitchFamily="2" charset="-78"/>
              </a:rPr>
              <a:t> ثةروةردةيى تاكي</a:t>
            </a:r>
            <a:r>
              <a:rPr lang="ar-IQ" sz="2800" b="1" dirty="0">
                <a:solidFill>
                  <a:schemeClr val="accent1">
                    <a:lumMod val="50000"/>
                  </a:schemeClr>
                </a:solidFill>
                <a:cs typeface="Ali_K_Alwand" pitchFamily="2" charset="-78"/>
              </a:rPr>
              <a:t> </a:t>
            </a:r>
            <a:r>
              <a:rPr lang="ar-IQ" sz="2800" b="1" dirty="0">
                <a:solidFill>
                  <a:schemeClr val="accent1">
                    <a:lumMod val="50000"/>
                  </a:schemeClr>
                </a:solidFill>
                <a:cs typeface="Ali-A-Alwand" pitchFamily="2" charset="-78"/>
              </a:rPr>
              <a:t>(الفردية)</a:t>
            </a:r>
            <a:r>
              <a:rPr lang="ar-KW" sz="2800" b="1" dirty="0">
                <a:solidFill>
                  <a:schemeClr val="accent1">
                    <a:lumMod val="50000"/>
                  </a:schemeClr>
                </a:solidFill>
                <a:cs typeface="Ali-A-Alwand" pitchFamily="2" charset="-78"/>
              </a:rPr>
              <a:t>:</a:t>
            </a:r>
            <a:r>
              <a:rPr lang="ar-KW" sz="2800" dirty="0">
                <a:solidFill>
                  <a:schemeClr val="accent1">
                    <a:lumMod val="50000"/>
                  </a:schemeClr>
                </a:solidFill>
                <a:cs typeface="Ali-A-Alwand" pitchFamily="2" charset="-78"/>
              </a:rPr>
              <a:t> </a:t>
            </a:r>
            <a:r>
              <a:rPr lang="ar-KW" sz="2800" dirty="0">
                <a:cs typeface="Ali_K_Alwand" pitchFamily="2" charset="-78"/>
              </a:rPr>
              <a:t>يةكيَكة لة جؤرةكانى تويَذينةوةى ثةروةردةيى كة كةسيَك بة ئامادةكردنى تويَذينةوةكة هةلَدةستيَت لة سةرةتاوة تا كؤتايي.</a:t>
            </a:r>
            <a:endParaRPr lang="en-US" sz="2800" dirty="0">
              <a:cs typeface="Ali_K_Alwand" pitchFamily="2" charset="-78"/>
            </a:endParaRPr>
          </a:p>
        </p:txBody>
      </p:sp>
      <p:pic>
        <p:nvPicPr>
          <p:cNvPr id="5" name="Picture 4">
            <a:extLst>
              <a:ext uri="{FF2B5EF4-FFF2-40B4-BE49-F238E27FC236}">
                <a16:creationId xmlns:a16="http://schemas.microsoft.com/office/drawing/2014/main" id="{B8AE8979-EF39-4003-A232-FC697CF9CB97}"/>
              </a:ext>
            </a:extLst>
          </p:cNvPr>
          <p:cNvPicPr>
            <a:picLocks noChangeAspect="1"/>
          </p:cNvPicPr>
          <p:nvPr/>
        </p:nvPicPr>
        <p:blipFill>
          <a:blip r:embed="rId2"/>
          <a:stretch>
            <a:fillRect/>
          </a:stretch>
        </p:blipFill>
        <p:spPr>
          <a:xfrm>
            <a:off x="0" y="3697356"/>
            <a:ext cx="4850296" cy="3160643"/>
          </a:xfrm>
          <a:prstGeom prst="rect">
            <a:avLst/>
          </a:prstGeom>
        </p:spPr>
      </p:pic>
    </p:spTree>
    <p:extLst>
      <p:ext uri="{BB962C8B-B14F-4D97-AF65-F5344CB8AC3E}">
        <p14:creationId xmlns:p14="http://schemas.microsoft.com/office/powerpoint/2010/main" val="92524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37322" y="0"/>
            <a:ext cx="8836680" cy="940904"/>
          </a:xfrm>
        </p:spPr>
        <p:txBody>
          <a:bodyPr>
            <a:noAutofit/>
          </a:bodyPr>
          <a:lstStyle/>
          <a:p>
            <a:pPr algn="ctr">
              <a:lnSpc>
                <a:spcPct val="150000"/>
              </a:lnSpc>
            </a:pPr>
            <a:r>
              <a:rPr lang="ar-SA" sz="3200" b="1" u="sng" dirty="0">
                <a:cs typeface="Ali_K_Alwand" pitchFamily="2" charset="-78"/>
              </a:rPr>
              <a:t>جؤرةكانى تويَذينةوةى ثةروةردةيي: </a:t>
            </a:r>
            <a:r>
              <a:rPr lang="ar-SA" sz="3200" b="1" u="sng" dirty="0">
                <a:cs typeface="Ali-A-Alwand" pitchFamily="2" charset="-78"/>
              </a:rPr>
              <a:t>(أنواع البحث التربوي)</a:t>
            </a:r>
            <a:endParaRPr lang="en-US" sz="3200" dirty="0">
              <a:cs typeface="Ali-A-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44557" y="795129"/>
            <a:ext cx="9236764" cy="5552661"/>
          </a:xfrm>
        </p:spPr>
        <p:txBody>
          <a:bodyPr>
            <a:noAutofit/>
          </a:bodyPr>
          <a:lstStyle/>
          <a:p>
            <a:pPr marL="0" indent="0" algn="just" rtl="1">
              <a:lnSpc>
                <a:spcPct val="150000"/>
              </a:lnSpc>
              <a:buNone/>
            </a:pPr>
            <a:r>
              <a:rPr lang="ar-IQ" sz="2800" b="1" dirty="0">
                <a:solidFill>
                  <a:schemeClr val="accent1">
                    <a:lumMod val="50000"/>
                  </a:schemeClr>
                </a:solidFill>
                <a:cs typeface="Ali_K_Alwand" pitchFamily="2" charset="-78"/>
              </a:rPr>
              <a:t>2</a:t>
            </a:r>
            <a:r>
              <a:rPr lang="ar-KW" sz="2800" b="1" dirty="0">
                <a:solidFill>
                  <a:schemeClr val="accent1">
                    <a:lumMod val="50000"/>
                  </a:schemeClr>
                </a:solidFill>
                <a:cs typeface="Ali_K_Alwand" pitchFamily="2" charset="-78"/>
              </a:rPr>
              <a:t>- تويَذينةوة</a:t>
            </a:r>
            <a:r>
              <a:rPr lang="ar-IQ" sz="2800" b="1" dirty="0">
                <a:solidFill>
                  <a:schemeClr val="accent1">
                    <a:lumMod val="50000"/>
                  </a:schemeClr>
                </a:solidFill>
                <a:cs typeface="Ali_K_Alwand" pitchFamily="2" charset="-78"/>
              </a:rPr>
              <a:t>كانى</a:t>
            </a:r>
            <a:r>
              <a:rPr lang="ar-KW" sz="2800" b="1" dirty="0">
                <a:solidFill>
                  <a:schemeClr val="accent1">
                    <a:lumMod val="50000"/>
                  </a:schemeClr>
                </a:solidFill>
                <a:cs typeface="Ali_K_Alwand" pitchFamily="2" charset="-78"/>
              </a:rPr>
              <a:t> ثةروةردةيي </a:t>
            </a:r>
            <a:r>
              <a:rPr lang="ar-IQ" sz="2800" b="1" dirty="0">
                <a:solidFill>
                  <a:schemeClr val="accent1">
                    <a:lumMod val="50000"/>
                  </a:schemeClr>
                </a:solidFill>
                <a:cs typeface="Ali_K_Alwand" pitchFamily="2" charset="-78"/>
              </a:rPr>
              <a:t>بة</a:t>
            </a:r>
            <a:r>
              <a:rPr lang="ar-KW" sz="2800" b="1" dirty="0">
                <a:solidFill>
                  <a:schemeClr val="accent1">
                    <a:lumMod val="50000"/>
                  </a:schemeClr>
                </a:solidFill>
                <a:cs typeface="Ali_K_Alwand" pitchFamily="2" charset="-78"/>
              </a:rPr>
              <a:t>كؤمةلَ</a:t>
            </a:r>
            <a:r>
              <a:rPr lang="ar-IQ" sz="2800" b="1" dirty="0">
                <a:solidFill>
                  <a:schemeClr val="accent1">
                    <a:lumMod val="50000"/>
                  </a:schemeClr>
                </a:solidFill>
                <a:cs typeface="Ali_K_Alwand" pitchFamily="2" charset="-78"/>
              </a:rPr>
              <a:t> </a:t>
            </a:r>
            <a:r>
              <a:rPr lang="ar-IQ" sz="2800" b="1" dirty="0">
                <a:solidFill>
                  <a:schemeClr val="accent1">
                    <a:lumMod val="50000"/>
                  </a:schemeClr>
                </a:solidFill>
                <a:cs typeface="Ali-A-Alwand" pitchFamily="2" charset="-78"/>
              </a:rPr>
              <a:t>(الجماعية)</a:t>
            </a:r>
            <a:r>
              <a:rPr lang="ar-KW" sz="2800" b="1" dirty="0">
                <a:solidFill>
                  <a:schemeClr val="accent1">
                    <a:lumMod val="50000"/>
                  </a:schemeClr>
                </a:solidFill>
                <a:cs typeface="Ali-A-Alwand" pitchFamily="2" charset="-78"/>
              </a:rPr>
              <a:t>:</a:t>
            </a:r>
            <a:r>
              <a:rPr lang="ar-KW" sz="2800" dirty="0">
                <a:solidFill>
                  <a:schemeClr val="accent1">
                    <a:lumMod val="50000"/>
                  </a:schemeClr>
                </a:solidFill>
                <a:cs typeface="Ali-A-Alwand" pitchFamily="2" charset="-78"/>
              </a:rPr>
              <a:t> </a:t>
            </a:r>
            <a:r>
              <a:rPr lang="ar-KW" sz="2800" dirty="0">
                <a:cs typeface="Ali_K_Alwand" pitchFamily="2" charset="-78"/>
              </a:rPr>
              <a:t>لةم جؤرة تويَذينةوةيةدا ذمارةى تويَذةران زياترة لةيةك كةس, وة ئةم جؤرة دةردةكةويَت لة ثرؤذةى دةرضوون بةتايبةت لةو كؤليَذانةى كة ثةيوةستة بة زانستة كؤمةلاَيةتيةكان, كة داوا لة هةر كؤمةلَةيةك دةكريَت هةلَبستن بة ئامادةكردنى تويَذينةوةيةك, ئةمةش بةئامانجى طؤرينةوةى شارةزايةكانيان و دابينكردنى خةرجييةكانيان.</a:t>
            </a:r>
            <a:endParaRPr lang="en-US" sz="2800" dirty="0">
              <a:cs typeface="Ali_K_Alwand" pitchFamily="2" charset="-78"/>
            </a:endParaRPr>
          </a:p>
        </p:txBody>
      </p:sp>
      <p:pic>
        <p:nvPicPr>
          <p:cNvPr id="5" name="Picture 4">
            <a:extLst>
              <a:ext uri="{FF2B5EF4-FFF2-40B4-BE49-F238E27FC236}">
                <a16:creationId xmlns:a16="http://schemas.microsoft.com/office/drawing/2014/main" id="{5CA7BE4B-D1F5-4CB1-B6F7-2FB781A25BC7}"/>
              </a:ext>
            </a:extLst>
          </p:cNvPr>
          <p:cNvPicPr>
            <a:picLocks noChangeAspect="1"/>
          </p:cNvPicPr>
          <p:nvPr/>
        </p:nvPicPr>
        <p:blipFill>
          <a:blip r:embed="rId2"/>
          <a:stretch>
            <a:fillRect/>
          </a:stretch>
        </p:blipFill>
        <p:spPr>
          <a:xfrm>
            <a:off x="0" y="3988904"/>
            <a:ext cx="4929809" cy="2869096"/>
          </a:xfrm>
          <a:prstGeom prst="rect">
            <a:avLst/>
          </a:prstGeom>
        </p:spPr>
      </p:pic>
    </p:spTree>
    <p:extLst>
      <p:ext uri="{BB962C8B-B14F-4D97-AF65-F5344CB8AC3E}">
        <p14:creationId xmlns:p14="http://schemas.microsoft.com/office/powerpoint/2010/main" val="208005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7A4-31E8-4A6A-ADC8-578E4277EC27}"/>
              </a:ext>
            </a:extLst>
          </p:cNvPr>
          <p:cNvSpPr>
            <a:spLocks noGrp="1"/>
          </p:cNvSpPr>
          <p:nvPr>
            <p:ph type="title"/>
          </p:nvPr>
        </p:nvSpPr>
        <p:spPr>
          <a:xfrm>
            <a:off x="437322" y="0"/>
            <a:ext cx="8836680" cy="940904"/>
          </a:xfrm>
        </p:spPr>
        <p:txBody>
          <a:bodyPr>
            <a:noAutofit/>
          </a:bodyPr>
          <a:lstStyle/>
          <a:p>
            <a:pPr algn="ctr">
              <a:lnSpc>
                <a:spcPct val="150000"/>
              </a:lnSpc>
            </a:pPr>
            <a:r>
              <a:rPr lang="ar-SA" sz="3200" b="1" u="sng" dirty="0">
                <a:cs typeface="Ali_K_Alwand" pitchFamily="2" charset="-78"/>
              </a:rPr>
              <a:t>جؤرةكانى تويَذينةوةى ثةروةردةيي: </a:t>
            </a:r>
            <a:r>
              <a:rPr lang="ar-SA" sz="3200" b="1" u="sng" dirty="0">
                <a:cs typeface="Ali-A-Alwand" pitchFamily="2" charset="-78"/>
              </a:rPr>
              <a:t>(أنواع البحث التربوي)</a:t>
            </a:r>
            <a:endParaRPr lang="en-US" sz="3200" dirty="0">
              <a:cs typeface="Ali-A-Alwand" pitchFamily="2" charset="-78"/>
            </a:endParaRPr>
          </a:p>
        </p:txBody>
      </p:sp>
      <p:sp>
        <p:nvSpPr>
          <p:cNvPr id="3" name="Content Placeholder 2">
            <a:extLst>
              <a:ext uri="{FF2B5EF4-FFF2-40B4-BE49-F238E27FC236}">
                <a16:creationId xmlns:a16="http://schemas.microsoft.com/office/drawing/2014/main" id="{2E907BE6-1C0C-4AE7-83B7-C838DFB26C73}"/>
              </a:ext>
            </a:extLst>
          </p:cNvPr>
          <p:cNvSpPr>
            <a:spLocks noGrp="1"/>
          </p:cNvSpPr>
          <p:nvPr>
            <p:ph idx="1"/>
          </p:nvPr>
        </p:nvSpPr>
        <p:spPr>
          <a:xfrm>
            <a:off x="318053" y="728871"/>
            <a:ext cx="9236764" cy="5870712"/>
          </a:xfrm>
        </p:spPr>
        <p:txBody>
          <a:bodyPr>
            <a:noAutofit/>
          </a:bodyPr>
          <a:lstStyle/>
          <a:p>
            <a:pPr marL="0" indent="0" algn="just">
              <a:lnSpc>
                <a:spcPct val="150000"/>
              </a:lnSpc>
              <a:spcBef>
                <a:spcPts val="0"/>
              </a:spcBef>
              <a:buNone/>
            </a:pPr>
            <a:r>
              <a:rPr lang="ar-SA" sz="2600" b="1" u="sng" dirty="0">
                <a:solidFill>
                  <a:srgbClr val="C00000"/>
                </a:solidFill>
                <a:cs typeface="Ali_K_Alwand" pitchFamily="2" charset="-78"/>
              </a:rPr>
              <a:t>د- جؤرةكانى تويَذينةوةى ثةروةردةيي بةثيَ ي سروشتى ئةو رِيَبازة زانستيةى كة بةكاردةهيَنريَت: </a:t>
            </a:r>
            <a:r>
              <a:rPr lang="ar-SA" sz="2600" b="1" u="sng" dirty="0">
                <a:solidFill>
                  <a:srgbClr val="C00000"/>
                </a:solidFill>
                <a:cs typeface="Ali-A-Alwand" pitchFamily="2" charset="-78"/>
              </a:rPr>
              <a:t>(أنواع البحث التربوي حسب طبيعة المنهج العلمي المستخدم)</a:t>
            </a:r>
            <a:endParaRPr lang="en-US" sz="2600" dirty="0">
              <a:solidFill>
                <a:srgbClr val="C00000"/>
              </a:solidFill>
              <a:cs typeface="Ali-A-Alwand" pitchFamily="2" charset="-78"/>
            </a:endParaRPr>
          </a:p>
          <a:p>
            <a:pPr marL="0" indent="0" algn="just" rtl="1">
              <a:lnSpc>
                <a:spcPct val="150000"/>
              </a:lnSpc>
              <a:spcBef>
                <a:spcPts val="0"/>
              </a:spcBef>
              <a:buNone/>
            </a:pPr>
            <a:r>
              <a:rPr lang="ar-IQ" sz="2600" b="1" dirty="0">
                <a:solidFill>
                  <a:schemeClr val="accent1">
                    <a:lumMod val="50000"/>
                  </a:schemeClr>
                </a:solidFill>
                <a:cs typeface="Ali_K_Alwand" pitchFamily="2" charset="-78"/>
              </a:rPr>
              <a:t>1</a:t>
            </a:r>
            <a:r>
              <a:rPr lang="ar-SA" sz="2600" b="1" dirty="0">
                <a:solidFill>
                  <a:schemeClr val="accent1">
                    <a:lumMod val="50000"/>
                  </a:schemeClr>
                </a:solidFill>
                <a:cs typeface="Ali_K_Alwand" pitchFamily="2" charset="-78"/>
              </a:rPr>
              <a:t>- تويَذينةوة</a:t>
            </a:r>
            <a:r>
              <a:rPr lang="ar-IQ" sz="2600" b="1" dirty="0">
                <a:solidFill>
                  <a:schemeClr val="accent1">
                    <a:lumMod val="50000"/>
                  </a:schemeClr>
                </a:solidFill>
                <a:cs typeface="Ali_K_Alwand" pitchFamily="2" charset="-78"/>
              </a:rPr>
              <a:t>كانى</a:t>
            </a:r>
            <a:r>
              <a:rPr lang="ar-SA" sz="2600" b="1" dirty="0">
                <a:solidFill>
                  <a:schemeClr val="accent1">
                    <a:lumMod val="50000"/>
                  </a:schemeClr>
                </a:solidFill>
                <a:cs typeface="Ali_K_Alwand" pitchFamily="2" charset="-78"/>
              </a:rPr>
              <a:t> ثةروةردةيي </a:t>
            </a:r>
            <a:r>
              <a:rPr lang="ar-IQ" sz="2600" b="1" dirty="0">
                <a:solidFill>
                  <a:schemeClr val="accent1">
                    <a:lumMod val="50000"/>
                  </a:schemeClr>
                </a:solidFill>
                <a:cs typeface="Ali_K_Alwand" pitchFamily="2" charset="-78"/>
              </a:rPr>
              <a:t>وةصفي</a:t>
            </a:r>
            <a:r>
              <a:rPr lang="ar-SA" sz="2600" b="1" dirty="0">
                <a:solidFill>
                  <a:schemeClr val="accent1">
                    <a:lumMod val="50000"/>
                  </a:schemeClr>
                </a:solidFill>
                <a:cs typeface="Ali_K_Alwand" pitchFamily="2" charset="-78"/>
              </a:rPr>
              <a:t> </a:t>
            </a:r>
            <a:r>
              <a:rPr lang="ar-SA" sz="2600" b="1" dirty="0">
                <a:solidFill>
                  <a:schemeClr val="accent1">
                    <a:lumMod val="50000"/>
                  </a:schemeClr>
                </a:solidFill>
                <a:cs typeface="Ali-A-Alwand" pitchFamily="2" charset="-78"/>
              </a:rPr>
              <a:t>(البحوث التربوية الوصفية):</a:t>
            </a:r>
            <a:r>
              <a:rPr lang="ar-SA" sz="2600" dirty="0">
                <a:solidFill>
                  <a:schemeClr val="accent1">
                    <a:lumMod val="50000"/>
                  </a:schemeClr>
                </a:solidFill>
                <a:cs typeface="Ali-A-Alwand" pitchFamily="2" charset="-78"/>
              </a:rPr>
              <a:t> </a:t>
            </a:r>
            <a:r>
              <a:rPr lang="ar-SA" sz="2600" dirty="0">
                <a:cs typeface="Ali_K_Alwand" pitchFamily="2" charset="-78"/>
              </a:rPr>
              <a:t>ئةم جؤرةيان ثشت بة ريَبازى وةصفي دةبةستيَت لةكاتى ئةنجامدانى تويَذينةوة, ئةم رِيَبازة بةشيَوةيةكى طشتى بة بةناوبانطترين ريَبازة بةكارهاتووةكان دادةنريَت لة تويَذينةوةى ثةروةردةيى دا, وة دؤزينةوةى ئةم جؤرة ريَبازة وةكو كردنةوةى ئاسؤيةكى نوىَ ية لةضؤنيةتى زانينى هؤكارى كيَشة كؤمةلاَيةتييةكان.</a:t>
            </a:r>
            <a:endParaRPr lang="en-US" sz="2600" dirty="0">
              <a:cs typeface="Ali_K_Alwand" pitchFamily="2" charset="-78"/>
            </a:endParaRPr>
          </a:p>
          <a:p>
            <a:pPr marL="0" indent="0" algn="just">
              <a:lnSpc>
                <a:spcPct val="150000"/>
              </a:lnSpc>
              <a:buNone/>
            </a:pPr>
            <a:endParaRPr lang="en-US" sz="2800" dirty="0">
              <a:cs typeface="Ali_K_Alwand" pitchFamily="2" charset="-78"/>
            </a:endParaRPr>
          </a:p>
        </p:txBody>
      </p:sp>
      <p:pic>
        <p:nvPicPr>
          <p:cNvPr id="5" name="Picture 4">
            <a:extLst>
              <a:ext uri="{FF2B5EF4-FFF2-40B4-BE49-F238E27FC236}">
                <a16:creationId xmlns:a16="http://schemas.microsoft.com/office/drawing/2014/main" id="{27604390-FF1C-41FE-88A7-DD3120D52ADA}"/>
              </a:ext>
            </a:extLst>
          </p:cNvPr>
          <p:cNvPicPr>
            <a:picLocks noChangeAspect="1"/>
          </p:cNvPicPr>
          <p:nvPr/>
        </p:nvPicPr>
        <p:blipFill>
          <a:blip r:embed="rId2"/>
          <a:stretch>
            <a:fillRect/>
          </a:stretch>
        </p:blipFill>
        <p:spPr>
          <a:xfrm>
            <a:off x="0" y="4465982"/>
            <a:ext cx="5141843" cy="2392017"/>
          </a:xfrm>
          <a:prstGeom prst="rect">
            <a:avLst/>
          </a:prstGeom>
        </p:spPr>
      </p:pic>
    </p:spTree>
    <p:extLst>
      <p:ext uri="{BB962C8B-B14F-4D97-AF65-F5344CB8AC3E}">
        <p14:creationId xmlns:p14="http://schemas.microsoft.com/office/powerpoint/2010/main" val="39165982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447</TotalTime>
  <Words>546</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Ali_K_Alwand</vt:lpstr>
      <vt:lpstr>Ali-A-Alwand</vt:lpstr>
      <vt:lpstr>Ali-A-Traditional</vt:lpstr>
      <vt:lpstr>Arial</vt:lpstr>
      <vt:lpstr>Calibri</vt:lpstr>
      <vt:lpstr>Times New Roman</vt:lpstr>
      <vt:lpstr>Trebuchet MS</vt:lpstr>
      <vt:lpstr>Wingdings 3</vt:lpstr>
      <vt:lpstr>Facet</vt:lpstr>
      <vt:lpstr>PowerPoint Presentation</vt:lpstr>
      <vt:lpstr>PowerPoint Presentation</vt:lpstr>
      <vt:lpstr>جؤرةكانى تويَذينةوةى ثةروةردةيي: (أنواع البحث التربوي)</vt:lpstr>
      <vt:lpstr>جؤرةكانى تويَذينةوةى ثةروةردةيي: (أنواع البحث التربوي)</vt:lpstr>
      <vt:lpstr>جؤرةكانى تويَذينةوةى ثةروةردةيي: (أنواع البحث التربوي)</vt:lpstr>
      <vt:lpstr>جؤرةكانى تويَذينةوةى ثةروةردةيي: (أنواع البحث التربوي)</vt:lpstr>
      <vt:lpstr>جؤرةكانى تويَذينةوةى ثةروةردةيي: (أنواع البحث التربوي)</vt:lpstr>
      <vt:lpstr>جؤرةكانى تويَذينةوةى ثةروةردةيي: (أنواع البحث التربوي)</vt:lpstr>
      <vt:lpstr>جؤرةكانى تويَذينةوةى ثةروةردةيي: (أنواع البحث التربوي)</vt:lpstr>
      <vt:lpstr>جؤرةكانى تويَذينةوةى ثةروةردةيي: (أنواع البحث التربوي)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Shamfuture</dc:creator>
  <cp:lastModifiedBy>H</cp:lastModifiedBy>
  <cp:revision>146</cp:revision>
  <dcterms:created xsi:type="dcterms:W3CDTF">2020-09-20T12:16:43Z</dcterms:created>
  <dcterms:modified xsi:type="dcterms:W3CDTF">2024-05-19T20:58:46Z</dcterms:modified>
</cp:coreProperties>
</file>