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1" r:id="rId4"/>
    <p:sldId id="272" r:id="rId5"/>
    <p:sldId id="273" r:id="rId6"/>
    <p:sldId id="274" r:id="rId7"/>
    <p:sldId id="260"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73B208B-C822-4E6F-9792-97EB65CB420E}" type="datetimeFigureOut">
              <a:rPr lang="en-US" smtClean="0"/>
              <a:t>1/25/2022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2286580-2F8B-4678-ACE7-59EE7CF9901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286580-2F8B-4678-ACE7-59EE7CF9901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286580-2F8B-4678-ACE7-59EE7CF9901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286580-2F8B-4678-ACE7-59EE7CF9901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2286580-2F8B-4678-ACE7-59EE7CF9901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73B208B-C822-4E6F-9792-97EB65CB420E}" type="datetimeFigureOut">
              <a:rPr lang="en-US" smtClean="0"/>
              <a:t>1/25/2022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73B208B-C822-4E6F-9792-97EB65CB420E}" type="datetimeFigureOut">
              <a:rPr lang="en-US" smtClean="0"/>
              <a:t>1/25/2022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2286580-2F8B-4678-ACE7-59EE7CF9901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73B208B-C822-4E6F-9792-97EB65CB420E}" type="datetimeFigureOut">
              <a:rPr lang="en-US" smtClean="0"/>
              <a:t>1/25/2022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2286580-2F8B-4678-ACE7-59EE7CF9901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713"/>
            <a:ext cx="8229600" cy="5505450"/>
          </a:xfrm>
        </p:spPr>
        <p:txBody>
          <a:bodyPr rtlCol="0">
            <a:normAutofit/>
          </a:bodyPr>
          <a:lstStyle/>
          <a:p>
            <a:pPr marL="274320" indent="-274320" fontAlgn="auto">
              <a:spcAft>
                <a:spcPts val="0"/>
              </a:spcAft>
              <a:buClr>
                <a:schemeClr val="accent3"/>
              </a:buClr>
              <a:buFont typeface="Wingdings 2"/>
              <a:buChar char=""/>
              <a:defRPr/>
            </a:pPr>
            <a:endParaRPr lang="en-US" dirty="0" smtClean="0">
              <a:solidFill>
                <a:schemeClr val="tx1">
                  <a:lumMod val="50000"/>
                  <a:lumOff val="50000"/>
                </a:schemeClr>
              </a:solidFill>
            </a:endParaRPr>
          </a:p>
          <a:p>
            <a:pPr marL="274320" indent="-274320" algn="ctr" rtl="1" fontAlgn="auto">
              <a:spcAft>
                <a:spcPts val="0"/>
              </a:spcAft>
              <a:buClr>
                <a:schemeClr val="accent3"/>
              </a:buClr>
              <a:buFont typeface="Wingdings 2"/>
              <a:buChar char=""/>
              <a:defRPr/>
            </a:pPr>
            <a:r>
              <a:rPr lang="ar-IQ" sz="3600" b="1" dirty="0" smtClean="0">
                <a:solidFill>
                  <a:schemeClr val="tx1">
                    <a:lumMod val="50000"/>
                    <a:lumOff val="50000"/>
                  </a:schemeClr>
                </a:solidFill>
                <a:latin typeface="Arabic Transparent" pitchFamily="34" charset="0"/>
                <a:cs typeface="Arabic Transparent" pitchFamily="34" charset="0"/>
              </a:rPr>
              <a:t>قانون الأحوال الشخصية العراقي وتعديلاته</a:t>
            </a:r>
          </a:p>
          <a:p>
            <a:pPr marL="0" indent="0" algn="ctr" rtl="1" fontAlgn="auto">
              <a:spcAft>
                <a:spcPts val="0"/>
              </a:spcAft>
              <a:buClr>
                <a:schemeClr val="accent3"/>
              </a:buClr>
              <a:buFont typeface="Wingdings 2"/>
              <a:buNone/>
              <a:defRPr/>
            </a:pPr>
            <a:r>
              <a:rPr lang="ar-IQ" sz="3600" b="1" dirty="0">
                <a:solidFill>
                  <a:schemeClr val="tx1">
                    <a:lumMod val="50000"/>
                    <a:lumOff val="50000"/>
                  </a:schemeClr>
                </a:solidFill>
                <a:latin typeface="Arabic Transparent" pitchFamily="34" charset="0"/>
                <a:cs typeface="Arabic Transparent" pitchFamily="34" charset="0"/>
              </a:rPr>
              <a:t>رقم (188) لسنة 1959م </a:t>
            </a:r>
            <a:endParaRPr lang="ar-IQ" sz="3600" b="1" dirty="0" smtClean="0">
              <a:solidFill>
                <a:schemeClr val="tx1">
                  <a:lumMod val="50000"/>
                  <a:lumOff val="50000"/>
                </a:schemeClr>
              </a:solidFill>
              <a:latin typeface="Arabic Transparent" pitchFamily="34" charset="0"/>
              <a:cs typeface="Arabic Transparent" pitchFamily="34" charset="0"/>
            </a:endParaRPr>
          </a:p>
          <a:p>
            <a:pPr marL="274320" indent="-274320" algn="ctr" rtl="1" fontAlgn="auto">
              <a:spcAft>
                <a:spcPts val="0"/>
              </a:spcAft>
              <a:buClr>
                <a:schemeClr val="accent3"/>
              </a:buClr>
              <a:buFont typeface="Wingdings 2"/>
              <a:buChar char=""/>
              <a:defRPr/>
            </a:pPr>
            <a:r>
              <a:rPr lang="ar-IQ" sz="3600" b="1" dirty="0" smtClean="0">
                <a:solidFill>
                  <a:schemeClr val="tx1">
                    <a:lumMod val="50000"/>
                    <a:lumOff val="50000"/>
                  </a:schemeClr>
                </a:solidFill>
                <a:latin typeface="Arabic Transparent" pitchFamily="34" charset="0"/>
                <a:cs typeface="Arabic Transparent" pitchFamily="34" charset="0"/>
              </a:rPr>
              <a:t>( الزواج والطلاق) </a:t>
            </a:r>
          </a:p>
          <a:p>
            <a:pPr marL="274320" indent="-274320" algn="ctr" rtl="1" fontAlgn="auto">
              <a:spcAft>
                <a:spcPts val="0"/>
              </a:spcAft>
              <a:buClr>
                <a:schemeClr val="accent3"/>
              </a:buClr>
              <a:buFont typeface="Wingdings 2"/>
              <a:buChar char=""/>
              <a:defRPr/>
            </a:pPr>
            <a:r>
              <a:rPr lang="ar-IQ" sz="3600" b="1" dirty="0" smtClean="0">
                <a:solidFill>
                  <a:schemeClr val="tx1">
                    <a:lumMod val="50000"/>
                    <a:lumOff val="50000"/>
                  </a:schemeClr>
                </a:solidFill>
                <a:latin typeface="Arabic Transparent" pitchFamily="34" charset="0"/>
                <a:cs typeface="Arabic Transparent" pitchFamily="34" charset="0"/>
              </a:rPr>
              <a:t>المرحلة الثالثة </a:t>
            </a:r>
          </a:p>
          <a:p>
            <a:pPr marL="274320" indent="-274320" algn="ctr" rtl="1" fontAlgn="auto">
              <a:spcAft>
                <a:spcPts val="0"/>
              </a:spcAft>
              <a:buClr>
                <a:schemeClr val="accent3"/>
              </a:buClr>
              <a:buFont typeface="Wingdings 2"/>
              <a:buChar char=""/>
              <a:defRPr/>
            </a:pPr>
            <a:r>
              <a:rPr lang="ar-IQ" sz="3600" b="1" dirty="0" smtClean="0">
                <a:solidFill>
                  <a:schemeClr val="tx1">
                    <a:lumMod val="50000"/>
                    <a:lumOff val="50000"/>
                  </a:schemeClr>
                </a:solidFill>
                <a:latin typeface="Arabic Transparent" pitchFamily="34" charset="0"/>
                <a:cs typeface="Arabic Transparent" pitchFamily="34" charset="0"/>
              </a:rPr>
              <a:t>م. تارا سعيد الدباغ </a:t>
            </a:r>
          </a:p>
          <a:p>
            <a:pPr marL="0" indent="0" algn="ctr" rtl="1" fontAlgn="auto">
              <a:spcAft>
                <a:spcPts val="0"/>
              </a:spcAft>
              <a:buClr>
                <a:schemeClr val="accent3"/>
              </a:buClr>
              <a:buNone/>
              <a:defRPr/>
            </a:pPr>
            <a:r>
              <a:rPr lang="en-US" sz="3600" b="1" dirty="0" smtClean="0">
                <a:solidFill>
                  <a:schemeClr val="tx1">
                    <a:lumMod val="50000"/>
                    <a:lumOff val="50000"/>
                  </a:schemeClr>
                </a:solidFill>
                <a:latin typeface="Arabic Transparent" pitchFamily="34" charset="0"/>
                <a:cs typeface="Arabic Transparent" pitchFamily="34" charset="0"/>
              </a:rPr>
              <a:t>2022-2021</a:t>
            </a:r>
            <a:endParaRPr lang="ar-IQ" sz="3600" b="1" dirty="0" smtClean="0">
              <a:solidFill>
                <a:schemeClr val="tx1">
                  <a:lumMod val="50000"/>
                  <a:lumOff val="50000"/>
                </a:schemeClr>
              </a:solidFill>
              <a:latin typeface="Arabic Transparent" pitchFamily="34" charset="0"/>
              <a:cs typeface="Arabic Transparent" pitchFamily="34" charset="0"/>
            </a:endParaRPr>
          </a:p>
          <a:p>
            <a:pPr marL="0" indent="0" algn="ctr" rtl="1" fontAlgn="auto">
              <a:spcAft>
                <a:spcPts val="0"/>
              </a:spcAft>
              <a:buClr>
                <a:schemeClr val="accent3"/>
              </a:buClr>
              <a:buNone/>
              <a:defRPr/>
            </a:pPr>
            <a:endParaRPr lang="ar-IQ" sz="3600" b="1" dirty="0" smtClean="0">
              <a:solidFill>
                <a:schemeClr val="tx1">
                  <a:lumMod val="50000"/>
                  <a:lumOff val="50000"/>
                </a:schemeClr>
              </a:solidFill>
              <a:latin typeface="Arabic Transparent" pitchFamily="34" charset="0"/>
              <a:cs typeface="Arabic Transparent" pitchFamily="34" charset="0"/>
            </a:endParaRPr>
          </a:p>
          <a:p>
            <a:pPr marL="0" indent="0" algn="ctr" rtl="1" fontAlgn="auto">
              <a:spcAft>
                <a:spcPts val="0"/>
              </a:spcAft>
              <a:buClr>
                <a:schemeClr val="accent3"/>
              </a:buClr>
              <a:buNone/>
              <a:defRPr/>
            </a:pPr>
            <a:endParaRPr lang="ar-IQ" sz="3600" b="1" dirty="0" smtClean="0">
              <a:solidFill>
                <a:schemeClr val="tx1">
                  <a:lumMod val="50000"/>
                  <a:lumOff val="50000"/>
                </a:schemeClr>
              </a:solidFill>
              <a:latin typeface="Arabic Transparent" pitchFamily="34" charset="0"/>
              <a:cs typeface="Arabic Transparent" pitchFamily="34" charset="0"/>
            </a:endParaRPr>
          </a:p>
        </p:txBody>
      </p:sp>
    </p:spTree>
    <p:extLst>
      <p:ext uri="{BB962C8B-B14F-4D97-AF65-F5344CB8AC3E}">
        <p14:creationId xmlns:p14="http://schemas.microsoft.com/office/powerpoint/2010/main" val="695707258"/>
      </p:ext>
    </p:extLst>
  </p:cSld>
  <p:clrMapOvr>
    <a:masterClrMapping/>
  </p:clrMapOvr>
  <mc:AlternateContent xmlns:mc="http://schemas.openxmlformats.org/markup-compatibility/2006" xmlns:p14="http://schemas.microsoft.com/office/powerpoint/2010/main">
    <mc:Choice Requires="p14">
      <p:transition spd="slow" p14:dur="2000" advTm="45318"/>
    </mc:Choice>
    <mc:Fallback xmlns="">
      <p:transition spd="slow" advTm="4531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60350"/>
            <a:ext cx="8229600" cy="1035050"/>
          </a:xfrm>
        </p:spPr>
        <p:txBody>
          <a:bodyPr>
            <a:normAutofit/>
          </a:bodyPr>
          <a:lstStyle/>
          <a:p>
            <a:pPr algn="ctr" fontAlgn="auto">
              <a:spcAft>
                <a:spcPts val="0"/>
              </a:spcAft>
              <a:defRPr/>
            </a:pPr>
            <a:r>
              <a:rPr lang="ar-IQ" sz="2400" dirty="0" smtClean="0"/>
              <a:t>قانون الأحوال الشخصية (وتعديلاته)</a:t>
            </a:r>
            <a:br>
              <a:rPr lang="ar-IQ" sz="2400" dirty="0" smtClean="0"/>
            </a:br>
            <a:r>
              <a:rPr lang="ar-IQ" sz="2400" dirty="0" smtClean="0"/>
              <a:t>رقم (188) لسنة 1959م</a:t>
            </a:r>
            <a:endParaRPr lang="en-US" sz="2400" dirty="0" smtClean="0">
              <a:cs typeface="Traditional Arabic" pitchFamily="18" charset="-78"/>
            </a:endParaRPr>
          </a:p>
        </p:txBody>
      </p:sp>
      <p:sp>
        <p:nvSpPr>
          <p:cNvPr id="3" name="Content Placeholder 2"/>
          <p:cNvSpPr>
            <a:spLocks noGrp="1"/>
          </p:cNvSpPr>
          <p:nvPr>
            <p:ph idx="1"/>
          </p:nvPr>
        </p:nvSpPr>
        <p:spPr>
          <a:xfrm>
            <a:off x="457200" y="1219200"/>
            <a:ext cx="8229600" cy="4953000"/>
          </a:xfrm>
        </p:spPr>
        <p:txBody>
          <a:bodyPr rtlCol="0">
            <a:normAutofit/>
          </a:bodyPr>
          <a:lstStyle/>
          <a:p>
            <a:pPr marL="274320" indent="-274320" algn="r" fontAlgn="auto">
              <a:spcAft>
                <a:spcPts val="0"/>
              </a:spcAft>
              <a:buClr>
                <a:schemeClr val="accent3"/>
              </a:buClr>
              <a:buFont typeface="Wingdings 2"/>
              <a:buChar char=""/>
              <a:defRPr/>
            </a:pPr>
            <a:r>
              <a:rPr lang="ar-IQ" sz="1800" dirty="0" smtClean="0">
                <a:solidFill>
                  <a:schemeClr val="tx1">
                    <a:lumMod val="50000"/>
                    <a:lumOff val="50000"/>
                  </a:schemeClr>
                </a:solidFill>
                <a:cs typeface="+mj-cs"/>
              </a:rPr>
              <a:t>مصطلح الأحوال الشخصية مصطلح قانوني ابتدعه الفقه الايطالي في القرن الثاني عشر ولم يوجد في كتب الفقه الاسلامي, وكان الفقهاء يبحثون المسائل التي تندرج ضمن مفهوم الأحوال الشخصية في كتب النكاح والطلاق والنفقة والنسب ونحو ذلك. </a:t>
            </a:r>
          </a:p>
          <a:p>
            <a:pPr marL="274320" indent="-274320" algn="r" fontAlgn="auto">
              <a:spcAft>
                <a:spcPts val="0"/>
              </a:spcAft>
              <a:buClr>
                <a:schemeClr val="accent3"/>
              </a:buClr>
              <a:buFont typeface="Wingdings 2"/>
              <a:buChar char=""/>
              <a:defRPr/>
            </a:pPr>
            <a:r>
              <a:rPr lang="ar-IQ" sz="1800" dirty="0" smtClean="0">
                <a:solidFill>
                  <a:schemeClr val="tx1">
                    <a:lumMod val="50000"/>
                    <a:lumOff val="50000"/>
                  </a:schemeClr>
                </a:solidFill>
                <a:cs typeface="+mj-cs"/>
              </a:rPr>
              <a:t>وظهر هذا المصطلح في اواخر القرن التاسع عشر عندما قام الفقيه المصري (محمد قدري باشا) بوضع مجموعة فقهية خاصة سماها ( الأحكام الشرعية في الأحوال الشخصية) </a:t>
            </a:r>
          </a:p>
          <a:p>
            <a:pPr marL="274320" indent="-274320" algn="r" fontAlgn="auto">
              <a:spcAft>
                <a:spcPts val="0"/>
              </a:spcAft>
              <a:buClr>
                <a:schemeClr val="accent3"/>
              </a:buClr>
              <a:buFont typeface="Wingdings 2"/>
              <a:buChar char=""/>
              <a:defRPr/>
            </a:pPr>
            <a:r>
              <a:rPr lang="ar-IQ" sz="1800" dirty="0" smtClean="0">
                <a:solidFill>
                  <a:schemeClr val="tx1">
                    <a:lumMod val="50000"/>
                    <a:lumOff val="50000"/>
                  </a:schemeClr>
                </a:solidFill>
                <a:cs typeface="+mj-cs"/>
              </a:rPr>
              <a:t>قد </a:t>
            </a:r>
            <a:r>
              <a:rPr lang="ar-IQ" sz="1800" dirty="0">
                <a:solidFill>
                  <a:schemeClr val="tx1">
                    <a:lumMod val="50000"/>
                    <a:lumOff val="50000"/>
                  </a:schemeClr>
                </a:solidFill>
                <a:cs typeface="+mj-cs"/>
              </a:rPr>
              <a:t>أستعملت هذه الصيغة في العراق لأول مرة بعبارة (المواد الشخصية) وذلك في بيان المحاكم لسنة(1917م) بعد أحتلال بغداد،</a:t>
            </a:r>
          </a:p>
          <a:p>
            <a:pPr marL="274320" indent="-274320" algn="r" fontAlgn="auto">
              <a:spcAft>
                <a:spcPts val="0"/>
              </a:spcAft>
              <a:buClr>
                <a:schemeClr val="accent3"/>
              </a:buClr>
              <a:buFont typeface="Wingdings 2"/>
              <a:buChar char=""/>
              <a:defRPr/>
            </a:pPr>
            <a:r>
              <a:rPr lang="ar-IQ" sz="1800" dirty="0">
                <a:solidFill>
                  <a:schemeClr val="tx1">
                    <a:lumMod val="50000"/>
                    <a:lumOff val="50000"/>
                  </a:schemeClr>
                </a:solidFill>
                <a:cs typeface="+mj-cs"/>
              </a:rPr>
              <a:t>ثم بعبارة (الأحوال الشخصية) وذلك في بيان مارس سنة(1921م)،</a:t>
            </a:r>
          </a:p>
          <a:p>
            <a:pPr marL="274320" indent="-274320" algn="r" fontAlgn="auto">
              <a:spcAft>
                <a:spcPts val="0"/>
              </a:spcAft>
              <a:buClr>
                <a:schemeClr val="accent3"/>
              </a:buClr>
              <a:buFont typeface="Wingdings 2"/>
              <a:buChar char=""/>
              <a:defRPr/>
            </a:pPr>
            <a:r>
              <a:rPr lang="ar-IQ" sz="1800" dirty="0">
                <a:solidFill>
                  <a:schemeClr val="tx1">
                    <a:lumMod val="50000"/>
                    <a:lumOff val="50000"/>
                  </a:schemeClr>
                </a:solidFill>
                <a:cs typeface="+mj-cs"/>
              </a:rPr>
              <a:t>ثم في قانون المحاكم الشرعية الصادر في 30/حزيران/ سنة(1923) ثم تقرر في التشريع العراقي بالمواد (80-74) من القانون الأساسي، ثم ترسخ هذا الاصطلاح بتشريع قانون الأحوال الشخصية للاجانب رقم(78)لسنة(1931) وثبت أخيراً بتشريع قانون الأحوال الشخصية رقم(188)لسنة(1959)، </a:t>
            </a:r>
            <a:endParaRPr lang="ar-IQ" sz="1800" dirty="0" smtClean="0">
              <a:solidFill>
                <a:schemeClr val="tx1">
                  <a:lumMod val="50000"/>
                  <a:lumOff val="50000"/>
                </a:schemeClr>
              </a:solidFill>
              <a:cs typeface="+mj-cs"/>
            </a:endParaRPr>
          </a:p>
          <a:p>
            <a:pPr marL="274320" indent="-274320" algn="r" fontAlgn="auto">
              <a:spcAft>
                <a:spcPts val="0"/>
              </a:spcAft>
              <a:buClr>
                <a:schemeClr val="accent3"/>
              </a:buClr>
              <a:buFont typeface="Wingdings 2"/>
              <a:buChar char=""/>
              <a:defRPr/>
            </a:pPr>
            <a:r>
              <a:rPr lang="ar-IQ" sz="1800" b="1" dirty="0" smtClean="0">
                <a:solidFill>
                  <a:schemeClr val="tx1">
                    <a:lumMod val="50000"/>
                    <a:lumOff val="50000"/>
                  </a:schemeClr>
                </a:solidFill>
              </a:rPr>
              <a:t>فالمقصود بألأحوال الشخصية هو (</a:t>
            </a:r>
            <a:r>
              <a:rPr lang="ar-IQ" sz="1800" b="1" dirty="0">
                <a:solidFill>
                  <a:schemeClr val="tx1">
                    <a:lumMod val="50000"/>
                    <a:lumOff val="50000"/>
                  </a:schemeClr>
                </a:solidFill>
              </a:rPr>
              <a:t>مجموعة ما يتميز به الأنسان عن غيره من الصفات الطبيعية اوالعائلية التي رتب القانون عليهاأثراً قانونياً في حياته الأجتماعية، ككون الأنسان ذكراً وأنثى، وكونه زوجاً أوأرملاً أو مطلقاً أوأباً شرعياً، أوكونه تام الأهلية أوناقصها لصغر السن أوجنون أو كونه مطلق الأهلية أو مقيدها سبب من أسبابها القانونية</a:t>
            </a:r>
            <a:r>
              <a:rPr lang="ar-IQ" sz="1800" b="1" dirty="0" smtClean="0">
                <a:solidFill>
                  <a:schemeClr val="tx1">
                    <a:lumMod val="50000"/>
                    <a:lumOff val="50000"/>
                  </a:schemeClr>
                </a:solidFill>
              </a:rPr>
              <a:t>)</a:t>
            </a:r>
            <a:endParaRPr lang="ar-IQ" sz="1800" b="1" dirty="0">
              <a:solidFill>
                <a:schemeClr val="tx1">
                  <a:lumMod val="50000"/>
                  <a:lumOff val="50000"/>
                </a:schemeClr>
              </a:solidFill>
            </a:endParaRPr>
          </a:p>
        </p:txBody>
      </p:sp>
    </p:spTree>
    <p:extLst>
      <p:ext uri="{BB962C8B-B14F-4D97-AF65-F5344CB8AC3E}">
        <p14:creationId xmlns:p14="http://schemas.microsoft.com/office/powerpoint/2010/main" val="4181464611"/>
      </p:ext>
    </p:extLst>
  </p:cSld>
  <p:clrMapOvr>
    <a:masterClrMapping/>
  </p:clrMapOvr>
  <mc:AlternateContent xmlns:mc="http://schemas.openxmlformats.org/markup-compatibility/2006" xmlns:p14="http://schemas.microsoft.com/office/powerpoint/2010/main">
    <mc:Choice Requires="p14">
      <p:transition spd="slow" p14:dur="2000" advTm="344023"/>
    </mc:Choice>
    <mc:Fallback xmlns="">
      <p:transition spd="slow" advTm="34402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382000" cy="6400800"/>
          </a:xfrm>
        </p:spPr>
        <p:txBody>
          <a:bodyPr/>
          <a:lstStyle/>
          <a:p>
            <a:pPr algn="r"/>
            <a:r>
              <a:rPr lang="ar-IQ" dirty="0" smtClean="0"/>
              <a:t>اختصاص محكمة الأحوال الشخصية</a:t>
            </a:r>
          </a:p>
          <a:p>
            <a:pPr marL="109728" indent="0" algn="r">
              <a:buNone/>
            </a:pPr>
            <a:r>
              <a:rPr lang="ar-IQ" sz="2400" dirty="0" smtClean="0"/>
              <a:t>حددت المادة (300) من قانون المرافعات المدنية وظائف واختصاصات محاكم الاحوال الشخصية وكما يأتي:</a:t>
            </a:r>
          </a:p>
          <a:p>
            <a:pPr marL="109728" indent="0" algn="r">
              <a:buNone/>
            </a:pPr>
            <a:r>
              <a:rPr lang="ar-IQ" sz="2400" dirty="0" smtClean="0"/>
              <a:t>1- الزواج وما يتعلق به من مهر ونفقة ونسب وحضانة وفرقة وطلاق وسائر الامور الزوجية. </a:t>
            </a:r>
          </a:p>
          <a:p>
            <a:pPr marL="109728" indent="0" algn="r">
              <a:buNone/>
            </a:pPr>
            <a:r>
              <a:rPr lang="ar-IQ" sz="2400" dirty="0" smtClean="0"/>
              <a:t>2- الولاية والوصاية والقيمومة والوصية ونصب القيم والوصي وعزله ومحاسبته والاذن بالتصرفات الشرعية والقانونية.</a:t>
            </a:r>
          </a:p>
          <a:p>
            <a:pPr marL="109728" indent="0" algn="r">
              <a:buNone/>
            </a:pPr>
            <a:r>
              <a:rPr lang="ar-IQ" sz="2400" dirty="0" smtClean="0"/>
              <a:t>3- التولية على الوقف الذري ونصب المتولي وعزله ومحاسبته وترشيح المتولي في الوقف الخيري او المشترك.</a:t>
            </a:r>
          </a:p>
          <a:p>
            <a:pPr marL="109728" indent="0" algn="r">
              <a:buNone/>
            </a:pPr>
            <a:r>
              <a:rPr lang="ar-IQ" sz="2400" dirty="0" smtClean="0"/>
              <a:t>4- الحجر ورفعه واثبات الرشد. </a:t>
            </a:r>
          </a:p>
          <a:p>
            <a:pPr marL="109728" indent="0" algn="r">
              <a:buNone/>
            </a:pPr>
            <a:r>
              <a:rPr lang="ar-IQ" sz="2400" dirty="0" smtClean="0"/>
              <a:t>5- اثبات الوفاة وتحرير التركات وتعيين الحصص الارثية في القسامات الشرعية وتوزيعها بين الورثة. </a:t>
            </a:r>
          </a:p>
          <a:p>
            <a:pPr marL="109728" indent="0" algn="r">
              <a:buNone/>
            </a:pPr>
            <a:r>
              <a:rPr lang="ar-IQ" sz="2400" dirty="0" smtClean="0"/>
              <a:t>6- المفقود وما يتعلق به.  </a:t>
            </a:r>
          </a:p>
          <a:p>
            <a:pPr algn="r"/>
            <a:endParaRPr lang="en-US" dirty="0"/>
          </a:p>
        </p:txBody>
      </p:sp>
    </p:spTree>
    <p:extLst>
      <p:ext uri="{BB962C8B-B14F-4D97-AF65-F5344CB8AC3E}">
        <p14:creationId xmlns:p14="http://schemas.microsoft.com/office/powerpoint/2010/main" val="336884429"/>
      </p:ext>
    </p:extLst>
  </p:cSld>
  <p:clrMapOvr>
    <a:masterClrMapping/>
  </p:clrMapOvr>
  <mc:AlternateContent xmlns:mc="http://schemas.openxmlformats.org/markup-compatibility/2006" xmlns:p14="http://schemas.microsoft.com/office/powerpoint/2010/main">
    <mc:Choice Requires="p14">
      <p:transition spd="slow" p14:dur="2000" advTm="281563"/>
    </mc:Choice>
    <mc:Fallback xmlns="">
      <p:transition spd="slow" advTm="281563"/>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81000"/>
            <a:ext cx="8610600" cy="6248400"/>
          </a:xfrm>
        </p:spPr>
        <p:txBody>
          <a:bodyPr/>
          <a:lstStyle/>
          <a:p>
            <a:pPr algn="r"/>
            <a:r>
              <a:rPr lang="ar-IQ" dirty="0" smtClean="0"/>
              <a:t>القرابة ودرجاتها:</a:t>
            </a:r>
          </a:p>
          <a:p>
            <a:pPr marL="109728" indent="0" algn="r">
              <a:buNone/>
            </a:pPr>
            <a:r>
              <a:rPr lang="ar-IQ" sz="2000" dirty="0" smtClean="0"/>
              <a:t>نصت المادة (38) من القانون المدني العراقي على ( اسرة الشخص تتكون من ذوي قرباه ويعتبر من </a:t>
            </a:r>
          </a:p>
          <a:p>
            <a:pPr marL="109728" indent="0" algn="r">
              <a:buNone/>
            </a:pPr>
            <a:r>
              <a:rPr lang="ar-IQ" sz="2000" dirty="0" smtClean="0"/>
              <a:t>ذوي القربى من يجمعهم اصل مشترك) </a:t>
            </a:r>
          </a:p>
          <a:p>
            <a:pPr marL="109728" indent="0" algn="r">
              <a:buNone/>
            </a:pPr>
            <a:r>
              <a:rPr lang="ar-IQ" sz="2000" dirty="0" smtClean="0"/>
              <a:t>تنقسم القرابة الى قسمين: </a:t>
            </a:r>
          </a:p>
          <a:p>
            <a:pPr marL="109728" indent="0" algn="r">
              <a:buNone/>
            </a:pPr>
            <a:r>
              <a:rPr lang="ar-IQ" sz="2000" dirty="0" smtClean="0">
                <a:cs typeface="+mj-cs"/>
              </a:rPr>
              <a:t>الأول: القرابة المباشرة:</a:t>
            </a:r>
          </a:p>
          <a:p>
            <a:pPr marL="109728" indent="0" algn="r">
              <a:buNone/>
            </a:pPr>
            <a:r>
              <a:rPr lang="ar-IQ" sz="2000" dirty="0" smtClean="0">
                <a:cs typeface="+mj-cs"/>
              </a:rPr>
              <a:t> وتسمى ايضا خط النسب المستقيم وهي الصلة مابين الاصول والفروع , فالاباء والامهات اصول لاولادهم واولادهم فروع لهم.</a:t>
            </a:r>
            <a:r>
              <a:rPr lang="ar-IQ" sz="2000" dirty="0" smtClean="0"/>
              <a:t> </a:t>
            </a:r>
          </a:p>
          <a:p>
            <a:pPr marL="109728" indent="0" algn="r">
              <a:buNone/>
            </a:pPr>
            <a:r>
              <a:rPr lang="ar-IQ" sz="2000" dirty="0" smtClean="0"/>
              <a:t>ثانيا:  قرابة الحواشي او القرابة الغير مباشرة:</a:t>
            </a:r>
          </a:p>
          <a:p>
            <a:pPr marL="109728" indent="0" algn="r">
              <a:buNone/>
            </a:pPr>
            <a:r>
              <a:rPr lang="ar-IQ" sz="2000" dirty="0" smtClean="0"/>
              <a:t>وتسمى ايضا خط النسب المنحرف, وهي الرابطة مابين اشخاص يجمعهم اصل مشترك دون ان يكون احدهم فرعا للاخر. مثال: الشخص مع اخيه يجمعهما اصل مشترك وهو ابوهما لكن احدهما ليس فرعا للاخر بل كل منهما فرع لأبيه, وابن الاخ ليس فرعا لعمه وابن العم ليس فرعا لابن عمه.</a:t>
            </a:r>
            <a:endParaRPr lang="en-US" sz="2000" dirty="0"/>
          </a:p>
        </p:txBody>
      </p:sp>
    </p:spTree>
    <p:extLst>
      <p:ext uri="{BB962C8B-B14F-4D97-AF65-F5344CB8AC3E}">
        <p14:creationId xmlns:p14="http://schemas.microsoft.com/office/powerpoint/2010/main" val="2273259324"/>
      </p:ext>
    </p:extLst>
  </p:cSld>
  <p:clrMapOvr>
    <a:masterClrMapping/>
  </p:clrMapOvr>
  <mc:AlternateContent xmlns:mc="http://schemas.openxmlformats.org/markup-compatibility/2006" xmlns:p14="http://schemas.microsoft.com/office/powerpoint/2010/main">
    <mc:Choice Requires="p14">
      <p:transition spd="slow" p14:dur="2000" advTm="4408"/>
    </mc:Choice>
    <mc:Fallback xmlns="">
      <p:transition spd="slow" advTm="440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a:spLocks noGrp="1" noChangeArrowheads="1"/>
          </p:cNvSpPr>
          <p:nvPr>
            <p:ph type="ctrTitle"/>
          </p:nvPr>
        </p:nvSpPr>
        <p:spPr>
          <a:xfrm>
            <a:off x="357188" y="-428625"/>
            <a:ext cx="8269287" cy="1554163"/>
          </a:xfrm>
          <a:extLst/>
        </p:spPr>
        <p:txBody>
          <a:bodyPr/>
          <a:lstStyle/>
          <a:p>
            <a:pPr fontAlgn="auto">
              <a:spcAft>
                <a:spcPts val="0"/>
              </a:spcAft>
              <a:defRPr/>
            </a:pPr>
            <a:r>
              <a:rPr lang="ar-SA" sz="4000" u="sng" dirty="0" smtClean="0">
                <a:latin typeface="Tone" pitchFamily="2" charset="0"/>
              </a:rPr>
              <a:t>الأحكام العامة</a:t>
            </a:r>
            <a:endParaRPr lang="en-US" sz="4000" u="sng" dirty="0" smtClean="0">
              <a:latin typeface="Tone" pitchFamily="2" charset="0"/>
            </a:endParaRPr>
          </a:p>
        </p:txBody>
      </p:sp>
      <p:sp>
        <p:nvSpPr>
          <p:cNvPr id="7171" name="Rectangle 6"/>
          <p:cNvSpPr>
            <a:spLocks noGrp="1" noChangeArrowheads="1"/>
          </p:cNvSpPr>
          <p:nvPr>
            <p:ph type="subTitle" idx="1"/>
          </p:nvPr>
        </p:nvSpPr>
        <p:spPr>
          <a:xfrm>
            <a:off x="107950" y="549275"/>
            <a:ext cx="8856663" cy="6408738"/>
          </a:xfrm>
        </p:spPr>
        <p:txBody>
          <a:bodyPr rtlCol="0">
            <a:normAutofit/>
          </a:bodyPr>
          <a:lstStyle/>
          <a:p>
            <a:pPr marL="609600" indent="-609600" fontAlgn="auto">
              <a:lnSpc>
                <a:spcPct val="80000"/>
              </a:lnSpc>
              <a:spcAft>
                <a:spcPts val="0"/>
              </a:spcAft>
              <a:defRPr/>
            </a:pPr>
            <a:endParaRPr lang="ar-IQ" sz="1800" dirty="0" smtClean="0">
              <a:cs typeface="Arabic Transparent" pitchFamily="2" charset="0"/>
            </a:endParaRPr>
          </a:p>
          <a:p>
            <a:pPr marL="609600" indent="-609600" fontAlgn="auto">
              <a:lnSpc>
                <a:spcPct val="80000"/>
              </a:lnSpc>
              <a:spcAft>
                <a:spcPts val="0"/>
              </a:spcAft>
              <a:defRPr/>
            </a:pPr>
            <a:endParaRPr lang="ar-IQ" sz="1800" dirty="0" smtClean="0">
              <a:cs typeface="Arabic Transparent" pitchFamily="2" charset="0"/>
            </a:endParaRPr>
          </a:p>
          <a:p>
            <a:pPr marL="609600" indent="-609600" fontAlgn="auto">
              <a:lnSpc>
                <a:spcPct val="80000"/>
              </a:lnSpc>
              <a:spcAft>
                <a:spcPts val="0"/>
              </a:spcAft>
              <a:defRPr/>
            </a:pPr>
            <a:endParaRPr lang="ar-IQ" sz="1800" dirty="0">
              <a:cs typeface="Arabic Transparent" pitchFamily="2" charset="0"/>
            </a:endParaRPr>
          </a:p>
          <a:p>
            <a:pPr marL="609600" indent="-609600" fontAlgn="auto">
              <a:lnSpc>
                <a:spcPct val="80000"/>
              </a:lnSpc>
              <a:spcAft>
                <a:spcPts val="0"/>
              </a:spcAft>
              <a:defRPr/>
            </a:pPr>
            <a:r>
              <a:rPr lang="ar-IQ" sz="1800" dirty="0" smtClean="0">
                <a:cs typeface="Arabic Transparent" pitchFamily="2" charset="0"/>
              </a:rPr>
              <a:t>1</a:t>
            </a:r>
            <a:r>
              <a:rPr lang="ar-SA" sz="1800" dirty="0" smtClean="0">
                <a:cs typeface="Arabic Transparent" pitchFamily="2" charset="0"/>
              </a:rPr>
              <a:t>- كيفية العمل بالقانون:</a:t>
            </a:r>
          </a:p>
          <a:p>
            <a:pPr marL="609600" indent="-609600" fontAlgn="auto">
              <a:lnSpc>
                <a:spcPct val="80000"/>
              </a:lnSpc>
              <a:spcAft>
                <a:spcPts val="0"/>
              </a:spcAft>
              <a:defRPr/>
            </a:pPr>
            <a:r>
              <a:rPr lang="ar-SA" sz="1800" dirty="0" smtClean="0">
                <a:latin typeface="Army Wide" pitchFamily="2" charset="0"/>
                <a:cs typeface="Arabic Transparent" pitchFamily="2" charset="0"/>
              </a:rPr>
              <a:t>المادة الأولى: ف(1): [ تسري النصوص التشريعية في هذا القانون على جميع المسائل التي تناولها هذه النصوص في لفظها أو فحواها].</a:t>
            </a:r>
          </a:p>
          <a:p>
            <a:pPr marL="609600" indent="-609600" fontAlgn="auto">
              <a:lnSpc>
                <a:spcPct val="80000"/>
              </a:lnSpc>
              <a:spcAft>
                <a:spcPts val="0"/>
              </a:spcAft>
              <a:defRPr/>
            </a:pPr>
            <a:r>
              <a:rPr lang="ar-SA" sz="1800" dirty="0" smtClean="0">
                <a:latin typeface="Army Wide" pitchFamily="2" charset="0"/>
                <a:cs typeface="Arabic Transparent" pitchFamily="2" charset="0"/>
              </a:rPr>
              <a:t>فعندما تكون القضية المعروضة منضوية تحت نص من نصوص هذا القانون بلفظه، وجب على القاضي أن يطبق النص حينئذٍ، فليس للقاضي أن ينتقل إلى مصدر آخر إلا </a:t>
            </a:r>
            <a:r>
              <a:rPr lang="ar-IQ" sz="1800" dirty="0" smtClean="0">
                <a:latin typeface="Army Wide" pitchFamily="2" charset="0"/>
                <a:cs typeface="Arabic Transparent" pitchFamily="2" charset="0"/>
              </a:rPr>
              <a:t>إ</a:t>
            </a:r>
            <a:r>
              <a:rPr lang="ar-SA" sz="1800" dirty="0" smtClean="0">
                <a:latin typeface="Army Wide" pitchFamily="2" charset="0"/>
                <a:cs typeface="Arabic Transparent" pitchFamily="2" charset="0"/>
              </a:rPr>
              <a:t>ذا كانت القضية المطروحة أمامه غير منضوية تحت النص في لفطه ولا في فحواه، وفي هذه الحالة علينا أن نطبق الفقرة الثانية من نفس المادة الأولى.</a:t>
            </a:r>
          </a:p>
          <a:p>
            <a:pPr marL="609600" indent="-609600" fontAlgn="auto">
              <a:lnSpc>
                <a:spcPct val="80000"/>
              </a:lnSpc>
              <a:spcAft>
                <a:spcPts val="0"/>
              </a:spcAft>
              <a:defRPr/>
            </a:pPr>
            <a:r>
              <a:rPr lang="ar-SA" sz="1800" dirty="0" smtClean="0">
                <a:latin typeface="Army Wide" pitchFamily="2" charset="0"/>
                <a:cs typeface="Arabic Transparent" pitchFamily="2" charset="0"/>
              </a:rPr>
              <a:t>2- الإحالة إلى الشريعة الإسلامية:</a:t>
            </a:r>
          </a:p>
          <a:p>
            <a:pPr marL="609600" indent="-609600" fontAlgn="auto">
              <a:lnSpc>
                <a:spcPct val="80000"/>
              </a:lnSpc>
              <a:spcAft>
                <a:spcPts val="0"/>
              </a:spcAft>
              <a:defRPr/>
            </a:pPr>
            <a:r>
              <a:rPr lang="ar-SA" sz="1800" dirty="0" smtClean="0">
                <a:latin typeface="Army Wide" pitchFamily="2" charset="0"/>
                <a:cs typeface="Arabic Transparent" pitchFamily="2" charset="0"/>
              </a:rPr>
              <a:t>المادة الاولى: ف(2): [ إذا لم يوجد نص تشريعي يمكن تطبيقه فيحكم بمقتضى مبادئ الشريعة الإسلامية الأكثر ملاءمة لنصوص هذا القانون]</a:t>
            </a:r>
          </a:p>
          <a:p>
            <a:pPr marL="609600" indent="-609600" fontAlgn="auto">
              <a:lnSpc>
                <a:spcPct val="80000"/>
              </a:lnSpc>
              <a:spcAft>
                <a:spcPts val="0"/>
              </a:spcAft>
              <a:defRPr/>
            </a:pPr>
            <a:r>
              <a:rPr lang="ar-SA" sz="1800" dirty="0" smtClean="0">
                <a:latin typeface="Army Wide" pitchFamily="2" charset="0"/>
                <a:cs typeface="Arabic Transparent" pitchFamily="2" charset="0"/>
              </a:rPr>
              <a:t>أن هذه المادة تشير إلى عدم الجمود على مذهب معين، بل تفرض على القاضي أن يتخير بين ال</a:t>
            </a:r>
            <a:r>
              <a:rPr lang="ar-IQ" sz="1800" dirty="0" smtClean="0">
                <a:latin typeface="Army Wide" pitchFamily="2" charset="0"/>
                <a:cs typeface="Arabic Transparent" pitchFamily="2" charset="0"/>
              </a:rPr>
              <a:t>م</a:t>
            </a:r>
            <a:r>
              <a:rPr lang="ar-SA" sz="1800" dirty="0" smtClean="0">
                <a:latin typeface="Army Wide" pitchFamily="2" charset="0"/>
                <a:cs typeface="Arabic Transparent" pitchFamily="2" charset="0"/>
              </a:rPr>
              <a:t>ذاهب الإسلامية، ويوازن بين أجتهادات الفقهاء التى تحفل بها موسوعات الفقه الإسلامي، ويختار منها ما يراه محققاً للمصلحة وفقاً لضوابط المصلحة وقيودها. </a:t>
            </a:r>
            <a:endParaRPr lang="ar-IQ" sz="1800" dirty="0" smtClean="0">
              <a:latin typeface="Army Wide" pitchFamily="2" charset="0"/>
              <a:cs typeface="Arabic Transparent" pitchFamily="2" charset="0"/>
            </a:endParaRPr>
          </a:p>
        </p:txBody>
      </p:sp>
    </p:spTree>
    <p:extLst>
      <p:ext uri="{BB962C8B-B14F-4D97-AF65-F5344CB8AC3E}">
        <p14:creationId xmlns:p14="http://schemas.microsoft.com/office/powerpoint/2010/main" val="3281301107"/>
      </p:ext>
    </p:extLst>
  </p:cSld>
  <p:clrMapOvr>
    <a:masterClrMapping/>
  </p:clrMapOvr>
  <mc:AlternateContent xmlns:mc="http://schemas.openxmlformats.org/markup-compatibility/2006" xmlns:p14="http://schemas.microsoft.com/office/powerpoint/2010/main">
    <mc:Choice Requires="p14">
      <p:transition spd="slow" p14:dur="2000" advTm="253178"/>
    </mc:Choice>
    <mc:Fallback xmlns="">
      <p:transition spd="slow" advTm="25317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763000" cy="6172200"/>
          </a:xfrm>
        </p:spPr>
        <p:txBody>
          <a:bodyPr/>
          <a:lstStyle/>
          <a:p>
            <a:pPr marL="109728" indent="0" algn="r">
              <a:buNone/>
            </a:pPr>
            <a:endParaRPr lang="ar-IQ" dirty="0" smtClean="0"/>
          </a:p>
          <a:p>
            <a:pPr marL="109728" indent="0" algn="r">
              <a:buNone/>
            </a:pPr>
            <a:r>
              <a:rPr lang="ar-IQ" dirty="0" smtClean="0"/>
              <a:t>نص الفقرة 1 من المادة 2 من قانون الأحوال الشخصية: </a:t>
            </a:r>
          </a:p>
          <a:p>
            <a:pPr marL="109728" indent="0" algn="r">
              <a:buNone/>
            </a:pPr>
            <a:r>
              <a:rPr lang="ar-IQ" sz="2000" dirty="0" smtClean="0"/>
              <a:t>(تسري أحكام هذا القانون على العراقيين الا ما استثنى منهم بنص بقانون خاص) , اذن يطبق هذا القانون على جميع العراقيين دون تفرقة بين مسلم وغيره الا ما استثنى بنص خاص, وبهذا يصبح قانون الأحوال الشخصية رقم 188 لسنة 1959 القانون العام بما يضمنه , وتصبح قوانين الاحوال الشخصية الاخرى قوانين خاصة. </a:t>
            </a:r>
          </a:p>
          <a:p>
            <a:pPr marL="109728" indent="0" algn="r">
              <a:buNone/>
            </a:pPr>
            <a:r>
              <a:rPr lang="ar-IQ" sz="2000" dirty="0" smtClean="0"/>
              <a:t>* اما غير العراقيين فانه يطبق عليهم قانون الاحوال الشخصية رقم 78 لسنة 1931.</a:t>
            </a:r>
          </a:p>
          <a:p>
            <a:pPr marL="109728" indent="0" algn="r">
              <a:buNone/>
            </a:pPr>
            <a:r>
              <a:rPr lang="ar-IQ" sz="2000" dirty="0" smtClean="0"/>
              <a:t>* اما من استثنى بنص خاص فهم المسيحيون والموسويون لهم قانون خاص وهو ( قانون تنظيم المحاكم الدينية للطوائف المسيحية والموسوية رقم 32 لسنة 1947) </a:t>
            </a:r>
          </a:p>
          <a:p>
            <a:pPr marL="109728" indent="0" algn="r">
              <a:buNone/>
            </a:pPr>
            <a:r>
              <a:rPr lang="ar-IQ" sz="2000" dirty="0" smtClean="0"/>
              <a:t>* اما الأرمن الارثودكس لهم قانون خاص بهم وهو قانون رقم 70 لسنة 1931.</a:t>
            </a:r>
          </a:p>
          <a:p>
            <a:pPr marL="109728" indent="0" algn="r">
              <a:buNone/>
            </a:pPr>
            <a:r>
              <a:rPr lang="ar-IQ" sz="2000" dirty="0" smtClean="0"/>
              <a:t>* وللطائفة الاسرائيلية قانونهم الخاص وهو قانون رقم 77 لسنة 1931.</a:t>
            </a:r>
            <a:endParaRPr lang="en-US" sz="2000" dirty="0"/>
          </a:p>
        </p:txBody>
      </p:sp>
    </p:spTree>
    <p:extLst>
      <p:ext uri="{BB962C8B-B14F-4D97-AF65-F5344CB8AC3E}">
        <p14:creationId xmlns:p14="http://schemas.microsoft.com/office/powerpoint/2010/main" val="3680010972"/>
      </p:ext>
    </p:extLst>
  </p:cSld>
  <p:clrMapOvr>
    <a:masterClrMapping/>
  </p:clrMapOvr>
  <mc:AlternateContent xmlns:mc="http://schemas.openxmlformats.org/markup-compatibility/2006" xmlns:p14="http://schemas.microsoft.com/office/powerpoint/2010/main">
    <mc:Choice Requires="p14">
      <p:transition spd="slow" p14:dur="2000" advTm="181147"/>
    </mc:Choice>
    <mc:Fallback xmlns="">
      <p:transition spd="slow" advTm="181147"/>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85750" y="-171450"/>
            <a:ext cx="8358188" cy="1484313"/>
          </a:xfrm>
          <a:extLst/>
        </p:spPr>
        <p:txBody>
          <a:bodyPr/>
          <a:lstStyle/>
          <a:p>
            <a:pPr fontAlgn="auto">
              <a:spcAft>
                <a:spcPts val="0"/>
              </a:spcAft>
              <a:defRPr/>
            </a:pPr>
            <a:r>
              <a:rPr lang="ar-SA" sz="4000" u="sng" dirty="0" smtClean="0"/>
              <a:t>الزواج و الخِطبة</a:t>
            </a:r>
            <a:r>
              <a:rPr lang="ar-SA" sz="4000" u="sng" dirty="0"/>
              <a:t/>
            </a:r>
            <a:br>
              <a:rPr lang="ar-SA" sz="4000" u="sng" dirty="0"/>
            </a:br>
            <a:endParaRPr lang="en-US" sz="4000" u="sng" dirty="0" smtClean="0"/>
          </a:p>
        </p:txBody>
      </p:sp>
      <p:sp>
        <p:nvSpPr>
          <p:cNvPr id="11267" name="Rectangle 3"/>
          <p:cNvSpPr>
            <a:spLocks noGrp="1" noChangeArrowheads="1"/>
          </p:cNvSpPr>
          <p:nvPr>
            <p:ph type="subTitle" idx="1"/>
          </p:nvPr>
        </p:nvSpPr>
        <p:spPr>
          <a:xfrm>
            <a:off x="107950" y="620713"/>
            <a:ext cx="8928100" cy="6237287"/>
          </a:xfrm>
        </p:spPr>
        <p:txBody>
          <a:bodyPr rtlCol="0"/>
          <a:lstStyle/>
          <a:p>
            <a:pPr fontAlgn="auto">
              <a:lnSpc>
                <a:spcPct val="90000"/>
              </a:lnSpc>
              <a:spcAft>
                <a:spcPts val="0"/>
              </a:spcAft>
              <a:defRPr/>
            </a:pPr>
            <a:r>
              <a:rPr lang="ar-SA" sz="2800" dirty="0" smtClean="0"/>
              <a:t>1- تعريف الزواج وغايته:</a:t>
            </a:r>
          </a:p>
          <a:p>
            <a:pPr fontAlgn="auto">
              <a:lnSpc>
                <a:spcPct val="90000"/>
              </a:lnSpc>
              <a:spcAft>
                <a:spcPts val="0"/>
              </a:spcAft>
              <a:defRPr/>
            </a:pPr>
            <a:r>
              <a:rPr lang="ar-SA" sz="2400" dirty="0" smtClean="0"/>
              <a:t>المادة الثالثة: ف(1) و(2) :</a:t>
            </a:r>
          </a:p>
          <a:p>
            <a:pPr fontAlgn="auto">
              <a:lnSpc>
                <a:spcPct val="90000"/>
              </a:lnSpc>
              <a:spcAft>
                <a:spcPts val="0"/>
              </a:spcAft>
              <a:defRPr/>
            </a:pPr>
            <a:r>
              <a:rPr lang="ar-SA" sz="2400" dirty="0" smtClean="0"/>
              <a:t>[ الزواج عقد بين رجل وامرأة تحل له شرعاً غايته إنشاء رابطة للحياة المشتركة و النسل ]</a:t>
            </a:r>
          </a:p>
          <a:p>
            <a:pPr fontAlgn="auto">
              <a:lnSpc>
                <a:spcPct val="90000"/>
              </a:lnSpc>
              <a:spcAft>
                <a:spcPts val="0"/>
              </a:spcAft>
              <a:defRPr/>
            </a:pPr>
            <a:r>
              <a:rPr lang="ar-SA" sz="2400" dirty="0" smtClean="0"/>
              <a:t>[ إذا تحقق إنعقاد الزوجية لزم الطرفين أحكامها المترتبة عليه حين أنعقاده ]</a:t>
            </a:r>
          </a:p>
          <a:p>
            <a:pPr fontAlgn="auto">
              <a:lnSpc>
                <a:spcPct val="90000"/>
              </a:lnSpc>
              <a:spcAft>
                <a:spcPts val="0"/>
              </a:spcAft>
              <a:defRPr/>
            </a:pPr>
            <a:r>
              <a:rPr lang="ar-SA" sz="2400" dirty="0" smtClean="0"/>
              <a:t>وقد عرف الفقهاء الزواج بتعريفات مختلفة منها أنه: (عقد يفيد حل استمتاع كل من الرجل والمرأة بالآخر على الوجه المشروع).</a:t>
            </a:r>
          </a:p>
          <a:p>
            <a:pPr fontAlgn="auto">
              <a:lnSpc>
                <a:spcPct val="90000"/>
              </a:lnSpc>
              <a:spcAft>
                <a:spcPts val="0"/>
              </a:spcAft>
              <a:defRPr/>
            </a:pPr>
            <a:r>
              <a:rPr lang="ar-SA" sz="2400" dirty="0" smtClean="0"/>
              <a:t>وهذا التعريف يفيد أثر العقد المباشر لانعقاده وهو حل الأستمتاع الذي يتحقق بمجرد أنعقاد العقد حتى ولو لم يقصد إليه الطرفان أو انهما لايريدانه، ولا عبرة بأي قصد يناقض ذلك أو يخالفه.</a:t>
            </a:r>
          </a:p>
          <a:p>
            <a:pPr fontAlgn="auto">
              <a:lnSpc>
                <a:spcPct val="90000"/>
              </a:lnSpc>
              <a:spcAft>
                <a:spcPts val="0"/>
              </a:spcAft>
              <a:defRPr/>
            </a:pPr>
            <a:r>
              <a:rPr lang="ar-SA" sz="2400" dirty="0" smtClean="0"/>
              <a:t>أما غايته: تتفرع إلى فرعين:-</a:t>
            </a:r>
          </a:p>
          <a:p>
            <a:pPr fontAlgn="auto">
              <a:lnSpc>
                <a:spcPct val="90000"/>
              </a:lnSpc>
              <a:spcAft>
                <a:spcPts val="0"/>
              </a:spcAft>
              <a:buFontTx/>
              <a:buAutoNum type="arabic1Minus"/>
              <a:defRPr/>
            </a:pPr>
            <a:r>
              <a:rPr lang="ar-SA" sz="2400" dirty="0" smtClean="0"/>
              <a:t>إنشاء رابطة للحياة المشتركة بين الرجل و المرأة.</a:t>
            </a:r>
          </a:p>
          <a:p>
            <a:pPr fontAlgn="auto">
              <a:lnSpc>
                <a:spcPct val="90000"/>
              </a:lnSpc>
              <a:spcAft>
                <a:spcPts val="0"/>
              </a:spcAft>
              <a:buFontTx/>
              <a:buAutoNum type="arabic1Minus"/>
              <a:defRPr/>
            </a:pPr>
            <a:r>
              <a:rPr lang="ar-SA" sz="2400" dirty="0" smtClean="0"/>
              <a:t>النسل ، أي الخلفة أولاد بنين و بنات. </a:t>
            </a:r>
            <a:endParaRPr lang="ar-IQ" sz="2400" dirty="0" smtClean="0"/>
          </a:p>
        </p:txBody>
      </p:sp>
    </p:spTree>
    <p:extLst>
      <p:ext uri="{BB962C8B-B14F-4D97-AF65-F5344CB8AC3E}">
        <p14:creationId xmlns:p14="http://schemas.microsoft.com/office/powerpoint/2010/main" val="2252757094"/>
      </p:ext>
    </p:extLst>
  </p:cSld>
  <p:clrMapOvr>
    <a:masterClrMapping/>
  </p:clrMapOvr>
  <mc:AlternateContent xmlns:mc="http://schemas.openxmlformats.org/markup-compatibility/2006" xmlns:p14="http://schemas.microsoft.com/office/powerpoint/2010/main">
    <mc:Choice Requires="p14">
      <p:transition spd="slow" p14:dur="2000" advTm="103470"/>
    </mc:Choice>
    <mc:Fallback xmlns="">
      <p:transition spd="slow" advTm="10347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subTitle" idx="1"/>
          </p:nvPr>
        </p:nvSpPr>
        <p:spPr>
          <a:xfrm>
            <a:off x="107950" y="765175"/>
            <a:ext cx="8928100" cy="5976938"/>
          </a:xfrm>
        </p:spPr>
        <p:txBody>
          <a:bodyPr rtlCol="0"/>
          <a:lstStyle/>
          <a:p>
            <a:pPr>
              <a:defRPr/>
            </a:pPr>
            <a:r>
              <a:rPr lang="ar-IQ" sz="2800" u="sng" dirty="0" smtClean="0"/>
              <a:t> </a:t>
            </a:r>
            <a:r>
              <a:rPr lang="ar-SA" sz="2800" u="sng" dirty="0" smtClean="0"/>
              <a:t>أحكام </a:t>
            </a:r>
            <a:r>
              <a:rPr lang="ar-SA" sz="2800" u="sng" dirty="0"/>
              <a:t>الخِطبة</a:t>
            </a:r>
            <a:endParaRPr lang="ar-IQ" dirty="0" smtClean="0"/>
          </a:p>
          <a:p>
            <a:pPr fontAlgn="auto">
              <a:spcAft>
                <a:spcPts val="0"/>
              </a:spcAft>
              <a:defRPr/>
            </a:pPr>
            <a:r>
              <a:rPr lang="ar-SA" dirty="0" smtClean="0"/>
              <a:t>2- تعريف الخِطبة:</a:t>
            </a:r>
          </a:p>
          <a:p>
            <a:pPr fontAlgn="auto">
              <a:spcAft>
                <a:spcPts val="0"/>
              </a:spcAft>
              <a:defRPr/>
            </a:pPr>
            <a:r>
              <a:rPr lang="ar-SA" sz="1800" dirty="0" smtClean="0"/>
              <a:t>المادة الثالثة: ف(3):[ الوعد بالزواج و قراءة الفاتحة و الخِطبة لا تعتبر عقداً]</a:t>
            </a:r>
          </a:p>
          <a:p>
            <a:pPr fontAlgn="auto">
              <a:spcAft>
                <a:spcPts val="0"/>
              </a:spcAft>
              <a:defRPr/>
            </a:pPr>
            <a:r>
              <a:rPr lang="ar-SA" sz="1800" dirty="0" smtClean="0"/>
              <a:t>الخِطبة أو الوعد بالزواج أو قراءة الفاتحة تصرفات تمهد لعقد الزواج بإعتبارها من مقدماته، فإن لعقد الزواج خصيصة تميزه عن باقي العقود من حيث أن آثاره لا ترفع، لذا أقتضى لها زيادة في الحيطة، وحذراً في التقصي، ودقة في التمحيص، وموضوعية في الأنتقاء.</a:t>
            </a:r>
          </a:p>
          <a:p>
            <a:pPr fontAlgn="auto">
              <a:spcAft>
                <a:spcPts val="0"/>
              </a:spcAft>
              <a:defRPr/>
            </a:pPr>
            <a:r>
              <a:rPr lang="ar-SA" sz="1800" dirty="0" smtClean="0"/>
              <a:t>لأن عقد الزواج من الأمور التي يفترض دوامها مدى الحياة، فكان لابد للرجل قبل أن يعقد الزواج أن يتبصر في الأمر، ويتروى في الطلب ويلتمس مواقع الصلاح فيمن يريد الاقتران بها، وبقدر مايكون ذلك حقاً للرجل أو واجباً عليه فإنه كذلك </a:t>
            </a:r>
            <a:endParaRPr lang="ar-IQ" sz="1800" dirty="0" smtClean="0"/>
          </a:p>
          <a:p>
            <a:pPr fontAlgn="auto">
              <a:spcAft>
                <a:spcPts val="0"/>
              </a:spcAft>
              <a:defRPr/>
            </a:pPr>
            <a:r>
              <a:rPr lang="ar-SA" sz="1800" dirty="0" smtClean="0"/>
              <a:t>للمرأة أيضاً.</a:t>
            </a:r>
            <a:endParaRPr lang="ar-IQ" sz="1800" dirty="0" smtClean="0"/>
          </a:p>
          <a:p>
            <a:pPr fontAlgn="auto">
              <a:spcAft>
                <a:spcPts val="0"/>
              </a:spcAft>
              <a:defRPr/>
            </a:pPr>
            <a:r>
              <a:rPr lang="ar-IQ" sz="1800" b="1" dirty="0" smtClean="0">
                <a:solidFill>
                  <a:schemeClr val="accent4"/>
                </a:solidFill>
              </a:rPr>
              <a:t>اذن الخطبة هي طلب الرجل الزواج بامرأة معينة سواء توجه بالطلب اليها أو الى اهلها. </a:t>
            </a:r>
          </a:p>
          <a:p>
            <a:pPr fontAlgn="auto">
              <a:spcAft>
                <a:spcPts val="0"/>
              </a:spcAft>
              <a:defRPr/>
            </a:pPr>
            <a:endParaRPr lang="ar-IQ" sz="1800" b="1" dirty="0" smtClean="0"/>
          </a:p>
        </p:txBody>
      </p:sp>
    </p:spTree>
    <p:extLst>
      <p:ext uri="{BB962C8B-B14F-4D97-AF65-F5344CB8AC3E}">
        <p14:creationId xmlns:p14="http://schemas.microsoft.com/office/powerpoint/2010/main" val="4218398925"/>
      </p:ext>
    </p:extLst>
  </p:cSld>
  <p:clrMapOvr>
    <a:masterClrMapping/>
  </p:clrMapOvr>
  <mc:AlternateContent xmlns:mc="http://schemas.openxmlformats.org/markup-compatibility/2006" xmlns:p14="http://schemas.microsoft.com/office/powerpoint/2010/main">
    <mc:Choice Requires="p14">
      <p:transition spd="slow" p14:dur="2000" advTm="251165"/>
    </mc:Choice>
    <mc:Fallback xmlns="">
      <p:transition spd="slow" advTm="251165"/>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subTitle" idx="1"/>
          </p:nvPr>
        </p:nvSpPr>
        <p:spPr>
          <a:xfrm>
            <a:off x="107950" y="76201"/>
            <a:ext cx="8928100" cy="6553200"/>
          </a:xfrm>
        </p:spPr>
        <p:txBody>
          <a:bodyPr rtlCol="0"/>
          <a:lstStyle/>
          <a:p>
            <a:pPr fontAlgn="auto">
              <a:lnSpc>
                <a:spcPct val="90000"/>
              </a:lnSpc>
              <a:spcAft>
                <a:spcPts val="0"/>
              </a:spcAft>
              <a:defRPr/>
            </a:pPr>
            <a:r>
              <a:rPr lang="ar-IQ" sz="2800" dirty="0" smtClean="0"/>
              <a:t>محل الخطوبة وأحكامها:</a:t>
            </a:r>
            <a:endParaRPr lang="ar-SA" sz="2800" dirty="0" smtClean="0"/>
          </a:p>
          <a:p>
            <a:pPr fontAlgn="auto">
              <a:lnSpc>
                <a:spcPct val="90000"/>
              </a:lnSpc>
              <a:spcAft>
                <a:spcPts val="0"/>
              </a:spcAft>
              <a:defRPr/>
            </a:pPr>
            <a:r>
              <a:rPr lang="ar-SA" sz="1800" dirty="0" smtClean="0"/>
              <a:t>إن حكم الخِطبة تابع لحكم الزواج، فتحل الخِطبة حيث يحل الزو</a:t>
            </a:r>
            <a:r>
              <a:rPr lang="ar-IQ" sz="1800" dirty="0" smtClean="0"/>
              <a:t>ا</a:t>
            </a:r>
            <a:r>
              <a:rPr lang="ar-SA" sz="1800" dirty="0" smtClean="0"/>
              <a:t>ج بالمخطوبة وتحرم الخطبة حيث تكون المرأة يحرم </a:t>
            </a:r>
            <a:endParaRPr lang="ar-IQ" sz="1800" dirty="0" smtClean="0"/>
          </a:p>
          <a:p>
            <a:pPr fontAlgn="auto">
              <a:lnSpc>
                <a:spcPct val="90000"/>
              </a:lnSpc>
              <a:spcAft>
                <a:spcPts val="0"/>
              </a:spcAft>
              <a:defRPr/>
            </a:pPr>
            <a:r>
              <a:rPr lang="ar-SA" sz="1800" dirty="0" smtClean="0"/>
              <a:t>التزوج بها واللائي يحرم التزوج بهن وبالتالي تحرم خطبتهن أنواع على مايأتي:</a:t>
            </a:r>
            <a:endParaRPr lang="ar-IQ" sz="1800" dirty="0" smtClean="0"/>
          </a:p>
          <a:p>
            <a:pPr fontAlgn="auto">
              <a:lnSpc>
                <a:spcPct val="90000"/>
              </a:lnSpc>
              <a:spcAft>
                <a:spcPts val="0"/>
              </a:spcAft>
              <a:defRPr/>
            </a:pPr>
            <a:r>
              <a:rPr lang="ar-IQ" sz="1800" dirty="0" smtClean="0"/>
              <a:t>س\ من هم المحرمات من الزواج أو الخطبة؟ </a:t>
            </a:r>
          </a:p>
          <a:p>
            <a:pPr fontAlgn="auto">
              <a:lnSpc>
                <a:spcPct val="90000"/>
              </a:lnSpc>
              <a:spcAft>
                <a:spcPts val="0"/>
              </a:spcAft>
              <a:defRPr/>
            </a:pPr>
            <a:r>
              <a:rPr lang="ar-IQ" sz="1800" dirty="0" smtClean="0"/>
              <a:t>ج\ تحرم الخطبة من هؤلاء: </a:t>
            </a:r>
            <a:endParaRPr lang="ar-SA" sz="1800" dirty="0" smtClean="0"/>
          </a:p>
          <a:p>
            <a:pPr fontAlgn="auto">
              <a:lnSpc>
                <a:spcPct val="90000"/>
              </a:lnSpc>
              <a:spcAft>
                <a:spcPts val="0"/>
              </a:spcAft>
              <a:defRPr/>
            </a:pPr>
            <a:r>
              <a:rPr lang="ar-SA" sz="1800" dirty="0" smtClean="0"/>
              <a:t>1- المحرمات على التابيد </a:t>
            </a:r>
            <a:r>
              <a:rPr lang="ar-IQ" sz="1800" dirty="0" smtClean="0"/>
              <a:t>او المرأءة المحرمة تحريما مؤبدا كأخت الشخص نسبا او رضاعة. </a:t>
            </a:r>
            <a:endParaRPr lang="ar-IQ" sz="1800" dirty="0"/>
          </a:p>
          <a:p>
            <a:pPr fontAlgn="auto">
              <a:lnSpc>
                <a:spcPct val="90000"/>
              </a:lnSpc>
              <a:spcAft>
                <a:spcPts val="0"/>
              </a:spcAft>
              <a:defRPr/>
            </a:pPr>
            <a:r>
              <a:rPr lang="ar-SA" sz="1800" dirty="0" smtClean="0"/>
              <a:t>2- </a:t>
            </a:r>
            <a:r>
              <a:rPr lang="ar-IQ" sz="1800" dirty="0" smtClean="0"/>
              <a:t>المحرمات على التأقيت او المرأة المحرمة مؤقتا وهم: </a:t>
            </a:r>
          </a:p>
          <a:p>
            <a:pPr marL="342900" indent="-342900" fontAlgn="auto">
              <a:lnSpc>
                <a:spcPct val="90000"/>
              </a:lnSpc>
              <a:spcAft>
                <a:spcPts val="0"/>
              </a:spcAft>
              <a:buAutoNum type="arabic1Minus"/>
              <a:defRPr/>
            </a:pPr>
            <a:r>
              <a:rPr lang="ar-IQ" sz="1800" dirty="0" smtClean="0"/>
              <a:t>أ- زوجة </a:t>
            </a:r>
            <a:r>
              <a:rPr lang="ar-SA" sz="1800" dirty="0" smtClean="0"/>
              <a:t>الغير، فليس من مكارم الأخلاق أن ينافس المرء أخاه في خِطبة امرأة بعد أن تقدم إليها</a:t>
            </a:r>
            <a:r>
              <a:rPr lang="ar-IQ" sz="1800" dirty="0" smtClean="0"/>
              <a:t> شخص اخر او كانت زوجة شخص اخر وهذه لاتجوز خطبتها بالاجماع ولاتجوز العقد عليها, ولكن اذا طلقت وانتهت عدتها تحل خطوبتها والزواج منها.</a:t>
            </a:r>
            <a:r>
              <a:rPr lang="ar-SA" sz="1800" dirty="0" smtClean="0"/>
              <a:t> </a:t>
            </a:r>
            <a:endParaRPr lang="ar-IQ" sz="1800" dirty="0"/>
          </a:p>
          <a:p>
            <a:pPr marL="342900" indent="-342900" fontAlgn="auto">
              <a:lnSpc>
                <a:spcPct val="90000"/>
              </a:lnSpc>
              <a:spcAft>
                <a:spcPts val="0"/>
              </a:spcAft>
              <a:buAutoNum type="arabic1Minus"/>
              <a:defRPr/>
            </a:pPr>
            <a:r>
              <a:rPr lang="ar-IQ" sz="1800" dirty="0" smtClean="0"/>
              <a:t>ب- </a:t>
            </a:r>
            <a:r>
              <a:rPr lang="ar-SA" sz="1800" dirty="0" smtClean="0"/>
              <a:t>المعتدة من طلاق رجعي لأن رابطة الزوجية لم تنقطع خلال العدة فلعل الصفاء يعود بينهما.</a:t>
            </a:r>
            <a:r>
              <a:rPr lang="ar-IQ" sz="1800" dirty="0" smtClean="0"/>
              <a:t>ولا خلاف بين الفقهاء  والعلماء في تحريم خطبتها لان زوجيتها قائمة فاذا طلقت وانتهت عدتها تحل خطوبتها والزواج منها.</a:t>
            </a:r>
            <a:endParaRPr lang="ar-SA" sz="1800" dirty="0" smtClean="0"/>
          </a:p>
          <a:p>
            <a:pPr fontAlgn="auto">
              <a:lnSpc>
                <a:spcPct val="90000"/>
              </a:lnSpc>
              <a:spcAft>
                <a:spcPts val="0"/>
              </a:spcAft>
              <a:defRPr/>
            </a:pPr>
            <a:r>
              <a:rPr lang="ar-IQ" sz="1800" dirty="0" smtClean="0"/>
              <a:t>ج- </a:t>
            </a:r>
            <a:r>
              <a:rPr lang="ar-SA" sz="1800" dirty="0" smtClean="0"/>
              <a:t> المعتدة من طلاق بائن: وقدأختلف الفقهاء </a:t>
            </a:r>
            <a:r>
              <a:rPr lang="ar-IQ" sz="1800" dirty="0" smtClean="0"/>
              <a:t>في خطتبتها ف</a:t>
            </a:r>
            <a:r>
              <a:rPr lang="ar-SA" sz="1800" dirty="0" smtClean="0"/>
              <a:t>عند الحنفية: تحرم خطبتها</a:t>
            </a:r>
            <a:r>
              <a:rPr lang="ar-IQ" sz="1800" dirty="0" smtClean="0"/>
              <a:t> مطلقا</a:t>
            </a:r>
            <a:r>
              <a:rPr lang="ar-SA" sz="1800" dirty="0" smtClean="0"/>
              <a:t>، وعند الجمهور</a:t>
            </a:r>
            <a:r>
              <a:rPr lang="ar-IQ" sz="1800" dirty="0" smtClean="0"/>
              <a:t> الفقهاء </a:t>
            </a:r>
            <a:r>
              <a:rPr lang="ar-SA" sz="1800" dirty="0" smtClean="0"/>
              <a:t>: يجوز خطبتها تلميحاً</a:t>
            </a:r>
            <a:r>
              <a:rPr lang="ar-IQ" sz="1800" dirty="0" smtClean="0"/>
              <a:t> او تعريضا لان في الطلاق البائن يقطع سلطة الزوج على زوجتها. </a:t>
            </a:r>
            <a:endParaRPr lang="ar-SA" sz="1800" dirty="0" smtClean="0"/>
          </a:p>
          <a:p>
            <a:pPr fontAlgn="auto">
              <a:lnSpc>
                <a:spcPct val="90000"/>
              </a:lnSpc>
              <a:spcAft>
                <a:spcPts val="0"/>
              </a:spcAft>
              <a:defRPr/>
            </a:pPr>
            <a:r>
              <a:rPr lang="ar-IQ" sz="1800" dirty="0" smtClean="0"/>
              <a:t>د- </a:t>
            </a:r>
            <a:r>
              <a:rPr lang="ar-SA" sz="1800" dirty="0" smtClean="0"/>
              <a:t> المعتدة من وفاة زوجها: عند الحنفية: لايجوز مراعاة لحالة الحزن والحداد، وعند الجمهور: جائز تلميحاً</a:t>
            </a:r>
            <a:r>
              <a:rPr lang="ar-SA" sz="2800" dirty="0" smtClean="0"/>
              <a:t>.</a:t>
            </a:r>
            <a:endParaRPr lang="ar-IQ" sz="2800" dirty="0" smtClean="0"/>
          </a:p>
          <a:p>
            <a:pPr fontAlgn="auto">
              <a:lnSpc>
                <a:spcPct val="90000"/>
              </a:lnSpc>
              <a:spcAft>
                <a:spcPts val="0"/>
              </a:spcAft>
              <a:defRPr/>
            </a:pPr>
            <a:r>
              <a:rPr lang="ar-IQ" sz="1800" dirty="0" smtClean="0"/>
              <a:t>ه- </a:t>
            </a:r>
            <a:r>
              <a:rPr lang="ar-IQ" sz="1800" dirty="0"/>
              <a:t>مخطوبة الغير: </a:t>
            </a:r>
            <a:r>
              <a:rPr lang="ar-IQ" sz="1800" dirty="0" smtClean="0"/>
              <a:t>اذا كانت المرأة مخطوبة من قبل رجل فلا يجوز خطبتها من قبل رجل اخر لان الخطبة الثانية محرمة.</a:t>
            </a:r>
            <a:endParaRPr lang="ar-SA" sz="1800" dirty="0"/>
          </a:p>
        </p:txBody>
      </p:sp>
    </p:spTree>
    <p:extLst>
      <p:ext uri="{BB962C8B-B14F-4D97-AF65-F5344CB8AC3E}">
        <p14:creationId xmlns:p14="http://schemas.microsoft.com/office/powerpoint/2010/main" val="1918493007"/>
      </p:ext>
    </p:extLst>
  </p:cSld>
  <p:clrMapOvr>
    <a:masterClrMapping/>
  </p:clrMapOvr>
  <mc:AlternateContent xmlns:mc="http://schemas.openxmlformats.org/markup-compatibility/2006" xmlns:p14="http://schemas.microsoft.com/office/powerpoint/2010/main">
    <mc:Choice Requires="p14">
      <p:transition spd="slow" p14:dur="2000" advTm="490097"/>
    </mc:Choice>
    <mc:Fallback xmlns="">
      <p:transition spd="slow" advTm="490097"/>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2717</TotalTime>
  <Words>1251</Words>
  <Application>Microsoft Office PowerPoint</Application>
  <PresentationFormat>On-screen Show (4:3)</PresentationFormat>
  <Paragraphs>76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PowerPoint Presentation</vt:lpstr>
      <vt:lpstr>قانون الأحوال الشخصية (وتعديلاته) رقم (188) لسنة 1959م</vt:lpstr>
      <vt:lpstr>PowerPoint Presentation</vt:lpstr>
      <vt:lpstr>PowerPoint Presentation</vt:lpstr>
      <vt:lpstr>الأحكام العامة</vt:lpstr>
      <vt:lpstr>PowerPoint Presentation</vt:lpstr>
      <vt:lpstr>الزواج و الخِطبة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imation</dc:creator>
  <cp:lastModifiedBy>imation</cp:lastModifiedBy>
  <cp:revision>86</cp:revision>
  <dcterms:created xsi:type="dcterms:W3CDTF">2020-04-07T21:21:41Z</dcterms:created>
  <dcterms:modified xsi:type="dcterms:W3CDTF">2022-01-25T16:31:18Z</dcterms:modified>
</cp:coreProperties>
</file>