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8" r:id="rId3"/>
    <p:sldId id="271" r:id="rId4"/>
    <p:sldId id="272" r:id="rId5"/>
    <p:sldId id="27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4CA9A2-2E40-47F6-9A04-CC4A2434660B}" type="datetimeFigureOut">
              <a:rPr lang="en-US" smtClean="0"/>
              <a:t>1/25/2022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8CC285-E79A-4257-A28B-C1040FCBE72D}" type="slidenum">
              <a:rPr lang="en-US" smtClean="0"/>
              <a:t>‹#›</a:t>
            </a:fld>
            <a:endParaRPr lang="en-US"/>
          </a:p>
        </p:txBody>
      </p:sp>
    </p:spTree>
    <p:extLst>
      <p:ext uri="{BB962C8B-B14F-4D97-AF65-F5344CB8AC3E}">
        <p14:creationId xmlns:p14="http://schemas.microsoft.com/office/powerpoint/2010/main" val="4106648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8CC285-E79A-4257-A28B-C1040FCBE72D}" type="slidenum">
              <a:rPr lang="en-US" smtClean="0"/>
              <a:t>4</a:t>
            </a:fld>
            <a:endParaRPr lang="en-US"/>
          </a:p>
        </p:txBody>
      </p:sp>
    </p:spTree>
    <p:extLst>
      <p:ext uri="{BB962C8B-B14F-4D97-AF65-F5344CB8AC3E}">
        <p14:creationId xmlns:p14="http://schemas.microsoft.com/office/powerpoint/2010/main" val="35111863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73B208B-C822-4E6F-9792-97EB65CB420E}" type="datetimeFigureOut">
              <a:rPr lang="en-US" smtClean="0"/>
              <a:t>1/25/2022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2286580-2F8B-4678-ACE7-59EE7CF9901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73B208B-C822-4E6F-9792-97EB65CB420E}" type="datetimeFigureOut">
              <a:rPr lang="en-US" smtClean="0"/>
              <a:t>1/25/2022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2286580-2F8B-4678-ACE7-59EE7CF9901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73B208B-C822-4E6F-9792-97EB65CB420E}" type="datetimeFigureOut">
              <a:rPr lang="en-US" smtClean="0"/>
              <a:t>1/25/2022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2286580-2F8B-4678-ACE7-59EE7CF9901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73B208B-C822-4E6F-9792-97EB65CB420E}" type="datetimeFigureOut">
              <a:rPr lang="en-US" smtClean="0"/>
              <a:t>1/25/2022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2286580-2F8B-4678-ACE7-59EE7CF99018}"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73B208B-C822-4E6F-9792-97EB65CB420E}" type="datetimeFigureOut">
              <a:rPr lang="en-US" smtClean="0"/>
              <a:t>1/25/2022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2286580-2F8B-4678-ACE7-59EE7CF99018}"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73B208B-C822-4E6F-9792-97EB65CB420E}" type="datetimeFigureOut">
              <a:rPr lang="en-US" smtClean="0"/>
              <a:t>1/25/2022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2286580-2F8B-4678-ACE7-59EE7CF99018}"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73B208B-C822-4E6F-9792-97EB65CB420E}" type="datetimeFigureOut">
              <a:rPr lang="en-US" smtClean="0"/>
              <a:t>1/25/2022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2286580-2F8B-4678-ACE7-59EE7CF9901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73B208B-C822-4E6F-9792-97EB65CB420E}" type="datetimeFigureOut">
              <a:rPr lang="en-US" smtClean="0"/>
              <a:t>1/25/2022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2286580-2F8B-4678-ACE7-59EE7CF99018}"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73B208B-C822-4E6F-9792-97EB65CB420E}" type="datetimeFigureOut">
              <a:rPr lang="en-US" smtClean="0"/>
              <a:t>1/25/2022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2286580-2F8B-4678-ACE7-59EE7CF9901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73B208B-C822-4E6F-9792-97EB65CB420E}" type="datetimeFigureOut">
              <a:rPr lang="en-US" smtClean="0"/>
              <a:t>1/25/2022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2286580-2F8B-4678-ACE7-59EE7CF9901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73B208B-C822-4E6F-9792-97EB65CB420E}" type="datetimeFigureOut">
              <a:rPr lang="en-US" smtClean="0"/>
              <a:t>1/25/2022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2286580-2F8B-4678-ACE7-59EE7CF99018}"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73B208B-C822-4E6F-9792-97EB65CB420E}" type="datetimeFigureOut">
              <a:rPr lang="en-US" smtClean="0"/>
              <a:t>1/25/2022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2286580-2F8B-4678-ACE7-59EE7CF9901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713"/>
            <a:ext cx="8229600" cy="5505450"/>
          </a:xfrm>
        </p:spPr>
        <p:txBody>
          <a:bodyPr rtlCol="0">
            <a:normAutofit/>
          </a:bodyPr>
          <a:lstStyle/>
          <a:p>
            <a:pPr marL="274320" indent="-274320" fontAlgn="auto">
              <a:spcAft>
                <a:spcPts val="0"/>
              </a:spcAft>
              <a:buClr>
                <a:schemeClr val="accent3"/>
              </a:buClr>
              <a:buFont typeface="Wingdings 2"/>
              <a:buChar char=""/>
              <a:defRPr/>
            </a:pPr>
            <a:endParaRPr lang="en-US" dirty="0" smtClean="0"/>
          </a:p>
          <a:p>
            <a:pPr marL="274320" indent="-274320" algn="ctr" rtl="1" fontAlgn="auto">
              <a:spcAft>
                <a:spcPts val="0"/>
              </a:spcAft>
              <a:buClr>
                <a:schemeClr val="accent3"/>
              </a:buClr>
              <a:buFont typeface="Wingdings 2"/>
              <a:buChar char=""/>
              <a:defRPr/>
            </a:pPr>
            <a:r>
              <a:rPr lang="ar-IQ" sz="3600" b="1" dirty="0" smtClean="0">
                <a:latin typeface="Arabic Transparent" pitchFamily="34" charset="0"/>
                <a:cs typeface="Arabic Transparent" pitchFamily="34" charset="0"/>
              </a:rPr>
              <a:t>قانون الأحوال الشخصية العراقي وتعديلاته</a:t>
            </a:r>
          </a:p>
          <a:p>
            <a:pPr marL="0" indent="0" algn="ctr" rtl="1" fontAlgn="auto">
              <a:spcAft>
                <a:spcPts val="0"/>
              </a:spcAft>
              <a:buClr>
                <a:schemeClr val="accent3"/>
              </a:buClr>
              <a:buFont typeface="Wingdings 2"/>
              <a:buNone/>
              <a:defRPr/>
            </a:pPr>
            <a:r>
              <a:rPr lang="ar-IQ" sz="3600" b="1" dirty="0">
                <a:latin typeface="Arabic Transparent" pitchFamily="34" charset="0"/>
                <a:cs typeface="Arabic Transparent" pitchFamily="34" charset="0"/>
              </a:rPr>
              <a:t>رقم (188) لسنة 1959م </a:t>
            </a:r>
            <a:endParaRPr lang="ar-IQ" sz="3600" b="1" dirty="0" smtClean="0">
              <a:latin typeface="Arabic Transparent" pitchFamily="34" charset="0"/>
              <a:cs typeface="Arabic Transparent" pitchFamily="34" charset="0"/>
            </a:endParaRPr>
          </a:p>
          <a:p>
            <a:pPr marL="274320" indent="-274320" algn="ctr" rtl="1" fontAlgn="auto">
              <a:spcAft>
                <a:spcPts val="0"/>
              </a:spcAft>
              <a:buClr>
                <a:schemeClr val="accent3"/>
              </a:buClr>
              <a:buFont typeface="Wingdings 2"/>
              <a:buChar char=""/>
              <a:defRPr/>
            </a:pPr>
            <a:r>
              <a:rPr lang="ar-IQ" sz="3600" b="1" dirty="0" smtClean="0">
                <a:latin typeface="Arabic Transparent" pitchFamily="34" charset="0"/>
                <a:cs typeface="Arabic Transparent" pitchFamily="34" charset="0"/>
              </a:rPr>
              <a:t>( الزواج والطلاق) </a:t>
            </a:r>
          </a:p>
          <a:p>
            <a:pPr marL="274320" indent="-274320" algn="ctr" rtl="1" fontAlgn="auto">
              <a:spcAft>
                <a:spcPts val="0"/>
              </a:spcAft>
              <a:buClr>
                <a:schemeClr val="accent3"/>
              </a:buClr>
              <a:buFont typeface="Wingdings 2"/>
              <a:buChar char=""/>
              <a:defRPr/>
            </a:pPr>
            <a:r>
              <a:rPr lang="ar-IQ" sz="3600" b="1" dirty="0" smtClean="0">
                <a:latin typeface="Arabic Transparent" pitchFamily="34" charset="0"/>
                <a:cs typeface="Arabic Transparent" pitchFamily="34" charset="0"/>
              </a:rPr>
              <a:t>المرحلة الثالثة </a:t>
            </a:r>
          </a:p>
          <a:p>
            <a:pPr marL="274320" indent="-274320" algn="ctr" rtl="1" fontAlgn="auto">
              <a:spcAft>
                <a:spcPts val="0"/>
              </a:spcAft>
              <a:buClr>
                <a:schemeClr val="accent3"/>
              </a:buClr>
              <a:buFont typeface="Wingdings 2"/>
              <a:buChar char=""/>
              <a:defRPr/>
            </a:pPr>
            <a:r>
              <a:rPr lang="ar-IQ" sz="3600" b="1" dirty="0" smtClean="0">
                <a:latin typeface="Arabic Transparent" pitchFamily="34" charset="0"/>
                <a:cs typeface="Arabic Transparent" pitchFamily="34" charset="0"/>
              </a:rPr>
              <a:t>م. تارا سعيد الدباغ </a:t>
            </a:r>
          </a:p>
          <a:p>
            <a:pPr marL="0" indent="0" algn="ctr" rtl="1" fontAlgn="auto">
              <a:spcAft>
                <a:spcPts val="0"/>
              </a:spcAft>
              <a:buClr>
                <a:schemeClr val="accent3"/>
              </a:buClr>
              <a:buNone/>
              <a:defRPr/>
            </a:pPr>
            <a:r>
              <a:rPr lang="en-US" sz="3600" b="1" dirty="0" smtClean="0">
                <a:latin typeface="Arabic Transparent" pitchFamily="34" charset="0"/>
                <a:cs typeface="Arabic Transparent" pitchFamily="34" charset="0"/>
              </a:rPr>
              <a:t>2022-2021</a:t>
            </a:r>
            <a:endParaRPr lang="ar-IQ" sz="3600" b="1" dirty="0" smtClean="0">
              <a:latin typeface="Arabic Transparent" pitchFamily="34" charset="0"/>
              <a:cs typeface="Arabic Transparent" pitchFamily="34" charset="0"/>
            </a:endParaRPr>
          </a:p>
          <a:p>
            <a:pPr marL="0" indent="0" algn="ctr" rtl="1" fontAlgn="auto">
              <a:spcAft>
                <a:spcPts val="0"/>
              </a:spcAft>
              <a:buClr>
                <a:schemeClr val="accent3"/>
              </a:buClr>
              <a:buNone/>
              <a:defRPr/>
            </a:pPr>
            <a:r>
              <a:rPr lang="ar-IQ" sz="3600" b="1" dirty="0" smtClean="0">
                <a:latin typeface="Arabic Transparent" pitchFamily="34" charset="0"/>
                <a:cs typeface="Arabic Transparent" pitchFamily="34" charset="0"/>
              </a:rPr>
              <a:t>المحاضرة السادسة</a:t>
            </a:r>
          </a:p>
          <a:p>
            <a:pPr marL="0" indent="0" algn="ctr" rtl="1" fontAlgn="auto">
              <a:spcAft>
                <a:spcPts val="0"/>
              </a:spcAft>
              <a:buClr>
                <a:schemeClr val="accent3"/>
              </a:buClr>
              <a:buNone/>
              <a:defRPr/>
            </a:pPr>
            <a:endParaRPr lang="ar-IQ" sz="3600" b="1" dirty="0" smtClean="0">
              <a:latin typeface="Arabic Transparent" pitchFamily="34" charset="0"/>
              <a:cs typeface="Arabic Transparent" pitchFamily="34" charset="0"/>
            </a:endParaRPr>
          </a:p>
        </p:txBody>
      </p:sp>
    </p:spTree>
    <p:extLst>
      <p:ext uri="{BB962C8B-B14F-4D97-AF65-F5344CB8AC3E}">
        <p14:creationId xmlns:p14="http://schemas.microsoft.com/office/powerpoint/2010/main" val="695707258"/>
      </p:ext>
    </p:extLst>
  </p:cSld>
  <p:clrMapOvr>
    <a:masterClrMapping/>
  </p:clrMapOvr>
  <mc:AlternateContent xmlns:mc="http://schemas.openxmlformats.org/markup-compatibility/2006" xmlns:p14="http://schemas.microsoft.com/office/powerpoint/2010/main">
    <mc:Choice Requires="p14">
      <p:transition spd="slow" p14:dur="2000" advTm="14581"/>
    </mc:Choice>
    <mc:Fallback xmlns="">
      <p:transition spd="slow" advTm="14581"/>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248400"/>
          </a:xfrm>
        </p:spPr>
        <p:txBody>
          <a:bodyPr rtlCol="0">
            <a:normAutofit/>
          </a:bodyPr>
          <a:lstStyle/>
          <a:p>
            <a:pPr marL="0" indent="0" algn="ctr" fontAlgn="auto">
              <a:spcAft>
                <a:spcPts val="0"/>
              </a:spcAft>
              <a:buClr>
                <a:schemeClr val="accent3"/>
              </a:buClr>
              <a:buNone/>
              <a:defRPr/>
            </a:pPr>
            <a:r>
              <a:rPr lang="ar-IQ" sz="2400" b="1" dirty="0" smtClean="0">
                <a:latin typeface="Arial" pitchFamily="34" charset="0"/>
              </a:rPr>
              <a:t>شروط الصحة</a:t>
            </a:r>
          </a:p>
          <a:p>
            <a:pPr marL="0" indent="0" algn="r" fontAlgn="auto">
              <a:spcAft>
                <a:spcPts val="0"/>
              </a:spcAft>
              <a:buClr>
                <a:schemeClr val="accent3"/>
              </a:buClr>
              <a:buNone/>
              <a:defRPr/>
            </a:pPr>
            <a:r>
              <a:rPr lang="ar-IQ" sz="1800" dirty="0" smtClean="0">
                <a:latin typeface="Arial" pitchFamily="34" charset="0"/>
              </a:rPr>
              <a:t>وهي الشروط التي اذا تحققت كان العقد صالحا لترتب اثاره الشرعية بعد انعقاده, واذا تخلف شرط منها كان العقد غير صالح لترتب اثاره عليه ويكون العقد حينئذ فاسدا. </a:t>
            </a:r>
          </a:p>
          <a:p>
            <a:pPr marL="0" indent="0" algn="r" fontAlgn="auto">
              <a:spcAft>
                <a:spcPts val="0"/>
              </a:spcAft>
              <a:buClr>
                <a:schemeClr val="accent3"/>
              </a:buClr>
              <a:buNone/>
              <a:defRPr/>
            </a:pPr>
            <a:r>
              <a:rPr lang="ar-IQ" sz="2000" dirty="0" smtClean="0">
                <a:latin typeface="Arial" pitchFamily="34" charset="0"/>
              </a:rPr>
              <a:t>وشروط صحة عقد الزواج هي: </a:t>
            </a:r>
          </a:p>
          <a:p>
            <a:pPr marL="0" indent="0" algn="r" fontAlgn="auto">
              <a:spcAft>
                <a:spcPts val="0"/>
              </a:spcAft>
              <a:buClr>
                <a:schemeClr val="accent3"/>
              </a:buClr>
              <a:buNone/>
              <a:defRPr/>
            </a:pPr>
            <a:r>
              <a:rPr lang="ar-IQ" sz="2000" dirty="0" smtClean="0">
                <a:latin typeface="Arial" pitchFamily="34" charset="0"/>
              </a:rPr>
              <a:t>1- </a:t>
            </a:r>
            <a:r>
              <a:rPr lang="ar-IQ" sz="1800" dirty="0">
                <a:latin typeface="Arial" pitchFamily="34" charset="0"/>
              </a:rPr>
              <a:t>ان لاتكون بين الرجل </a:t>
            </a:r>
            <a:r>
              <a:rPr lang="ar-IQ" sz="1800">
                <a:latin typeface="Arial" pitchFamily="34" charset="0"/>
              </a:rPr>
              <a:t>والمرأة </a:t>
            </a:r>
            <a:r>
              <a:rPr lang="ar-IQ" sz="1800" smtClean="0">
                <a:latin typeface="Arial" pitchFamily="34" charset="0"/>
              </a:rPr>
              <a:t>حرمة </a:t>
            </a:r>
            <a:r>
              <a:rPr lang="ar-IQ" sz="1800" dirty="0">
                <a:latin typeface="Arial" pitchFamily="34" charset="0"/>
              </a:rPr>
              <a:t>فيها شبهة أو خلاف بين العلماء كأن تكون المرأة في حالة العدة من طلاق بائن او ان تكون اختا </a:t>
            </a:r>
            <a:r>
              <a:rPr lang="ar-IQ" sz="1800" dirty="0" smtClean="0">
                <a:latin typeface="Arial" pitchFamily="34" charset="0"/>
              </a:rPr>
              <a:t>للمطلقة </a:t>
            </a:r>
            <a:r>
              <a:rPr lang="ar-IQ" sz="1800" dirty="0">
                <a:latin typeface="Arial" pitchFamily="34" charset="0"/>
              </a:rPr>
              <a:t>التي لاتزال في عدتها او تكون عمة او خالة لزوجته التي مازالت الزوجية بينهما قائمة. </a:t>
            </a:r>
            <a:endParaRPr lang="ar-IQ" sz="1800" dirty="0" smtClean="0">
              <a:latin typeface="Arial" pitchFamily="34" charset="0"/>
            </a:endParaRPr>
          </a:p>
          <a:p>
            <a:pPr marL="0" indent="0" algn="r" fontAlgn="auto">
              <a:spcAft>
                <a:spcPts val="0"/>
              </a:spcAft>
              <a:buClr>
                <a:schemeClr val="accent3"/>
              </a:buClr>
              <a:buNone/>
              <a:defRPr/>
            </a:pPr>
            <a:r>
              <a:rPr lang="ar-IQ" sz="1800" dirty="0" smtClean="0">
                <a:solidFill>
                  <a:srgbClr val="FF0000"/>
                </a:solidFill>
                <a:latin typeface="Arial" pitchFamily="34" charset="0"/>
              </a:rPr>
              <a:t>ملاحظة\  الحرمة بين الرجل والمرأة اذا كانت قطعية ومتفق عليها بين الفقهاء ادت الى بطلان العقد.</a:t>
            </a:r>
          </a:p>
          <a:p>
            <a:pPr marL="0" indent="0" algn="r" fontAlgn="auto">
              <a:spcAft>
                <a:spcPts val="0"/>
              </a:spcAft>
              <a:buClr>
                <a:schemeClr val="accent3"/>
              </a:buClr>
              <a:buNone/>
              <a:defRPr/>
            </a:pPr>
            <a:r>
              <a:rPr lang="ar-IQ" sz="1800" dirty="0" smtClean="0">
                <a:solidFill>
                  <a:srgbClr val="FF0000"/>
                </a:solidFill>
                <a:latin typeface="Arial" pitchFamily="34" charset="0"/>
              </a:rPr>
              <a:t>اما اذا كانت محل خلاف بين الفقهاء فانها تؤدي الى فساد العقد وليس بطلانه. </a:t>
            </a:r>
          </a:p>
          <a:p>
            <a:pPr marL="0" indent="0" algn="r" fontAlgn="auto">
              <a:spcAft>
                <a:spcPts val="0"/>
              </a:spcAft>
              <a:buClr>
                <a:schemeClr val="accent3"/>
              </a:buClr>
              <a:buNone/>
              <a:defRPr/>
            </a:pPr>
            <a:endParaRPr lang="ar-IQ" sz="1800" dirty="0" smtClean="0">
              <a:solidFill>
                <a:srgbClr val="FF0000"/>
              </a:solidFill>
              <a:latin typeface="Arial" pitchFamily="34" charset="0"/>
            </a:endParaRPr>
          </a:p>
          <a:p>
            <a:pPr marL="0" indent="0" algn="r">
              <a:buClr>
                <a:schemeClr val="accent3"/>
              </a:buClr>
              <a:buNone/>
              <a:defRPr/>
            </a:pPr>
            <a:r>
              <a:rPr lang="ar-IQ" sz="1800" dirty="0" smtClean="0">
                <a:latin typeface="Arial" pitchFamily="34" charset="0"/>
              </a:rPr>
              <a:t>2- الاشهاد على العقد: </a:t>
            </a:r>
            <a:r>
              <a:rPr lang="ar-IQ" sz="1800" dirty="0">
                <a:latin typeface="Arial" pitchFamily="34" charset="0"/>
              </a:rPr>
              <a:t>لماذا </a:t>
            </a:r>
            <a:r>
              <a:rPr lang="ar-IQ" sz="1800" dirty="0" smtClean="0">
                <a:latin typeface="Arial" pitchFamily="34" charset="0"/>
              </a:rPr>
              <a:t>اختص عقد الزواج من بين سائر العقود بالاشهاد عليه اظهارا؟ </a:t>
            </a:r>
          </a:p>
          <a:p>
            <a:pPr marL="0" indent="0" algn="r" fontAlgn="auto">
              <a:spcAft>
                <a:spcPts val="0"/>
              </a:spcAft>
              <a:buClr>
                <a:schemeClr val="accent3"/>
              </a:buClr>
              <a:buNone/>
              <a:defRPr/>
            </a:pPr>
            <a:r>
              <a:rPr lang="ar-IQ" sz="1800" dirty="0" smtClean="0">
                <a:latin typeface="Arial" pitchFamily="34" charset="0"/>
              </a:rPr>
              <a:t>اولا: لاهميته ورفعة شأنه </a:t>
            </a:r>
          </a:p>
          <a:p>
            <a:pPr marL="0" indent="0" algn="r" fontAlgn="auto">
              <a:spcAft>
                <a:spcPts val="0"/>
              </a:spcAft>
              <a:buClr>
                <a:schemeClr val="accent3"/>
              </a:buClr>
              <a:buNone/>
              <a:defRPr/>
            </a:pPr>
            <a:r>
              <a:rPr lang="ar-IQ" sz="1800" dirty="0" smtClean="0">
                <a:latin typeface="Arial" pitchFamily="34" charset="0"/>
              </a:rPr>
              <a:t>ثانيا: لمنع نكرانه وجحوده </a:t>
            </a:r>
          </a:p>
          <a:p>
            <a:pPr marL="0" indent="0" algn="r" fontAlgn="auto">
              <a:spcAft>
                <a:spcPts val="0"/>
              </a:spcAft>
              <a:buClr>
                <a:schemeClr val="accent3"/>
              </a:buClr>
              <a:buNone/>
              <a:defRPr/>
            </a:pPr>
            <a:r>
              <a:rPr lang="ar-IQ" sz="1800" dirty="0" smtClean="0">
                <a:latin typeface="Arial" pitchFamily="34" charset="0"/>
              </a:rPr>
              <a:t>ثالثا: ليكون دليل اثبات امام القضاء </a:t>
            </a:r>
          </a:p>
          <a:p>
            <a:pPr marL="0" indent="0" algn="r" fontAlgn="auto">
              <a:spcAft>
                <a:spcPts val="0"/>
              </a:spcAft>
              <a:buClr>
                <a:schemeClr val="accent3"/>
              </a:buClr>
              <a:buNone/>
              <a:defRPr/>
            </a:pPr>
            <a:r>
              <a:rPr lang="ar-IQ" sz="1800" dirty="0" smtClean="0">
                <a:latin typeface="Arial" pitchFamily="34" charset="0"/>
              </a:rPr>
              <a:t>رابعا: لمنع الظنون ومقالة السوء على الزوجين</a:t>
            </a:r>
            <a:r>
              <a:rPr lang="ar-IQ" sz="1800" dirty="0" smtClean="0">
                <a:solidFill>
                  <a:srgbClr val="FF0000"/>
                </a:solidFill>
                <a:latin typeface="Arial" pitchFamily="34" charset="0"/>
              </a:rPr>
              <a:t> </a:t>
            </a:r>
          </a:p>
          <a:p>
            <a:pPr marL="0" indent="0" algn="r" fontAlgn="auto">
              <a:spcAft>
                <a:spcPts val="0"/>
              </a:spcAft>
              <a:buClr>
                <a:schemeClr val="accent3"/>
              </a:buClr>
              <a:buNone/>
              <a:defRPr/>
            </a:pPr>
            <a:endParaRPr lang="ar-IQ" sz="1800" dirty="0">
              <a:solidFill>
                <a:srgbClr val="FF0000"/>
              </a:solidFill>
              <a:latin typeface="Arial" pitchFamily="34" charset="0"/>
            </a:endParaRPr>
          </a:p>
          <a:p>
            <a:pPr marL="0" indent="0" algn="r" fontAlgn="auto">
              <a:spcAft>
                <a:spcPts val="0"/>
              </a:spcAft>
              <a:buClr>
                <a:schemeClr val="accent3"/>
              </a:buClr>
              <a:buNone/>
              <a:defRPr/>
            </a:pPr>
            <a:r>
              <a:rPr lang="ar-IQ" sz="1800" dirty="0" smtClean="0">
                <a:solidFill>
                  <a:srgbClr val="FF0000"/>
                </a:solidFill>
                <a:latin typeface="Arial" pitchFamily="34" charset="0"/>
              </a:rPr>
              <a:t>ملاحظة\ الاشهاد ليست من شروط الانعقاد بل هو شرط للصحة. </a:t>
            </a:r>
          </a:p>
          <a:p>
            <a:pPr marL="0" indent="0" algn="r" fontAlgn="auto">
              <a:spcAft>
                <a:spcPts val="0"/>
              </a:spcAft>
              <a:buClr>
                <a:schemeClr val="accent3"/>
              </a:buClr>
              <a:buNone/>
              <a:defRPr/>
            </a:pPr>
            <a:endParaRPr lang="ar-IQ" sz="1800" dirty="0">
              <a:solidFill>
                <a:srgbClr val="FF0000"/>
              </a:solidFill>
              <a:latin typeface="Arial" pitchFamily="34" charset="0"/>
            </a:endParaRPr>
          </a:p>
        </p:txBody>
      </p:sp>
    </p:spTree>
    <p:extLst>
      <p:ext uri="{BB962C8B-B14F-4D97-AF65-F5344CB8AC3E}">
        <p14:creationId xmlns:p14="http://schemas.microsoft.com/office/powerpoint/2010/main" val="4181464611"/>
      </p:ext>
    </p:extLst>
  </p:cSld>
  <p:clrMapOvr>
    <a:masterClrMapping/>
  </p:clrMapOvr>
  <mc:AlternateContent xmlns:mc="http://schemas.openxmlformats.org/markup-compatibility/2006" xmlns:p14="http://schemas.microsoft.com/office/powerpoint/2010/main">
    <mc:Choice Requires="p14">
      <p:transition spd="slow" p14:dur="2000" advTm="446706"/>
    </mc:Choice>
    <mc:Fallback xmlns="">
      <p:transition spd="slow" advTm="446706"/>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304800"/>
            <a:ext cx="8382000" cy="6400800"/>
          </a:xfrm>
        </p:spPr>
        <p:txBody>
          <a:bodyPr>
            <a:normAutofit/>
          </a:bodyPr>
          <a:lstStyle/>
          <a:p>
            <a:pPr marL="109728" indent="0" algn="r">
              <a:buNone/>
            </a:pPr>
            <a:r>
              <a:rPr lang="ar-IQ" sz="2000" dirty="0" smtClean="0">
                <a:solidFill>
                  <a:srgbClr val="C00000"/>
                </a:solidFill>
              </a:rPr>
              <a:t>س\ هل يجوز ان ينعقد عقد الزواج بدون شهادة؟ </a:t>
            </a:r>
          </a:p>
          <a:p>
            <a:pPr marL="109728" indent="0" algn="r">
              <a:buNone/>
            </a:pPr>
            <a:r>
              <a:rPr lang="ar-IQ" sz="2000" dirty="0" smtClean="0"/>
              <a:t>ج\ اختلف الفقهاء في حكم الشهادة في عقد الزواج على رأيين: </a:t>
            </a:r>
          </a:p>
          <a:p>
            <a:pPr marL="109728" indent="0" algn="r">
              <a:buNone/>
            </a:pPr>
            <a:r>
              <a:rPr lang="ar-IQ" sz="2000" dirty="0" smtClean="0"/>
              <a:t>أولا: ذهب الجعفرية وابن المنذر والامام الزهري الى ان الزواج يصح بدون شهادة .</a:t>
            </a:r>
          </a:p>
          <a:p>
            <a:pPr marL="109728" indent="0" algn="r">
              <a:buNone/>
            </a:pPr>
            <a:r>
              <a:rPr lang="ar-IQ" sz="2000" dirty="0" smtClean="0"/>
              <a:t>ثانيا: ذهب جمهور الفقهاء الى لايصح عقد الزواج بدون الشهادة واستدلوا في ذلك على الحديث</a:t>
            </a:r>
          </a:p>
          <a:p>
            <a:pPr marL="109728" indent="0" algn="r">
              <a:buNone/>
            </a:pPr>
            <a:r>
              <a:rPr lang="ar-IQ" sz="2000" dirty="0" smtClean="0"/>
              <a:t> ( لانكاح الا بولي وشاهدي عدل) </a:t>
            </a:r>
          </a:p>
          <a:p>
            <a:pPr marL="109728" indent="0" algn="r">
              <a:buNone/>
            </a:pPr>
            <a:endParaRPr lang="ar-IQ" sz="2000" dirty="0"/>
          </a:p>
          <a:p>
            <a:pPr marL="109728" indent="0" algn="r">
              <a:buNone/>
            </a:pPr>
            <a:r>
              <a:rPr lang="ar-IQ" sz="2000" dirty="0" smtClean="0">
                <a:solidFill>
                  <a:srgbClr val="C00000"/>
                </a:solidFill>
              </a:rPr>
              <a:t>مهم\ بأي من الرأيين أخذ المشرع العراقي؟  </a:t>
            </a:r>
          </a:p>
          <a:p>
            <a:pPr marL="109728" indent="0" algn="r">
              <a:buNone/>
            </a:pPr>
            <a:r>
              <a:rPr lang="ar-IQ" sz="2000" dirty="0" smtClean="0"/>
              <a:t>اخذ قانون الاحوال الشخصية العراقي في المادة السادسة بالرأي الثاني حيث اشترطت شهادة شاهدين </a:t>
            </a:r>
          </a:p>
          <a:p>
            <a:pPr marL="109728" indent="0" algn="r">
              <a:buNone/>
            </a:pPr>
            <a:r>
              <a:rPr lang="ar-IQ" sz="2000" dirty="0" smtClean="0"/>
              <a:t>متمتعين بالأهلية القانونية على عقد الزواج. </a:t>
            </a:r>
          </a:p>
          <a:p>
            <a:pPr marL="109728" indent="0" algn="r">
              <a:buNone/>
            </a:pPr>
            <a:r>
              <a:rPr lang="ar-IQ" sz="2000" dirty="0" smtClean="0"/>
              <a:t>ويجب الاشهاد وقت العقد حيث اوجبت المادة السادسة الاشهاد على العقد لا على الدخول. </a:t>
            </a:r>
          </a:p>
          <a:p>
            <a:pPr marL="109728" indent="0" algn="r">
              <a:buNone/>
            </a:pPr>
            <a:endParaRPr lang="ar-IQ" sz="2000" dirty="0"/>
          </a:p>
          <a:p>
            <a:pPr marL="109728" indent="0" algn="r">
              <a:buNone/>
            </a:pPr>
            <a:r>
              <a:rPr lang="ar-IQ" sz="2000" dirty="0" smtClean="0">
                <a:solidFill>
                  <a:srgbClr val="C00000"/>
                </a:solidFill>
              </a:rPr>
              <a:t>س\ ما هي الشروط الواجب توافرها في الشاهدين؟ </a:t>
            </a:r>
          </a:p>
          <a:p>
            <a:pPr marL="109728" indent="0" algn="r">
              <a:buNone/>
            </a:pPr>
            <a:r>
              <a:rPr lang="ar-IQ" sz="2000" dirty="0" smtClean="0"/>
              <a:t>1- أهلية الشاهد : يشترط في الشاهد العقل والبلوغ, نصت الفقرة د من المادة 6 من قانون الاحوال  الشخصية على( شهادة شاهدين ممتمتعين بالاهلية القانونية على عقد الزواج) , اي بلغا 18 من العمر وان يكونا عاقلين. </a:t>
            </a:r>
          </a:p>
          <a:p>
            <a:pPr marL="109728" indent="0" algn="r">
              <a:buNone/>
            </a:pPr>
            <a:r>
              <a:rPr lang="ar-IQ" sz="2000" dirty="0" smtClean="0"/>
              <a:t>2- اتحاد الدين: فاذا كان الزوجان مسلمين فيشترط في الشهود ان يكونا مسلمين, اما اذا كانت الزوجة كتابية فيجوز ان يكون الشهود كتابيين وهذا ما اخذ به الفقه والقضاء. </a:t>
            </a:r>
            <a:endParaRPr lang="ar-IQ" sz="2000" dirty="0"/>
          </a:p>
        </p:txBody>
      </p:sp>
    </p:spTree>
    <p:extLst>
      <p:ext uri="{BB962C8B-B14F-4D97-AF65-F5344CB8AC3E}">
        <p14:creationId xmlns:p14="http://schemas.microsoft.com/office/powerpoint/2010/main" val="336884429"/>
      </p:ext>
    </p:extLst>
  </p:cSld>
  <p:clrMapOvr>
    <a:masterClrMapping/>
  </p:clrMapOvr>
  <mc:AlternateContent xmlns:mc="http://schemas.openxmlformats.org/markup-compatibility/2006" xmlns:p14="http://schemas.microsoft.com/office/powerpoint/2010/main">
    <mc:Choice Requires="p14">
      <p:transition spd="slow" p14:dur="2000" advTm="348531"/>
    </mc:Choice>
    <mc:Fallback xmlns="">
      <p:transition spd="slow" advTm="348531"/>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28600"/>
            <a:ext cx="8839200" cy="6400800"/>
          </a:xfrm>
        </p:spPr>
        <p:txBody>
          <a:bodyPr>
            <a:normAutofit/>
          </a:bodyPr>
          <a:lstStyle/>
          <a:p>
            <a:pPr marL="109728" indent="0" algn="r">
              <a:buNone/>
            </a:pPr>
            <a:r>
              <a:rPr lang="ar-IQ" sz="1800" dirty="0" smtClean="0"/>
              <a:t>3</a:t>
            </a:r>
            <a:r>
              <a:rPr lang="ar-IQ" sz="2000" b="1" dirty="0" smtClean="0"/>
              <a:t>- سماع صيغة العقد</a:t>
            </a:r>
            <a:r>
              <a:rPr lang="ar-IQ" sz="1800" dirty="0" smtClean="0"/>
              <a:t>: يجب ان يسمع الشهود الصيغة ويفهمون منها المقصود هو انشاء عقد الزواج وبناء على ذلك لايجوز شهادة الاصم , ويجب على الشاهدين ان يفهما ان المقصود من الايجاب والقبول كيفما كانت صيغتهما هي عقد الزواج. </a:t>
            </a:r>
          </a:p>
          <a:p>
            <a:pPr marL="109728" indent="0" algn="r">
              <a:buNone/>
            </a:pPr>
            <a:endParaRPr lang="ar-IQ" sz="1800" dirty="0" smtClean="0"/>
          </a:p>
          <a:p>
            <a:pPr marL="109728" indent="0" algn="r">
              <a:buNone/>
            </a:pPr>
            <a:r>
              <a:rPr lang="ar-IQ" sz="2000" b="1" dirty="0" smtClean="0"/>
              <a:t>4- تعدد الشهود: </a:t>
            </a:r>
          </a:p>
          <a:p>
            <a:pPr marL="109728" indent="0" algn="r">
              <a:buNone/>
            </a:pPr>
            <a:r>
              <a:rPr lang="ar-IQ" sz="2000" dirty="0" smtClean="0">
                <a:solidFill>
                  <a:srgbClr val="C00000"/>
                </a:solidFill>
              </a:rPr>
              <a:t>س\ هل يكون الشاهد رجلا فقط؟ او يجوز شهادة المرأة ايضا؟ </a:t>
            </a:r>
          </a:p>
          <a:p>
            <a:pPr marL="109728" indent="0" algn="r">
              <a:buNone/>
            </a:pPr>
            <a:r>
              <a:rPr lang="ar-IQ" sz="1800" dirty="0" smtClean="0"/>
              <a:t> ج\ 1- ذهب بعض الفقهاء الى عدم قبول شهادة المرأة ابدا في امور الأحوال الشخصية.</a:t>
            </a:r>
          </a:p>
          <a:p>
            <a:pPr marL="109728" indent="0" algn="r">
              <a:buNone/>
            </a:pPr>
            <a:r>
              <a:rPr lang="ar-IQ" sz="1800" dirty="0"/>
              <a:t> </a:t>
            </a:r>
            <a:r>
              <a:rPr lang="ar-IQ" sz="1800" dirty="0" smtClean="0"/>
              <a:t>    2- ذهب البعض الاخر الى جواز ذلك بشرط ان يكون النصاب مكون من رجلين أو رجل وامرأتين. </a:t>
            </a:r>
          </a:p>
          <a:p>
            <a:pPr marL="109728" indent="0" algn="r">
              <a:buNone/>
            </a:pPr>
            <a:endParaRPr lang="ar-IQ" sz="1800" dirty="0"/>
          </a:p>
          <a:p>
            <a:pPr marL="109728" indent="0" algn="r">
              <a:buNone/>
            </a:pPr>
            <a:r>
              <a:rPr lang="ar-IQ" sz="1800" dirty="0" smtClean="0">
                <a:solidFill>
                  <a:srgbClr val="C00000"/>
                </a:solidFill>
              </a:rPr>
              <a:t>مهم\ بأي من الرأيين أخذ المشرع العراقي في قانون الأحوال الشخصية؟ </a:t>
            </a:r>
          </a:p>
          <a:p>
            <a:pPr marL="109728" indent="0" algn="r">
              <a:buNone/>
            </a:pPr>
            <a:r>
              <a:rPr lang="ar-IQ" sz="1800" dirty="0" smtClean="0"/>
              <a:t>خالف قانون الاحوال الشخصية في ذلك الشريعة الاسلامية حيث نصت الفقرة د المعدل من المادة 6 على: </a:t>
            </a:r>
          </a:p>
          <a:p>
            <a:pPr marL="109728" indent="0" algn="r">
              <a:buNone/>
            </a:pPr>
            <a:r>
              <a:rPr lang="ar-IQ" sz="1800" dirty="0" smtClean="0"/>
              <a:t>(شهادة شاهدين متمتعين بالأهلية القانونية على عقد الزواج ويستوي في ذلك الرجل والمرأة)  اذن وبموجب هذه المادة يجوز شهادة رجلين او رجل وأمرأة او امرأتين بشرط ان يكونا متمتعين بالاهلية القانونية.</a:t>
            </a:r>
          </a:p>
          <a:p>
            <a:pPr marL="109728" indent="0" algn="r">
              <a:buNone/>
            </a:pPr>
            <a:endParaRPr lang="ar-IQ" sz="1800" dirty="0"/>
          </a:p>
          <a:p>
            <a:pPr marL="109728" indent="0" algn="r">
              <a:buNone/>
            </a:pPr>
            <a:r>
              <a:rPr lang="ar-IQ" sz="1800" dirty="0" smtClean="0">
                <a:solidFill>
                  <a:srgbClr val="FF0000"/>
                </a:solidFill>
              </a:rPr>
              <a:t>س\ هل يجوز شهادة الأب أو الأقارب؟ </a:t>
            </a:r>
          </a:p>
          <a:p>
            <a:pPr marL="109728" indent="0" algn="r">
              <a:buNone/>
            </a:pPr>
            <a:r>
              <a:rPr lang="ar-IQ" sz="1800" dirty="0" smtClean="0"/>
              <a:t> ج\ يجوز ان يكون الشاهدين من أقارب الزوجين كالأب والأخ , واذا كانت الفتاة بالغة عاقلة وتزوج برضاها يجوز ان يكون الاب شاهدا مع حضور شاهد واحد وبشرط حضور الابنة ايضا.</a:t>
            </a:r>
          </a:p>
          <a:p>
            <a:pPr marL="109728" indent="0" algn="r">
              <a:buNone/>
            </a:pPr>
            <a:r>
              <a:rPr lang="ar-IQ" sz="1800" dirty="0" smtClean="0"/>
              <a:t>أما اذا كانت الابنة غير حاضرة ودون سن الأهلية المطلوبة للزواج فلا يعد الاب في هذه الحالة شاهدا لانه حاضر بصفة الولي وليس الشاهد ولابد من حضور شاهدين اخرين على العقد. </a:t>
            </a:r>
          </a:p>
          <a:p>
            <a:pPr marL="109728" indent="0" algn="r">
              <a:buNone/>
            </a:pPr>
            <a:endParaRPr lang="ar-IQ" sz="2000" dirty="0" smtClean="0">
              <a:solidFill>
                <a:srgbClr val="C00000"/>
              </a:solidFill>
            </a:endParaRPr>
          </a:p>
          <a:p>
            <a:pPr marL="109728" indent="0" algn="r">
              <a:buNone/>
            </a:pPr>
            <a:endParaRPr lang="ar-IQ" sz="1600" dirty="0" smtClean="0"/>
          </a:p>
        </p:txBody>
      </p:sp>
    </p:spTree>
    <p:extLst>
      <p:ext uri="{BB962C8B-B14F-4D97-AF65-F5344CB8AC3E}">
        <p14:creationId xmlns:p14="http://schemas.microsoft.com/office/powerpoint/2010/main" val="2273259324"/>
      </p:ext>
    </p:extLst>
  </p:cSld>
  <p:clrMapOvr>
    <a:masterClrMapping/>
  </p:clrMapOvr>
  <mc:AlternateContent xmlns:mc="http://schemas.openxmlformats.org/markup-compatibility/2006" xmlns:p14="http://schemas.microsoft.com/office/powerpoint/2010/main">
    <mc:Choice Requires="p14">
      <p:transition spd="slow" p14:dur="2000" advTm="465151"/>
    </mc:Choice>
    <mc:Fallback xmlns="">
      <p:transition spd="slow" advTm="465151"/>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304800"/>
            <a:ext cx="8610600" cy="6248400"/>
          </a:xfrm>
        </p:spPr>
        <p:txBody>
          <a:bodyPr>
            <a:normAutofit/>
          </a:bodyPr>
          <a:lstStyle/>
          <a:p>
            <a:pPr marL="109728" indent="0" algn="r">
              <a:buNone/>
            </a:pPr>
            <a:r>
              <a:rPr lang="ar-IQ" sz="2000" b="1" dirty="0" smtClean="0">
                <a:solidFill>
                  <a:srgbClr val="C00000"/>
                </a:solidFill>
              </a:rPr>
              <a:t>ملاحظة</a:t>
            </a:r>
            <a:r>
              <a:rPr lang="ar-IQ" sz="1800" dirty="0" smtClean="0"/>
              <a:t>\ واذا كان الوكيل هو الذي يتولى العقد عن احد الزوجين فان كان الموكل او الاصيل حاضرا يجوز ان يكون الوكيل هنا شاهدا ويحضر شاهد اخر. اما اذا كان الموكل غائبا وغير حاضر فهنا لايجوز ان يكون الوكيل شاهدا ولابد من حضور شاهدين اخرين. </a:t>
            </a:r>
          </a:p>
          <a:p>
            <a:pPr marL="109728" indent="0" algn="r">
              <a:buNone/>
            </a:pPr>
            <a:endParaRPr lang="ar-IQ" sz="1800" dirty="0"/>
          </a:p>
          <a:p>
            <a:pPr marL="109728" indent="0" algn="r">
              <a:buNone/>
            </a:pPr>
            <a:r>
              <a:rPr lang="ar-IQ" sz="2000" dirty="0" smtClean="0">
                <a:solidFill>
                  <a:srgbClr val="C00000"/>
                </a:solidFill>
              </a:rPr>
              <a:t> س\ ماهي اثار انعدام شرط من شروط الصحة؟ </a:t>
            </a:r>
          </a:p>
          <a:p>
            <a:pPr marL="109728" indent="0" algn="r">
              <a:buNone/>
            </a:pPr>
            <a:r>
              <a:rPr lang="ar-IQ" sz="1800" dirty="0"/>
              <a:t>ج\ الاثار قبل الدخول هي:</a:t>
            </a:r>
          </a:p>
          <a:p>
            <a:pPr marL="109728" indent="0" algn="r">
              <a:buNone/>
            </a:pPr>
            <a:r>
              <a:rPr lang="ar-IQ" sz="1800" dirty="0" smtClean="0"/>
              <a:t>1- اذا </a:t>
            </a:r>
            <a:r>
              <a:rPr lang="ar-IQ" sz="1800" dirty="0"/>
              <a:t>انعدم شرط من الشروط السابقة </a:t>
            </a:r>
            <a:r>
              <a:rPr lang="ar-IQ" sz="1800" dirty="0" smtClean="0"/>
              <a:t>يكون العقد فاسدا.</a:t>
            </a:r>
          </a:p>
          <a:p>
            <a:pPr marL="109728" indent="0" algn="r">
              <a:buNone/>
            </a:pPr>
            <a:r>
              <a:rPr lang="ar-IQ" sz="1800" dirty="0" smtClean="0"/>
              <a:t>2- ولا يحل الدخول </a:t>
            </a:r>
          </a:p>
          <a:p>
            <a:pPr marL="109728" indent="0" algn="r">
              <a:buNone/>
            </a:pPr>
            <a:r>
              <a:rPr lang="ar-IQ" sz="1800" dirty="0" smtClean="0"/>
              <a:t>3- يجب عليهما ان يتفرقا في الحال </a:t>
            </a:r>
          </a:p>
          <a:p>
            <a:pPr marL="109728" indent="0" algn="r">
              <a:buNone/>
            </a:pPr>
            <a:r>
              <a:rPr lang="ar-IQ" sz="1800" dirty="0" smtClean="0"/>
              <a:t>4- لايترتب على العقد اي اثر من اثار الزواج الصحيح </a:t>
            </a:r>
          </a:p>
          <a:p>
            <a:pPr marL="109728" indent="0" algn="r">
              <a:buNone/>
            </a:pPr>
            <a:r>
              <a:rPr lang="ar-IQ" sz="1800" dirty="0" smtClean="0"/>
              <a:t>اما الاثار اذا حصل دخول حقيقي هي: </a:t>
            </a:r>
          </a:p>
          <a:p>
            <a:pPr marL="109728" indent="0" algn="r">
              <a:buNone/>
            </a:pPr>
            <a:r>
              <a:rPr lang="ar-IQ" sz="1800" dirty="0" smtClean="0"/>
              <a:t>1- يجب للمرأة مهر المثل في حالة عدم تسمية المهر ويجب اقل المهرين المسمى ومهر المثل في حالة تسمية المهر. </a:t>
            </a:r>
          </a:p>
          <a:p>
            <a:pPr marL="109728" indent="0" algn="r">
              <a:buNone/>
            </a:pPr>
            <a:r>
              <a:rPr lang="ar-IQ" sz="1800" dirty="0" smtClean="0"/>
              <a:t>2- يثبت به نسب الولد.</a:t>
            </a:r>
          </a:p>
          <a:p>
            <a:pPr marL="109728" indent="0" algn="r">
              <a:buNone/>
            </a:pPr>
            <a:r>
              <a:rPr lang="ar-IQ" sz="1800" dirty="0" smtClean="0"/>
              <a:t>3- تجب العدة على المرأة من وقت المتاركة اذا افترقا من تلقاء نفسيهما ومن وقت التفريق القاضي اذا فرق بينهما. </a:t>
            </a:r>
          </a:p>
          <a:p>
            <a:pPr marL="109728" indent="0" algn="r">
              <a:buNone/>
            </a:pPr>
            <a:r>
              <a:rPr lang="ar-IQ" sz="1800" dirty="0" smtClean="0"/>
              <a:t>4- تثبت يه حرمة المصاهرة فيحرم على الرجل جميع اصول المرأة وفروعها ويحرم على المرأة جميع اصول الرجل وفروعه.</a:t>
            </a:r>
          </a:p>
          <a:p>
            <a:pPr marL="109728" indent="0" algn="r">
              <a:buNone/>
            </a:pPr>
            <a:r>
              <a:rPr lang="ar-IQ" sz="1800" dirty="0" smtClean="0"/>
              <a:t>5- لايحصل به التوارث بين الزوجين. </a:t>
            </a:r>
          </a:p>
          <a:p>
            <a:pPr marL="109728" indent="0" algn="r">
              <a:buNone/>
            </a:pPr>
            <a:endParaRPr lang="en-US" sz="1800" dirty="0"/>
          </a:p>
        </p:txBody>
      </p:sp>
    </p:spTree>
    <p:extLst>
      <p:ext uri="{BB962C8B-B14F-4D97-AF65-F5344CB8AC3E}">
        <p14:creationId xmlns:p14="http://schemas.microsoft.com/office/powerpoint/2010/main" val="1653918999"/>
      </p:ext>
    </p:extLst>
  </p:cSld>
  <p:clrMapOvr>
    <a:masterClrMapping/>
  </p:clrMapOvr>
  <mc:AlternateContent xmlns:mc="http://schemas.openxmlformats.org/markup-compatibility/2006" xmlns:p14="http://schemas.microsoft.com/office/powerpoint/2010/main">
    <mc:Choice Requires="p14">
      <p:transition spd="slow" p14:dur="2000" advTm="430552"/>
    </mc:Choice>
    <mc:Fallback xmlns="">
      <p:transition spd="slow" advTm="430552"/>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5557</TotalTime>
  <Words>801</Words>
  <Application>Microsoft Office PowerPoint</Application>
  <PresentationFormat>On-screen Show (4:3)</PresentationFormat>
  <Paragraphs>65</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Concourse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imation</dc:creator>
  <cp:lastModifiedBy>imation</cp:lastModifiedBy>
  <cp:revision>230</cp:revision>
  <dcterms:created xsi:type="dcterms:W3CDTF">2020-04-07T21:21:41Z</dcterms:created>
  <dcterms:modified xsi:type="dcterms:W3CDTF">2022-01-25T16:28:36Z</dcterms:modified>
</cp:coreProperties>
</file>