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7" r:id="rId2"/>
    <p:sldId id="258" r:id="rId3"/>
    <p:sldId id="259" r:id="rId4"/>
    <p:sldId id="260" r:id="rId5"/>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4CA9A2-2E40-47F6-9A04-CC4A2434660B}" type="datetimeFigureOut">
              <a:rPr lang="en-US" smtClean="0"/>
              <a:t>1/25/2022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A8CC285-E79A-4257-A28B-C1040FCBE72D}" type="slidenum">
              <a:rPr lang="en-US" smtClean="0"/>
              <a:t>‹#›</a:t>
            </a:fld>
            <a:endParaRPr lang="en-US"/>
          </a:p>
        </p:txBody>
      </p:sp>
    </p:spTree>
    <p:extLst>
      <p:ext uri="{BB962C8B-B14F-4D97-AF65-F5344CB8AC3E}">
        <p14:creationId xmlns:p14="http://schemas.microsoft.com/office/powerpoint/2010/main" val="41066480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A8CC285-E79A-4257-A28B-C1040FCBE72D}" type="slidenum">
              <a:rPr lang="en-US" smtClean="0"/>
              <a:t>4</a:t>
            </a:fld>
            <a:endParaRPr lang="en-US"/>
          </a:p>
        </p:txBody>
      </p:sp>
    </p:spTree>
    <p:extLst>
      <p:ext uri="{BB962C8B-B14F-4D97-AF65-F5344CB8AC3E}">
        <p14:creationId xmlns:p14="http://schemas.microsoft.com/office/powerpoint/2010/main" val="351118639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073B208B-C822-4E6F-9792-97EB65CB420E}" type="datetimeFigureOut">
              <a:rPr lang="en-US" smtClean="0"/>
              <a:t>1/25/2022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C2286580-2F8B-4678-ACE7-59EE7CF9901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73B208B-C822-4E6F-9792-97EB65CB420E}" type="datetimeFigureOut">
              <a:rPr lang="en-US" smtClean="0"/>
              <a:t>1/25/2022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2286580-2F8B-4678-ACE7-59EE7CF9901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73B208B-C822-4E6F-9792-97EB65CB420E}" type="datetimeFigureOut">
              <a:rPr lang="en-US" smtClean="0"/>
              <a:t>1/25/2022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2286580-2F8B-4678-ACE7-59EE7CF9901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73B208B-C822-4E6F-9792-97EB65CB420E}" type="datetimeFigureOut">
              <a:rPr lang="en-US" smtClean="0"/>
              <a:t>1/25/2022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2286580-2F8B-4678-ACE7-59EE7CF99018}"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73B208B-C822-4E6F-9792-97EB65CB420E}" type="datetimeFigureOut">
              <a:rPr lang="en-US" smtClean="0"/>
              <a:t>1/25/2022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2286580-2F8B-4678-ACE7-59EE7CF99018}"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73B208B-C822-4E6F-9792-97EB65CB420E}" type="datetimeFigureOut">
              <a:rPr lang="en-US" smtClean="0"/>
              <a:t>1/25/2022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2286580-2F8B-4678-ACE7-59EE7CF99018}"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73B208B-C822-4E6F-9792-97EB65CB420E}" type="datetimeFigureOut">
              <a:rPr lang="en-US" smtClean="0"/>
              <a:t>1/25/2022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C2286580-2F8B-4678-ACE7-59EE7CF9901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073B208B-C822-4E6F-9792-97EB65CB420E}" type="datetimeFigureOut">
              <a:rPr lang="en-US" smtClean="0"/>
              <a:t>1/25/2022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C2286580-2F8B-4678-ACE7-59EE7CF99018}"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73B208B-C822-4E6F-9792-97EB65CB420E}" type="datetimeFigureOut">
              <a:rPr lang="en-US" smtClean="0"/>
              <a:t>1/25/2022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C2286580-2F8B-4678-ACE7-59EE7CF9901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073B208B-C822-4E6F-9792-97EB65CB420E}" type="datetimeFigureOut">
              <a:rPr lang="en-US" smtClean="0"/>
              <a:t>1/25/2022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2286580-2F8B-4678-ACE7-59EE7CF9901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73B208B-C822-4E6F-9792-97EB65CB420E}" type="datetimeFigureOut">
              <a:rPr lang="en-US" smtClean="0"/>
              <a:t>1/25/2022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C2286580-2F8B-4678-ACE7-59EE7CF99018}"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073B208B-C822-4E6F-9792-97EB65CB420E}" type="datetimeFigureOut">
              <a:rPr lang="en-US" smtClean="0"/>
              <a:t>1/25/2022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2286580-2F8B-4678-ACE7-59EE7CF9901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713"/>
            <a:ext cx="8229600" cy="5505450"/>
          </a:xfrm>
        </p:spPr>
        <p:txBody>
          <a:bodyPr rtlCol="0">
            <a:normAutofit/>
          </a:bodyPr>
          <a:lstStyle/>
          <a:p>
            <a:pPr marL="274320" indent="-274320" fontAlgn="auto">
              <a:spcAft>
                <a:spcPts val="0"/>
              </a:spcAft>
              <a:buClr>
                <a:schemeClr val="accent3"/>
              </a:buClr>
              <a:buFont typeface="Wingdings 2"/>
              <a:buChar char=""/>
              <a:defRPr/>
            </a:pPr>
            <a:endParaRPr lang="en-US" dirty="0" smtClean="0"/>
          </a:p>
          <a:p>
            <a:pPr marL="274320" indent="-274320" algn="ctr" rtl="1" fontAlgn="auto">
              <a:spcAft>
                <a:spcPts val="0"/>
              </a:spcAft>
              <a:buClr>
                <a:schemeClr val="accent3"/>
              </a:buClr>
              <a:buFont typeface="Wingdings 2"/>
              <a:buChar char=""/>
              <a:defRPr/>
            </a:pPr>
            <a:r>
              <a:rPr lang="ar-IQ" sz="3600" b="1" dirty="0" smtClean="0">
                <a:latin typeface="Arabic Transparent" pitchFamily="34" charset="0"/>
                <a:cs typeface="Arabic Transparent" pitchFamily="34" charset="0"/>
              </a:rPr>
              <a:t>قانون الأحوال الشخصية العراقي وتعديلاته</a:t>
            </a:r>
          </a:p>
          <a:p>
            <a:pPr marL="0" indent="0" algn="ctr" rtl="1" fontAlgn="auto">
              <a:spcAft>
                <a:spcPts val="0"/>
              </a:spcAft>
              <a:buClr>
                <a:schemeClr val="accent3"/>
              </a:buClr>
              <a:buFont typeface="Wingdings 2"/>
              <a:buNone/>
              <a:defRPr/>
            </a:pPr>
            <a:r>
              <a:rPr lang="ar-IQ" sz="3600" b="1" dirty="0">
                <a:latin typeface="Arabic Transparent" pitchFamily="34" charset="0"/>
                <a:cs typeface="Arabic Transparent" pitchFamily="34" charset="0"/>
              </a:rPr>
              <a:t>رقم (188) لسنة 1959م </a:t>
            </a:r>
            <a:endParaRPr lang="ar-IQ" sz="3600" b="1" dirty="0" smtClean="0">
              <a:latin typeface="Arabic Transparent" pitchFamily="34" charset="0"/>
              <a:cs typeface="Arabic Transparent" pitchFamily="34" charset="0"/>
            </a:endParaRPr>
          </a:p>
          <a:p>
            <a:pPr marL="274320" indent="-274320" algn="ctr" rtl="1" fontAlgn="auto">
              <a:spcAft>
                <a:spcPts val="0"/>
              </a:spcAft>
              <a:buClr>
                <a:schemeClr val="accent3"/>
              </a:buClr>
              <a:buFont typeface="Wingdings 2"/>
              <a:buChar char=""/>
              <a:defRPr/>
            </a:pPr>
            <a:r>
              <a:rPr lang="ar-IQ" sz="3600" b="1" dirty="0" smtClean="0">
                <a:latin typeface="Arabic Transparent" pitchFamily="34" charset="0"/>
                <a:cs typeface="Arabic Transparent" pitchFamily="34" charset="0"/>
              </a:rPr>
              <a:t>( الزواج والطلاق) </a:t>
            </a:r>
          </a:p>
          <a:p>
            <a:pPr marL="274320" indent="-274320" algn="ctr" rtl="1" fontAlgn="auto">
              <a:spcAft>
                <a:spcPts val="0"/>
              </a:spcAft>
              <a:buClr>
                <a:schemeClr val="accent3"/>
              </a:buClr>
              <a:buFont typeface="Wingdings 2"/>
              <a:buChar char=""/>
              <a:defRPr/>
            </a:pPr>
            <a:r>
              <a:rPr lang="ar-IQ" sz="3600" b="1" dirty="0" smtClean="0">
                <a:latin typeface="Arabic Transparent" pitchFamily="34" charset="0"/>
                <a:cs typeface="Arabic Transparent" pitchFamily="34" charset="0"/>
              </a:rPr>
              <a:t>المرحلة الثالثة </a:t>
            </a:r>
          </a:p>
          <a:p>
            <a:pPr marL="274320" indent="-274320" algn="ctr" rtl="1" fontAlgn="auto">
              <a:spcAft>
                <a:spcPts val="0"/>
              </a:spcAft>
              <a:buClr>
                <a:schemeClr val="accent3"/>
              </a:buClr>
              <a:buFont typeface="Wingdings 2"/>
              <a:buChar char=""/>
              <a:defRPr/>
            </a:pPr>
            <a:r>
              <a:rPr lang="ar-IQ" sz="3600" b="1" dirty="0" smtClean="0">
                <a:latin typeface="Arabic Transparent" pitchFamily="34" charset="0"/>
                <a:cs typeface="Arabic Transparent" pitchFamily="34" charset="0"/>
              </a:rPr>
              <a:t>م. تارا سعيد الدباغ </a:t>
            </a:r>
          </a:p>
          <a:p>
            <a:pPr marL="0" indent="0" algn="ctr" rtl="1" fontAlgn="auto">
              <a:spcAft>
                <a:spcPts val="0"/>
              </a:spcAft>
              <a:buClr>
                <a:schemeClr val="accent3"/>
              </a:buClr>
              <a:buNone/>
              <a:defRPr/>
            </a:pPr>
            <a:r>
              <a:rPr lang="en-US" sz="3600" b="1" smtClean="0">
                <a:latin typeface="Arabic Transparent" pitchFamily="34" charset="0"/>
                <a:cs typeface="Arabic Transparent" pitchFamily="34" charset="0"/>
              </a:rPr>
              <a:t>2022-2021</a:t>
            </a:r>
            <a:endParaRPr lang="ar-IQ" sz="3600" b="1" dirty="0" smtClean="0">
              <a:latin typeface="Arabic Transparent" pitchFamily="34" charset="0"/>
              <a:cs typeface="Arabic Transparent" pitchFamily="34" charset="0"/>
            </a:endParaRPr>
          </a:p>
          <a:p>
            <a:pPr marL="0" indent="0" algn="ctr" rtl="1" fontAlgn="auto">
              <a:spcAft>
                <a:spcPts val="0"/>
              </a:spcAft>
              <a:buClr>
                <a:schemeClr val="accent3"/>
              </a:buClr>
              <a:buNone/>
              <a:defRPr/>
            </a:pPr>
            <a:r>
              <a:rPr lang="ar-IQ" sz="3600" b="1" dirty="0" smtClean="0">
                <a:latin typeface="Arabic Transparent" pitchFamily="34" charset="0"/>
                <a:cs typeface="Arabic Transparent" pitchFamily="34" charset="0"/>
              </a:rPr>
              <a:t>المحاضرة الثامنة</a:t>
            </a:r>
          </a:p>
          <a:p>
            <a:pPr marL="0" indent="0" algn="ctr" rtl="1" fontAlgn="auto">
              <a:spcAft>
                <a:spcPts val="0"/>
              </a:spcAft>
              <a:buClr>
                <a:schemeClr val="accent3"/>
              </a:buClr>
              <a:buNone/>
              <a:defRPr/>
            </a:pPr>
            <a:endParaRPr lang="ar-IQ" sz="3600" b="1" dirty="0" smtClean="0">
              <a:latin typeface="Arabic Transparent" pitchFamily="34" charset="0"/>
              <a:cs typeface="Arabic Transparent" pitchFamily="34" charset="0"/>
            </a:endParaRPr>
          </a:p>
        </p:txBody>
      </p:sp>
    </p:spTree>
    <p:extLst>
      <p:ext uri="{BB962C8B-B14F-4D97-AF65-F5344CB8AC3E}">
        <p14:creationId xmlns:p14="http://schemas.microsoft.com/office/powerpoint/2010/main" val="695707258"/>
      </p:ext>
    </p:extLst>
  </p:cSld>
  <p:clrMapOvr>
    <a:masterClrMapping/>
  </p:clrMapOvr>
  <mc:AlternateContent xmlns:mc="http://schemas.openxmlformats.org/markup-compatibility/2006" xmlns:p14="http://schemas.microsoft.com/office/powerpoint/2010/main">
    <mc:Choice Requires="p14">
      <p:transition spd="slow" p14:dur="2000" advTm="12082"/>
    </mc:Choice>
    <mc:Fallback xmlns="">
      <p:transition spd="slow" advTm="12082"/>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610600" cy="6248400"/>
          </a:xfrm>
        </p:spPr>
        <p:txBody>
          <a:bodyPr rtlCol="0">
            <a:normAutofit/>
          </a:bodyPr>
          <a:lstStyle/>
          <a:p>
            <a:pPr marL="0" indent="0" algn="ctr" fontAlgn="auto">
              <a:spcAft>
                <a:spcPts val="0"/>
              </a:spcAft>
              <a:buClr>
                <a:schemeClr val="accent3"/>
              </a:buClr>
              <a:buNone/>
              <a:defRPr/>
            </a:pPr>
            <a:r>
              <a:rPr lang="ar-IQ" sz="2800" b="1" dirty="0" smtClean="0">
                <a:latin typeface="Arial" pitchFamily="34" charset="0"/>
              </a:rPr>
              <a:t>أهلية الزواج </a:t>
            </a:r>
          </a:p>
          <a:p>
            <a:pPr marL="0" indent="0" algn="r" fontAlgn="auto">
              <a:spcAft>
                <a:spcPts val="0"/>
              </a:spcAft>
              <a:buClr>
                <a:schemeClr val="accent3"/>
              </a:buClr>
              <a:buNone/>
              <a:defRPr/>
            </a:pPr>
            <a:r>
              <a:rPr lang="ar-IQ" sz="2000" dirty="0" smtClean="0">
                <a:latin typeface="Arial" pitchFamily="34" charset="0"/>
              </a:rPr>
              <a:t>الأهلية لغة: نسبة الى الأهل يقال فلان أهل لذلك أي انه جدير بذلك الامر وصالح للقيام به أو الطلب منه. </a:t>
            </a:r>
          </a:p>
          <a:p>
            <a:pPr marL="0" indent="0" algn="r" fontAlgn="auto">
              <a:spcAft>
                <a:spcPts val="0"/>
              </a:spcAft>
              <a:buClr>
                <a:schemeClr val="accent3"/>
              </a:buClr>
              <a:buNone/>
              <a:defRPr/>
            </a:pPr>
            <a:endParaRPr lang="ar-IQ" sz="2000" dirty="0" smtClean="0">
              <a:latin typeface="Arial" pitchFamily="34" charset="0"/>
            </a:endParaRPr>
          </a:p>
          <a:p>
            <a:pPr marL="0" indent="0" algn="r" fontAlgn="auto">
              <a:spcAft>
                <a:spcPts val="0"/>
              </a:spcAft>
              <a:buClr>
                <a:schemeClr val="accent3"/>
              </a:buClr>
              <a:buNone/>
              <a:defRPr/>
            </a:pPr>
            <a:r>
              <a:rPr lang="ar-IQ" sz="2000" dirty="0" smtClean="0">
                <a:latin typeface="Arial" pitchFamily="34" charset="0"/>
              </a:rPr>
              <a:t>الاهلية في الاصطلاح الشرعي: هي صلاحية الانسان لوجوب الحقوق المشروعة له او عليه. </a:t>
            </a:r>
          </a:p>
          <a:p>
            <a:pPr marL="0" indent="0" algn="r" fontAlgn="auto">
              <a:spcAft>
                <a:spcPts val="0"/>
              </a:spcAft>
              <a:buClr>
                <a:schemeClr val="accent3"/>
              </a:buClr>
              <a:buNone/>
              <a:defRPr/>
            </a:pPr>
            <a:endParaRPr lang="ar-IQ" sz="2000" dirty="0" smtClean="0">
              <a:latin typeface="Arial" pitchFamily="34" charset="0"/>
            </a:endParaRPr>
          </a:p>
          <a:p>
            <a:pPr marL="0" indent="0" algn="r" fontAlgn="auto">
              <a:spcAft>
                <a:spcPts val="0"/>
              </a:spcAft>
              <a:buClr>
                <a:schemeClr val="accent3"/>
              </a:buClr>
              <a:buNone/>
              <a:defRPr/>
            </a:pPr>
            <a:r>
              <a:rPr lang="ar-IQ" sz="2000" dirty="0" smtClean="0">
                <a:latin typeface="Arial" pitchFamily="34" charset="0"/>
              </a:rPr>
              <a:t>الأهلية في القانون: صلاحية الشخص للتمتع بالحقوق وتحمل الواجبات التي يقررها القانون. </a:t>
            </a:r>
          </a:p>
          <a:p>
            <a:pPr marL="0" indent="0" algn="r" fontAlgn="auto">
              <a:spcAft>
                <a:spcPts val="0"/>
              </a:spcAft>
              <a:buClr>
                <a:schemeClr val="accent3"/>
              </a:buClr>
              <a:buNone/>
              <a:defRPr/>
            </a:pPr>
            <a:r>
              <a:rPr lang="ar-IQ" sz="2000" dirty="0" smtClean="0">
                <a:latin typeface="Arial" pitchFamily="34" charset="0"/>
              </a:rPr>
              <a:t>الأهلية في الشرع والقانون ذات الشئ مع الاختلاف في المصدر.</a:t>
            </a:r>
          </a:p>
          <a:p>
            <a:pPr marL="0" indent="0" algn="r" fontAlgn="auto">
              <a:spcAft>
                <a:spcPts val="0"/>
              </a:spcAft>
              <a:buClr>
                <a:schemeClr val="accent3"/>
              </a:buClr>
              <a:buNone/>
              <a:defRPr/>
            </a:pPr>
            <a:endParaRPr lang="ar-IQ" sz="2000" dirty="0" smtClean="0">
              <a:latin typeface="Arial" pitchFamily="34" charset="0"/>
            </a:endParaRPr>
          </a:p>
          <a:p>
            <a:pPr marL="0" indent="0" algn="r" fontAlgn="auto">
              <a:spcAft>
                <a:spcPts val="0"/>
              </a:spcAft>
              <a:buClr>
                <a:schemeClr val="accent3"/>
              </a:buClr>
              <a:buNone/>
              <a:defRPr/>
            </a:pPr>
            <a:endParaRPr lang="ar-IQ" sz="2000" dirty="0">
              <a:latin typeface="Arial" pitchFamily="34" charset="0"/>
            </a:endParaRPr>
          </a:p>
          <a:p>
            <a:pPr marL="0" indent="0" algn="r" fontAlgn="auto">
              <a:spcAft>
                <a:spcPts val="0"/>
              </a:spcAft>
              <a:buClr>
                <a:schemeClr val="accent3"/>
              </a:buClr>
              <a:buNone/>
              <a:defRPr/>
            </a:pPr>
            <a:r>
              <a:rPr lang="ar-IQ" sz="2000" dirty="0" smtClean="0">
                <a:latin typeface="Arial" pitchFamily="34" charset="0"/>
              </a:rPr>
              <a:t>انواع الأهلية: </a:t>
            </a:r>
          </a:p>
          <a:p>
            <a:pPr marL="0" indent="0" algn="r" fontAlgn="auto">
              <a:spcAft>
                <a:spcPts val="0"/>
              </a:spcAft>
              <a:buClr>
                <a:schemeClr val="accent3"/>
              </a:buClr>
              <a:buNone/>
              <a:defRPr/>
            </a:pPr>
            <a:r>
              <a:rPr lang="ar-IQ" sz="2000" dirty="0" smtClean="0">
                <a:latin typeface="Arial" pitchFamily="34" charset="0"/>
              </a:rPr>
              <a:t>1- أهلية الوجوب وهي نوعان أهلية الوجوب الكاملة وأهلية الوجوب الناقصة. </a:t>
            </a:r>
          </a:p>
          <a:p>
            <a:pPr marL="0" indent="0" algn="r" fontAlgn="auto">
              <a:spcAft>
                <a:spcPts val="0"/>
              </a:spcAft>
              <a:buClr>
                <a:schemeClr val="accent3"/>
              </a:buClr>
              <a:buNone/>
              <a:defRPr/>
            </a:pPr>
            <a:r>
              <a:rPr lang="ar-IQ" sz="2000" dirty="0" smtClean="0">
                <a:latin typeface="Arial" pitchFamily="34" charset="0"/>
              </a:rPr>
              <a:t>2- أهلية الاداء وهي نوعان أهلية الاداء الكاملة واهلية الاداء الناقصة. </a:t>
            </a:r>
          </a:p>
          <a:p>
            <a:pPr marL="0" indent="0" algn="r" fontAlgn="auto">
              <a:spcAft>
                <a:spcPts val="0"/>
              </a:spcAft>
              <a:buClr>
                <a:schemeClr val="accent3"/>
              </a:buClr>
              <a:buNone/>
              <a:defRPr/>
            </a:pPr>
            <a:endParaRPr lang="ar-IQ" sz="2800" b="1" dirty="0">
              <a:latin typeface="Arial" pitchFamily="34" charset="0"/>
            </a:endParaRPr>
          </a:p>
        </p:txBody>
      </p:sp>
    </p:spTree>
    <p:extLst>
      <p:ext uri="{BB962C8B-B14F-4D97-AF65-F5344CB8AC3E}">
        <p14:creationId xmlns:p14="http://schemas.microsoft.com/office/powerpoint/2010/main" val="4181464611"/>
      </p:ext>
    </p:extLst>
  </p:cSld>
  <p:clrMapOvr>
    <a:masterClrMapping/>
  </p:clrMapOvr>
  <mc:AlternateContent xmlns:mc="http://schemas.openxmlformats.org/markup-compatibility/2006" xmlns:p14="http://schemas.microsoft.com/office/powerpoint/2010/main">
    <mc:Choice Requires="p14">
      <p:transition spd="slow" p14:dur="2000" advTm="366457"/>
    </mc:Choice>
    <mc:Fallback xmlns="">
      <p:transition spd="slow" advTm="366457"/>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304800"/>
            <a:ext cx="8382000" cy="6400800"/>
          </a:xfrm>
        </p:spPr>
        <p:txBody>
          <a:bodyPr>
            <a:normAutofit/>
          </a:bodyPr>
          <a:lstStyle/>
          <a:p>
            <a:pPr marL="109728" indent="0" algn="r">
              <a:buNone/>
            </a:pPr>
            <a:r>
              <a:rPr lang="ar-IQ" sz="2000" dirty="0" smtClean="0">
                <a:solidFill>
                  <a:srgbClr val="C00000"/>
                </a:solidFill>
              </a:rPr>
              <a:t>أولا: أهلية الوجوب: </a:t>
            </a:r>
          </a:p>
          <a:p>
            <a:pPr marL="109728" indent="0" algn="r">
              <a:buNone/>
            </a:pPr>
            <a:r>
              <a:rPr lang="ar-IQ" sz="2000" dirty="0">
                <a:solidFill>
                  <a:srgbClr val="0070C0"/>
                </a:solidFill>
              </a:rPr>
              <a:t>1- أهلية الوجوب الكاملة</a:t>
            </a:r>
            <a:r>
              <a:rPr lang="ar-IQ" sz="2000" dirty="0" smtClean="0"/>
              <a:t>: وهي صلاحية الانسان لثبوت الحقوق له أو عليه وتتحقق هذه الأهلية بولادة الشخص حيا وتستمر الى موته. </a:t>
            </a:r>
          </a:p>
          <a:p>
            <a:pPr marL="109728" indent="0" algn="r">
              <a:buNone/>
            </a:pPr>
            <a:r>
              <a:rPr lang="ar-IQ" sz="2000" dirty="0">
                <a:solidFill>
                  <a:srgbClr val="0070C0"/>
                </a:solidFill>
              </a:rPr>
              <a:t>2- أهلية الوجوب الناقصة</a:t>
            </a:r>
            <a:r>
              <a:rPr lang="ar-IQ" sz="2000" dirty="0" smtClean="0"/>
              <a:t>: وهي صلاحية الشخص لثبوت بعض الحقوق له دون ان تلزمه واجبات وتثبت هذه الأهلية للجنين في بطن امه بشرط ولادته حيا. </a:t>
            </a:r>
          </a:p>
          <a:p>
            <a:pPr marL="109728" indent="0" algn="r">
              <a:buNone/>
            </a:pPr>
            <a:endParaRPr lang="ar-IQ" sz="2000" dirty="0"/>
          </a:p>
          <a:p>
            <a:pPr marL="109728" indent="0" algn="r">
              <a:buNone/>
            </a:pPr>
            <a:r>
              <a:rPr lang="ar-IQ" sz="2000" dirty="0" smtClean="0">
                <a:solidFill>
                  <a:srgbClr val="C00000"/>
                </a:solidFill>
              </a:rPr>
              <a:t>ثانيا: أهلية الأداء: </a:t>
            </a:r>
          </a:p>
          <a:p>
            <a:pPr marL="109728" indent="0" algn="r">
              <a:buNone/>
            </a:pPr>
            <a:r>
              <a:rPr lang="ar-IQ" sz="2000" dirty="0">
                <a:solidFill>
                  <a:srgbClr val="0070C0"/>
                </a:solidFill>
              </a:rPr>
              <a:t>1- أهلية الأداء الكاملة</a:t>
            </a:r>
            <a:r>
              <a:rPr lang="ar-IQ" sz="2000" dirty="0" smtClean="0"/>
              <a:t>: وهي صلاحية الشخص لصدور التصرف منه على وجه يعتد به شرعا وتثبت هذه الاهلية للبالغ الرشيد فيكون صالحا لصدور التصرفات منه دون توقف على اجازة احد. </a:t>
            </a:r>
          </a:p>
          <a:p>
            <a:pPr marL="109728" indent="0" algn="r">
              <a:buNone/>
            </a:pPr>
            <a:r>
              <a:rPr lang="ar-IQ" sz="2000" dirty="0">
                <a:solidFill>
                  <a:srgbClr val="0070C0"/>
                </a:solidFill>
              </a:rPr>
              <a:t>2- أهلية الاداء الناقصة</a:t>
            </a:r>
            <a:r>
              <a:rPr lang="ar-IQ" sz="2000" dirty="0" smtClean="0"/>
              <a:t>: وهي صلاحية الشخص لصدور بعض التصرفات منه على وجه يعتد به شرعا وتثبت هذه الأهلية بالتمييز لحين سن البلوغ وقد قدر الفقهاء سن السابعة لسن التمييز. </a:t>
            </a:r>
          </a:p>
          <a:p>
            <a:pPr marL="109728" indent="0" algn="r">
              <a:buNone/>
            </a:pPr>
            <a:endParaRPr lang="ar-IQ" sz="2000" dirty="0"/>
          </a:p>
          <a:p>
            <a:pPr marL="109728" indent="0" algn="r">
              <a:buNone/>
            </a:pPr>
            <a:r>
              <a:rPr lang="ar-IQ" sz="1800" dirty="0" smtClean="0"/>
              <a:t>هذه الأحكام تسري على العقود المدنية.</a:t>
            </a:r>
          </a:p>
          <a:p>
            <a:pPr marL="109728" indent="0" algn="r">
              <a:buNone/>
            </a:pPr>
            <a:r>
              <a:rPr lang="ar-IQ" sz="1800" dirty="0" smtClean="0"/>
              <a:t>وبالنسبة لعقد الزواج تسري عليها هذه الأحكام مع الاختلاف في بعض الأحكام كما نبينه فيما يأتي: </a:t>
            </a:r>
          </a:p>
          <a:p>
            <a:pPr marL="109728" indent="0" algn="r">
              <a:buNone/>
            </a:pPr>
            <a:r>
              <a:rPr lang="ar-IQ" sz="1800" dirty="0" smtClean="0"/>
              <a:t>أجاز جمهور الفقهاء زواج المجنون والصغير المميز مثلها مثل زواج البالغ العاقل, والفرق عندهم أن بامكان البالغ العاقل مباشرة عقد زواجه بنفسه اما المجنون والصغير المميز فانهم لايباشرون عقد زواجهم بانفسهم بل يتولاه عنهم وليهم. </a:t>
            </a:r>
          </a:p>
          <a:p>
            <a:pPr marL="109728" indent="0" algn="r">
              <a:buNone/>
            </a:pPr>
            <a:r>
              <a:rPr lang="ar-IQ" sz="1800" dirty="0" smtClean="0">
                <a:solidFill>
                  <a:srgbClr val="C00000"/>
                </a:solidFill>
              </a:rPr>
              <a:t>اذن يتبين من ذلك ان الفقهاء لم يعتدوا باهلية الاداء في الزواج.</a:t>
            </a:r>
            <a:endParaRPr lang="ar-IQ" sz="1800" dirty="0">
              <a:solidFill>
                <a:srgbClr val="C00000"/>
              </a:solidFill>
            </a:endParaRPr>
          </a:p>
        </p:txBody>
      </p:sp>
    </p:spTree>
    <p:extLst>
      <p:ext uri="{BB962C8B-B14F-4D97-AF65-F5344CB8AC3E}">
        <p14:creationId xmlns:p14="http://schemas.microsoft.com/office/powerpoint/2010/main" val="3417253517"/>
      </p:ext>
    </p:extLst>
  </p:cSld>
  <p:clrMapOvr>
    <a:masterClrMapping/>
  </p:clrMapOvr>
  <mc:AlternateContent xmlns:mc="http://schemas.openxmlformats.org/markup-compatibility/2006" xmlns:p14="http://schemas.microsoft.com/office/powerpoint/2010/main">
    <mc:Choice Requires="p14">
      <p:transition spd="slow" p14:dur="2000" advTm="337924"/>
    </mc:Choice>
    <mc:Fallback xmlns="">
      <p:transition spd="slow" advTm="337924"/>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228600"/>
            <a:ext cx="8839200" cy="6400800"/>
          </a:xfrm>
        </p:spPr>
        <p:txBody>
          <a:bodyPr>
            <a:normAutofit/>
          </a:bodyPr>
          <a:lstStyle/>
          <a:p>
            <a:pPr marL="109728" indent="0" algn="r">
              <a:buNone/>
            </a:pPr>
            <a:r>
              <a:rPr lang="ar-IQ" sz="1800" dirty="0" smtClean="0"/>
              <a:t>اما قانون الاحوال الشخصية فقد نصت في الفقرة 1 من المادة 7 على :</a:t>
            </a:r>
          </a:p>
          <a:p>
            <a:pPr marL="109728" indent="0" algn="r">
              <a:buNone/>
            </a:pPr>
            <a:r>
              <a:rPr lang="ar-IQ" sz="1800" dirty="0" smtClean="0"/>
              <a:t>(يشترط في تمام أهلية الزواج العقل واكمال الثامنة عشر من العمر) </a:t>
            </a:r>
          </a:p>
          <a:p>
            <a:pPr marL="109728" indent="0" algn="r">
              <a:buNone/>
            </a:pPr>
            <a:endParaRPr lang="ar-IQ" sz="1800" dirty="0"/>
          </a:p>
          <a:p>
            <a:pPr marL="109728" indent="0" algn="r">
              <a:buNone/>
            </a:pPr>
            <a:r>
              <a:rPr lang="ar-IQ" sz="1800" dirty="0" smtClean="0"/>
              <a:t>ونصت المادة 5 من قانون الاحوال الشخصية على: </a:t>
            </a:r>
          </a:p>
          <a:p>
            <a:pPr marL="109728" indent="0" algn="r">
              <a:buNone/>
            </a:pPr>
            <a:r>
              <a:rPr lang="ar-IQ" sz="1800" dirty="0" smtClean="0"/>
              <a:t>( تتحقق الاهلية في عقد الزواج بتوفر الشروط الواجب توافرها في العاقدين او من يقوم مقامها وفق احكام هذا القانون) </a:t>
            </a:r>
          </a:p>
          <a:p>
            <a:pPr marL="109728" indent="0" algn="r">
              <a:buNone/>
            </a:pPr>
            <a:r>
              <a:rPr lang="ar-IQ" sz="1800" dirty="0" smtClean="0"/>
              <a:t>وبهذا النص اراد المشرع التاكيد على ان ما اشترطه القانون في العاقدين يشترط في من يقوم مقامهما بان تتوفر فيهما الاهلية المنصوص عليها في الفقرة 1 من المادة 7 وهي العقل واكمال 18 من العمر. </a:t>
            </a:r>
          </a:p>
          <a:p>
            <a:pPr marL="109728" indent="0" algn="r">
              <a:buNone/>
            </a:pPr>
            <a:endParaRPr lang="ar-IQ" sz="1600" dirty="0"/>
          </a:p>
          <a:p>
            <a:pPr marL="109728" indent="0" algn="ctr">
              <a:buNone/>
            </a:pPr>
            <a:r>
              <a:rPr lang="ar-IQ" sz="2400" b="1" dirty="0" smtClean="0"/>
              <a:t>زواج عديم الاهلية </a:t>
            </a:r>
          </a:p>
          <a:p>
            <a:pPr marL="109728" indent="0" algn="r">
              <a:buNone/>
            </a:pPr>
            <a:r>
              <a:rPr lang="ar-IQ" sz="1800" dirty="0" smtClean="0"/>
              <a:t>وصف عديم الاهلية ينطبق على المجنون والصغير غير المميز , وبالنسبة لزواج هؤلاء فان القانون وصف المجنون بالمريض عقليا وقد اجاز القانون زواجه باذن القاضي حسب نص الفقرة 2 من المادة 7 من قانون الاحوال الشخصية العراقي والتي تنص على: </a:t>
            </a:r>
          </a:p>
          <a:p>
            <a:pPr marL="109728" indent="0" algn="r">
              <a:buNone/>
            </a:pPr>
            <a:r>
              <a:rPr lang="ar-IQ" sz="1800" dirty="0" smtClean="0"/>
              <a:t>( للقاضي ان ياذن بزواج احد الزوجين المريض عقليا اذا ثبت بتقرير من لجنة طبية مختصة ان زواجه لايضر بالمجتمع وانه في مصلحته الشخصية وقبل الزوج الاخر بهذا الزواج قبولا صريحا كتابة في عقد الزواج ) </a:t>
            </a:r>
          </a:p>
          <a:p>
            <a:pPr marL="109728" indent="0" algn="r">
              <a:buNone/>
            </a:pPr>
            <a:endParaRPr lang="ar-IQ" sz="1800" dirty="0" smtClean="0"/>
          </a:p>
          <a:p>
            <a:pPr marL="109728" indent="0" algn="r">
              <a:buNone/>
            </a:pPr>
            <a:endParaRPr lang="ar-IQ" sz="2400" b="1" dirty="0" smtClean="0"/>
          </a:p>
        </p:txBody>
      </p:sp>
    </p:spTree>
    <p:extLst>
      <p:ext uri="{BB962C8B-B14F-4D97-AF65-F5344CB8AC3E}">
        <p14:creationId xmlns:p14="http://schemas.microsoft.com/office/powerpoint/2010/main" val="3572526922"/>
      </p:ext>
    </p:extLst>
  </p:cSld>
  <p:clrMapOvr>
    <a:masterClrMapping/>
  </p:clrMapOvr>
  <mc:AlternateContent xmlns:mc="http://schemas.openxmlformats.org/markup-compatibility/2006" xmlns:p14="http://schemas.microsoft.com/office/powerpoint/2010/main">
    <mc:Choice Requires="p14">
      <p:transition spd="slow" p14:dur="2000" advTm="405403"/>
    </mc:Choice>
    <mc:Fallback xmlns="">
      <p:transition spd="slow" advTm="405403"/>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304800"/>
            <a:ext cx="8610600" cy="6248400"/>
          </a:xfrm>
        </p:spPr>
        <p:txBody>
          <a:bodyPr>
            <a:normAutofit/>
          </a:bodyPr>
          <a:lstStyle/>
          <a:p>
            <a:pPr marL="109728" indent="0" algn="r">
              <a:buNone/>
            </a:pPr>
            <a:endParaRPr lang="ar-IQ" sz="1800" dirty="0" smtClean="0">
              <a:solidFill>
                <a:srgbClr val="C00000"/>
              </a:solidFill>
            </a:endParaRPr>
          </a:p>
          <a:p>
            <a:pPr marL="109728" indent="0" algn="r">
              <a:buNone/>
            </a:pPr>
            <a:r>
              <a:rPr lang="ar-IQ" sz="2000" b="1" dirty="0" smtClean="0">
                <a:solidFill>
                  <a:srgbClr val="C00000"/>
                </a:solidFill>
              </a:rPr>
              <a:t>اذن بموجب الفقرة 2 من المادة 7 من قانون الاحوال الشخصية العراقي يستطيع القاضي ان ياذن </a:t>
            </a:r>
          </a:p>
          <a:p>
            <a:pPr marL="109728" indent="0" algn="r">
              <a:buNone/>
            </a:pPr>
            <a:r>
              <a:rPr lang="ar-IQ" sz="2000" b="1" dirty="0" smtClean="0">
                <a:solidFill>
                  <a:srgbClr val="C00000"/>
                </a:solidFill>
              </a:rPr>
              <a:t>بزواج المصاب بمرض عقلي بعد توافر الشروط التالية: </a:t>
            </a:r>
          </a:p>
          <a:p>
            <a:pPr marL="109728" indent="0" algn="r">
              <a:buNone/>
            </a:pPr>
            <a:endParaRPr lang="ar-IQ" sz="2000" b="1" dirty="0" smtClean="0">
              <a:solidFill>
                <a:srgbClr val="C00000"/>
              </a:solidFill>
            </a:endParaRPr>
          </a:p>
          <a:p>
            <a:pPr marL="109728" indent="0" algn="r">
              <a:buNone/>
            </a:pPr>
            <a:r>
              <a:rPr lang="ar-IQ" sz="1800" dirty="0" smtClean="0"/>
              <a:t>1- وجود تقرير طبي صادر من لجنة طبية مختصة يبين ان هذا المريض عقليا لا يضر بالمجتمع كأن لا يكون المرض قابلا للانتقال الى نسل المريض ففي ذلك اضرار بالمجتمع .</a:t>
            </a:r>
          </a:p>
          <a:p>
            <a:pPr marL="109728" indent="0" algn="r">
              <a:buNone/>
            </a:pPr>
            <a:r>
              <a:rPr lang="ar-IQ" sz="1800" dirty="0" smtClean="0"/>
              <a:t>كما يجب ان يتضمن التقرير بأن هذا الزواج يحقق مصلحة للشخص المريض كأن يخفف من حدة مرضه او يساعده على تحسين سلوكه والا لم ياذن له بالزواج. </a:t>
            </a:r>
          </a:p>
          <a:p>
            <a:pPr marL="109728" indent="0" algn="r">
              <a:buNone/>
            </a:pPr>
            <a:r>
              <a:rPr lang="ar-IQ" sz="1800" dirty="0" smtClean="0"/>
              <a:t>2- يكون الطرف الاخر عالما بحالة المصاب ويبدي موافقته بصورة صريحة وان يسجل هذا القبول ويكتب في عقد الزواج. </a:t>
            </a:r>
          </a:p>
          <a:p>
            <a:pPr marL="109728" indent="0" algn="r">
              <a:buNone/>
            </a:pPr>
            <a:r>
              <a:rPr lang="ar-IQ" sz="1800" dirty="0" smtClean="0"/>
              <a:t>3- ان لايكون كلا الطرفين مصابا بالمرض العقلي. </a:t>
            </a:r>
          </a:p>
          <a:p>
            <a:pPr marL="109728" indent="0" algn="r">
              <a:buNone/>
            </a:pPr>
            <a:endParaRPr lang="ar-IQ" sz="1800" dirty="0" smtClean="0"/>
          </a:p>
          <a:p>
            <a:pPr marL="109728" indent="0" algn="r">
              <a:buNone/>
            </a:pPr>
            <a:endParaRPr lang="ar-IQ" sz="2400" b="1" dirty="0"/>
          </a:p>
          <a:p>
            <a:pPr marL="109728" indent="0" algn="r">
              <a:buNone/>
            </a:pPr>
            <a:endParaRPr lang="en-US" sz="1800" dirty="0"/>
          </a:p>
        </p:txBody>
      </p:sp>
    </p:spTree>
    <p:extLst>
      <p:ext uri="{BB962C8B-B14F-4D97-AF65-F5344CB8AC3E}">
        <p14:creationId xmlns:p14="http://schemas.microsoft.com/office/powerpoint/2010/main" val="3595180544"/>
      </p:ext>
    </p:extLst>
  </p:cSld>
  <p:clrMapOvr>
    <a:masterClrMapping/>
  </p:clrMapOvr>
  <mc:AlternateContent xmlns:mc="http://schemas.openxmlformats.org/markup-compatibility/2006" xmlns:p14="http://schemas.microsoft.com/office/powerpoint/2010/main">
    <mc:Choice Requires="p14">
      <p:transition spd="slow" p14:dur="2000" advTm="248480"/>
    </mc:Choice>
    <mc:Fallback xmlns="">
      <p:transition spd="slow" advTm="248480"/>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6524</TotalTime>
  <Words>601</Words>
  <Application>Microsoft Office PowerPoint</Application>
  <PresentationFormat>On-screen Show (4:3)</PresentationFormat>
  <Paragraphs>52</Paragraphs>
  <Slides>5</Slides>
  <Notes>1</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Concourse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imation</dc:creator>
  <cp:lastModifiedBy>imation</cp:lastModifiedBy>
  <cp:revision>266</cp:revision>
  <dcterms:created xsi:type="dcterms:W3CDTF">2020-04-07T21:21:41Z</dcterms:created>
  <dcterms:modified xsi:type="dcterms:W3CDTF">2022-01-25T16:27:39Z</dcterms:modified>
</cp:coreProperties>
</file>