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7" r:id="rId2"/>
    <p:sldId id="258" r:id="rId3"/>
    <p:sldId id="262"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4CA9A2-2E40-47F6-9A04-CC4A2434660B}" type="datetimeFigureOut">
              <a:rPr lang="en-US" smtClean="0"/>
              <a:t>1/25/2022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8CC285-E79A-4257-A28B-C1040FCBE72D}" type="slidenum">
              <a:rPr lang="en-US" smtClean="0"/>
              <a:t>‹#›</a:t>
            </a:fld>
            <a:endParaRPr lang="en-US"/>
          </a:p>
        </p:txBody>
      </p:sp>
    </p:spTree>
    <p:extLst>
      <p:ext uri="{BB962C8B-B14F-4D97-AF65-F5344CB8AC3E}">
        <p14:creationId xmlns:p14="http://schemas.microsoft.com/office/powerpoint/2010/main" val="4106648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8CC285-E79A-4257-A28B-C1040FCBE72D}" type="slidenum">
              <a:rPr lang="en-US" smtClean="0"/>
              <a:t>4</a:t>
            </a:fld>
            <a:endParaRPr lang="en-US"/>
          </a:p>
        </p:txBody>
      </p:sp>
    </p:spTree>
    <p:extLst>
      <p:ext uri="{BB962C8B-B14F-4D97-AF65-F5344CB8AC3E}">
        <p14:creationId xmlns:p14="http://schemas.microsoft.com/office/powerpoint/2010/main" val="35111863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73B208B-C822-4E6F-9792-97EB65CB420E}" type="datetimeFigureOut">
              <a:rPr lang="en-US" smtClean="0"/>
              <a:t>1/25/2022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2286580-2F8B-4678-ACE7-59EE7CF9901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73B208B-C822-4E6F-9792-97EB65CB420E}" type="datetimeFigureOut">
              <a:rPr lang="en-US" smtClean="0"/>
              <a:t>1/25/2022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2286580-2F8B-4678-ACE7-59EE7CF9901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73B208B-C822-4E6F-9792-97EB65CB420E}" type="datetimeFigureOut">
              <a:rPr lang="en-US" smtClean="0"/>
              <a:t>1/25/2022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2286580-2F8B-4678-ACE7-59EE7CF9901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73B208B-C822-4E6F-9792-97EB65CB420E}" type="datetimeFigureOut">
              <a:rPr lang="en-US" smtClean="0"/>
              <a:t>1/25/2022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2286580-2F8B-4678-ACE7-59EE7CF99018}"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73B208B-C822-4E6F-9792-97EB65CB420E}" type="datetimeFigureOut">
              <a:rPr lang="en-US" smtClean="0"/>
              <a:t>1/25/2022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2286580-2F8B-4678-ACE7-59EE7CF99018}"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73B208B-C822-4E6F-9792-97EB65CB420E}" type="datetimeFigureOut">
              <a:rPr lang="en-US" smtClean="0"/>
              <a:t>1/25/2022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2286580-2F8B-4678-ACE7-59EE7CF99018}"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73B208B-C822-4E6F-9792-97EB65CB420E}" type="datetimeFigureOut">
              <a:rPr lang="en-US" smtClean="0"/>
              <a:t>1/25/2022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2286580-2F8B-4678-ACE7-59EE7CF9901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73B208B-C822-4E6F-9792-97EB65CB420E}" type="datetimeFigureOut">
              <a:rPr lang="en-US" smtClean="0"/>
              <a:t>1/25/2022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2286580-2F8B-4678-ACE7-59EE7CF99018}"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73B208B-C822-4E6F-9792-97EB65CB420E}" type="datetimeFigureOut">
              <a:rPr lang="en-US" smtClean="0"/>
              <a:t>1/25/2022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2286580-2F8B-4678-ACE7-59EE7CF9901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73B208B-C822-4E6F-9792-97EB65CB420E}" type="datetimeFigureOut">
              <a:rPr lang="en-US" smtClean="0"/>
              <a:t>1/25/2022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2286580-2F8B-4678-ACE7-59EE7CF9901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73B208B-C822-4E6F-9792-97EB65CB420E}" type="datetimeFigureOut">
              <a:rPr lang="en-US" smtClean="0"/>
              <a:t>1/25/2022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2286580-2F8B-4678-ACE7-59EE7CF99018}"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73B208B-C822-4E6F-9792-97EB65CB420E}" type="datetimeFigureOut">
              <a:rPr lang="en-US" smtClean="0"/>
              <a:t>1/25/2022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2286580-2F8B-4678-ACE7-59EE7CF9901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713"/>
            <a:ext cx="8229600" cy="5505450"/>
          </a:xfrm>
        </p:spPr>
        <p:txBody>
          <a:bodyPr rtlCol="0">
            <a:normAutofit/>
          </a:bodyPr>
          <a:lstStyle/>
          <a:p>
            <a:pPr marL="274320" indent="-274320" fontAlgn="auto">
              <a:spcAft>
                <a:spcPts val="0"/>
              </a:spcAft>
              <a:buClr>
                <a:schemeClr val="accent3"/>
              </a:buClr>
              <a:buFont typeface="Wingdings 2"/>
              <a:buChar char=""/>
              <a:defRPr/>
            </a:pPr>
            <a:endParaRPr lang="en-US" dirty="0" smtClean="0"/>
          </a:p>
          <a:p>
            <a:pPr marL="274320" indent="-274320" algn="ctr" rtl="1" fontAlgn="auto">
              <a:spcAft>
                <a:spcPts val="0"/>
              </a:spcAft>
              <a:buClr>
                <a:schemeClr val="accent3"/>
              </a:buClr>
              <a:buFont typeface="Wingdings 2"/>
              <a:buChar char=""/>
              <a:defRPr/>
            </a:pPr>
            <a:r>
              <a:rPr lang="ar-IQ" sz="3600" b="1" dirty="0" smtClean="0">
                <a:latin typeface="Arabic Transparent" pitchFamily="34" charset="0"/>
                <a:cs typeface="Arabic Transparent" pitchFamily="34" charset="0"/>
              </a:rPr>
              <a:t>قانون الأحوال الشخصية العراقي وتعديلاته</a:t>
            </a:r>
          </a:p>
          <a:p>
            <a:pPr marL="0" indent="0" algn="ctr" rtl="1" fontAlgn="auto">
              <a:spcAft>
                <a:spcPts val="0"/>
              </a:spcAft>
              <a:buClr>
                <a:schemeClr val="accent3"/>
              </a:buClr>
              <a:buFont typeface="Wingdings 2"/>
              <a:buNone/>
              <a:defRPr/>
            </a:pPr>
            <a:r>
              <a:rPr lang="ar-IQ" sz="3600" b="1" dirty="0">
                <a:latin typeface="Arabic Transparent" pitchFamily="34" charset="0"/>
                <a:cs typeface="Arabic Transparent" pitchFamily="34" charset="0"/>
              </a:rPr>
              <a:t>رقم (188) لسنة 1959م </a:t>
            </a:r>
            <a:endParaRPr lang="ar-IQ" sz="3600" b="1" dirty="0" smtClean="0">
              <a:latin typeface="Arabic Transparent" pitchFamily="34" charset="0"/>
              <a:cs typeface="Arabic Transparent" pitchFamily="34" charset="0"/>
            </a:endParaRPr>
          </a:p>
          <a:p>
            <a:pPr marL="274320" indent="-274320" algn="ctr" rtl="1" fontAlgn="auto">
              <a:spcAft>
                <a:spcPts val="0"/>
              </a:spcAft>
              <a:buClr>
                <a:schemeClr val="accent3"/>
              </a:buClr>
              <a:buFont typeface="Wingdings 2"/>
              <a:buChar char=""/>
              <a:defRPr/>
            </a:pPr>
            <a:r>
              <a:rPr lang="ar-IQ" sz="3600" b="1" dirty="0" smtClean="0">
                <a:latin typeface="Arabic Transparent" pitchFamily="34" charset="0"/>
                <a:cs typeface="Arabic Transparent" pitchFamily="34" charset="0"/>
              </a:rPr>
              <a:t>( الزواج والطلاق) </a:t>
            </a:r>
          </a:p>
          <a:p>
            <a:pPr marL="274320" indent="-274320" algn="ctr" rtl="1" fontAlgn="auto">
              <a:spcAft>
                <a:spcPts val="0"/>
              </a:spcAft>
              <a:buClr>
                <a:schemeClr val="accent3"/>
              </a:buClr>
              <a:buFont typeface="Wingdings 2"/>
              <a:buChar char=""/>
              <a:defRPr/>
            </a:pPr>
            <a:r>
              <a:rPr lang="ar-IQ" sz="3600" b="1" dirty="0" smtClean="0">
                <a:latin typeface="Arabic Transparent" pitchFamily="34" charset="0"/>
                <a:cs typeface="Arabic Transparent" pitchFamily="34" charset="0"/>
              </a:rPr>
              <a:t>المرحلة الثالثة </a:t>
            </a:r>
          </a:p>
          <a:p>
            <a:pPr marL="274320" indent="-274320" algn="ctr" rtl="1" fontAlgn="auto">
              <a:spcAft>
                <a:spcPts val="0"/>
              </a:spcAft>
              <a:buClr>
                <a:schemeClr val="accent3"/>
              </a:buClr>
              <a:buFont typeface="Wingdings 2"/>
              <a:buChar char=""/>
              <a:defRPr/>
            </a:pPr>
            <a:r>
              <a:rPr lang="ar-IQ" sz="3600" b="1" dirty="0" smtClean="0">
                <a:latin typeface="Arabic Transparent" pitchFamily="34" charset="0"/>
                <a:cs typeface="Arabic Transparent" pitchFamily="34" charset="0"/>
              </a:rPr>
              <a:t>م. تارا سعيد الدباغ </a:t>
            </a:r>
          </a:p>
          <a:p>
            <a:pPr marL="0" indent="0" algn="ctr" rtl="1" fontAlgn="auto">
              <a:spcAft>
                <a:spcPts val="0"/>
              </a:spcAft>
              <a:buClr>
                <a:schemeClr val="accent3"/>
              </a:buClr>
              <a:buNone/>
              <a:defRPr/>
            </a:pPr>
            <a:r>
              <a:rPr lang="en-US" sz="3600" b="1" smtClean="0">
                <a:latin typeface="Arabic Transparent" pitchFamily="34" charset="0"/>
                <a:cs typeface="Arabic Transparent" pitchFamily="34" charset="0"/>
              </a:rPr>
              <a:t>2022-2021</a:t>
            </a:r>
            <a:endParaRPr lang="ar-IQ" sz="3600" b="1" dirty="0" smtClean="0">
              <a:latin typeface="Arabic Transparent" pitchFamily="34" charset="0"/>
              <a:cs typeface="Arabic Transparent" pitchFamily="34" charset="0"/>
            </a:endParaRPr>
          </a:p>
          <a:p>
            <a:pPr marL="0" indent="0" algn="ctr" rtl="1" fontAlgn="auto">
              <a:spcAft>
                <a:spcPts val="0"/>
              </a:spcAft>
              <a:buClr>
                <a:schemeClr val="accent3"/>
              </a:buClr>
              <a:buNone/>
              <a:defRPr/>
            </a:pPr>
            <a:r>
              <a:rPr lang="ar-IQ" sz="3600" b="1" dirty="0" smtClean="0">
                <a:latin typeface="Arabic Transparent" pitchFamily="34" charset="0"/>
                <a:cs typeface="Arabic Transparent" pitchFamily="34" charset="0"/>
              </a:rPr>
              <a:t>المحاضرة التاسعة</a:t>
            </a:r>
          </a:p>
          <a:p>
            <a:pPr marL="0" indent="0" algn="ctr" rtl="1" fontAlgn="auto">
              <a:spcAft>
                <a:spcPts val="0"/>
              </a:spcAft>
              <a:buClr>
                <a:schemeClr val="accent3"/>
              </a:buClr>
              <a:buNone/>
              <a:defRPr/>
            </a:pPr>
            <a:endParaRPr lang="ar-IQ" sz="3600" b="1" dirty="0" smtClean="0">
              <a:latin typeface="Arabic Transparent" pitchFamily="34" charset="0"/>
              <a:cs typeface="Arabic Transparent" pitchFamily="34" charset="0"/>
            </a:endParaRPr>
          </a:p>
        </p:txBody>
      </p:sp>
    </p:spTree>
    <p:extLst>
      <p:ext uri="{BB962C8B-B14F-4D97-AF65-F5344CB8AC3E}">
        <p14:creationId xmlns:p14="http://schemas.microsoft.com/office/powerpoint/2010/main" val="695707258"/>
      </p:ext>
    </p:extLst>
  </p:cSld>
  <p:clrMapOvr>
    <a:masterClrMapping/>
  </p:clrMapOvr>
  <mc:AlternateContent xmlns:mc="http://schemas.openxmlformats.org/markup-compatibility/2006" xmlns:p14="http://schemas.microsoft.com/office/powerpoint/2010/main">
    <mc:Choice Requires="p14">
      <p:transition spd="slow" p14:dur="2000" advTm="11141"/>
    </mc:Choice>
    <mc:Fallback xmlns="">
      <p:transition spd="slow" advTm="11141"/>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6248400"/>
          </a:xfrm>
        </p:spPr>
        <p:txBody>
          <a:bodyPr rtlCol="0">
            <a:normAutofit/>
          </a:bodyPr>
          <a:lstStyle/>
          <a:p>
            <a:pPr marL="0" indent="0" algn="ctr" fontAlgn="auto">
              <a:spcAft>
                <a:spcPts val="0"/>
              </a:spcAft>
              <a:buClr>
                <a:schemeClr val="accent3"/>
              </a:buClr>
              <a:buNone/>
              <a:defRPr/>
            </a:pPr>
            <a:r>
              <a:rPr lang="ar-IQ" sz="2800" b="1" dirty="0" smtClean="0">
                <a:latin typeface="Arial" pitchFamily="34" charset="0"/>
              </a:rPr>
              <a:t>زواج ناقص الأهلية </a:t>
            </a:r>
          </a:p>
          <a:p>
            <a:pPr marL="0" indent="0" algn="r" fontAlgn="auto">
              <a:spcAft>
                <a:spcPts val="0"/>
              </a:spcAft>
              <a:buClr>
                <a:schemeClr val="accent3"/>
              </a:buClr>
              <a:buNone/>
              <a:defRPr/>
            </a:pPr>
            <a:r>
              <a:rPr lang="ar-IQ" sz="2000" b="1" dirty="0" smtClean="0">
                <a:latin typeface="Arial" pitchFamily="34" charset="0"/>
              </a:rPr>
              <a:t>كما ذكرنا في المحاضرة السابقة يعتبر الصغير المميز ناقص الاهلية. والصغير المميز حسب القانون  العراقي هو الصغير الذي يتراوح عمره بين السابعة الى الثامنة عشر. والصغير هنا توفرت له بعض اسباب التمييز لكنه لايزال ناقص العقل لذلك يعتبر ناقص الاهلية. </a:t>
            </a:r>
          </a:p>
          <a:p>
            <a:pPr marL="0" indent="0" algn="r" fontAlgn="auto">
              <a:spcAft>
                <a:spcPts val="0"/>
              </a:spcAft>
              <a:buClr>
                <a:schemeClr val="accent3"/>
              </a:buClr>
              <a:buNone/>
              <a:defRPr/>
            </a:pPr>
            <a:endParaRPr lang="ar-IQ" sz="2800" b="1" dirty="0" smtClean="0">
              <a:latin typeface="Arial" pitchFamily="34" charset="0"/>
            </a:endParaRPr>
          </a:p>
          <a:p>
            <a:pPr marL="0" indent="0" algn="r" fontAlgn="auto">
              <a:spcAft>
                <a:spcPts val="0"/>
              </a:spcAft>
              <a:buClr>
                <a:schemeClr val="accent3"/>
              </a:buClr>
              <a:buNone/>
              <a:defRPr/>
            </a:pPr>
            <a:r>
              <a:rPr lang="ar-IQ" sz="2000" b="1" dirty="0" smtClean="0">
                <a:solidFill>
                  <a:srgbClr val="C00000"/>
                </a:solidFill>
                <a:latin typeface="Arial" pitchFamily="34" charset="0"/>
              </a:rPr>
              <a:t>س\ هل يستطيع القاضي ان يأذن بزواج ناقص الأهلية؟ </a:t>
            </a:r>
          </a:p>
          <a:p>
            <a:pPr marL="0" indent="0" algn="r" fontAlgn="auto">
              <a:spcAft>
                <a:spcPts val="0"/>
              </a:spcAft>
              <a:buClr>
                <a:schemeClr val="accent3"/>
              </a:buClr>
              <a:buNone/>
              <a:defRPr/>
            </a:pPr>
            <a:r>
              <a:rPr lang="ar-IQ" sz="2000" b="1" dirty="0" smtClean="0">
                <a:latin typeface="Arial" pitchFamily="34" charset="0"/>
              </a:rPr>
              <a:t>ج\ اجاز القانون للقاضي الاذن بزواج ناقص الاهلية وذلك طبقا لشروط محددة في الفقرتين 1 و2 في </a:t>
            </a:r>
          </a:p>
          <a:p>
            <a:pPr marL="0" indent="0" algn="r" fontAlgn="auto">
              <a:spcAft>
                <a:spcPts val="0"/>
              </a:spcAft>
              <a:buClr>
                <a:schemeClr val="accent3"/>
              </a:buClr>
              <a:buNone/>
              <a:defRPr/>
            </a:pPr>
            <a:r>
              <a:rPr lang="ar-IQ" sz="2000" b="1" dirty="0" smtClean="0">
                <a:latin typeface="Arial" pitchFamily="34" charset="0"/>
              </a:rPr>
              <a:t>المادة 8 من قانون الاحوال الشخصية وكما يأتي:  </a:t>
            </a:r>
          </a:p>
          <a:p>
            <a:pPr marL="0" indent="0" algn="r" fontAlgn="auto">
              <a:spcAft>
                <a:spcPts val="0"/>
              </a:spcAft>
              <a:buClr>
                <a:schemeClr val="accent3"/>
              </a:buClr>
              <a:buNone/>
              <a:defRPr/>
            </a:pPr>
            <a:endParaRPr lang="ar-IQ" sz="2000" b="1" dirty="0" smtClean="0">
              <a:latin typeface="Arial" pitchFamily="34" charset="0"/>
            </a:endParaRPr>
          </a:p>
          <a:p>
            <a:pPr marL="0" indent="0" algn="r" fontAlgn="auto">
              <a:spcAft>
                <a:spcPts val="0"/>
              </a:spcAft>
              <a:buClr>
                <a:schemeClr val="accent3"/>
              </a:buClr>
              <a:buNone/>
              <a:defRPr/>
            </a:pPr>
            <a:r>
              <a:rPr lang="ar-IQ" sz="2000" b="1" dirty="0" smtClean="0">
                <a:solidFill>
                  <a:srgbClr val="C00000"/>
                </a:solidFill>
                <a:latin typeface="Arial" pitchFamily="34" charset="0"/>
              </a:rPr>
              <a:t>نصت المادة 8 من قانون الاحوال الشخصية على: </a:t>
            </a:r>
          </a:p>
          <a:p>
            <a:pPr marL="0" indent="0" algn="r" fontAlgn="auto">
              <a:spcAft>
                <a:spcPts val="0"/>
              </a:spcAft>
              <a:buClr>
                <a:schemeClr val="accent3"/>
              </a:buClr>
              <a:buNone/>
              <a:defRPr/>
            </a:pPr>
            <a:r>
              <a:rPr lang="ar-IQ" sz="2000" b="1" dirty="0" smtClean="0">
                <a:latin typeface="Arial" pitchFamily="34" charset="0"/>
              </a:rPr>
              <a:t>(1- اذا طلب من اكمل 16 من العمر الزواج, فللقاضي ان ياذن به اذا ثبت له أهليته وقابليته البدنية, بعد موافقة وليه الشرعي فاذا امتنع الولي طلب القاضي منه موافقته خلال مدة يحددها له فان لم يعترض او كان اعتراضه غير جدير بالاعتبار اذن القاضي بالزواج.</a:t>
            </a:r>
          </a:p>
          <a:p>
            <a:pPr marL="0" indent="0" algn="r" fontAlgn="auto">
              <a:spcAft>
                <a:spcPts val="0"/>
              </a:spcAft>
              <a:buClr>
                <a:schemeClr val="accent3"/>
              </a:buClr>
              <a:buNone/>
              <a:defRPr/>
            </a:pPr>
            <a:r>
              <a:rPr lang="ar-IQ" sz="2000" b="1" dirty="0" smtClean="0">
                <a:latin typeface="Arial" pitchFamily="34" charset="0"/>
              </a:rPr>
              <a:t>2- للقاضي أن يأذن بزواج من بلغ 15 من العمر اذا وجد ضرورة قصوى تدعو الى ذلك, ويشترط لاعطاء الاذن تحقق البلوغ الشرعي والقابلية البدنية) </a:t>
            </a:r>
          </a:p>
          <a:p>
            <a:pPr marL="0" indent="0" algn="r" fontAlgn="auto">
              <a:spcAft>
                <a:spcPts val="0"/>
              </a:spcAft>
              <a:buClr>
                <a:schemeClr val="accent3"/>
              </a:buClr>
              <a:buNone/>
              <a:defRPr/>
            </a:pPr>
            <a:endParaRPr lang="ar-IQ" sz="2000" b="1" dirty="0">
              <a:latin typeface="Arial" pitchFamily="34" charset="0"/>
            </a:endParaRPr>
          </a:p>
        </p:txBody>
      </p:sp>
    </p:spTree>
    <p:extLst>
      <p:ext uri="{BB962C8B-B14F-4D97-AF65-F5344CB8AC3E}">
        <p14:creationId xmlns:p14="http://schemas.microsoft.com/office/powerpoint/2010/main" val="4181464611"/>
      </p:ext>
    </p:extLst>
  </p:cSld>
  <p:clrMapOvr>
    <a:masterClrMapping/>
  </p:clrMapOvr>
  <mc:AlternateContent xmlns:mc="http://schemas.openxmlformats.org/markup-compatibility/2006" xmlns:p14="http://schemas.microsoft.com/office/powerpoint/2010/main">
    <mc:Choice Requires="p14">
      <p:transition spd="slow" p14:dur="2000" advTm="245476"/>
    </mc:Choice>
    <mc:Fallback xmlns="">
      <p:transition spd="slow" advTm="245476"/>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304800"/>
            <a:ext cx="8382000" cy="6400800"/>
          </a:xfrm>
        </p:spPr>
        <p:txBody>
          <a:bodyPr>
            <a:normAutofit/>
          </a:bodyPr>
          <a:lstStyle/>
          <a:p>
            <a:pPr marL="109728" indent="0" algn="ctr">
              <a:buNone/>
            </a:pPr>
            <a:r>
              <a:rPr lang="ar-IQ" sz="2000" b="1" dirty="0" smtClean="0">
                <a:solidFill>
                  <a:srgbClr val="C00000"/>
                </a:solidFill>
              </a:rPr>
              <a:t>س\ ما هي الشروط  الذي حددها القانون ليستطيع القاضي ان يأذن بزواج من اكمل 16 من العمر ؟</a:t>
            </a:r>
          </a:p>
          <a:p>
            <a:pPr marL="109728" indent="0" algn="r">
              <a:buNone/>
            </a:pPr>
            <a:r>
              <a:rPr lang="ar-IQ" sz="2000" b="1" dirty="0" smtClean="0"/>
              <a:t>ج\ يستطيع القاضي اعطاء اذن بزواج من اكمل 16 من العمر بالشروط التالية:</a:t>
            </a:r>
          </a:p>
          <a:p>
            <a:pPr marL="109728" indent="0" algn="r">
              <a:buNone/>
            </a:pPr>
            <a:r>
              <a:rPr lang="ar-IQ" sz="2000" b="1" dirty="0" smtClean="0"/>
              <a:t>1- اذا ثبت سلامته من المرض العقلي وهذا ما يمكن ان تفسر به عبارة ( أهليته) الواردة في الفقرة لأن عمره معلوم من قبل القاضي. </a:t>
            </a:r>
          </a:p>
          <a:p>
            <a:pPr marL="109728" indent="0" algn="r">
              <a:buNone/>
            </a:pPr>
            <a:r>
              <a:rPr lang="ar-IQ" sz="2000" b="1" dirty="0" smtClean="0"/>
              <a:t>2- ان يتمتع طالب الزواج بالقابلية البدنية المطلوبة للزواج. </a:t>
            </a:r>
            <a:endParaRPr lang="ar-IQ" sz="2000" b="1" dirty="0"/>
          </a:p>
          <a:p>
            <a:pPr marL="109728" indent="0" algn="r">
              <a:buNone/>
            </a:pPr>
            <a:r>
              <a:rPr lang="ar-IQ" sz="2000" b="1" dirty="0" smtClean="0">
                <a:solidFill>
                  <a:srgbClr val="C00000"/>
                </a:solidFill>
              </a:rPr>
              <a:t>ملاحظة</a:t>
            </a:r>
            <a:r>
              <a:rPr lang="ar-IQ" sz="2000" b="1" dirty="0" smtClean="0"/>
              <a:t>\ قد يحصل ان يكون عمر الفتاة المسجلة 17 سنة ولكن علامات الصغر بادية عليها ويجد القاضي انها غير صالحة للزواج ففي هذه الحالة لا يكون القاضي مجبرا على اعطاء الاذن بالزواج بل يستطيع ان يحيل الفتاة الى طبيب اخصائي لبيان كونها تصلح للزواج ام لا فاذا جاء التقرير مبينا </a:t>
            </a:r>
          </a:p>
          <a:p>
            <a:pPr marL="109728" indent="0" algn="r">
              <a:buNone/>
            </a:pPr>
            <a:r>
              <a:rPr lang="ar-IQ" sz="2000" b="1" dirty="0" smtClean="0"/>
              <a:t>عدم صلاحيتها للزواج لم يأذن القاضي بالزواج. </a:t>
            </a:r>
          </a:p>
          <a:p>
            <a:pPr marL="109728" indent="0" algn="r">
              <a:buNone/>
            </a:pPr>
            <a:r>
              <a:rPr lang="ar-IQ" sz="2000" b="1" dirty="0" smtClean="0"/>
              <a:t>اما اذا كان العمر المسجل 14 عام في حين ان شكل وحجم وظاهر حال الفتاة يؤيد ان عمرها 17 سنة هنا لايستطيع القاضي أن يأذن بزواج الفتاة. ويجب على طالب الزواج تصحيح تولدها وفقا للقواعد القانونية. </a:t>
            </a:r>
          </a:p>
          <a:p>
            <a:pPr marL="109728" indent="0" algn="r">
              <a:buNone/>
            </a:pPr>
            <a:r>
              <a:rPr lang="ar-IQ" sz="2000" b="1" dirty="0" smtClean="0"/>
              <a:t>3- موافقة الولي الشرعي اما اذا اعترض فان القاضي يحدد له مدة كمهلة للموافقة فان لم يعترض خلال تلك المدة او اعترض ولكن لم يكن يقدم اسبابا ومبررات معقولة للمنع يستطيع القاضي أن يأذن له بالزواج. </a:t>
            </a:r>
          </a:p>
          <a:p>
            <a:pPr marL="109728" indent="0" algn="r">
              <a:buNone/>
            </a:pPr>
            <a:r>
              <a:rPr lang="ar-IQ" sz="2000" b="1" dirty="0" smtClean="0">
                <a:solidFill>
                  <a:srgbClr val="C00000"/>
                </a:solidFill>
              </a:rPr>
              <a:t>ملاحظة مهمة\ 1- الولي الشرعي كالأب يستطيع ان يوكل غيره بوكالة رسمية يخول فيها وكيله الحضور في محكمة الأحوال الشخصية لتسجيل عقد زواج من تحت ولايته.</a:t>
            </a:r>
          </a:p>
          <a:p>
            <a:pPr marL="109728" indent="0" algn="r">
              <a:buNone/>
            </a:pPr>
            <a:r>
              <a:rPr lang="ar-IQ" sz="2000" b="1" dirty="0" smtClean="0">
                <a:solidFill>
                  <a:srgbClr val="C00000"/>
                </a:solidFill>
              </a:rPr>
              <a:t>2- واذا كان الأب متوفيا أو غائبا غيبة طويلة أو مفقودا فان الام تكون هي الولي اذا كانت حاضنة. </a:t>
            </a:r>
          </a:p>
          <a:p>
            <a:pPr marL="109728" indent="0" algn="r">
              <a:buNone/>
            </a:pPr>
            <a:endParaRPr lang="ar-IQ" sz="2000" b="1" dirty="0" smtClean="0"/>
          </a:p>
          <a:p>
            <a:pPr marL="109728" indent="0" algn="r">
              <a:buNone/>
            </a:pPr>
            <a:endParaRPr lang="ar-IQ" sz="2000" b="1" dirty="0" smtClean="0"/>
          </a:p>
          <a:p>
            <a:pPr marL="109728" indent="0" algn="r">
              <a:buNone/>
            </a:pPr>
            <a:endParaRPr lang="ar-IQ" sz="2000" b="1" dirty="0" smtClean="0"/>
          </a:p>
          <a:p>
            <a:pPr marL="109728" indent="0" algn="r">
              <a:buNone/>
            </a:pPr>
            <a:endParaRPr lang="ar-IQ" sz="2400" b="1" dirty="0" smtClean="0">
              <a:solidFill>
                <a:srgbClr val="C00000"/>
              </a:solidFill>
            </a:endParaRPr>
          </a:p>
          <a:p>
            <a:pPr marL="109728" indent="0" algn="r">
              <a:buNone/>
            </a:pPr>
            <a:endParaRPr lang="ar-IQ" sz="2400" b="1" dirty="0">
              <a:solidFill>
                <a:srgbClr val="C00000"/>
              </a:solidFill>
            </a:endParaRPr>
          </a:p>
        </p:txBody>
      </p:sp>
    </p:spTree>
    <p:extLst>
      <p:ext uri="{BB962C8B-B14F-4D97-AF65-F5344CB8AC3E}">
        <p14:creationId xmlns:p14="http://schemas.microsoft.com/office/powerpoint/2010/main" val="2309191885"/>
      </p:ext>
    </p:extLst>
  </p:cSld>
  <p:clrMapOvr>
    <a:masterClrMapping/>
  </p:clrMapOvr>
  <mc:AlternateContent xmlns:mc="http://schemas.openxmlformats.org/markup-compatibility/2006" xmlns:p14="http://schemas.microsoft.com/office/powerpoint/2010/main">
    <mc:Choice Requires="p14">
      <p:transition spd="slow" p14:dur="2000" advTm="395492"/>
    </mc:Choice>
    <mc:Fallback xmlns="">
      <p:transition spd="slow" advTm="395492"/>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28600"/>
            <a:ext cx="8839200" cy="6400800"/>
          </a:xfrm>
        </p:spPr>
        <p:txBody>
          <a:bodyPr>
            <a:normAutofit/>
          </a:bodyPr>
          <a:lstStyle/>
          <a:p>
            <a:pPr marL="109728" indent="0" algn="ctr">
              <a:buNone/>
            </a:pPr>
            <a:r>
              <a:rPr lang="ar-IQ" sz="2000" b="1" dirty="0">
                <a:solidFill>
                  <a:srgbClr val="C00000"/>
                </a:solidFill>
              </a:rPr>
              <a:t>س\ ما هي الشروط  الذي حددها القانون ليستطيع القاضي ان يأذن بزواج من اكمل </a:t>
            </a:r>
            <a:r>
              <a:rPr lang="ar-IQ" sz="2000" b="1" dirty="0" smtClean="0">
                <a:solidFill>
                  <a:srgbClr val="C00000"/>
                </a:solidFill>
              </a:rPr>
              <a:t>15 من </a:t>
            </a:r>
            <a:r>
              <a:rPr lang="ar-IQ" sz="2000" b="1" dirty="0">
                <a:solidFill>
                  <a:srgbClr val="C00000"/>
                </a:solidFill>
              </a:rPr>
              <a:t>العمر ؟</a:t>
            </a:r>
          </a:p>
          <a:p>
            <a:pPr marL="109728" indent="0" algn="r">
              <a:buNone/>
            </a:pPr>
            <a:r>
              <a:rPr lang="ar-IQ" sz="2000" b="1" dirty="0"/>
              <a:t>ج\ يستطيع القاضي اعطاء اذن بزواج من اكمل </a:t>
            </a:r>
            <a:r>
              <a:rPr lang="ar-IQ" sz="2000" b="1" dirty="0" smtClean="0"/>
              <a:t>15من </a:t>
            </a:r>
            <a:r>
              <a:rPr lang="ar-IQ" sz="2000" b="1" dirty="0"/>
              <a:t>العمر بالشروط التالية:</a:t>
            </a:r>
          </a:p>
          <a:p>
            <a:pPr marL="109728" indent="0" algn="r">
              <a:buNone/>
            </a:pPr>
            <a:r>
              <a:rPr lang="ar-IQ" sz="2000" b="1" dirty="0" smtClean="0"/>
              <a:t>1- أن تكون هناك ضرورة قصوى تدعو الى زواجه كأن يؤكد الأطباء على ان زواجه يساعد على شفائه من مرض خطير ألم به أو أن زواجه يساهم في حل مشكلة اجتماعية لأسرة طالب الزواج. </a:t>
            </a:r>
          </a:p>
          <a:p>
            <a:pPr marL="109728" indent="0" algn="r">
              <a:buNone/>
            </a:pPr>
            <a:r>
              <a:rPr lang="ar-IQ" sz="2000" b="1" dirty="0" smtClean="0"/>
              <a:t>2- أن يكون البلوغ الشرعي لطالب الزواج قد تحقق ومؤكدا ويدرك ما يقدم عليه وتكون له القابلية البدنية المطلوبة لذلك. </a:t>
            </a:r>
          </a:p>
          <a:p>
            <a:pPr marL="109728" indent="0" algn="r">
              <a:buNone/>
            </a:pPr>
            <a:r>
              <a:rPr lang="ar-IQ" sz="2000" b="1" dirty="0" smtClean="0">
                <a:solidFill>
                  <a:srgbClr val="C00000"/>
                </a:solidFill>
              </a:rPr>
              <a:t>  ملاحظة\ </a:t>
            </a:r>
            <a:r>
              <a:rPr lang="ar-IQ" sz="2000" b="1" dirty="0" smtClean="0"/>
              <a:t>1- خلو الفقرة الخاصة بزواج 15 سنة من العمر من الاشارة الى موافقة الولي كما هو موجود في زواج 16 من العمر. </a:t>
            </a:r>
            <a:r>
              <a:rPr lang="ar-IQ" sz="2000" b="1" dirty="0" smtClean="0">
                <a:solidFill>
                  <a:srgbClr val="C00000"/>
                </a:solidFill>
              </a:rPr>
              <a:t>ما السبب في ذلك؟ </a:t>
            </a:r>
          </a:p>
          <a:p>
            <a:pPr marL="109728" indent="0" algn="r">
              <a:buNone/>
            </a:pPr>
            <a:r>
              <a:rPr lang="ar-IQ" sz="2000" b="1" dirty="0" smtClean="0">
                <a:solidFill>
                  <a:srgbClr val="C00000"/>
                </a:solidFill>
              </a:rPr>
              <a:t>لانه اذا وجدت ضرورة تدعو الى الزواج فان ذلك يستلزم كون الاعتراض في غير محله وغير جدير بالاعتبار. </a:t>
            </a:r>
          </a:p>
          <a:p>
            <a:pPr marL="109728" indent="0" algn="r">
              <a:buNone/>
            </a:pPr>
            <a:r>
              <a:rPr lang="ar-IQ" sz="2000" b="1" dirty="0" smtClean="0">
                <a:solidFill>
                  <a:srgbClr val="C00000"/>
                </a:solidFill>
              </a:rPr>
              <a:t>2- الملاحظة الثانية: </a:t>
            </a:r>
            <a:r>
              <a:rPr lang="ar-IQ" sz="2000" b="1" dirty="0" smtClean="0"/>
              <a:t>هي ان هذه الفقرة تضمنت عبارة (تحقق البلوغ الشرعي) والتي لم ترد في الفقرة الخاصة بزواج من اكمل 16 من العمر. </a:t>
            </a:r>
            <a:r>
              <a:rPr lang="ar-IQ" sz="2000" b="1" dirty="0">
                <a:solidFill>
                  <a:srgbClr val="C00000"/>
                </a:solidFill>
              </a:rPr>
              <a:t>ما السبب في ذلك</a:t>
            </a:r>
            <a:r>
              <a:rPr lang="ar-IQ" sz="2000" b="1" dirty="0" smtClean="0">
                <a:solidFill>
                  <a:srgbClr val="C00000"/>
                </a:solidFill>
              </a:rPr>
              <a:t>؟ </a:t>
            </a:r>
          </a:p>
          <a:p>
            <a:pPr marL="109728" indent="0" algn="r">
              <a:buNone/>
            </a:pPr>
            <a:r>
              <a:rPr lang="ar-IQ" sz="2000" b="1" dirty="0" smtClean="0">
                <a:solidFill>
                  <a:srgbClr val="C00000"/>
                </a:solidFill>
              </a:rPr>
              <a:t>لأن البلوغ الشرعي لمن أكمل 16 من العمر يكاد يكون مؤكدا أما بالنسبة الى من بلغ 15 من العمر فانه غير مؤكد ولذلك على القاضي ان يتأكد من ذلك. </a:t>
            </a:r>
          </a:p>
          <a:p>
            <a:pPr marL="109728" indent="0" algn="r">
              <a:buNone/>
            </a:pPr>
            <a:r>
              <a:rPr lang="ar-IQ" sz="2000" b="1" dirty="0" smtClean="0">
                <a:solidFill>
                  <a:srgbClr val="C00000"/>
                </a:solidFill>
              </a:rPr>
              <a:t> 3- الملاحظة الثالثة: </a:t>
            </a:r>
            <a:r>
              <a:rPr lang="ar-IQ" sz="2000" b="1" dirty="0" smtClean="0"/>
              <a:t>تضمنت الفقرة 3 من المادة 8 من قانون الاحوال الشخصية</a:t>
            </a:r>
            <a:r>
              <a:rPr lang="ar-IQ" sz="2000" b="1" dirty="0" smtClean="0">
                <a:solidFill>
                  <a:srgbClr val="C00000"/>
                </a:solidFill>
              </a:rPr>
              <a:t> </a:t>
            </a:r>
            <a:r>
              <a:rPr lang="ar-IQ" sz="2000" b="1" dirty="0" smtClean="0"/>
              <a:t>على:</a:t>
            </a:r>
          </a:p>
          <a:p>
            <a:pPr marL="109728" indent="0" algn="r">
              <a:buNone/>
            </a:pPr>
            <a:r>
              <a:rPr lang="ar-IQ" sz="2000" b="1" dirty="0" smtClean="0"/>
              <a:t>(تعتبر الام وليا اذا كان الأب متوفيا أو غائبا وكانت حاضنة) </a:t>
            </a:r>
          </a:p>
          <a:p>
            <a:pPr marL="109728" indent="0" algn="r">
              <a:buNone/>
            </a:pPr>
            <a:r>
              <a:rPr lang="ar-IQ" sz="2000" b="1" dirty="0" smtClean="0"/>
              <a:t>عندما يكون الاب متوفيا او غائبا غيبة طويلة فان الأم تكون وليا اذا كانت هي الحاضنة ولاشك من بلف 15 من العمر محضون. </a:t>
            </a:r>
          </a:p>
        </p:txBody>
      </p:sp>
    </p:spTree>
    <p:extLst>
      <p:ext uri="{BB962C8B-B14F-4D97-AF65-F5344CB8AC3E}">
        <p14:creationId xmlns:p14="http://schemas.microsoft.com/office/powerpoint/2010/main" val="76607743"/>
      </p:ext>
    </p:extLst>
  </p:cSld>
  <p:clrMapOvr>
    <a:masterClrMapping/>
  </p:clrMapOvr>
  <mc:AlternateContent xmlns:mc="http://schemas.openxmlformats.org/markup-compatibility/2006" xmlns:p14="http://schemas.microsoft.com/office/powerpoint/2010/main">
    <mc:Choice Requires="p14">
      <p:transition spd="slow" p14:dur="2000" advTm="346431"/>
    </mc:Choice>
    <mc:Fallback xmlns="">
      <p:transition spd="slow" advTm="346431"/>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304800"/>
            <a:ext cx="8610600" cy="6248400"/>
          </a:xfrm>
        </p:spPr>
        <p:txBody>
          <a:bodyPr>
            <a:normAutofit/>
          </a:bodyPr>
          <a:lstStyle/>
          <a:p>
            <a:pPr marL="109728" indent="0" algn="ctr">
              <a:buNone/>
            </a:pPr>
            <a:r>
              <a:rPr lang="ar-IQ" sz="2400" b="1" dirty="0" smtClean="0"/>
              <a:t>الاكراه على الزواج </a:t>
            </a:r>
            <a:endParaRPr lang="ar-IQ" sz="2400" b="1" dirty="0"/>
          </a:p>
          <a:p>
            <a:pPr marL="109728" indent="0" algn="r">
              <a:buNone/>
            </a:pPr>
            <a:r>
              <a:rPr lang="ar-IQ" sz="2000" b="1" dirty="0" smtClean="0">
                <a:solidFill>
                  <a:srgbClr val="C00000"/>
                </a:solidFill>
              </a:rPr>
              <a:t>س\ هل يستطيع احد من الأقارب أو الأغيار اكراه أي من الطرفين على الزواج عندما يكون غير راضي عن هذا الزواج؟ </a:t>
            </a:r>
          </a:p>
          <a:p>
            <a:pPr marL="109728" indent="0" algn="r">
              <a:buNone/>
            </a:pPr>
            <a:r>
              <a:rPr lang="ar-IQ" sz="2000" b="1" dirty="0" smtClean="0"/>
              <a:t>ج\ </a:t>
            </a:r>
            <a:r>
              <a:rPr lang="ar-IQ" sz="2000" dirty="0" smtClean="0"/>
              <a:t>خصص المادة 9 من قانون الاحوال الشخصية لحكم الاكراه على الزواج  حيث نصت على: </a:t>
            </a:r>
          </a:p>
          <a:p>
            <a:pPr marL="109728" indent="0" algn="r">
              <a:buNone/>
            </a:pPr>
            <a:r>
              <a:rPr lang="ar-IQ" sz="2000" dirty="0" smtClean="0"/>
              <a:t>( 1- لا يحق لأي من الأقارب أو الأغيار اكراه أي شخص ذكرا كان أو انثى على الزواج دون رضاه ويعتبر عقد الزواج بالاكراه باطلا اذا لم يتم الدخول واذا تم الدخول فيكون موقوفا, كما لا يحق لأي من </a:t>
            </a:r>
          </a:p>
          <a:p>
            <a:pPr marL="109728" indent="0" algn="r">
              <a:buNone/>
            </a:pPr>
            <a:r>
              <a:rPr lang="ar-IQ" sz="2000" dirty="0" smtClean="0"/>
              <a:t>الأقارب أو الأغيار منع من كان أهلا للزواج بموجب أحكام هذا القانون من الزواج. </a:t>
            </a:r>
          </a:p>
          <a:p>
            <a:pPr marL="109728" indent="0" algn="r">
              <a:buNone/>
            </a:pPr>
            <a:r>
              <a:rPr lang="ar-IQ" sz="2000" dirty="0" smtClean="0"/>
              <a:t>2- يعاقب من خالف أحكام الفقرة 1 من هذه المادة بالحبس مدة لاتقل عن سنتين ولا تزيد على خمس سنوات اذا كان قريبا من الدرجة الأولى أما اذا كان المخالف من غير هؤلاء تكون العقوبة الحبس مدة </a:t>
            </a:r>
          </a:p>
          <a:p>
            <a:pPr marL="109728" indent="0" algn="r">
              <a:buNone/>
            </a:pPr>
            <a:r>
              <a:rPr lang="ar-IQ" sz="2000" dirty="0" smtClean="0"/>
              <a:t>لاتقل عن 3 سنوات او السجن مدة لا تزيد على 10 سنوات) </a:t>
            </a:r>
          </a:p>
          <a:p>
            <a:pPr marL="109728" indent="0" algn="r">
              <a:buNone/>
            </a:pPr>
            <a:r>
              <a:rPr lang="ar-IQ" sz="2000" dirty="0" smtClean="0"/>
              <a:t>اذن بموجب هذه المادة لايستطيع احد سواء كان قريبا او غريبا عن الطرفين اكراههم على الزواج وفي حال حدوث الزواج بالاكراه فمصير عقد الزواج يقسم الى قسمين: </a:t>
            </a:r>
          </a:p>
          <a:p>
            <a:pPr marL="109728" indent="0" algn="r">
              <a:buNone/>
            </a:pPr>
            <a:r>
              <a:rPr lang="ar-IQ" sz="2000" dirty="0" smtClean="0"/>
              <a:t>1- في حال عدم الدخول يكون العقد باطلا.</a:t>
            </a:r>
          </a:p>
          <a:p>
            <a:pPr marL="109728" indent="0" algn="r">
              <a:buNone/>
            </a:pPr>
            <a:r>
              <a:rPr lang="ar-IQ" sz="2000" dirty="0" smtClean="0"/>
              <a:t>2- في حال الدخول يكون العقد موقوفا على رأي المكره فان اجازه نفذ العقد وان لم يجزه يكون العقد باطلا. والحكمة في عدم ابطال العقد مباشرة هو لرعاية ماقد يترتب على الدخول من اثار. </a:t>
            </a:r>
            <a:endParaRPr lang="en-US" sz="2000" dirty="0"/>
          </a:p>
        </p:txBody>
      </p:sp>
    </p:spTree>
    <p:extLst>
      <p:ext uri="{BB962C8B-B14F-4D97-AF65-F5344CB8AC3E}">
        <p14:creationId xmlns:p14="http://schemas.microsoft.com/office/powerpoint/2010/main" val="1243118544"/>
      </p:ext>
    </p:extLst>
  </p:cSld>
  <p:clrMapOvr>
    <a:masterClrMapping/>
  </p:clrMapOvr>
  <mc:AlternateContent xmlns:mc="http://schemas.openxmlformats.org/markup-compatibility/2006" xmlns:p14="http://schemas.microsoft.com/office/powerpoint/2010/main">
    <mc:Choice Requires="p14">
      <p:transition spd="slow" p14:dur="2000" advTm="257019"/>
    </mc:Choice>
    <mc:Fallback xmlns="">
      <p:transition spd="slow" advTm="257019"/>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6925</TotalTime>
  <Words>926</Words>
  <Application>Microsoft Office PowerPoint</Application>
  <PresentationFormat>On-screen Show (4:3)</PresentationFormat>
  <Paragraphs>53</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Concourse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imation</dc:creator>
  <cp:lastModifiedBy>imation</cp:lastModifiedBy>
  <cp:revision>294</cp:revision>
  <dcterms:created xsi:type="dcterms:W3CDTF">2020-04-07T21:21:41Z</dcterms:created>
  <dcterms:modified xsi:type="dcterms:W3CDTF">2022-01-25T16:27:21Z</dcterms:modified>
</cp:coreProperties>
</file>