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8" r:id="rId4"/>
    <p:sldId id="259" r:id="rId5"/>
    <p:sldId id="257"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gh Tech" initials="HT" lastIdx="1" clrIdx="0">
    <p:extLst>
      <p:ext uri="{19B8F6BF-5375-455C-9EA6-DF929625EA0E}">
        <p15:presenceInfo xmlns:p15="http://schemas.microsoft.com/office/powerpoint/2012/main" userId="High Tec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1" d="100"/>
          <a:sy n="81" d="100"/>
        </p:scale>
        <p:origin x="85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1-02T09:10:52.305" idx="1">
    <p:pos x="10" y="10"/>
    <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5ECFF-5507-41A7-A9E0-B1AEA3CE54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185C28-4445-475B-B5C2-978CF12028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C0453D-41A5-43BC-B6A9-607C0DFD7C86}"/>
              </a:ext>
            </a:extLst>
          </p:cNvPr>
          <p:cNvSpPr>
            <a:spLocks noGrp="1"/>
          </p:cNvSpPr>
          <p:nvPr>
            <p:ph type="dt" sz="half" idx="10"/>
          </p:nvPr>
        </p:nvSpPr>
        <p:spPr/>
        <p:txBody>
          <a:bodyPr/>
          <a:lstStyle/>
          <a:p>
            <a:fld id="{441A5FFE-666F-4D31-B8BA-89BF0914C0D0}" type="datetimeFigureOut">
              <a:rPr lang="en-US" smtClean="0"/>
              <a:t>11/6/2022</a:t>
            </a:fld>
            <a:endParaRPr lang="en-US"/>
          </a:p>
        </p:txBody>
      </p:sp>
      <p:sp>
        <p:nvSpPr>
          <p:cNvPr id="5" name="Footer Placeholder 4">
            <a:extLst>
              <a:ext uri="{FF2B5EF4-FFF2-40B4-BE49-F238E27FC236}">
                <a16:creationId xmlns:a16="http://schemas.microsoft.com/office/drawing/2014/main" id="{1BCAFA84-8532-4885-84F1-49EAE71382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17CBF9-62F1-4846-B80F-C38F0D587139}"/>
              </a:ext>
            </a:extLst>
          </p:cNvPr>
          <p:cNvSpPr>
            <a:spLocks noGrp="1"/>
          </p:cNvSpPr>
          <p:nvPr>
            <p:ph type="sldNum" sz="quarter" idx="12"/>
          </p:nvPr>
        </p:nvSpPr>
        <p:spPr/>
        <p:txBody>
          <a:bodyPr/>
          <a:lstStyle/>
          <a:p>
            <a:fld id="{0D48A21C-AE8E-4C3C-B556-C0AA036A335D}" type="slidenum">
              <a:rPr lang="en-US" smtClean="0"/>
              <a:t>‹#›</a:t>
            </a:fld>
            <a:endParaRPr lang="en-US"/>
          </a:p>
        </p:txBody>
      </p:sp>
    </p:spTree>
    <p:extLst>
      <p:ext uri="{BB962C8B-B14F-4D97-AF65-F5344CB8AC3E}">
        <p14:creationId xmlns:p14="http://schemas.microsoft.com/office/powerpoint/2010/main" val="4179165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FD1EC-71F2-4548-A605-3756528DAE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09044B-A6BC-4968-934F-EFEC202B44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7B040A-88C3-4F5D-9295-9AC53574B110}"/>
              </a:ext>
            </a:extLst>
          </p:cNvPr>
          <p:cNvSpPr>
            <a:spLocks noGrp="1"/>
          </p:cNvSpPr>
          <p:nvPr>
            <p:ph type="dt" sz="half" idx="10"/>
          </p:nvPr>
        </p:nvSpPr>
        <p:spPr/>
        <p:txBody>
          <a:bodyPr/>
          <a:lstStyle/>
          <a:p>
            <a:fld id="{441A5FFE-666F-4D31-B8BA-89BF0914C0D0}" type="datetimeFigureOut">
              <a:rPr lang="en-US" smtClean="0"/>
              <a:t>11/6/2022</a:t>
            </a:fld>
            <a:endParaRPr lang="en-US"/>
          </a:p>
        </p:txBody>
      </p:sp>
      <p:sp>
        <p:nvSpPr>
          <p:cNvPr id="5" name="Footer Placeholder 4">
            <a:extLst>
              <a:ext uri="{FF2B5EF4-FFF2-40B4-BE49-F238E27FC236}">
                <a16:creationId xmlns:a16="http://schemas.microsoft.com/office/drawing/2014/main" id="{61EB4B53-18F6-4A5D-B957-D660CB652B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D2335B-3031-4639-A060-79E6C89211C5}"/>
              </a:ext>
            </a:extLst>
          </p:cNvPr>
          <p:cNvSpPr>
            <a:spLocks noGrp="1"/>
          </p:cNvSpPr>
          <p:nvPr>
            <p:ph type="sldNum" sz="quarter" idx="12"/>
          </p:nvPr>
        </p:nvSpPr>
        <p:spPr/>
        <p:txBody>
          <a:bodyPr/>
          <a:lstStyle/>
          <a:p>
            <a:fld id="{0D48A21C-AE8E-4C3C-B556-C0AA036A335D}" type="slidenum">
              <a:rPr lang="en-US" smtClean="0"/>
              <a:t>‹#›</a:t>
            </a:fld>
            <a:endParaRPr lang="en-US"/>
          </a:p>
        </p:txBody>
      </p:sp>
    </p:spTree>
    <p:extLst>
      <p:ext uri="{BB962C8B-B14F-4D97-AF65-F5344CB8AC3E}">
        <p14:creationId xmlns:p14="http://schemas.microsoft.com/office/powerpoint/2010/main" val="3501590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AE931E-D971-4626-9DF1-DDEB0FE59F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276D59-4231-46B7-AC7E-7C9C610A37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5EAED7-63A4-40DC-81C6-1D44B30FFA8A}"/>
              </a:ext>
            </a:extLst>
          </p:cNvPr>
          <p:cNvSpPr>
            <a:spLocks noGrp="1"/>
          </p:cNvSpPr>
          <p:nvPr>
            <p:ph type="dt" sz="half" idx="10"/>
          </p:nvPr>
        </p:nvSpPr>
        <p:spPr/>
        <p:txBody>
          <a:bodyPr/>
          <a:lstStyle/>
          <a:p>
            <a:fld id="{441A5FFE-666F-4D31-B8BA-89BF0914C0D0}" type="datetimeFigureOut">
              <a:rPr lang="en-US" smtClean="0"/>
              <a:t>11/6/2022</a:t>
            </a:fld>
            <a:endParaRPr lang="en-US"/>
          </a:p>
        </p:txBody>
      </p:sp>
      <p:sp>
        <p:nvSpPr>
          <p:cNvPr id="5" name="Footer Placeholder 4">
            <a:extLst>
              <a:ext uri="{FF2B5EF4-FFF2-40B4-BE49-F238E27FC236}">
                <a16:creationId xmlns:a16="http://schemas.microsoft.com/office/drawing/2014/main" id="{A44252F5-2F76-47EA-95D1-C1929AB93F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E5436F-93D7-4AE0-8C8B-C2BB882CE143}"/>
              </a:ext>
            </a:extLst>
          </p:cNvPr>
          <p:cNvSpPr>
            <a:spLocks noGrp="1"/>
          </p:cNvSpPr>
          <p:nvPr>
            <p:ph type="sldNum" sz="quarter" idx="12"/>
          </p:nvPr>
        </p:nvSpPr>
        <p:spPr/>
        <p:txBody>
          <a:bodyPr/>
          <a:lstStyle/>
          <a:p>
            <a:fld id="{0D48A21C-AE8E-4C3C-B556-C0AA036A335D}" type="slidenum">
              <a:rPr lang="en-US" smtClean="0"/>
              <a:t>‹#›</a:t>
            </a:fld>
            <a:endParaRPr lang="en-US"/>
          </a:p>
        </p:txBody>
      </p:sp>
    </p:spTree>
    <p:extLst>
      <p:ext uri="{BB962C8B-B14F-4D97-AF65-F5344CB8AC3E}">
        <p14:creationId xmlns:p14="http://schemas.microsoft.com/office/powerpoint/2010/main" val="2755643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472B0-9DE8-4933-A54A-7AD9511F2A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1C0BDA-9376-421A-ACE5-209163F925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47FFC4-C1A9-447F-91D6-8CB40A276E1C}"/>
              </a:ext>
            </a:extLst>
          </p:cNvPr>
          <p:cNvSpPr>
            <a:spLocks noGrp="1"/>
          </p:cNvSpPr>
          <p:nvPr>
            <p:ph type="dt" sz="half" idx="10"/>
          </p:nvPr>
        </p:nvSpPr>
        <p:spPr/>
        <p:txBody>
          <a:bodyPr/>
          <a:lstStyle/>
          <a:p>
            <a:fld id="{441A5FFE-666F-4D31-B8BA-89BF0914C0D0}" type="datetimeFigureOut">
              <a:rPr lang="en-US" smtClean="0"/>
              <a:t>11/6/2022</a:t>
            </a:fld>
            <a:endParaRPr lang="en-US"/>
          </a:p>
        </p:txBody>
      </p:sp>
      <p:sp>
        <p:nvSpPr>
          <p:cNvPr id="5" name="Footer Placeholder 4">
            <a:extLst>
              <a:ext uri="{FF2B5EF4-FFF2-40B4-BE49-F238E27FC236}">
                <a16:creationId xmlns:a16="http://schemas.microsoft.com/office/drawing/2014/main" id="{6EAF97DD-D46F-4FC5-869C-00E76BDED2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7E45C5-5AE3-4338-A742-4DD7978A395F}"/>
              </a:ext>
            </a:extLst>
          </p:cNvPr>
          <p:cNvSpPr>
            <a:spLocks noGrp="1"/>
          </p:cNvSpPr>
          <p:nvPr>
            <p:ph type="sldNum" sz="quarter" idx="12"/>
          </p:nvPr>
        </p:nvSpPr>
        <p:spPr/>
        <p:txBody>
          <a:bodyPr/>
          <a:lstStyle/>
          <a:p>
            <a:fld id="{0D48A21C-AE8E-4C3C-B556-C0AA036A335D}" type="slidenum">
              <a:rPr lang="en-US" smtClean="0"/>
              <a:t>‹#›</a:t>
            </a:fld>
            <a:endParaRPr lang="en-US"/>
          </a:p>
        </p:txBody>
      </p:sp>
    </p:spTree>
    <p:extLst>
      <p:ext uri="{BB962C8B-B14F-4D97-AF65-F5344CB8AC3E}">
        <p14:creationId xmlns:p14="http://schemas.microsoft.com/office/powerpoint/2010/main" val="359167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55220-BC5E-4A2E-BA6B-6CDEC75A6C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FC18DC-6BD9-4EC5-A421-4965B79002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F1F2E4-B336-4D1F-9494-C16EC0ECEEF6}"/>
              </a:ext>
            </a:extLst>
          </p:cNvPr>
          <p:cNvSpPr>
            <a:spLocks noGrp="1"/>
          </p:cNvSpPr>
          <p:nvPr>
            <p:ph type="dt" sz="half" idx="10"/>
          </p:nvPr>
        </p:nvSpPr>
        <p:spPr/>
        <p:txBody>
          <a:bodyPr/>
          <a:lstStyle/>
          <a:p>
            <a:fld id="{441A5FFE-666F-4D31-B8BA-89BF0914C0D0}" type="datetimeFigureOut">
              <a:rPr lang="en-US" smtClean="0"/>
              <a:t>11/6/2022</a:t>
            </a:fld>
            <a:endParaRPr lang="en-US"/>
          </a:p>
        </p:txBody>
      </p:sp>
      <p:sp>
        <p:nvSpPr>
          <p:cNvPr id="5" name="Footer Placeholder 4">
            <a:extLst>
              <a:ext uri="{FF2B5EF4-FFF2-40B4-BE49-F238E27FC236}">
                <a16:creationId xmlns:a16="http://schemas.microsoft.com/office/drawing/2014/main" id="{FF2351E5-B495-4C90-A537-9F2882DF5E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41A9CE-43D3-4090-BDB2-63EBE262F53A}"/>
              </a:ext>
            </a:extLst>
          </p:cNvPr>
          <p:cNvSpPr>
            <a:spLocks noGrp="1"/>
          </p:cNvSpPr>
          <p:nvPr>
            <p:ph type="sldNum" sz="quarter" idx="12"/>
          </p:nvPr>
        </p:nvSpPr>
        <p:spPr/>
        <p:txBody>
          <a:bodyPr/>
          <a:lstStyle/>
          <a:p>
            <a:fld id="{0D48A21C-AE8E-4C3C-B556-C0AA036A335D}" type="slidenum">
              <a:rPr lang="en-US" smtClean="0"/>
              <a:t>‹#›</a:t>
            </a:fld>
            <a:endParaRPr lang="en-US"/>
          </a:p>
        </p:txBody>
      </p:sp>
    </p:spTree>
    <p:extLst>
      <p:ext uri="{BB962C8B-B14F-4D97-AF65-F5344CB8AC3E}">
        <p14:creationId xmlns:p14="http://schemas.microsoft.com/office/powerpoint/2010/main" val="73903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919E8-A7DC-4EED-9070-11C5A69DA7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588491-B19A-4B45-B1B8-CAE54D44E6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DE30BC-B1A9-4596-9FDB-BAD5AC07FA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0B1F5D-7873-4B49-85E3-2B644665EB71}"/>
              </a:ext>
            </a:extLst>
          </p:cNvPr>
          <p:cNvSpPr>
            <a:spLocks noGrp="1"/>
          </p:cNvSpPr>
          <p:nvPr>
            <p:ph type="dt" sz="half" idx="10"/>
          </p:nvPr>
        </p:nvSpPr>
        <p:spPr/>
        <p:txBody>
          <a:bodyPr/>
          <a:lstStyle/>
          <a:p>
            <a:fld id="{441A5FFE-666F-4D31-B8BA-89BF0914C0D0}" type="datetimeFigureOut">
              <a:rPr lang="en-US" smtClean="0"/>
              <a:t>11/6/2022</a:t>
            </a:fld>
            <a:endParaRPr lang="en-US"/>
          </a:p>
        </p:txBody>
      </p:sp>
      <p:sp>
        <p:nvSpPr>
          <p:cNvPr id="6" name="Footer Placeholder 5">
            <a:extLst>
              <a:ext uri="{FF2B5EF4-FFF2-40B4-BE49-F238E27FC236}">
                <a16:creationId xmlns:a16="http://schemas.microsoft.com/office/drawing/2014/main" id="{FB2FD8E8-BD3B-48A8-8AD6-8FDCA90129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F1E166-A87D-4046-8A8E-6D6AB86346CD}"/>
              </a:ext>
            </a:extLst>
          </p:cNvPr>
          <p:cNvSpPr>
            <a:spLocks noGrp="1"/>
          </p:cNvSpPr>
          <p:nvPr>
            <p:ph type="sldNum" sz="quarter" idx="12"/>
          </p:nvPr>
        </p:nvSpPr>
        <p:spPr/>
        <p:txBody>
          <a:bodyPr/>
          <a:lstStyle/>
          <a:p>
            <a:fld id="{0D48A21C-AE8E-4C3C-B556-C0AA036A335D}" type="slidenum">
              <a:rPr lang="en-US" smtClean="0"/>
              <a:t>‹#›</a:t>
            </a:fld>
            <a:endParaRPr lang="en-US"/>
          </a:p>
        </p:txBody>
      </p:sp>
    </p:spTree>
    <p:extLst>
      <p:ext uri="{BB962C8B-B14F-4D97-AF65-F5344CB8AC3E}">
        <p14:creationId xmlns:p14="http://schemas.microsoft.com/office/powerpoint/2010/main" val="406702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C3ADB-147A-4C31-9A88-A77187279A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6E1EEC-7230-4E60-82FD-CE4D02AB73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2B62A0-BABC-4F82-ABF0-8A6EE6431E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D3BF61-BBEE-4328-8241-1556A05A6E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2149F4-083D-4FAE-ABA6-71A1DD407F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29BDF7-6193-4C9F-9AD9-F6E0DC4C5E6A}"/>
              </a:ext>
            </a:extLst>
          </p:cNvPr>
          <p:cNvSpPr>
            <a:spLocks noGrp="1"/>
          </p:cNvSpPr>
          <p:nvPr>
            <p:ph type="dt" sz="half" idx="10"/>
          </p:nvPr>
        </p:nvSpPr>
        <p:spPr/>
        <p:txBody>
          <a:bodyPr/>
          <a:lstStyle/>
          <a:p>
            <a:fld id="{441A5FFE-666F-4D31-B8BA-89BF0914C0D0}" type="datetimeFigureOut">
              <a:rPr lang="en-US" smtClean="0"/>
              <a:t>11/6/2022</a:t>
            </a:fld>
            <a:endParaRPr lang="en-US"/>
          </a:p>
        </p:txBody>
      </p:sp>
      <p:sp>
        <p:nvSpPr>
          <p:cNvPr id="8" name="Footer Placeholder 7">
            <a:extLst>
              <a:ext uri="{FF2B5EF4-FFF2-40B4-BE49-F238E27FC236}">
                <a16:creationId xmlns:a16="http://schemas.microsoft.com/office/drawing/2014/main" id="{62C8F185-9C72-4BAE-AA53-C2186B134A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0C0F66-C13F-4CE3-A242-7B127388E9F3}"/>
              </a:ext>
            </a:extLst>
          </p:cNvPr>
          <p:cNvSpPr>
            <a:spLocks noGrp="1"/>
          </p:cNvSpPr>
          <p:nvPr>
            <p:ph type="sldNum" sz="quarter" idx="12"/>
          </p:nvPr>
        </p:nvSpPr>
        <p:spPr/>
        <p:txBody>
          <a:bodyPr/>
          <a:lstStyle/>
          <a:p>
            <a:fld id="{0D48A21C-AE8E-4C3C-B556-C0AA036A335D}" type="slidenum">
              <a:rPr lang="en-US" smtClean="0"/>
              <a:t>‹#›</a:t>
            </a:fld>
            <a:endParaRPr lang="en-US"/>
          </a:p>
        </p:txBody>
      </p:sp>
    </p:spTree>
    <p:extLst>
      <p:ext uri="{BB962C8B-B14F-4D97-AF65-F5344CB8AC3E}">
        <p14:creationId xmlns:p14="http://schemas.microsoft.com/office/powerpoint/2010/main" val="34719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8A7B0-1A22-4982-A127-B710984CAD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22A476-AA10-4350-AC73-865ECA46DFE7}"/>
              </a:ext>
            </a:extLst>
          </p:cNvPr>
          <p:cNvSpPr>
            <a:spLocks noGrp="1"/>
          </p:cNvSpPr>
          <p:nvPr>
            <p:ph type="dt" sz="half" idx="10"/>
          </p:nvPr>
        </p:nvSpPr>
        <p:spPr/>
        <p:txBody>
          <a:bodyPr/>
          <a:lstStyle/>
          <a:p>
            <a:fld id="{441A5FFE-666F-4D31-B8BA-89BF0914C0D0}" type="datetimeFigureOut">
              <a:rPr lang="en-US" smtClean="0"/>
              <a:t>11/6/2022</a:t>
            </a:fld>
            <a:endParaRPr lang="en-US"/>
          </a:p>
        </p:txBody>
      </p:sp>
      <p:sp>
        <p:nvSpPr>
          <p:cNvPr id="4" name="Footer Placeholder 3">
            <a:extLst>
              <a:ext uri="{FF2B5EF4-FFF2-40B4-BE49-F238E27FC236}">
                <a16:creationId xmlns:a16="http://schemas.microsoft.com/office/drawing/2014/main" id="{766A851D-5148-4519-9A62-18B10AC0F2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214FE0-5607-43BE-957C-4089F72EDDAA}"/>
              </a:ext>
            </a:extLst>
          </p:cNvPr>
          <p:cNvSpPr>
            <a:spLocks noGrp="1"/>
          </p:cNvSpPr>
          <p:nvPr>
            <p:ph type="sldNum" sz="quarter" idx="12"/>
          </p:nvPr>
        </p:nvSpPr>
        <p:spPr/>
        <p:txBody>
          <a:bodyPr/>
          <a:lstStyle/>
          <a:p>
            <a:fld id="{0D48A21C-AE8E-4C3C-B556-C0AA036A335D}" type="slidenum">
              <a:rPr lang="en-US" smtClean="0"/>
              <a:t>‹#›</a:t>
            </a:fld>
            <a:endParaRPr lang="en-US"/>
          </a:p>
        </p:txBody>
      </p:sp>
    </p:spTree>
    <p:extLst>
      <p:ext uri="{BB962C8B-B14F-4D97-AF65-F5344CB8AC3E}">
        <p14:creationId xmlns:p14="http://schemas.microsoft.com/office/powerpoint/2010/main" val="2978845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8A475A-A03C-4465-8330-52E453E3F134}"/>
              </a:ext>
            </a:extLst>
          </p:cNvPr>
          <p:cNvSpPr>
            <a:spLocks noGrp="1"/>
          </p:cNvSpPr>
          <p:nvPr>
            <p:ph type="dt" sz="half" idx="10"/>
          </p:nvPr>
        </p:nvSpPr>
        <p:spPr/>
        <p:txBody>
          <a:bodyPr/>
          <a:lstStyle/>
          <a:p>
            <a:fld id="{441A5FFE-666F-4D31-B8BA-89BF0914C0D0}" type="datetimeFigureOut">
              <a:rPr lang="en-US" smtClean="0"/>
              <a:t>11/6/2022</a:t>
            </a:fld>
            <a:endParaRPr lang="en-US"/>
          </a:p>
        </p:txBody>
      </p:sp>
      <p:sp>
        <p:nvSpPr>
          <p:cNvPr id="3" name="Footer Placeholder 2">
            <a:extLst>
              <a:ext uri="{FF2B5EF4-FFF2-40B4-BE49-F238E27FC236}">
                <a16:creationId xmlns:a16="http://schemas.microsoft.com/office/drawing/2014/main" id="{F09B6352-1A1B-479B-A4DC-031159164A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FD0BF3-81E1-4DF2-9CCC-AB28C19C968A}"/>
              </a:ext>
            </a:extLst>
          </p:cNvPr>
          <p:cNvSpPr>
            <a:spLocks noGrp="1"/>
          </p:cNvSpPr>
          <p:nvPr>
            <p:ph type="sldNum" sz="quarter" idx="12"/>
          </p:nvPr>
        </p:nvSpPr>
        <p:spPr/>
        <p:txBody>
          <a:bodyPr/>
          <a:lstStyle/>
          <a:p>
            <a:fld id="{0D48A21C-AE8E-4C3C-B556-C0AA036A335D}" type="slidenum">
              <a:rPr lang="en-US" smtClean="0"/>
              <a:t>‹#›</a:t>
            </a:fld>
            <a:endParaRPr lang="en-US"/>
          </a:p>
        </p:txBody>
      </p:sp>
    </p:spTree>
    <p:extLst>
      <p:ext uri="{BB962C8B-B14F-4D97-AF65-F5344CB8AC3E}">
        <p14:creationId xmlns:p14="http://schemas.microsoft.com/office/powerpoint/2010/main" val="3802278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FC9E4-C142-4733-8649-35E8C3ABF2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2DCED3-A2CA-4405-8DEE-34579956FE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205C2D-4319-46D7-ACAD-FE64AE0A30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74AA1E-A108-4CCA-9AA4-49FEC9B9896E}"/>
              </a:ext>
            </a:extLst>
          </p:cNvPr>
          <p:cNvSpPr>
            <a:spLocks noGrp="1"/>
          </p:cNvSpPr>
          <p:nvPr>
            <p:ph type="dt" sz="half" idx="10"/>
          </p:nvPr>
        </p:nvSpPr>
        <p:spPr/>
        <p:txBody>
          <a:bodyPr/>
          <a:lstStyle/>
          <a:p>
            <a:fld id="{441A5FFE-666F-4D31-B8BA-89BF0914C0D0}" type="datetimeFigureOut">
              <a:rPr lang="en-US" smtClean="0"/>
              <a:t>11/6/2022</a:t>
            </a:fld>
            <a:endParaRPr lang="en-US"/>
          </a:p>
        </p:txBody>
      </p:sp>
      <p:sp>
        <p:nvSpPr>
          <p:cNvPr id="6" name="Footer Placeholder 5">
            <a:extLst>
              <a:ext uri="{FF2B5EF4-FFF2-40B4-BE49-F238E27FC236}">
                <a16:creationId xmlns:a16="http://schemas.microsoft.com/office/drawing/2014/main" id="{460983D1-3DDC-442F-AF3C-5D856A9DF1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24BE42-7A1E-49F3-A9D9-6EC33AF44999}"/>
              </a:ext>
            </a:extLst>
          </p:cNvPr>
          <p:cNvSpPr>
            <a:spLocks noGrp="1"/>
          </p:cNvSpPr>
          <p:nvPr>
            <p:ph type="sldNum" sz="quarter" idx="12"/>
          </p:nvPr>
        </p:nvSpPr>
        <p:spPr/>
        <p:txBody>
          <a:bodyPr/>
          <a:lstStyle/>
          <a:p>
            <a:fld id="{0D48A21C-AE8E-4C3C-B556-C0AA036A335D}" type="slidenum">
              <a:rPr lang="en-US" smtClean="0"/>
              <a:t>‹#›</a:t>
            </a:fld>
            <a:endParaRPr lang="en-US"/>
          </a:p>
        </p:txBody>
      </p:sp>
    </p:spTree>
    <p:extLst>
      <p:ext uri="{BB962C8B-B14F-4D97-AF65-F5344CB8AC3E}">
        <p14:creationId xmlns:p14="http://schemas.microsoft.com/office/powerpoint/2010/main" val="3364282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76523-FCEE-48B8-B83D-F66E4A4D12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195F36-EEA0-4D55-A289-1FD5E5975E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B23125-F5A6-4521-A938-9FA0A670C6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CF9D62-A55B-4D4C-A668-9F4FD934FC31}"/>
              </a:ext>
            </a:extLst>
          </p:cNvPr>
          <p:cNvSpPr>
            <a:spLocks noGrp="1"/>
          </p:cNvSpPr>
          <p:nvPr>
            <p:ph type="dt" sz="half" idx="10"/>
          </p:nvPr>
        </p:nvSpPr>
        <p:spPr/>
        <p:txBody>
          <a:bodyPr/>
          <a:lstStyle/>
          <a:p>
            <a:fld id="{441A5FFE-666F-4D31-B8BA-89BF0914C0D0}" type="datetimeFigureOut">
              <a:rPr lang="en-US" smtClean="0"/>
              <a:t>11/6/2022</a:t>
            </a:fld>
            <a:endParaRPr lang="en-US"/>
          </a:p>
        </p:txBody>
      </p:sp>
      <p:sp>
        <p:nvSpPr>
          <p:cNvPr id="6" name="Footer Placeholder 5">
            <a:extLst>
              <a:ext uri="{FF2B5EF4-FFF2-40B4-BE49-F238E27FC236}">
                <a16:creationId xmlns:a16="http://schemas.microsoft.com/office/drawing/2014/main" id="{B5FDE284-3BCA-4A8A-BB38-A4879FB861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D2A584-5CA1-43EB-865D-553A7ADD00AA}"/>
              </a:ext>
            </a:extLst>
          </p:cNvPr>
          <p:cNvSpPr>
            <a:spLocks noGrp="1"/>
          </p:cNvSpPr>
          <p:nvPr>
            <p:ph type="sldNum" sz="quarter" idx="12"/>
          </p:nvPr>
        </p:nvSpPr>
        <p:spPr/>
        <p:txBody>
          <a:bodyPr/>
          <a:lstStyle/>
          <a:p>
            <a:fld id="{0D48A21C-AE8E-4C3C-B556-C0AA036A335D}" type="slidenum">
              <a:rPr lang="en-US" smtClean="0"/>
              <a:t>‹#›</a:t>
            </a:fld>
            <a:endParaRPr lang="en-US"/>
          </a:p>
        </p:txBody>
      </p:sp>
    </p:spTree>
    <p:extLst>
      <p:ext uri="{BB962C8B-B14F-4D97-AF65-F5344CB8AC3E}">
        <p14:creationId xmlns:p14="http://schemas.microsoft.com/office/powerpoint/2010/main" val="3232575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9E8FC0-AFD9-4169-A448-60ABD58F4E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30006D-B06E-41A1-86F9-3CB9548C32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438E20-2FA7-4C74-90F8-6442DA4018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1A5FFE-666F-4D31-B8BA-89BF0914C0D0}" type="datetimeFigureOut">
              <a:rPr lang="en-US" smtClean="0"/>
              <a:t>11/6/2022</a:t>
            </a:fld>
            <a:endParaRPr lang="en-US"/>
          </a:p>
        </p:txBody>
      </p:sp>
      <p:sp>
        <p:nvSpPr>
          <p:cNvPr id="5" name="Footer Placeholder 4">
            <a:extLst>
              <a:ext uri="{FF2B5EF4-FFF2-40B4-BE49-F238E27FC236}">
                <a16:creationId xmlns:a16="http://schemas.microsoft.com/office/drawing/2014/main" id="{00CCCCFE-FE31-40EA-A3AA-2D2896D1F4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0FA7FA3-5E88-49B6-9FB7-49CC8A2277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48A21C-AE8E-4C3C-B556-C0AA036A335D}" type="slidenum">
              <a:rPr lang="en-US" smtClean="0"/>
              <a:t>‹#›</a:t>
            </a:fld>
            <a:endParaRPr lang="en-US"/>
          </a:p>
        </p:txBody>
      </p:sp>
    </p:spTree>
    <p:extLst>
      <p:ext uri="{BB962C8B-B14F-4D97-AF65-F5344CB8AC3E}">
        <p14:creationId xmlns:p14="http://schemas.microsoft.com/office/powerpoint/2010/main" val="206898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14247-87CB-4B0A-8B9D-0AC7DFB04E19}"/>
              </a:ext>
            </a:extLst>
          </p:cNvPr>
          <p:cNvSpPr>
            <a:spLocks noGrp="1"/>
          </p:cNvSpPr>
          <p:nvPr>
            <p:ph type="ctrTitle"/>
          </p:nvPr>
        </p:nvSpPr>
        <p:spPr/>
        <p:txBody>
          <a:bodyPr/>
          <a:lstStyle/>
          <a:p>
            <a:r>
              <a:rPr lang="ar-IQ" dirty="0"/>
              <a:t>الفصل الخامس </a:t>
            </a:r>
            <a:endParaRPr lang="en-US" dirty="0"/>
          </a:p>
        </p:txBody>
      </p:sp>
      <p:sp>
        <p:nvSpPr>
          <p:cNvPr id="3" name="Subtitle 2">
            <a:extLst>
              <a:ext uri="{FF2B5EF4-FFF2-40B4-BE49-F238E27FC236}">
                <a16:creationId xmlns:a16="http://schemas.microsoft.com/office/drawing/2014/main" id="{60594D33-B1E4-494A-92EC-657DB09B66AC}"/>
              </a:ext>
            </a:extLst>
          </p:cNvPr>
          <p:cNvSpPr>
            <a:spLocks noGrp="1"/>
          </p:cNvSpPr>
          <p:nvPr>
            <p:ph type="subTitle" idx="1"/>
          </p:nvPr>
        </p:nvSpPr>
        <p:spPr/>
        <p:txBody>
          <a:bodyPr/>
          <a:lstStyle/>
          <a:p>
            <a:pPr marL="0" marR="0" algn="ctr" rtl="1">
              <a:lnSpc>
                <a:spcPct val="115000"/>
              </a:lnSpc>
              <a:spcBef>
                <a:spcPts val="0"/>
              </a:spcBef>
              <a:spcAft>
                <a:spcPts val="0"/>
              </a:spcAft>
            </a:pPr>
            <a:r>
              <a:rPr lang="ar-IQ" sz="4000" b="1" dirty="0">
                <a:effectLst/>
                <a:latin typeface="Calibri" panose="020F0502020204030204" pitchFamily="34" charset="0"/>
                <a:ea typeface="Calibri" panose="020F0502020204030204" pitchFamily="34" charset="0"/>
                <a:cs typeface="Simplified Arabic" panose="02020603050405020304" pitchFamily="18" charset="-78"/>
              </a:rPr>
              <a:t>نفاد الممتلكات المنتجة </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4000" b="1" dirty="0">
                <a:effectLst/>
                <a:latin typeface="Calibri" panose="020F0502020204030204" pitchFamily="34" charset="0"/>
                <a:ea typeface="Calibri" panose="020F0502020204030204" pitchFamily="34" charset="0"/>
                <a:cs typeface="Simplified Arabic" panose="02020603050405020304" pitchFamily="18" charset="-78"/>
              </a:rPr>
              <a:t>Depletion of Developed Properties</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65773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C13F89-B675-4156-825C-62BA600FF760}"/>
              </a:ext>
            </a:extLst>
          </p:cNvPr>
          <p:cNvSpPr txBox="1"/>
          <p:nvPr/>
        </p:nvSpPr>
        <p:spPr>
          <a:xfrm>
            <a:off x="118753" y="23751"/>
            <a:ext cx="11922826" cy="6452920"/>
          </a:xfrm>
          <a:prstGeom prst="rect">
            <a:avLst/>
          </a:prstGeom>
          <a:noFill/>
        </p:spPr>
        <p:txBody>
          <a:bodyPr wrap="square">
            <a:spAutoFit/>
          </a:bodyPr>
          <a:lstStyle/>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قيد التسوية:-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Simplified Arabic" panose="02020603050405020304" pitchFamily="18" charset="-78"/>
              </a:rPr>
              <a:t>37,500</a:t>
            </a:r>
            <a:r>
              <a:rPr lang="ar-IQ" sz="1800" dirty="0">
                <a:effectLst/>
                <a:latin typeface="Calibri" panose="020F0502020204030204" pitchFamily="34" charset="0"/>
                <a:ea typeface="Calibri" panose="020F0502020204030204" pitchFamily="34" charset="0"/>
                <a:cs typeface="Simplified Arabic" panose="02020603050405020304" pitchFamily="18" charset="-78"/>
              </a:rPr>
              <a:t> من حـ/ مصاريف الانتاج والتشغيل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(نفاد الآبار المنتجة)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Simplified Arabic" panose="02020603050405020304" pitchFamily="18" charset="-78"/>
              </a:rPr>
              <a:t>37,500</a:t>
            </a:r>
            <a:r>
              <a:rPr lang="ar-IQ" sz="1800" dirty="0">
                <a:effectLst/>
                <a:latin typeface="Calibri" panose="020F0502020204030204" pitchFamily="34" charset="0"/>
                <a:ea typeface="Calibri" panose="020F0502020204030204" pitchFamily="34" charset="0"/>
                <a:cs typeface="Simplified Arabic" panose="02020603050405020304" pitchFamily="18" charset="-78"/>
              </a:rPr>
              <a:t>  الى حـ/ مخصص نفاد الآبار المنتجة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قيد الغلق:-</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Simplified Arabic" panose="02020603050405020304" pitchFamily="18" charset="-78"/>
              </a:rPr>
              <a:t>37,500</a:t>
            </a:r>
            <a:r>
              <a:rPr lang="ar-IQ" sz="1800" dirty="0">
                <a:effectLst/>
                <a:latin typeface="Calibri" panose="020F0502020204030204" pitchFamily="34" charset="0"/>
                <a:ea typeface="Calibri" panose="020F0502020204030204" pitchFamily="34" charset="0"/>
                <a:cs typeface="Simplified Arabic" panose="02020603050405020304" pitchFamily="18" charset="-78"/>
              </a:rPr>
              <a:t> من حـ/ أ . خ</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r>
              <a:rPr lang="en-US" sz="1800" dirty="0">
                <a:effectLst/>
                <a:latin typeface="Calibri" panose="020F0502020204030204" pitchFamily="34" charset="0"/>
                <a:ea typeface="Calibri" panose="020F0502020204030204" pitchFamily="34" charset="0"/>
                <a:cs typeface="Simplified Arabic" panose="02020603050405020304" pitchFamily="18" charset="-78"/>
              </a:rPr>
              <a:t>37,500</a:t>
            </a:r>
            <a:r>
              <a:rPr lang="ar-IQ" sz="1800" dirty="0">
                <a:effectLst/>
                <a:latin typeface="Calibri" panose="020F0502020204030204" pitchFamily="34" charset="0"/>
                <a:ea typeface="Calibri" panose="020F0502020204030204" pitchFamily="34" charset="0"/>
                <a:cs typeface="Simplified Arabic" panose="02020603050405020304" pitchFamily="18" charset="-78"/>
              </a:rPr>
              <a:t> الى حـ/ مصاريف الانتاج والتشغيل</a:t>
            </a:r>
          </a:p>
          <a:p>
            <a:pPr marL="0" marR="0" algn="just" rtl="1">
              <a:lnSpc>
                <a:spcPct val="115000"/>
              </a:lnSpc>
              <a:spcBef>
                <a:spcPts val="0"/>
              </a:spcBef>
              <a:spcAft>
                <a:spcPts val="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مثال:- (3)</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تملك شركة  </a:t>
            </a:r>
            <a:r>
              <a:rPr lang="en-US" sz="1800" dirty="0">
                <a:effectLst/>
                <a:latin typeface="Calibri" panose="020F0502020204030204" pitchFamily="34" charset="0"/>
                <a:ea typeface="Calibri" panose="020F0502020204030204" pitchFamily="34" charset="0"/>
                <a:cs typeface="Simplified Arabic" panose="02020603050405020304" pitchFamily="18" charset="-78"/>
              </a:rPr>
              <a:t>A</a:t>
            </a:r>
            <a:r>
              <a:rPr lang="ar-IQ" sz="1800" dirty="0">
                <a:effectLst/>
                <a:latin typeface="Calibri" panose="020F0502020204030204" pitchFamily="34" charset="0"/>
                <a:ea typeface="Calibri" panose="020F0502020204030204" pitchFamily="34" charset="0"/>
                <a:cs typeface="Simplified Arabic" panose="02020603050405020304" pitchFamily="18" charset="-78"/>
              </a:rPr>
              <a:t> النفطية عقداً تم تطويره جزئياً حيث حفر به بئران منتجان. وقد بلغت تكاليف الحصول على عقد الامتياز 90,000 $، اما تكاليف الحفر والاعداد غير الملموسة بلغت 350,000 $، وقدر الاحتياطي الممكن استخراجه من هذين البئرين 980,000 برميل وذلك في نهاية العام 2008 بينما بلغ انتاج العام 70,000 برميل.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كما قدر الخبراء في مطلع العام ان مجموع الاحتياطي الممكن استخراجه من العقد كله 9,000,000 برميل.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المطلوب:- ايجاد معدل ومقدار النفاد مع القيود المحاسبية اللازمة.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الحل:-</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من الملاحظ ان الطريقة الثانية هي انسب الطرق لهذا المثال حيث يحسب نفاد المصروفات غير الملموسة على اساس الكمية الممكن استخراجها من البئرين اللذين تم حفرهما وتطويرهما، بينما يحسب نفاد تكلفة العقد على اساس الاحتياطي الممكن استخراجها من العقد كله. وعليه يكون الحل على النحو التالي:-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r>
              <a:rPr lang="ar-IQ" dirty="0">
                <a:latin typeface="Calibri" panose="020F0502020204030204" pitchFamily="34" charset="0"/>
                <a:ea typeface="Calibri" panose="020F0502020204030204" pitchFamily="34" charset="0"/>
                <a:cs typeface="Simplified Arabic" panose="02020603050405020304" pitchFamily="18" charset="-78"/>
              </a:rPr>
              <a:t>                </a:t>
            </a:r>
            <a:r>
              <a:rPr lang="ar-IQ" sz="1800" dirty="0">
                <a:effectLst/>
                <a:latin typeface="Calibri" panose="020F0502020204030204" pitchFamily="34" charset="0"/>
                <a:ea typeface="Calibri" panose="020F0502020204030204" pitchFamily="34" charset="0"/>
                <a:cs typeface="Simplified Arabic" panose="02020603050405020304" pitchFamily="18" charset="-78"/>
              </a:rPr>
              <a:t> 90,000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معدل نفاد تكلفة العقد = </a:t>
            </a:r>
            <a:r>
              <a:rPr lang="ar-IQ" dirty="0">
                <a:latin typeface="Calibri" panose="020F0502020204030204" pitchFamily="34" charset="0"/>
                <a:ea typeface="Calibri" panose="020F0502020204030204" pitchFamily="34" charset="0"/>
                <a:cs typeface="Simplified Arabic" panose="02020603050405020304" pitchFamily="18" charset="-78"/>
              </a:rPr>
              <a:t>_____________</a:t>
            </a:r>
            <a:r>
              <a:rPr lang="ar-IQ" sz="1800" dirty="0">
                <a:effectLst/>
                <a:latin typeface="Calibri" panose="020F0502020204030204" pitchFamily="34" charset="0"/>
                <a:ea typeface="Calibri" panose="020F0502020204030204" pitchFamily="34" charset="0"/>
                <a:cs typeface="Simplified Arabic" panose="02020603050405020304" pitchFamily="18" charset="-78"/>
              </a:rPr>
              <a:t>   = 0.01 دولار / برميل</a:t>
            </a:r>
          </a:p>
          <a:p>
            <a:pPr marL="0" marR="0" algn="just" rtl="1">
              <a:lnSpc>
                <a:spcPct val="115000"/>
              </a:lnSpc>
              <a:spcBef>
                <a:spcPts val="0"/>
              </a:spcBef>
              <a:spcAft>
                <a:spcPts val="0"/>
              </a:spcAft>
            </a:pPr>
            <a:r>
              <a:rPr lang="ar-IQ" dirty="0">
                <a:latin typeface="Calibri" panose="020F0502020204030204" pitchFamily="34" charset="0"/>
                <a:ea typeface="Calibri" panose="020F0502020204030204" pitchFamily="34" charset="0"/>
                <a:cs typeface="Simplified Arabic" panose="02020603050405020304" pitchFamily="18" charset="-78"/>
              </a:rPr>
              <a:t>                         </a:t>
            </a:r>
            <a:r>
              <a:rPr lang="ar-IQ" sz="1800" dirty="0">
                <a:effectLst/>
                <a:latin typeface="Calibri" panose="020F0502020204030204" pitchFamily="34" charset="0"/>
                <a:ea typeface="Calibri" panose="020F0502020204030204" pitchFamily="34" charset="0"/>
                <a:cs typeface="Simplified Arabic" panose="02020603050405020304" pitchFamily="18" charset="-78"/>
              </a:rPr>
              <a:t>  9,000,000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03275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EF10B0-DA9A-44BC-A642-F08A0B8A5C40}"/>
              </a:ext>
            </a:extLst>
          </p:cNvPr>
          <p:cNvSpPr txBox="1"/>
          <p:nvPr/>
        </p:nvSpPr>
        <p:spPr>
          <a:xfrm>
            <a:off x="176151" y="130628"/>
            <a:ext cx="11839697" cy="7015062"/>
          </a:xfrm>
          <a:prstGeom prst="rect">
            <a:avLst/>
          </a:prstGeom>
          <a:noFill/>
        </p:spPr>
        <p:txBody>
          <a:bodyPr wrap="square">
            <a:spAutoFit/>
          </a:bodyPr>
          <a:lstStyle/>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مقدار نفاد تكلفة العقد = 0.01 × 70,000 = 700 دولار</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a:effectLst/>
                <a:latin typeface="Calibri" panose="020F0502020204030204" pitchFamily="34" charset="0"/>
                <a:ea typeface="Calibri" panose="020F0502020204030204" pitchFamily="34" charset="0"/>
                <a:cs typeface="Simplified Arabic" panose="02020603050405020304" pitchFamily="18" charset="-78"/>
              </a:rPr>
              <a:t>	</a:t>
            </a:r>
            <a:r>
              <a:rPr lang="ar-IQ">
                <a:latin typeface="Calibri" panose="020F0502020204030204" pitchFamily="34" charset="0"/>
                <a:ea typeface="Calibri" panose="020F0502020204030204" pitchFamily="34" charset="0"/>
                <a:cs typeface="Simplified Arabic" panose="02020603050405020304" pitchFamily="18" charset="-78"/>
              </a:rPr>
              <a:t>            </a:t>
            </a:r>
            <a:r>
              <a:rPr lang="ar-IQ" sz="1800">
                <a:effectLst/>
                <a:latin typeface="Calibri" panose="020F0502020204030204" pitchFamily="34" charset="0"/>
                <a:ea typeface="Calibri" panose="020F0502020204030204" pitchFamily="34" charset="0"/>
                <a:cs typeface="Simplified Arabic" panose="02020603050405020304" pitchFamily="18" charset="-78"/>
              </a:rPr>
              <a:t>   </a:t>
            </a:r>
            <a:r>
              <a:rPr lang="ar-IQ" sz="1800" dirty="0">
                <a:effectLst/>
                <a:latin typeface="Calibri" panose="020F0502020204030204" pitchFamily="34" charset="0"/>
                <a:ea typeface="Calibri" panose="020F0502020204030204" pitchFamily="34" charset="0"/>
                <a:cs typeface="Simplified Arabic" panose="02020603050405020304" pitchFamily="18" charset="-78"/>
              </a:rPr>
              <a:t>350,000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معدل نفاد تكاليف الحفر= ــــــــــــ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والاعداد غير الملموسة   980,000 + 70,000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357,000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 ـــــــــــــــــــــــــــــــــــــــــــــــــــــــــــــــــــــــــــــــــــــــــــــــــــــ = 0.34 دولار / برميل</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1,050,000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مقدار نفاد تكاليف الحفر والاعداد غير الملموسة = 0.34 × 70,000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 23800 دولار</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مقدار النفاد الكلي = 700 + 23800 = 24500 دولار</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اما القيود المحاسبية في 31/12/2008 فتكون كالاتي:-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24500 من حـ/ نفاد الآبار المنتجة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الى المذكورين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700    حـ/ مخصص نفاد تكلفة العقد</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23,800حـ/ مخصص نفاد تكاليف الحفر والاعداد غير الملموسة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ـــــــــــــــ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24500 من حـ/ أ.خ</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24500 الى حـ/ نفاد الآبار المنتجة </a:t>
            </a:r>
          </a:p>
          <a:p>
            <a:pPr marL="0" marR="0" algn="just" rtl="1">
              <a:lnSpc>
                <a:spcPct val="115000"/>
              </a:lnSpc>
              <a:spcBef>
                <a:spcPts val="0"/>
              </a:spcBef>
              <a:spcAft>
                <a:spcPts val="0"/>
              </a:spcAft>
            </a:pPr>
            <a:endParaRPr lang="ar-IQ" sz="1800" dirty="0">
              <a:effectLst/>
              <a:latin typeface="Calibri" panose="020F0502020204030204" pitchFamily="34" charset="0"/>
              <a:ea typeface="Calibri" panose="020F0502020204030204" pitchFamily="34" charset="0"/>
              <a:cs typeface="Simplified Arabic" panose="02020603050405020304" pitchFamily="18" charset="-78"/>
            </a:endParaRPr>
          </a:p>
          <a:p>
            <a:pPr marL="0" marR="0" algn="just" rtl="1">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24836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4AD17C-68C3-4443-B516-0B5B40DF8298}"/>
              </a:ext>
            </a:extLst>
          </p:cNvPr>
          <p:cNvSpPr txBox="1"/>
          <p:nvPr/>
        </p:nvSpPr>
        <p:spPr>
          <a:xfrm>
            <a:off x="157716" y="127591"/>
            <a:ext cx="11876568" cy="7302384"/>
          </a:xfrm>
          <a:prstGeom prst="rect">
            <a:avLst/>
          </a:prstGeom>
          <a:noFill/>
        </p:spPr>
        <p:txBody>
          <a:bodyPr wrap="square">
            <a:spAutoFit/>
          </a:bodyPr>
          <a:lstStyle/>
          <a:p>
            <a:pPr marL="0" marR="0" algn="just" rtl="1">
              <a:lnSpc>
                <a:spcPct val="115000"/>
              </a:lnSpc>
              <a:spcBef>
                <a:spcPts val="0"/>
              </a:spcBef>
              <a:spcAft>
                <a:spcPts val="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مثال:- (4)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تملك احدى شركات النفط عقد امتياز تم تطوير جزء منه حيث حفر به بئران منتجان. وفيما يلي بعض المعلومات المتعلقة بالعقد والمستخرجة من دفاتر الشركة في 31/12/2009:-</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ـ رصيد تكلفة العقد 56,000 دولار.</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ـ نفقات الحفر والاعداد غير الملموسة للآبار المنتجة في 31/12/2009 160,000 دولار.</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ـ الكمية الممكن استخراجها من الآبار المحفورة تقدير 31/12/2009 84,000 برميل.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ـ الكمية الممكن استخراجها من العقد كله تقدير 31/12/2009 2,600,000 برميل.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ـ المبلغ المحتمل انفاقه على مصروفات حفر وتطوير بقية الاجزاء في العقد 540,000 دولار.</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ـ الانتاج خلال عام  200,000 برميل.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المطلوب:- ايجاد معدل ومقدار النفاد مع القيود المحاسبية اللازمة.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الحل:-</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من الواضح ان انسب الطرق لحل هذا المثال هو الطريقة الثالثة، وعليه يكون الحل كالتالي:-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56,000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معدل نفاد تكلفة العقد = ــــــــــــــ= 0.02 دولار / برميل</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2,600,00 + 200,000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r>
              <a:rPr lang="ar-IQ" sz="1400" dirty="0">
                <a:effectLst/>
                <a:latin typeface="Calibri" panose="020F0502020204030204" pitchFamily="34" charset="0"/>
                <a:ea typeface="Calibri" panose="020F0502020204030204" pitchFamily="34" charset="0"/>
                <a:cs typeface="Simplified Arabic" panose="02020603050405020304" pitchFamily="18" charset="-78"/>
              </a:rPr>
              <a:t>مقدار نفاد تكلفة العقد = 0.02 × 200,000 = 4,000 دولار</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400" dirty="0">
                <a:effectLst/>
                <a:latin typeface="Calibri" panose="020F0502020204030204" pitchFamily="34" charset="0"/>
                <a:ea typeface="Calibri" panose="020F0502020204030204" pitchFamily="34" charset="0"/>
                <a:cs typeface="Simplified Arabic" panose="02020603050405020304" pitchFamily="18" charset="-78"/>
              </a:rPr>
              <a:t>			         160,000 + 540,000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400" dirty="0">
                <a:effectLst/>
                <a:latin typeface="Calibri" panose="020F0502020204030204" pitchFamily="34" charset="0"/>
                <a:ea typeface="Calibri" panose="020F0502020204030204" pitchFamily="34" charset="0"/>
                <a:cs typeface="Simplified Arabic" panose="02020603050405020304" pitchFamily="18" charset="-78"/>
              </a:rPr>
              <a:t>معدل نفاد تكاليف الحفر= ــــــــــــــــــ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400" dirty="0">
                <a:effectLst/>
                <a:latin typeface="Calibri" panose="020F0502020204030204" pitchFamily="34" charset="0"/>
                <a:ea typeface="Calibri" panose="020F0502020204030204" pitchFamily="34" charset="0"/>
                <a:cs typeface="Simplified Arabic" panose="02020603050405020304" pitchFamily="18" charset="-78"/>
              </a:rPr>
              <a:t>والاعداد غير الملموسة         2,600,000 + 200,000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400" dirty="0">
                <a:effectLst/>
                <a:latin typeface="Calibri" panose="020F0502020204030204" pitchFamily="34" charset="0"/>
                <a:ea typeface="Calibri" panose="020F0502020204030204" pitchFamily="34" charset="0"/>
                <a:cs typeface="Simplified Arabic" panose="02020603050405020304" pitchFamily="18" charset="-78"/>
              </a:rPr>
              <a:t>			         700,000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400" dirty="0">
                <a:effectLst/>
                <a:latin typeface="Calibri" panose="020F0502020204030204" pitchFamily="34" charset="0"/>
                <a:ea typeface="Calibri" panose="020F0502020204030204" pitchFamily="34" charset="0"/>
                <a:cs typeface="Simplified Arabic" panose="02020603050405020304" pitchFamily="18" charset="-78"/>
              </a:rPr>
              <a:t>                       = ــــــــــــ= 0.25 دولار / برميل</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52891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5C1EC3F-A38E-4CB8-A27D-F89A8E38AAD7}"/>
              </a:ext>
            </a:extLst>
          </p:cNvPr>
          <p:cNvSpPr txBox="1"/>
          <p:nvPr/>
        </p:nvSpPr>
        <p:spPr>
          <a:xfrm>
            <a:off x="418767" y="177716"/>
            <a:ext cx="11568222" cy="5815823"/>
          </a:xfrm>
          <a:prstGeom prst="rect">
            <a:avLst/>
          </a:prstGeom>
          <a:noFill/>
        </p:spPr>
        <p:txBody>
          <a:bodyPr wrap="square">
            <a:spAutoFit/>
          </a:bodyPr>
          <a:lstStyle/>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2,800,000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مقدار نفاد تكاليف الحفر والاعداد غير الملموسة = 0.25 × 200,000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 50,000 دولار</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مقدار النفاد الكلي = 4,000 + 50,000 = 54,000 دولار</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اما القيود المحاسبية في 31/12/2009 فتكون كالاتي:-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54,000 من حـ/ مصاريف الانتاج والتشغيل</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(نفاد الآبار المنتجة)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اما القيود المحاسبية في 31/12/2009 فتكون كالاتي:-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54,000 من حـ/ مصاريف الانتاج والتشغيل</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(نفاد الآبار المنتجة)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الى المذكورين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4,000    حـ/ مخصص نفاد تكلفة العقد</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50,000  حـ/ مخصص نفاد تكاليف الحفر والاعداد غير الملموسة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ـــــــــــــــــــ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54,000 من حـ/ أ . خ</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54,000 الى حـ/ مصاريف الانتاج والتشغيل</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ـــــــــــــــــــ</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03141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235824-C8D1-4FFA-AD8E-B27E2C2260A0}"/>
              </a:ext>
            </a:extLst>
          </p:cNvPr>
          <p:cNvSpPr txBox="1"/>
          <p:nvPr/>
        </p:nvSpPr>
        <p:spPr>
          <a:xfrm>
            <a:off x="249383" y="130630"/>
            <a:ext cx="11590316" cy="7019229"/>
          </a:xfrm>
          <a:prstGeom prst="rect">
            <a:avLst/>
          </a:prstGeom>
          <a:noFill/>
        </p:spPr>
        <p:txBody>
          <a:bodyPr wrap="square">
            <a:spAutoFit/>
          </a:bodyPr>
          <a:lstStyle/>
          <a:p>
            <a:pPr marL="0" marR="0" algn="ctr" rtl="1">
              <a:lnSpc>
                <a:spcPct val="115000"/>
              </a:lnSpc>
              <a:spcBef>
                <a:spcPts val="0"/>
              </a:spcBef>
              <a:spcAft>
                <a:spcPts val="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نفاد الممتلكات المنتجة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Simplified Arabic" panose="02020603050405020304" pitchFamily="18" charset="-78"/>
              </a:rPr>
              <a:t>Depletion of Developed Properties</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r"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يقصد بالنفاد ذلك النقص التدريجي الذي يطرأ على قيمة الموجود المتناقص كالمنجم او الحقل البترولي إما نتيجة استخراج جزء من ذلك الموجود او لاسباب أخرى طبيعية تستدعي توزيع تكاليف الانتاج على العمر الانتاجي للموجود.</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من هنا نجد ان معدل النفاد يرتبط بعنصرين:-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1-قيمة تكاليف الانتاج حتى تاريخ احتساب معدل النفاد، وهو ما يستلزم خصم اية اقساط نفاد سابقة.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2-الاحتياطي الانتاجي المقدر في يداية العام المعني.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r"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أما قسط النفاد فهو عبارة عن معدل النفاد المشار اليه في الفقرة السابقة مضروباً في انتاج العام المعني من النفط الخام او الغاز الطبيعي او ماشابه ذلك وهكذا فأن قسط النفاد يبين نصيب السنة من التكاليف الانتاجية.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ومن خلال ماسبق يمكن الفرق بين الاندثار </a:t>
            </a:r>
            <a:r>
              <a:rPr lang="en-US" sz="1800" dirty="0">
                <a:effectLst/>
                <a:latin typeface="Calibri" panose="020F0502020204030204" pitchFamily="34" charset="0"/>
                <a:ea typeface="Calibri" panose="020F0502020204030204" pitchFamily="34" charset="0"/>
                <a:cs typeface="Simplified Arabic" panose="02020603050405020304" pitchFamily="18" charset="-78"/>
              </a:rPr>
              <a:t>Depreciation </a:t>
            </a:r>
            <a:r>
              <a:rPr lang="ar-IQ" sz="1800" dirty="0">
                <a:effectLst/>
                <a:latin typeface="Calibri" panose="020F0502020204030204" pitchFamily="34" charset="0"/>
                <a:ea typeface="Calibri" panose="020F0502020204030204" pitchFamily="34" charset="0"/>
                <a:cs typeface="Simplified Arabic" panose="02020603050405020304" pitchFamily="18" charset="-78"/>
              </a:rPr>
              <a:t> و النفاد </a:t>
            </a:r>
            <a:r>
              <a:rPr lang="en-US" sz="1800" dirty="0">
                <a:effectLst/>
                <a:latin typeface="Calibri" panose="020F0502020204030204" pitchFamily="34" charset="0"/>
                <a:ea typeface="Calibri" panose="020F0502020204030204" pitchFamily="34" charset="0"/>
                <a:cs typeface="Simplified Arabic" panose="02020603050405020304" pitchFamily="18" charset="-78"/>
              </a:rPr>
              <a:t>Depletion</a:t>
            </a:r>
            <a:r>
              <a:rPr lang="ar-IQ" sz="1800" dirty="0">
                <a:effectLst/>
                <a:latin typeface="Calibri" panose="020F0502020204030204" pitchFamily="34" charset="0"/>
                <a:ea typeface="Calibri" panose="020F0502020204030204" pitchFamily="34" charset="0"/>
                <a:cs typeface="Simplified Arabic" panose="02020603050405020304" pitchFamily="18" charset="-78"/>
              </a:rPr>
              <a:t> حيث ان الاول يختص بالموجودات الثابتة، وهو نظام او طريقة لتوزيع تكلفة الموجودات الرأسمالية الملموسة على سنوات استخدامها، ولهذا يحتسب على اساس زمني هو العمر الانتاجي للموجود وليس الاحتياطي المقدر كما هو الحال في النفاد.</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ويمكن استخراج معدل الاندثار من خلال المعادلات الاتية:-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المبلغ المستثمر في ايجاد وتطوير الموجود</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معدل النفاد =_____________________________</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الكمية الممكن استخراجها</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تكاليف الانتاج</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 </a:t>
            </a:r>
            <a:r>
              <a:rPr lang="ar-IQ" dirty="0">
                <a:latin typeface="Calibri" panose="020F0502020204030204" pitchFamily="34" charset="0"/>
                <a:ea typeface="Calibri" panose="020F0502020204030204" pitchFamily="34" charset="0"/>
                <a:cs typeface="Simplified Arabic" panose="02020603050405020304" pitchFamily="18" charset="-78"/>
              </a:rPr>
              <a:t>_________________</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احتياطي اول العام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اما قسط النفاد = معدل النفاد × انتاج العام من النفط الخام او الغاز الطبيعي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55512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BE793C-C3AD-4958-8533-E31F8E847763}"/>
              </a:ext>
            </a:extLst>
          </p:cNvPr>
          <p:cNvSpPr txBox="1"/>
          <p:nvPr/>
        </p:nvSpPr>
        <p:spPr>
          <a:xfrm>
            <a:off x="142875" y="118753"/>
            <a:ext cx="11886829" cy="6696513"/>
          </a:xfrm>
          <a:prstGeom prst="rect">
            <a:avLst/>
          </a:prstGeom>
          <a:noFill/>
        </p:spPr>
        <p:txBody>
          <a:bodyPr wrap="square">
            <a:spAutoFit/>
          </a:bodyPr>
          <a:lstStyle/>
          <a:p>
            <a:pPr marL="0" marR="0" indent="45720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المشكلة هنا تكمن في تحديد كل من البسط والمقام في المعادلة الاولى اي في تحديد كل من المبلغ المستثمر في ايجاد وتطوير الموجود من جهة وكمية النفط الممكن استخراجها من جهة أخرى. وهذه الاخيرة تخرج عن دائرة اختصاص المحاسب حيث يحددها الجيولوجيون والخبراء عن طريق عملية حسابية بسيطة اذا ما عرفت مساحة الحقل وسمك الطبقة الحاوية للبترول ودرجة المسامية، اما المبلغ المستثمر فقد سبق وتناولنا بالبحث اهم النفقات التي تبذلها شركات النفط في التنقيب وتطوير الحقل واعداده للانتاج، كما بيّنا مسألة اي النفقات تجب رسملتها واعتبارها ضمن تكلفة الحقول المكتشفة (العقود المنتجة) وايهما تعتبر مصروفات دورية تتحملها السنة التي انفقت فيها (كما في الفصلين الثاني والثالث). وتتلخص النفقات المستثمرة في العقود المنتجة بالعناصر الثلاثة التالية:-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1-تكلفة العقد وتشمل ماتم رسملته من مصاريف الحصول على العقود ومصروفات الاستطلاع والاستكشاف.</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2-نفقات الحفر والاعداد غير الملموسة التي تمت رسملتها بما فيها نفقات الاستطلاع والاستكشاف لتحديد منطقة الحفر.</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3-تكلفة المعدات والتجهيزات الملموسة الخاصة بالعقد.</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وبما ان تكلفة المعدات والتجهيزات الملموسة تختلف في طبيعتها عن المصروفات الرأسمالية الهالكة الاخرى من حيث ان حياتها الانتاجية لا تتوقف على الحياة الانتاجية للحقل البترولي فهي تستهلك كبقية الموجودات الثابتة الاخرى كالآلات والمباني وغيرها، فان تكلفة العقد ونفقات الحفر والاعداد غير الملموسة المرسملة هما العنصران اللذان يعتبران عادة مرتبطين بالاحتياطي الموجود في الحقل. اما اذا درجت الشركة على اعتبار نفقات الحفر واللاعداد غير الملموسة ايرادية فتكون تكلفة العقد العنصر الوحيد الشامل للمبلغ المستثمر في ايجاد وتطوير الحقل. </a:t>
            </a:r>
          </a:p>
          <a:p>
            <a:pPr marL="0" marR="0" algn="just" rtl="1">
              <a:lnSpc>
                <a:spcPct val="115000"/>
              </a:lnSpc>
              <a:spcBef>
                <a:spcPts val="0"/>
              </a:spcBef>
              <a:spcAft>
                <a:spcPts val="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طرق تحديد معدل النفاد </a:t>
            </a:r>
            <a:r>
              <a:rPr lang="en-US" sz="1800" b="1" dirty="0">
                <a:effectLst/>
                <a:latin typeface="Calibri" panose="020F0502020204030204" pitchFamily="34" charset="0"/>
                <a:ea typeface="Calibri" panose="020F0502020204030204" pitchFamily="34" charset="0"/>
                <a:cs typeface="Simplified Arabic" panose="02020603050405020304" pitchFamily="18" charset="-78"/>
              </a:rPr>
              <a:t>Depletion Methods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يمكن ان نلخص الطرق المتبعة في احتساب معدل النفاد للعقود المنتجة بالطرق الثلاث الاتية:-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الطريقة الاولى:-</a:t>
            </a:r>
            <a:r>
              <a:rPr lang="ar-IQ" sz="1800" dirty="0">
                <a:effectLst/>
                <a:latin typeface="Calibri" panose="020F0502020204030204" pitchFamily="34" charset="0"/>
                <a:ea typeface="Calibri" panose="020F0502020204030204" pitchFamily="34" charset="0"/>
                <a:cs typeface="Simplified Arabic" panose="02020603050405020304" pitchFamily="18" charset="-78"/>
              </a:rPr>
              <a:t> ويتم بموجبها احتساب معدل النفاد لتكاليف الحصول على العقد وتكاليف الحفر والاعداد غير الملموسة على اساس واحد وذلك بقسمة المبلغ المستثمر في هذه النفقات على كمية الاحتياطي الممكن استخراجه من الآبار التي تم حفرها طبقاً للمعادلة التالية:-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المبلغ المستثمر فعلاً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معدل النفاد = </a:t>
            </a:r>
            <a:r>
              <a:rPr lang="ar-IQ" dirty="0">
                <a:latin typeface="Calibri" panose="020F0502020204030204" pitchFamily="34" charset="0"/>
                <a:ea typeface="Calibri" panose="020F0502020204030204" pitchFamily="34" charset="0"/>
                <a:cs typeface="Simplified Arabic" panose="02020603050405020304" pitchFamily="18" charset="-78"/>
              </a:rPr>
              <a:t>________________________________________</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كمية الاحتياطي الممكن استخراجه من العقد للآبار المحفورة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00499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9DDE6B-8E2A-410C-97EB-47DE44AB9CF8}"/>
              </a:ext>
            </a:extLst>
          </p:cNvPr>
          <p:cNvSpPr txBox="1"/>
          <p:nvPr/>
        </p:nvSpPr>
        <p:spPr>
          <a:xfrm>
            <a:off x="195263" y="173265"/>
            <a:ext cx="11801474" cy="7329442"/>
          </a:xfrm>
          <a:prstGeom prst="rect">
            <a:avLst/>
          </a:prstGeom>
          <a:noFill/>
        </p:spPr>
        <p:txBody>
          <a:bodyPr wrap="square">
            <a:spAutoFit/>
          </a:bodyPr>
          <a:lstStyle/>
          <a:p>
            <a:pPr marL="0" marR="0" indent="45720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وتتبع هذه الطريقة عندما تكون عملية تطوير الحقل قد تمت وعرف الاحتياطي الذي يحتويه الحقل، وأنه ليس هناك فترة طويلة تفصل بين بدء الانتاج والانتهاء من تطوير سائر ارجاء العقد. وليس ثمة فرق هنا بين احتساب معدل نفاد موحد لتكاليف الانتاج او احتساب معدل نفاد منفصل لكل من تكاليف العقد من جهة وتكاليف الحفر والاعداد غير الملموسة من جهة اخرى حيث النتيجة واحدة في الحالتين.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tabLst>
                <a:tab pos="1647825" algn="l"/>
              </a:tabLs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تكلفة العقد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معدل نفاد تكلفة العقد= </a:t>
            </a:r>
            <a:r>
              <a:rPr lang="ar-IQ" dirty="0">
                <a:latin typeface="Calibri" panose="020F0502020204030204" pitchFamily="34" charset="0"/>
                <a:ea typeface="Calibri" panose="020F0502020204030204" pitchFamily="34" charset="0"/>
                <a:cs typeface="Simplified Arabic" panose="02020603050405020304" pitchFamily="18" charset="-78"/>
              </a:rPr>
              <a:t>_______________________________________</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كمية الاحتياطي الممكن استخراجه من الآبار المحفورة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tabLst>
                <a:tab pos="4210050" algn="l"/>
              </a:tabLs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تكلفة الحفر والاعداد غير الملموسة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معدل نفاد تكاليف الحفر= </a:t>
            </a:r>
            <a:r>
              <a:rPr lang="ar-IQ" dirty="0">
                <a:latin typeface="Calibri" panose="020F0502020204030204" pitchFamily="34" charset="0"/>
                <a:ea typeface="Calibri" panose="020F0502020204030204" pitchFamily="34" charset="0"/>
                <a:cs typeface="Simplified Arabic" panose="02020603050405020304" pitchFamily="18" charset="-78"/>
              </a:rPr>
              <a:t>_____________________________________</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والاعداد غير الملموسة        كمية الاحتياطي الممكن استخراجه من الآبار المحفورة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تكلفة العقد +  تكلفة الحفر والاعداد غير الملموسة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معدل نفاد تكلفة الانتاج = </a:t>
            </a:r>
            <a:r>
              <a:rPr lang="ar-IQ" dirty="0">
                <a:latin typeface="Calibri" panose="020F0502020204030204" pitchFamily="34" charset="0"/>
                <a:ea typeface="Calibri" panose="020F0502020204030204" pitchFamily="34" charset="0"/>
                <a:cs typeface="Simplified Arabic" panose="02020603050405020304" pitchFamily="18" charset="-78"/>
              </a:rPr>
              <a:t>_____________________________________</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كمية الاحتياطي الممكن استخراجه من الآبار المحفورة</a:t>
            </a:r>
          </a:p>
          <a:p>
            <a:pPr marL="0" marR="0" algn="just" rtl="1">
              <a:lnSpc>
                <a:spcPct val="115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r>
              <a:rPr lang="ar-IQ" sz="1800" b="1" dirty="0">
                <a:effectLst/>
                <a:latin typeface="Calibri" panose="020F0502020204030204" pitchFamily="34" charset="0"/>
                <a:ea typeface="Calibri" panose="020F0502020204030204" pitchFamily="34" charset="0"/>
                <a:cs typeface="Simplified Arabic" panose="02020603050405020304" pitchFamily="18" charset="-78"/>
              </a:rPr>
              <a:t>الطريقة الثانية:-</a:t>
            </a:r>
            <a:r>
              <a:rPr lang="ar-IQ" sz="1800" dirty="0">
                <a:effectLst/>
                <a:latin typeface="Calibri" panose="020F0502020204030204" pitchFamily="34" charset="0"/>
                <a:ea typeface="Calibri" panose="020F0502020204030204" pitchFamily="34" charset="0"/>
                <a:cs typeface="Simplified Arabic" panose="02020603050405020304" pitchFamily="18" charset="-78"/>
              </a:rPr>
              <a:t> وتتبع في حالة ما اذا كان قد تم تطوير الحقل جزئياً، وهنا يحتسب معدل للنفاد منفصل لكل من تكلفة العقد وتكاليف الحفر والاعداد غير الملموسة كما هو واضح في المعادلتين التاليتين:-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dirty="0"/>
          </a:p>
        </p:txBody>
      </p:sp>
    </p:spTree>
    <p:extLst>
      <p:ext uri="{BB962C8B-B14F-4D97-AF65-F5344CB8AC3E}">
        <p14:creationId xmlns:p14="http://schemas.microsoft.com/office/powerpoint/2010/main" val="708610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1CE4C4-0298-4767-B367-578E56378ADE}"/>
              </a:ext>
            </a:extLst>
          </p:cNvPr>
          <p:cNvSpPr txBox="1"/>
          <p:nvPr/>
        </p:nvSpPr>
        <p:spPr>
          <a:xfrm>
            <a:off x="361537" y="139700"/>
            <a:ext cx="11722925" cy="6696513"/>
          </a:xfrm>
          <a:prstGeom prst="rect">
            <a:avLst/>
          </a:prstGeom>
          <a:noFill/>
        </p:spPr>
        <p:txBody>
          <a:bodyPr wrap="square">
            <a:spAutoFit/>
          </a:bodyPr>
          <a:lstStyle/>
          <a:p>
            <a:pPr marL="0" marR="0" algn="just" rtl="1">
              <a:lnSpc>
                <a:spcPct val="115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تكلفة العقد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معدل نفاد تكلفة العقد= </a:t>
            </a:r>
            <a:r>
              <a:rPr lang="ar-IQ" dirty="0">
                <a:latin typeface="Calibri" panose="020F0502020204030204" pitchFamily="34" charset="0"/>
                <a:ea typeface="Calibri" panose="020F0502020204030204" pitchFamily="34" charset="0"/>
                <a:cs typeface="Simplified Arabic" panose="02020603050405020304" pitchFamily="18" charset="-78"/>
              </a:rPr>
              <a:t>________________________________________________________</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كمية الاحتياطي من الآبار المحفورة + الاحتياطي الممكن استخراجه من بقية اجزاء الحقل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tabLst>
                <a:tab pos="4210050" algn="l"/>
              </a:tabLs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تكلفة الحفر والاعداد غير الملموسة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معدل نفاد تكاليف الحفر= </a:t>
            </a:r>
            <a:r>
              <a:rPr lang="ar-IQ" dirty="0">
                <a:latin typeface="Calibri" panose="020F0502020204030204" pitchFamily="34" charset="0"/>
                <a:ea typeface="Calibri" panose="020F0502020204030204" pitchFamily="34" charset="0"/>
                <a:cs typeface="Simplified Arabic" panose="02020603050405020304" pitchFamily="18" charset="-78"/>
              </a:rPr>
              <a:t>_________________________________</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والاعداد غير الملموسة               كمية الاحتياطي من الآبار المحفورة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الطريقة الثالثة:-</a:t>
            </a:r>
            <a:r>
              <a:rPr lang="ar-IQ" sz="1800" dirty="0">
                <a:effectLst/>
                <a:latin typeface="Calibri" panose="020F0502020204030204" pitchFamily="34" charset="0"/>
                <a:ea typeface="Calibri" panose="020F0502020204030204" pitchFamily="34" charset="0"/>
                <a:cs typeface="Simplified Arabic" panose="02020603050405020304" pitchFamily="18" charset="-78"/>
              </a:rPr>
              <a:t> وتعرف باسم طريقة كاليفورنيا لاتباعها من قبل الشركات العاملة في ولاية كاليفونيا الامريكية. وبموجب هذه الطريقة يتم تقدير المبلغ المحتمل انفاقه لتنمية وتطوير بقية اجزاء العقد وكذلك الكمية الممكن استخراجها من العقد كله. ومن ثم يحسب معدل النفاد لكل من تكاليف العقد وتكاليف الحفر والاعداد غير الملموسة بقسميها جميعاً الفعلية والمقدرة على الكمية الممكن استخراجها من العقد كله كما هو واضح في المعادلات التالية:-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تكلفة العقد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معدل نفاد تكلفة العقد= _________________________________</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الكمية الممكن استخراجه من العقد كله</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tabLst>
                <a:tab pos="4210050" algn="l"/>
              </a:tabLs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نفقات الحفر والاعداد غير الملموسة اللازمة لتطوير الحقل كله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معدل نفاد تكاليف الحفر= </a:t>
            </a:r>
            <a:r>
              <a:rPr lang="ar-IQ" dirty="0">
                <a:latin typeface="Calibri" panose="020F0502020204030204" pitchFamily="34" charset="0"/>
                <a:ea typeface="Calibri" panose="020F0502020204030204" pitchFamily="34" charset="0"/>
                <a:cs typeface="Simplified Arabic" panose="02020603050405020304" pitchFamily="18" charset="-78"/>
              </a:rPr>
              <a:t>________________________________________</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tabLst>
                <a:tab pos="5486400" algn="r"/>
              </a:tabLs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والاعداد غير الملموسة          الكمية الممكن استخراجه من العقد كله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204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46CC40-51E9-4AF8-9DAC-CE00F531C418}"/>
              </a:ext>
            </a:extLst>
          </p:cNvPr>
          <p:cNvSpPr txBox="1"/>
          <p:nvPr/>
        </p:nvSpPr>
        <p:spPr>
          <a:xfrm>
            <a:off x="222069" y="209006"/>
            <a:ext cx="11769633" cy="6452920"/>
          </a:xfrm>
          <a:prstGeom prst="rect">
            <a:avLst/>
          </a:prstGeom>
          <a:noFill/>
        </p:spPr>
        <p:txBody>
          <a:bodyPr wrap="square">
            <a:spAutoFit/>
          </a:bodyPr>
          <a:lstStyle/>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تكلفة العقد +  تكلفة الحفر والاعداد غير الملموسة الازمة لتطوير العقد كله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معدل نفاد تكلفة الانتاج </a:t>
            </a:r>
            <a:r>
              <a:rPr lang="ar-IQ" sz="1800">
                <a:effectLst/>
                <a:latin typeface="Calibri" panose="020F0502020204030204" pitchFamily="34" charset="0"/>
                <a:ea typeface="Calibri" panose="020F0502020204030204" pitchFamily="34" charset="0"/>
                <a:cs typeface="Simplified Arabic" panose="02020603050405020304" pitchFamily="18" charset="-78"/>
              </a:rPr>
              <a:t>= </a:t>
            </a:r>
            <a:r>
              <a:rPr lang="ar-IQ">
                <a:latin typeface="Calibri" panose="020F0502020204030204" pitchFamily="34" charset="0"/>
                <a:ea typeface="Calibri" panose="020F0502020204030204" pitchFamily="34" charset="0"/>
                <a:cs typeface="Simplified Arabic" panose="02020603050405020304" pitchFamily="18" charset="-78"/>
              </a:rPr>
              <a:t>__________________________________________________</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الكمية الممكن استخراجه من العقد كله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امثلة تطبيقية </a:t>
            </a:r>
          </a:p>
          <a:p>
            <a:pPr marL="0" marR="0" algn="just" rtl="1">
              <a:lnSpc>
                <a:spcPct val="115000"/>
              </a:lnSpc>
              <a:spcBef>
                <a:spcPts val="0"/>
              </a:spcBef>
              <a:spcAft>
                <a:spcPts val="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مثال:- (1)</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كان الاحتياطي النفطي المقدر اول العام في منطقة الانتاج  س عام 2008 مقدار 2,400,000 برميل، وبلغ انتاج العام 150,000 برميل كما بلغت تكاليف العقد (حق الامتياز وخلافه) 60,000 دولار، وتكاليف الانتاج الاخرى (تكاليف حفر وتطوير الآبار) 300,000 دولار.</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المطلوب:- احتساب قسط النفاد واثبات القيود اليومية اللازمة.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الحل:-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من الواضح ان انسب الطرق هنا الطريقة الاولى ولذلك يكون الحل كالاتي:-</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60,000 + 300,000            360,000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معدل نفاد تكاليف الانتاج = </a:t>
            </a:r>
            <a:r>
              <a:rPr lang="ar-IQ" dirty="0">
                <a:latin typeface="Calibri" panose="020F0502020204030204" pitchFamily="34" charset="0"/>
                <a:ea typeface="Calibri" panose="020F0502020204030204" pitchFamily="34" charset="0"/>
                <a:cs typeface="Simplified Arabic" panose="02020603050405020304" pitchFamily="18" charset="-78"/>
              </a:rPr>
              <a:t>___________________      </a:t>
            </a:r>
            <a:r>
              <a:rPr lang="ar-IQ" sz="1800" dirty="0">
                <a:effectLst/>
                <a:latin typeface="Calibri" panose="020F0502020204030204" pitchFamily="34" charset="0"/>
                <a:ea typeface="Calibri" panose="020F0502020204030204" pitchFamily="34" charset="0"/>
                <a:cs typeface="Simplified Arabic" panose="02020603050405020304" pitchFamily="18" charset="-78"/>
              </a:rPr>
              <a:t>= ___________</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2,400,000                2,400,000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 0.15 دولار/ برميل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قسط النفاد لعام 2008 = 0.15 × 150,000 = 22,500 $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اما القيود المحاسبية في 31/ 12/ 2008 تكون على النحو التالي:-</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قيد التسوية:-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22,500 من حـ/ نفاد الآبار المنتجة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22,500 الى حـ/ مخصص نفاد الآبار المنتجة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01445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105DDA-941F-41B1-BC85-4B598E6D8755}"/>
              </a:ext>
            </a:extLst>
          </p:cNvPr>
          <p:cNvSpPr txBox="1"/>
          <p:nvPr/>
        </p:nvSpPr>
        <p:spPr>
          <a:xfrm>
            <a:off x="248194" y="156754"/>
            <a:ext cx="11795760" cy="7400231"/>
          </a:xfrm>
          <a:prstGeom prst="rect">
            <a:avLst/>
          </a:prstGeom>
          <a:noFill/>
        </p:spPr>
        <p:txBody>
          <a:bodyPr wrap="square">
            <a:spAutoFit/>
          </a:bodyPr>
          <a:lstStyle/>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قيد الغلق:-</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22,500 من حـ/ أ . خ</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22,500 الى حـ/ نفاد الآبار المنتجة </a:t>
            </a: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واذا كانت الشركة تفصل بين نفاد تكلفة العقد وتكاليف الحفر والاعداد غير الملموسة للغايات الادارية يكون الحل على النحو التالي:-</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60,000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معدل نفاد تكلفة العقد = ___________ = 0.025 $ / برميل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2,400,000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معدل نفاد تكلفة العقد = 0.025 × 150,000 = 3,750 $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300,000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معدل نفاد تكلفة الحفر والاعداد غير الملموسة = </a:t>
            </a:r>
            <a:r>
              <a:rPr lang="ar-IQ" dirty="0">
                <a:latin typeface="Calibri" panose="020F0502020204030204" pitchFamily="34" charset="0"/>
                <a:ea typeface="Calibri" panose="020F0502020204030204" pitchFamily="34" charset="0"/>
                <a:cs typeface="Simplified Arabic" panose="02020603050405020304" pitchFamily="18" charset="-78"/>
              </a:rPr>
              <a:t>______________</a:t>
            </a: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2,400,000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 0.125 $ / برميل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معدل نفاد تكلفة الحفر = 0.125 × 150,000 = 18,750 $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اما القيود المحاسبية في 31/12/2008 فتكون كالاتي:-</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22,500 من حـ/ مصاريف الانتاج والتشغيل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(نفاد الآبار المنتجة)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الى المذكورين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3,750  حـ/ مخصص نفاد تكلفة العقد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18,750حـ/ مخصص نفاد تكاليف الحفر والاعداد غير الملموسة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40149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BA1E25-098A-4517-A40F-19DC430CCFBF}"/>
              </a:ext>
            </a:extLst>
          </p:cNvPr>
          <p:cNvSpPr txBox="1"/>
          <p:nvPr/>
        </p:nvSpPr>
        <p:spPr>
          <a:xfrm>
            <a:off x="225631" y="178131"/>
            <a:ext cx="11804073" cy="6452920"/>
          </a:xfrm>
          <a:prstGeom prst="rect">
            <a:avLst/>
          </a:prstGeom>
          <a:noFill/>
        </p:spPr>
        <p:txBody>
          <a:bodyPr wrap="square">
            <a:spAutoFit/>
          </a:bodyPr>
          <a:lstStyle/>
          <a:p>
            <a:pPr marL="0" marR="0" indent="45720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ـــــــــــــــ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22,500 من حـ/ أ . خ</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22,500 الى حـ/ مصاريف الانتاج والتشغيل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من المهم الاشارة هنا الى انه قد يحصل تغير في قيمة تكاليف الانتاج مع ثبات قيمة الاحتياطي النفطي المقدر، او تغير في قيمة الاحتياطي النفطي المقدر مع ثبات قيمة تكاليف الانتاج او تغير في العنصرين معاً بالزيادة او النقص، مما يستدعي بالتالي احتساب معدل نفاد جديد على اساس ما طرأ من معلومات. وقد جرت العادة ان لا يكون للتقديرات الجديدة أثر رجعي على النفاد المحسوب في السنوات السابقة، كذلك يحسب معدل النفاد على اساس صافي المبالغ المستثمرة ( اي بعد طرح النفاد المجمع في السنوات السابقة).</a:t>
            </a:r>
          </a:p>
          <a:p>
            <a:pPr marL="0" marR="0" algn="just" rtl="1">
              <a:lnSpc>
                <a:spcPct val="115000"/>
              </a:lnSpc>
              <a:spcBef>
                <a:spcPts val="0"/>
              </a:spcBef>
              <a:spcAft>
                <a:spcPts val="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مثال:- (2)</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نفس المثال السابق على فرض وجد في نهاية عام 2009 ان الاحتياطي المقدر 3,000,000 برميل، وكانت الكمية المستخرجة من العقد خلال عام 2009 بمقدار 375,000 برميل.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المطلوب:- احتساب معدل نفاد تكلفة الانتاج ومقداره مع القيود المحاسبية اللازمة.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الحل:-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تكلفة العقد +  تكلفة الحفر والاعداد غير الملموسة – النفاد المجمع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معدل نفاد تكلفة الانتاج = </a:t>
            </a:r>
            <a:r>
              <a:rPr lang="ar-IQ" dirty="0">
                <a:latin typeface="Calibri" panose="020F0502020204030204" pitchFamily="34" charset="0"/>
                <a:ea typeface="Calibri" panose="020F0502020204030204" pitchFamily="34" charset="0"/>
                <a:cs typeface="Simplified Arabic" panose="02020603050405020304" pitchFamily="18" charset="-78"/>
              </a:rPr>
              <a:t>__________________________________________</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الاحتياطي في نهاية العام + الانتاج خلال العام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60,000 + 300,000 – 22,500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 </a:t>
            </a:r>
            <a:r>
              <a:rPr lang="ar-IQ" dirty="0">
                <a:latin typeface="Calibri" panose="020F0502020204030204" pitchFamily="34" charset="0"/>
                <a:ea typeface="Calibri" panose="020F0502020204030204" pitchFamily="34" charset="0"/>
                <a:cs typeface="Simplified Arabic" panose="02020603050405020304" pitchFamily="18" charset="-78"/>
              </a:rPr>
              <a:t>__________________________________</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3,000,000 + 375,000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10405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EC501F-3B45-4A25-8E95-85A316C818FB}"/>
              </a:ext>
            </a:extLst>
          </p:cNvPr>
          <p:cNvSpPr txBox="1"/>
          <p:nvPr/>
        </p:nvSpPr>
        <p:spPr>
          <a:xfrm>
            <a:off x="170213" y="206707"/>
            <a:ext cx="11851574" cy="6444585"/>
          </a:xfrm>
          <a:prstGeom prst="rect">
            <a:avLst/>
          </a:prstGeom>
          <a:noFill/>
        </p:spPr>
        <p:txBody>
          <a:bodyPr wrap="square">
            <a:spAutoFit/>
          </a:bodyPr>
          <a:lstStyle/>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dirty="0">
                <a:latin typeface="Calibri" panose="020F0502020204030204" pitchFamily="34" charset="0"/>
                <a:ea typeface="Calibri" panose="020F0502020204030204" pitchFamily="34" charset="0"/>
                <a:cs typeface="Simplified Arabic" panose="02020603050405020304" pitchFamily="18" charset="-78"/>
              </a:rPr>
              <a:t>  </a:t>
            </a:r>
            <a:r>
              <a:rPr lang="ar-IQ" sz="1800" dirty="0">
                <a:effectLst/>
                <a:latin typeface="Calibri" panose="020F0502020204030204" pitchFamily="34" charset="0"/>
                <a:ea typeface="Calibri" panose="020F0502020204030204" pitchFamily="34" charset="0"/>
                <a:cs typeface="Simplified Arabic" panose="02020603050405020304" pitchFamily="18" charset="-78"/>
              </a:rPr>
              <a:t>= 0.1 دولار/ برميل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3,375,000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مقدار النفاد = 375,000 × 0.1 = 37,500 دولار</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اما القيود المحاسبية في 31/12/2009 فتكون كالاتي:-</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قيد التسوية:-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Simplified Arabic" panose="02020603050405020304" pitchFamily="18" charset="-78"/>
              </a:rPr>
              <a:t>37,500</a:t>
            </a:r>
            <a:r>
              <a:rPr lang="ar-IQ" sz="1800" dirty="0">
                <a:effectLst/>
                <a:latin typeface="Calibri" panose="020F0502020204030204" pitchFamily="34" charset="0"/>
                <a:ea typeface="Calibri" panose="020F0502020204030204" pitchFamily="34" charset="0"/>
                <a:cs typeface="Simplified Arabic" panose="02020603050405020304" pitchFamily="18" charset="-78"/>
              </a:rPr>
              <a:t> من حـ/ مصاريف الانتاج والتشغيل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(نفاد الآبار المنتجة)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Simplified Arabic" panose="02020603050405020304" pitchFamily="18" charset="-78"/>
              </a:rPr>
              <a:t>37,500</a:t>
            </a:r>
            <a:r>
              <a:rPr lang="ar-IQ" sz="1800" dirty="0">
                <a:effectLst/>
                <a:latin typeface="Calibri" panose="020F0502020204030204" pitchFamily="34" charset="0"/>
                <a:ea typeface="Calibri" panose="020F0502020204030204" pitchFamily="34" charset="0"/>
                <a:cs typeface="Simplified Arabic" panose="02020603050405020304" pitchFamily="18" charset="-78"/>
              </a:rPr>
              <a:t>  الى حـ/ مخصص نفاد الآبار المنتجة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قيد الغلق:-</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Simplified Arabic" panose="02020603050405020304" pitchFamily="18" charset="-78"/>
              </a:rPr>
              <a:t>37,500</a:t>
            </a:r>
            <a:r>
              <a:rPr lang="ar-IQ" sz="1800" dirty="0">
                <a:effectLst/>
                <a:latin typeface="Calibri" panose="020F0502020204030204" pitchFamily="34" charset="0"/>
                <a:ea typeface="Calibri" panose="020F0502020204030204" pitchFamily="34" charset="0"/>
                <a:cs typeface="Simplified Arabic" panose="02020603050405020304" pitchFamily="18" charset="-78"/>
              </a:rPr>
              <a:t> من حـ/ أ . خ</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r>
              <a:rPr lang="en-US" sz="1800" dirty="0">
                <a:effectLst/>
                <a:latin typeface="Calibri" panose="020F0502020204030204" pitchFamily="34" charset="0"/>
                <a:ea typeface="Calibri" panose="020F0502020204030204" pitchFamily="34" charset="0"/>
                <a:cs typeface="Simplified Arabic" panose="02020603050405020304" pitchFamily="18" charset="-78"/>
              </a:rPr>
              <a:t>37,500</a:t>
            </a:r>
            <a:r>
              <a:rPr lang="ar-IQ" sz="1800" dirty="0">
                <a:effectLst/>
                <a:latin typeface="Calibri" panose="020F0502020204030204" pitchFamily="34" charset="0"/>
                <a:ea typeface="Calibri" panose="020F0502020204030204" pitchFamily="34" charset="0"/>
                <a:cs typeface="Simplified Arabic" panose="02020603050405020304" pitchFamily="18" charset="-78"/>
              </a:rPr>
              <a:t> الى حـ/ مصاريف الانتاج والتشغيل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مقدار النفاد = 375,000 × 0.1 = 37,500 دولار</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ar-IQ" sz="1800" dirty="0">
                <a:effectLst/>
                <a:latin typeface="Calibri" panose="020F0502020204030204" pitchFamily="34" charset="0"/>
                <a:ea typeface="Calibri" panose="020F0502020204030204" pitchFamily="34" charset="0"/>
                <a:cs typeface="Simplified Arabic" panose="02020603050405020304" pitchFamily="18" charset="-78"/>
              </a:rPr>
              <a:t>اما القيود المحاسبية في 31/12/2009 فتكون كالاتي:-</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03835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TotalTime>
  <Words>2141</Words>
  <Application>Microsoft Office PowerPoint</Application>
  <PresentationFormat>Widescreen</PresentationFormat>
  <Paragraphs>223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الفصل الخامس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الخامس </dc:title>
  <dc:creator>High Tech</dc:creator>
  <cp:lastModifiedBy>High Tech</cp:lastModifiedBy>
  <cp:revision>14</cp:revision>
  <dcterms:created xsi:type="dcterms:W3CDTF">2022-11-02T15:54:30Z</dcterms:created>
  <dcterms:modified xsi:type="dcterms:W3CDTF">2022-11-06T20:25:36Z</dcterms:modified>
</cp:coreProperties>
</file>