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3780" autoAdjust="0"/>
  </p:normalViewPr>
  <p:slideViewPr>
    <p:cSldViewPr snapToGrid="0">
      <p:cViewPr varScale="1">
        <p:scale>
          <a:sx n="67" d="100"/>
          <a:sy n="67" d="100"/>
        </p:scale>
        <p:origin x="6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7C609-A185-4593-918F-5B06375FEC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451AE0-4077-4471-BBA0-03A89A05F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F04D02-CB46-43B0-BF97-2A4BE4FD4735}"/>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5" name="Footer Placeholder 4">
            <a:extLst>
              <a:ext uri="{FF2B5EF4-FFF2-40B4-BE49-F238E27FC236}">
                <a16:creationId xmlns:a16="http://schemas.microsoft.com/office/drawing/2014/main" id="{D78A8DFD-0BFB-41B5-B7EB-501C1F1A9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7E4A8-5DF4-4467-89F8-ADFE332319BB}"/>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400071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9F97-0449-4350-AD9E-AE3ECE1C50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64585D-7E6E-4D7A-A8E0-C217730381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BDF47-578A-4BD9-8CBA-FDCCB4473423}"/>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5" name="Footer Placeholder 4">
            <a:extLst>
              <a:ext uri="{FF2B5EF4-FFF2-40B4-BE49-F238E27FC236}">
                <a16:creationId xmlns:a16="http://schemas.microsoft.com/office/drawing/2014/main" id="{8F524E4B-30F4-49B1-BF31-3E54559B99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F6A986-D745-4A7A-83F2-CC7987E6BE22}"/>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193763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906978-6DD5-4C00-A4CB-38EC86824E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5887D8-B5FB-4637-828D-8C3295F34F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8436FA-17B8-4AA6-8657-6EF641BF5524}"/>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5" name="Footer Placeholder 4">
            <a:extLst>
              <a:ext uri="{FF2B5EF4-FFF2-40B4-BE49-F238E27FC236}">
                <a16:creationId xmlns:a16="http://schemas.microsoft.com/office/drawing/2014/main" id="{73DDF8ED-E1E5-44C2-A819-AB044F4B4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8793D-36DB-46B8-A849-84146D67F098}"/>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390346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0E87D-973E-477C-BB6E-3C382BBAA3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22529-E3E8-4906-96D0-F23049859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E4845-F8C1-4223-B373-00B9DDAD45F9}"/>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5" name="Footer Placeholder 4">
            <a:extLst>
              <a:ext uri="{FF2B5EF4-FFF2-40B4-BE49-F238E27FC236}">
                <a16:creationId xmlns:a16="http://schemas.microsoft.com/office/drawing/2014/main" id="{44A1D998-E7D5-497D-A29C-B96A90C94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BF67B-C3A1-4D9D-BB9E-482D74E3BD84}"/>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37054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C5C4-2F2D-4949-9D71-EB329CA1FA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003FC2-38E8-4755-9E0D-199D25B520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7ED283-E93E-4D56-8C24-23428D741B29}"/>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5" name="Footer Placeholder 4">
            <a:extLst>
              <a:ext uri="{FF2B5EF4-FFF2-40B4-BE49-F238E27FC236}">
                <a16:creationId xmlns:a16="http://schemas.microsoft.com/office/drawing/2014/main" id="{39E2AE6B-1A47-4503-907A-FB7C4DA24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A3D95-64FE-4672-A972-9EE1C5357885}"/>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57736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EA31-E614-4AF3-836E-CBD8FE4D4F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F399D-614B-4DBD-8347-4E1223EE7D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3DE041-9C84-4FF7-AA49-B2D370267B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7E1DB2-BCB9-4946-B1F6-8ED931AD5C85}"/>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6" name="Footer Placeholder 5">
            <a:extLst>
              <a:ext uri="{FF2B5EF4-FFF2-40B4-BE49-F238E27FC236}">
                <a16:creationId xmlns:a16="http://schemas.microsoft.com/office/drawing/2014/main" id="{70E58A2B-B65F-4317-8531-AB2C2B318C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A57C6-1437-4649-B487-EBFED69B830E}"/>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2093045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19CD6-728B-4D45-8A3E-4EC2754CF4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ED1455-E984-4D37-8293-9ECCE9E6F9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FFBAE5-2FEE-4631-B684-B31C3512FD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446DA4-469F-489E-919B-F6EE1BF2D7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61700-4E83-40BE-8D4C-ADA86080DC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72D696-71EA-4CCE-B1C0-C45CAE8C77B4}"/>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8" name="Footer Placeholder 7">
            <a:extLst>
              <a:ext uri="{FF2B5EF4-FFF2-40B4-BE49-F238E27FC236}">
                <a16:creationId xmlns:a16="http://schemas.microsoft.com/office/drawing/2014/main" id="{2FED4308-B9A7-4C98-B605-DCE57C5562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D71AEE-1FDA-490F-AFA6-885EFF0A8653}"/>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398903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91ADC-D6BE-4D2E-B4BF-805116FC86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115D4D-E22C-4C78-B353-5D03A23CCE15}"/>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4" name="Footer Placeholder 3">
            <a:extLst>
              <a:ext uri="{FF2B5EF4-FFF2-40B4-BE49-F238E27FC236}">
                <a16:creationId xmlns:a16="http://schemas.microsoft.com/office/drawing/2014/main" id="{16F547E0-3C32-4F88-B203-889FEB33A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A8640D-ED6E-4C5D-AE9F-3FE3D5EB03C2}"/>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317936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47B54E-BE94-41F8-97E9-97BCAA0AC56F}"/>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3" name="Footer Placeholder 2">
            <a:extLst>
              <a:ext uri="{FF2B5EF4-FFF2-40B4-BE49-F238E27FC236}">
                <a16:creationId xmlns:a16="http://schemas.microsoft.com/office/drawing/2014/main" id="{3119CBBD-290E-4F2B-9B1A-A88C91DC51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8CAB2F-671D-4E38-B449-4EA4C82EAF68}"/>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416869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B9CD-F0D9-407F-8697-7291197C0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1429DF-1F52-4E91-8F4C-9CA1A16AF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97290F-0A13-4E24-9378-5D2180CFA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3B0291-DCC9-42E1-99DE-094F10CE9B41}"/>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6" name="Footer Placeholder 5">
            <a:extLst>
              <a:ext uri="{FF2B5EF4-FFF2-40B4-BE49-F238E27FC236}">
                <a16:creationId xmlns:a16="http://schemas.microsoft.com/office/drawing/2014/main" id="{C0E74EC4-4FA4-48AC-AC74-1F36AFFE7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2BB40-279F-44FC-AB54-7788961EA762}"/>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56883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6FF1-5EAF-41B7-929E-AC5E8C381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DFE303-84E2-4B43-9DB0-7284C45A70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E6A985-9E58-4D0B-8DA6-83D1774C6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27D25-392F-4913-B1E4-83D6E36B890F}"/>
              </a:ext>
            </a:extLst>
          </p:cNvPr>
          <p:cNvSpPr>
            <a:spLocks noGrp="1"/>
          </p:cNvSpPr>
          <p:nvPr>
            <p:ph type="dt" sz="half" idx="10"/>
          </p:nvPr>
        </p:nvSpPr>
        <p:spPr/>
        <p:txBody>
          <a:bodyPr/>
          <a:lstStyle/>
          <a:p>
            <a:fld id="{69F209EB-3719-42A8-AB80-2574B59678E7}" type="datetimeFigureOut">
              <a:rPr lang="en-US" smtClean="0"/>
              <a:t>2/25/2023</a:t>
            </a:fld>
            <a:endParaRPr lang="en-US"/>
          </a:p>
        </p:txBody>
      </p:sp>
      <p:sp>
        <p:nvSpPr>
          <p:cNvPr id="6" name="Footer Placeholder 5">
            <a:extLst>
              <a:ext uri="{FF2B5EF4-FFF2-40B4-BE49-F238E27FC236}">
                <a16:creationId xmlns:a16="http://schemas.microsoft.com/office/drawing/2014/main" id="{A12ABCC2-9DC0-4A04-9410-36C6D72D9E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A2943-59E6-47E9-9062-815638AAC337}"/>
              </a:ext>
            </a:extLst>
          </p:cNvPr>
          <p:cNvSpPr>
            <a:spLocks noGrp="1"/>
          </p:cNvSpPr>
          <p:nvPr>
            <p:ph type="sldNum" sz="quarter" idx="12"/>
          </p:nvPr>
        </p:nvSpPr>
        <p:spPr/>
        <p:txBody>
          <a:bodyPr/>
          <a:lstStyle/>
          <a:p>
            <a:fld id="{279FDD1D-0DB0-443C-8BBC-6E123555914B}" type="slidenum">
              <a:rPr lang="en-US" smtClean="0"/>
              <a:t>‹#›</a:t>
            </a:fld>
            <a:endParaRPr lang="en-US"/>
          </a:p>
        </p:txBody>
      </p:sp>
    </p:spTree>
    <p:extLst>
      <p:ext uri="{BB962C8B-B14F-4D97-AF65-F5344CB8AC3E}">
        <p14:creationId xmlns:p14="http://schemas.microsoft.com/office/powerpoint/2010/main" val="880160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F89D54-C0BD-4B5C-886A-EE25FC4C1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59DFB8-C8E7-48BE-ADA8-8F928245E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799F6-D9A4-4FD2-B0A5-0EAC64DA7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209EB-3719-42A8-AB80-2574B59678E7}" type="datetimeFigureOut">
              <a:rPr lang="en-US" smtClean="0"/>
              <a:t>2/25/2023</a:t>
            </a:fld>
            <a:endParaRPr lang="en-US"/>
          </a:p>
        </p:txBody>
      </p:sp>
      <p:sp>
        <p:nvSpPr>
          <p:cNvPr id="5" name="Footer Placeholder 4">
            <a:extLst>
              <a:ext uri="{FF2B5EF4-FFF2-40B4-BE49-F238E27FC236}">
                <a16:creationId xmlns:a16="http://schemas.microsoft.com/office/drawing/2014/main" id="{1CED68B4-6000-45D7-8EE7-6646708E1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3E3EE9-C0D8-40B6-BDA4-960B037563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FDD1D-0DB0-443C-8BBC-6E123555914B}" type="slidenum">
              <a:rPr lang="en-US" smtClean="0"/>
              <a:t>‹#›</a:t>
            </a:fld>
            <a:endParaRPr lang="en-US"/>
          </a:p>
        </p:txBody>
      </p:sp>
    </p:spTree>
    <p:extLst>
      <p:ext uri="{BB962C8B-B14F-4D97-AF65-F5344CB8AC3E}">
        <p14:creationId xmlns:p14="http://schemas.microsoft.com/office/powerpoint/2010/main" val="128204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112C-2647-4186-AF94-2E9E9F5E657B}"/>
              </a:ext>
            </a:extLst>
          </p:cNvPr>
          <p:cNvSpPr>
            <a:spLocks noGrp="1"/>
          </p:cNvSpPr>
          <p:nvPr>
            <p:ph type="ctrTitle"/>
          </p:nvPr>
        </p:nvSpPr>
        <p:spPr/>
        <p:txBody>
          <a:bodyPr/>
          <a:lstStyle/>
          <a:p>
            <a:r>
              <a:rPr lang="ar-IQ" dirty="0"/>
              <a:t>الفصل الرابع </a:t>
            </a:r>
            <a:endParaRPr lang="en-US" dirty="0"/>
          </a:p>
        </p:txBody>
      </p:sp>
      <p:sp>
        <p:nvSpPr>
          <p:cNvPr id="3" name="Subtitle 2">
            <a:extLst>
              <a:ext uri="{FF2B5EF4-FFF2-40B4-BE49-F238E27FC236}">
                <a16:creationId xmlns:a16="http://schemas.microsoft.com/office/drawing/2014/main" id="{4A4F647E-767F-44DB-9F20-9DDCA8A8472E}"/>
              </a:ext>
            </a:extLst>
          </p:cNvPr>
          <p:cNvSpPr>
            <a:spLocks noGrp="1"/>
          </p:cNvSpPr>
          <p:nvPr>
            <p:ph type="subTitle" idx="1"/>
          </p:nvPr>
        </p:nvSpPr>
        <p:spPr/>
        <p:txBody>
          <a:bodyPr>
            <a:normAutofit/>
          </a:bodyPr>
          <a:lstStyle/>
          <a:p>
            <a:r>
              <a:rPr lang="ar-IQ" sz="5400" dirty="0"/>
              <a:t>حسابات البساتين وحدائق الفاكهة  </a:t>
            </a:r>
            <a:endParaRPr lang="en-US" sz="5400" dirty="0"/>
          </a:p>
        </p:txBody>
      </p:sp>
    </p:spTree>
    <p:extLst>
      <p:ext uri="{BB962C8B-B14F-4D97-AF65-F5344CB8AC3E}">
        <p14:creationId xmlns:p14="http://schemas.microsoft.com/office/powerpoint/2010/main" val="238772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8AAA9FE-A769-425F-ADCA-BDEC47085085}"/>
              </a:ext>
            </a:extLst>
          </p:cNvPr>
          <p:cNvGraphicFramePr>
            <a:graphicFrameLocks noGrp="1"/>
          </p:cNvGraphicFramePr>
          <p:nvPr>
            <p:extLst>
              <p:ext uri="{D42A27DB-BD31-4B8C-83A1-F6EECF244321}">
                <p14:modId xmlns:p14="http://schemas.microsoft.com/office/powerpoint/2010/main" val="2262672714"/>
              </p:ext>
            </p:extLst>
          </p:nvPr>
        </p:nvGraphicFramePr>
        <p:xfrm>
          <a:off x="3055619" y="249382"/>
          <a:ext cx="6802756" cy="1898065"/>
        </p:xfrm>
        <a:graphic>
          <a:graphicData uri="http://schemas.openxmlformats.org/drawingml/2006/table">
            <a:tbl>
              <a:tblPr rtl="1" firstRow="1" firstCol="1" bandRow="1">
                <a:tableStyleId>{5C22544A-7EE6-4342-B048-85BDC9FD1C3A}</a:tableStyleId>
              </a:tblPr>
              <a:tblGrid>
                <a:gridCol w="928688">
                  <a:extLst>
                    <a:ext uri="{9D8B030D-6E8A-4147-A177-3AD203B41FA5}">
                      <a16:colId xmlns:a16="http://schemas.microsoft.com/office/drawing/2014/main" val="3657359594"/>
                    </a:ext>
                  </a:extLst>
                </a:gridCol>
                <a:gridCol w="814387">
                  <a:extLst>
                    <a:ext uri="{9D8B030D-6E8A-4147-A177-3AD203B41FA5}">
                      <a16:colId xmlns:a16="http://schemas.microsoft.com/office/drawing/2014/main" val="1719773335"/>
                    </a:ext>
                  </a:extLst>
                </a:gridCol>
                <a:gridCol w="1819548">
                  <a:extLst>
                    <a:ext uri="{9D8B030D-6E8A-4147-A177-3AD203B41FA5}">
                      <a16:colId xmlns:a16="http://schemas.microsoft.com/office/drawing/2014/main" val="1911352856"/>
                    </a:ext>
                  </a:extLst>
                </a:gridCol>
                <a:gridCol w="791762">
                  <a:extLst>
                    <a:ext uri="{9D8B030D-6E8A-4147-A177-3AD203B41FA5}">
                      <a16:colId xmlns:a16="http://schemas.microsoft.com/office/drawing/2014/main" val="1448935490"/>
                    </a:ext>
                  </a:extLst>
                </a:gridCol>
                <a:gridCol w="791762">
                  <a:extLst>
                    <a:ext uri="{9D8B030D-6E8A-4147-A177-3AD203B41FA5}">
                      <a16:colId xmlns:a16="http://schemas.microsoft.com/office/drawing/2014/main" val="1963895732"/>
                    </a:ext>
                  </a:extLst>
                </a:gridCol>
                <a:gridCol w="1656609">
                  <a:extLst>
                    <a:ext uri="{9D8B030D-6E8A-4147-A177-3AD203B41FA5}">
                      <a16:colId xmlns:a16="http://schemas.microsoft.com/office/drawing/2014/main" val="1771736115"/>
                    </a:ext>
                  </a:extLst>
                </a:gridCol>
              </a:tblGrid>
              <a:tr h="263365">
                <a:tc gridSpan="6">
                  <a:txBody>
                    <a:bodyPr/>
                    <a:lstStyle/>
                    <a:p>
                      <a:pPr marL="0" marR="0" algn="ctr" rtl="1">
                        <a:lnSpc>
                          <a:spcPct val="115000"/>
                        </a:lnSpc>
                        <a:spcBef>
                          <a:spcPts val="0"/>
                        </a:spcBef>
                        <a:spcAft>
                          <a:spcPts val="0"/>
                        </a:spcAft>
                      </a:pPr>
                      <a:r>
                        <a:rPr lang="ar-IQ" sz="1600" dirty="0">
                          <a:effectLst/>
                        </a:rPr>
                        <a:t>حـ/ البستان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43936968"/>
                  </a:ext>
                </a:extLst>
              </a:tr>
              <a:tr h="544900">
                <a:tc>
                  <a:txBody>
                    <a:bodyPr/>
                    <a:lstStyle/>
                    <a:p>
                      <a:pPr marL="0" marR="0" algn="ctr" rtl="1">
                        <a:lnSpc>
                          <a:spcPct val="115000"/>
                        </a:lnSpc>
                        <a:spcBef>
                          <a:spcPts val="0"/>
                        </a:spcBef>
                        <a:spcAft>
                          <a:spcPts val="0"/>
                        </a:spcAft>
                        <a:tabLst>
                          <a:tab pos="628650" algn="l"/>
                        </a:tabLst>
                      </a:pPr>
                      <a:r>
                        <a:rPr lang="ar-IQ" sz="1600">
                          <a:effectLst/>
                        </a:rPr>
                        <a:t>العنب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الحمضيات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التفاصيل</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العنب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الحمضيات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التفاصيل</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85582446"/>
                  </a:ext>
                </a:extLst>
              </a:tr>
              <a:tr h="826435">
                <a:tc>
                  <a:txBody>
                    <a:bodyPr/>
                    <a:lstStyle/>
                    <a:p>
                      <a:pPr marL="0" marR="0" algn="ctr" rtl="1">
                        <a:lnSpc>
                          <a:spcPct val="115000"/>
                        </a:lnSpc>
                        <a:spcBef>
                          <a:spcPts val="0"/>
                        </a:spcBef>
                        <a:spcAft>
                          <a:spcPts val="0"/>
                        </a:spcAft>
                      </a:pPr>
                      <a:r>
                        <a:rPr lang="ar-IQ" sz="1600">
                          <a:effectLst/>
                        </a:rPr>
                        <a:t>9320</a:t>
                      </a:r>
                      <a:endParaRPr lang="en-US" sz="1600">
                        <a:effectLst/>
                      </a:endParaRPr>
                    </a:p>
                    <a:p>
                      <a:pPr marL="0" marR="0" algn="ctr" rtl="1">
                        <a:lnSpc>
                          <a:spcPct val="115000"/>
                        </a:lnSpc>
                        <a:spcBef>
                          <a:spcPts val="0"/>
                        </a:spcBef>
                        <a:spcAft>
                          <a:spcPts val="0"/>
                        </a:spcAft>
                      </a:pPr>
                      <a:r>
                        <a:rPr lang="ar-IQ" sz="1600">
                          <a:effectLst/>
                        </a:rPr>
                        <a:t>ــ</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34000</a:t>
                      </a:r>
                      <a:endParaRPr lang="en-US" sz="1600">
                        <a:effectLst/>
                      </a:endParaRPr>
                    </a:p>
                    <a:p>
                      <a:pPr marL="0" marR="0" algn="ctr" rtl="1">
                        <a:lnSpc>
                          <a:spcPct val="115000"/>
                        </a:lnSpc>
                        <a:spcBef>
                          <a:spcPts val="0"/>
                        </a:spcBef>
                        <a:spcAft>
                          <a:spcPts val="0"/>
                        </a:spcAft>
                      </a:pPr>
                      <a:r>
                        <a:rPr lang="ar-IQ" sz="1600">
                          <a:effectLst/>
                        </a:rPr>
                        <a:t>288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رصيد اول المدة</a:t>
                      </a:r>
                      <a:endParaRPr lang="en-US" sz="1600">
                        <a:effectLst/>
                      </a:endParaRPr>
                    </a:p>
                    <a:p>
                      <a:pPr marL="0" marR="0" algn="ctr" rtl="1">
                        <a:lnSpc>
                          <a:spcPct val="115000"/>
                        </a:lnSpc>
                        <a:spcBef>
                          <a:spcPts val="0"/>
                        </a:spcBef>
                        <a:spcAft>
                          <a:spcPts val="0"/>
                        </a:spcAft>
                      </a:pPr>
                      <a:r>
                        <a:rPr lang="ar-IQ" sz="1600">
                          <a:effectLst/>
                        </a:rPr>
                        <a:t>مصاريف غرس شتلات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466</a:t>
                      </a:r>
                      <a:endParaRPr lang="en-US" sz="1600">
                        <a:effectLst/>
                      </a:endParaRPr>
                    </a:p>
                    <a:p>
                      <a:pPr marL="0" marR="0" algn="ctr" rtl="1">
                        <a:lnSpc>
                          <a:spcPct val="115000"/>
                        </a:lnSpc>
                        <a:spcBef>
                          <a:spcPts val="0"/>
                        </a:spcBef>
                        <a:spcAft>
                          <a:spcPts val="0"/>
                        </a:spcAft>
                      </a:pPr>
                      <a:r>
                        <a:rPr lang="ar-IQ" sz="1600">
                          <a:effectLst/>
                        </a:rPr>
                        <a:t>8854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1700</a:t>
                      </a:r>
                      <a:endParaRPr lang="en-US" sz="1600">
                        <a:effectLst/>
                      </a:endParaRPr>
                    </a:p>
                    <a:p>
                      <a:pPr marL="0" marR="0" algn="ctr" rtl="1">
                        <a:lnSpc>
                          <a:spcPct val="115000"/>
                        </a:lnSpc>
                        <a:spcBef>
                          <a:spcPts val="0"/>
                        </a:spcBef>
                        <a:spcAft>
                          <a:spcPts val="0"/>
                        </a:spcAft>
                      </a:pPr>
                      <a:r>
                        <a:rPr lang="ar-IQ" sz="1600">
                          <a:effectLst/>
                        </a:rPr>
                        <a:t>32588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استهلاك</a:t>
                      </a:r>
                      <a:endParaRPr lang="en-US" sz="1600">
                        <a:effectLst/>
                      </a:endParaRPr>
                    </a:p>
                    <a:p>
                      <a:pPr marL="0" marR="0" algn="ctr" rtl="1">
                        <a:lnSpc>
                          <a:spcPct val="115000"/>
                        </a:lnSpc>
                        <a:spcBef>
                          <a:spcPts val="0"/>
                        </a:spcBef>
                        <a:spcAft>
                          <a:spcPts val="0"/>
                        </a:spcAft>
                      </a:pPr>
                      <a:r>
                        <a:rPr lang="ar-IQ" sz="1600">
                          <a:effectLst/>
                        </a:rPr>
                        <a:t>الرصيد</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3967172"/>
                  </a:ext>
                </a:extLst>
              </a:tr>
              <a:tr h="263365">
                <a:tc>
                  <a:txBody>
                    <a:bodyPr/>
                    <a:lstStyle/>
                    <a:p>
                      <a:pPr marL="0" marR="0" algn="ctr" rtl="1">
                        <a:lnSpc>
                          <a:spcPct val="115000"/>
                        </a:lnSpc>
                        <a:spcBef>
                          <a:spcPts val="0"/>
                        </a:spcBef>
                        <a:spcAft>
                          <a:spcPts val="0"/>
                        </a:spcAft>
                      </a:pPr>
                      <a:r>
                        <a:rPr lang="ar-IQ" sz="1600">
                          <a:effectLst/>
                        </a:rPr>
                        <a:t>9320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34288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9320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34288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3568697"/>
                  </a:ext>
                </a:extLst>
              </a:tr>
            </a:tbl>
          </a:graphicData>
        </a:graphic>
      </p:graphicFrame>
      <p:sp>
        <p:nvSpPr>
          <p:cNvPr id="5" name="TextBox 4">
            <a:extLst>
              <a:ext uri="{FF2B5EF4-FFF2-40B4-BE49-F238E27FC236}">
                <a16:creationId xmlns:a16="http://schemas.microsoft.com/office/drawing/2014/main" id="{727F6F0F-840B-434D-BC48-7D000C5815F7}"/>
              </a:ext>
            </a:extLst>
          </p:cNvPr>
          <p:cNvSpPr txBox="1"/>
          <p:nvPr/>
        </p:nvSpPr>
        <p:spPr>
          <a:xfrm>
            <a:off x="118753" y="2147447"/>
            <a:ext cx="11899075" cy="4421595"/>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قيود الاستهلاك للبساتين فهي:-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من المذكورين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466 حـ/ استهلاك بستان العنب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1,700 حـ/استهلاك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المذكورين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466 حـ/ بستان العنب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1,700 حـ/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7AFA7257-D07C-4CCF-A53B-E3F5B292FE22}"/>
              </a:ext>
            </a:extLst>
          </p:cNvPr>
          <p:cNvPicPr>
            <a:picLocks noChangeAspect="1"/>
          </p:cNvPicPr>
          <p:nvPr/>
        </p:nvPicPr>
        <p:blipFill>
          <a:blip r:embed="rId2"/>
          <a:stretch>
            <a:fillRect/>
          </a:stretch>
        </p:blipFill>
        <p:spPr>
          <a:xfrm>
            <a:off x="3055619" y="2725093"/>
            <a:ext cx="3726770" cy="2918078"/>
          </a:xfrm>
          <a:prstGeom prst="rect">
            <a:avLst/>
          </a:prstGeom>
        </p:spPr>
      </p:pic>
    </p:spTree>
    <p:extLst>
      <p:ext uri="{BB962C8B-B14F-4D97-AF65-F5344CB8AC3E}">
        <p14:creationId xmlns:p14="http://schemas.microsoft.com/office/powerpoint/2010/main" val="235313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456B542-02C4-45D6-80E4-308ADB909F95}"/>
              </a:ext>
            </a:extLst>
          </p:cNvPr>
          <p:cNvGraphicFramePr>
            <a:graphicFrameLocks noGrp="1"/>
          </p:cNvGraphicFramePr>
          <p:nvPr>
            <p:extLst>
              <p:ext uri="{D42A27DB-BD31-4B8C-83A1-F6EECF244321}">
                <p14:modId xmlns:p14="http://schemas.microsoft.com/office/powerpoint/2010/main" val="2650783432"/>
              </p:ext>
            </p:extLst>
          </p:nvPr>
        </p:nvGraphicFramePr>
        <p:xfrm>
          <a:off x="838200" y="269958"/>
          <a:ext cx="10515599" cy="4277868"/>
        </p:xfrm>
        <a:graphic>
          <a:graphicData uri="http://schemas.openxmlformats.org/drawingml/2006/table">
            <a:tbl>
              <a:tblPr rtl="1" firstRow="1" firstCol="1" bandRow="1">
                <a:tableStyleId>{5C22544A-7EE6-4342-B048-85BDC9FD1C3A}</a:tableStyleId>
              </a:tblPr>
              <a:tblGrid>
                <a:gridCol w="1303934">
                  <a:extLst>
                    <a:ext uri="{9D8B030D-6E8A-4147-A177-3AD203B41FA5}">
                      <a16:colId xmlns:a16="http://schemas.microsoft.com/office/drawing/2014/main" val="1877143643"/>
                    </a:ext>
                  </a:extLst>
                </a:gridCol>
                <a:gridCol w="1285006">
                  <a:extLst>
                    <a:ext uri="{9D8B030D-6E8A-4147-A177-3AD203B41FA5}">
                      <a16:colId xmlns:a16="http://schemas.microsoft.com/office/drawing/2014/main" val="3970287750"/>
                    </a:ext>
                  </a:extLst>
                </a:gridCol>
                <a:gridCol w="2965399">
                  <a:extLst>
                    <a:ext uri="{9D8B030D-6E8A-4147-A177-3AD203B41FA5}">
                      <a16:colId xmlns:a16="http://schemas.microsoft.com/office/drawing/2014/main" val="3658587095"/>
                    </a:ext>
                  </a:extLst>
                </a:gridCol>
                <a:gridCol w="1087313">
                  <a:extLst>
                    <a:ext uri="{9D8B030D-6E8A-4147-A177-3AD203B41FA5}">
                      <a16:colId xmlns:a16="http://schemas.microsoft.com/office/drawing/2014/main" val="507444455"/>
                    </a:ext>
                  </a:extLst>
                </a:gridCol>
                <a:gridCol w="1285006">
                  <a:extLst>
                    <a:ext uri="{9D8B030D-6E8A-4147-A177-3AD203B41FA5}">
                      <a16:colId xmlns:a16="http://schemas.microsoft.com/office/drawing/2014/main" val="3530189811"/>
                    </a:ext>
                  </a:extLst>
                </a:gridCol>
                <a:gridCol w="2588941">
                  <a:extLst>
                    <a:ext uri="{9D8B030D-6E8A-4147-A177-3AD203B41FA5}">
                      <a16:colId xmlns:a16="http://schemas.microsoft.com/office/drawing/2014/main" val="1211363708"/>
                    </a:ext>
                  </a:extLst>
                </a:gridCol>
              </a:tblGrid>
              <a:tr h="0">
                <a:tc gridSpan="6">
                  <a:txBody>
                    <a:bodyPr/>
                    <a:lstStyle/>
                    <a:p>
                      <a:pPr marL="0" marR="0" algn="ctr" rtl="1">
                        <a:lnSpc>
                          <a:spcPct val="115000"/>
                        </a:lnSpc>
                        <a:spcBef>
                          <a:spcPts val="0"/>
                        </a:spcBef>
                        <a:spcAft>
                          <a:spcPts val="0"/>
                        </a:spcAft>
                      </a:pPr>
                      <a:r>
                        <a:rPr lang="ar-IQ" sz="1800" dirty="0">
                          <a:effectLst/>
                        </a:rPr>
                        <a:t>حـ/ مصروفات وايرادات البستان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9752154"/>
                  </a:ext>
                </a:extLst>
              </a:tr>
              <a:tr h="0">
                <a:tc>
                  <a:txBody>
                    <a:bodyPr/>
                    <a:lstStyle/>
                    <a:p>
                      <a:pPr marL="0" marR="0" algn="ctr" rtl="1">
                        <a:lnSpc>
                          <a:spcPct val="115000"/>
                        </a:lnSpc>
                        <a:spcBef>
                          <a:spcPts val="0"/>
                        </a:spcBef>
                        <a:spcAft>
                          <a:spcPts val="0"/>
                        </a:spcAft>
                        <a:tabLst>
                          <a:tab pos="628650" algn="l"/>
                        </a:tabLst>
                      </a:pPr>
                      <a:r>
                        <a:rPr lang="ar-IQ" sz="1800">
                          <a:effectLst/>
                        </a:rPr>
                        <a:t>العنب</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الحمضيات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التفاصيل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العنب</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الحمضيات</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التفاصيل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04320900"/>
                  </a:ext>
                </a:extLst>
              </a:tr>
              <a:tr h="0">
                <a:tc>
                  <a:txBody>
                    <a:bodyPr/>
                    <a:lstStyle/>
                    <a:p>
                      <a:pPr marL="0" marR="0" algn="r" rtl="1">
                        <a:lnSpc>
                          <a:spcPct val="115000"/>
                        </a:lnSpc>
                        <a:spcBef>
                          <a:spcPts val="1000"/>
                        </a:spcBef>
                        <a:spcAft>
                          <a:spcPts val="0"/>
                        </a:spcAft>
                      </a:pPr>
                      <a:r>
                        <a:rPr lang="ar-SA" sz="1800">
                          <a:effectLst/>
                        </a:rPr>
                        <a:t>466</a:t>
                      </a:r>
                      <a:endParaRPr lang="en-US" sz="1800">
                        <a:effectLst/>
                      </a:endParaRPr>
                    </a:p>
                    <a:p>
                      <a:pPr marL="0" marR="0" algn="r" rtl="1">
                        <a:lnSpc>
                          <a:spcPct val="115000"/>
                        </a:lnSpc>
                        <a:spcBef>
                          <a:spcPts val="1000"/>
                        </a:spcBef>
                        <a:spcAft>
                          <a:spcPts val="0"/>
                        </a:spcAft>
                      </a:pPr>
                      <a:r>
                        <a:rPr lang="ar-SA" sz="1800">
                          <a:effectLst/>
                        </a:rPr>
                        <a:t>500</a:t>
                      </a:r>
                      <a:endParaRPr lang="en-US" sz="1800">
                        <a:effectLst/>
                      </a:endParaRPr>
                    </a:p>
                    <a:p>
                      <a:pPr marL="0" marR="0" algn="r" rtl="1">
                        <a:lnSpc>
                          <a:spcPct val="115000"/>
                        </a:lnSpc>
                        <a:spcBef>
                          <a:spcPts val="1000"/>
                        </a:spcBef>
                        <a:spcAft>
                          <a:spcPts val="0"/>
                        </a:spcAft>
                      </a:pPr>
                      <a:r>
                        <a:rPr lang="ar-SA" sz="1800">
                          <a:effectLst/>
                        </a:rPr>
                        <a:t>300</a:t>
                      </a:r>
                      <a:endParaRPr lang="en-US" sz="1800">
                        <a:effectLst/>
                      </a:endParaRPr>
                    </a:p>
                    <a:p>
                      <a:pPr marL="0" marR="0" algn="r" rtl="1">
                        <a:lnSpc>
                          <a:spcPct val="115000"/>
                        </a:lnSpc>
                        <a:spcBef>
                          <a:spcPts val="1000"/>
                        </a:spcBef>
                        <a:spcAft>
                          <a:spcPts val="0"/>
                        </a:spcAft>
                      </a:pPr>
                      <a:r>
                        <a:rPr lang="ar-SA" sz="1800">
                          <a:effectLst/>
                        </a:rPr>
                        <a:t>1230</a:t>
                      </a:r>
                      <a:endParaRPr lang="en-US" sz="1800">
                        <a:effectLst/>
                      </a:endParaRPr>
                    </a:p>
                    <a:p>
                      <a:pPr marL="0" marR="0" algn="r" rtl="1">
                        <a:lnSpc>
                          <a:spcPct val="115000"/>
                        </a:lnSpc>
                        <a:spcBef>
                          <a:spcPts val="1000"/>
                        </a:spcBef>
                        <a:spcAft>
                          <a:spcPts val="0"/>
                        </a:spcAft>
                      </a:pPr>
                      <a:r>
                        <a:rPr lang="ar-SA" sz="1800">
                          <a:effectLst/>
                        </a:rPr>
                        <a:t>1300</a:t>
                      </a:r>
                      <a:endParaRPr lang="en-US" sz="1800">
                        <a:effectLst/>
                      </a:endParaRPr>
                    </a:p>
                    <a:p>
                      <a:pPr marL="0" marR="0" algn="r" rtl="1">
                        <a:lnSpc>
                          <a:spcPct val="115000"/>
                        </a:lnSpc>
                        <a:spcBef>
                          <a:spcPts val="1000"/>
                        </a:spcBef>
                        <a:spcAft>
                          <a:spcPts val="0"/>
                        </a:spcAft>
                      </a:pPr>
                      <a:r>
                        <a:rPr lang="ar-SA" sz="1800">
                          <a:effectLst/>
                        </a:rPr>
                        <a:t>400</a:t>
                      </a:r>
                      <a:endParaRPr lang="en-US" sz="1800">
                        <a:effectLst/>
                      </a:endParaRPr>
                    </a:p>
                    <a:p>
                      <a:pPr marL="0" marR="0" algn="r" rtl="1">
                        <a:lnSpc>
                          <a:spcPct val="115000"/>
                        </a:lnSpc>
                        <a:spcBef>
                          <a:spcPts val="1000"/>
                        </a:spcBef>
                        <a:spcAft>
                          <a:spcPts val="0"/>
                        </a:spcAft>
                      </a:pPr>
                      <a:r>
                        <a:rPr lang="ar-SA" sz="1800">
                          <a:effectLst/>
                        </a:rPr>
                        <a:t> </a:t>
                      </a:r>
                      <a:endParaRPr lang="en-US" sz="1800">
                        <a:effectLst/>
                      </a:endParaRPr>
                    </a:p>
                    <a:p>
                      <a:pPr marL="0" marR="0" algn="r" rtl="1">
                        <a:lnSpc>
                          <a:spcPct val="115000"/>
                        </a:lnSpc>
                        <a:spcBef>
                          <a:spcPts val="1000"/>
                        </a:spcBef>
                        <a:spcAft>
                          <a:spcPts val="0"/>
                        </a:spcAft>
                      </a:pPr>
                      <a:r>
                        <a:rPr lang="ar-SA" sz="1800">
                          <a:effectLst/>
                        </a:rPr>
                        <a:t>4054</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1700</a:t>
                      </a:r>
                      <a:endParaRPr lang="en-US" sz="1800">
                        <a:effectLst/>
                      </a:endParaRPr>
                    </a:p>
                    <a:p>
                      <a:pPr marL="0" marR="0" algn="r" rtl="1">
                        <a:lnSpc>
                          <a:spcPct val="115000"/>
                        </a:lnSpc>
                        <a:spcBef>
                          <a:spcPts val="1000"/>
                        </a:spcBef>
                        <a:spcAft>
                          <a:spcPts val="0"/>
                        </a:spcAft>
                      </a:pPr>
                      <a:r>
                        <a:rPr lang="ar-SA" sz="1800">
                          <a:effectLst/>
                        </a:rPr>
                        <a:t>2000</a:t>
                      </a:r>
                      <a:endParaRPr lang="en-US" sz="1800">
                        <a:effectLst/>
                      </a:endParaRPr>
                    </a:p>
                    <a:p>
                      <a:pPr marL="0" marR="0" algn="r" rtl="1">
                        <a:lnSpc>
                          <a:spcPct val="115000"/>
                        </a:lnSpc>
                        <a:spcBef>
                          <a:spcPts val="1000"/>
                        </a:spcBef>
                        <a:spcAft>
                          <a:spcPts val="0"/>
                        </a:spcAft>
                      </a:pPr>
                      <a:r>
                        <a:rPr lang="ar-SA" sz="1800">
                          <a:effectLst/>
                        </a:rPr>
                        <a:t>300</a:t>
                      </a:r>
                      <a:endParaRPr lang="en-US" sz="1800">
                        <a:effectLst/>
                      </a:endParaRPr>
                    </a:p>
                    <a:p>
                      <a:pPr marL="0" marR="0" algn="r" rtl="1">
                        <a:lnSpc>
                          <a:spcPct val="115000"/>
                        </a:lnSpc>
                        <a:spcBef>
                          <a:spcPts val="1000"/>
                        </a:spcBef>
                        <a:spcAft>
                          <a:spcPts val="0"/>
                        </a:spcAft>
                      </a:pPr>
                      <a:r>
                        <a:rPr lang="ar-SA" sz="1800">
                          <a:effectLst/>
                        </a:rPr>
                        <a:t>2050</a:t>
                      </a:r>
                      <a:endParaRPr lang="en-US" sz="1800">
                        <a:effectLst/>
                      </a:endParaRPr>
                    </a:p>
                    <a:p>
                      <a:pPr marL="0" marR="0" algn="r" rtl="1">
                        <a:lnSpc>
                          <a:spcPct val="115000"/>
                        </a:lnSpc>
                        <a:spcBef>
                          <a:spcPts val="1000"/>
                        </a:spcBef>
                        <a:spcAft>
                          <a:spcPts val="0"/>
                        </a:spcAft>
                      </a:pPr>
                      <a:r>
                        <a:rPr lang="ar-SA" sz="1800">
                          <a:effectLst/>
                        </a:rPr>
                        <a:t>5200</a:t>
                      </a:r>
                      <a:endParaRPr lang="en-US" sz="1800">
                        <a:effectLst/>
                      </a:endParaRPr>
                    </a:p>
                    <a:p>
                      <a:pPr marL="0" marR="0" algn="r" rtl="1">
                        <a:lnSpc>
                          <a:spcPct val="115000"/>
                        </a:lnSpc>
                        <a:spcBef>
                          <a:spcPts val="1000"/>
                        </a:spcBef>
                        <a:spcAft>
                          <a:spcPts val="0"/>
                        </a:spcAft>
                      </a:pPr>
                      <a:r>
                        <a:rPr lang="ar-SA" sz="1800">
                          <a:effectLst/>
                        </a:rPr>
                        <a:t>496</a:t>
                      </a:r>
                      <a:endParaRPr lang="en-US" sz="1800">
                        <a:effectLst/>
                      </a:endParaRPr>
                    </a:p>
                    <a:p>
                      <a:pPr marL="0" marR="0" algn="r" rtl="1">
                        <a:lnSpc>
                          <a:spcPct val="115000"/>
                        </a:lnSpc>
                        <a:spcBef>
                          <a:spcPts val="1000"/>
                        </a:spcBef>
                        <a:spcAft>
                          <a:spcPts val="0"/>
                        </a:spcAft>
                      </a:pPr>
                      <a:r>
                        <a:rPr lang="ar-SA" sz="1800">
                          <a:effectLst/>
                        </a:rPr>
                        <a:t> </a:t>
                      </a:r>
                      <a:endParaRPr lang="en-US" sz="1800">
                        <a:effectLst/>
                      </a:endParaRPr>
                    </a:p>
                    <a:p>
                      <a:pPr marL="0" marR="0" algn="r" rtl="1">
                        <a:lnSpc>
                          <a:spcPct val="115000"/>
                        </a:lnSpc>
                        <a:spcBef>
                          <a:spcPts val="1000"/>
                        </a:spcBef>
                        <a:spcAft>
                          <a:spcPts val="0"/>
                        </a:spcAft>
                      </a:pPr>
                      <a:r>
                        <a:rPr lang="ar-SA" sz="1800">
                          <a:effectLst/>
                        </a:rPr>
                        <a:t>7754</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استهلاك البستان</a:t>
                      </a:r>
                      <a:endParaRPr lang="en-US" sz="1800">
                        <a:effectLst/>
                      </a:endParaRPr>
                    </a:p>
                    <a:p>
                      <a:pPr marL="0" marR="0" algn="r" rtl="1">
                        <a:lnSpc>
                          <a:spcPct val="115000"/>
                        </a:lnSpc>
                        <a:spcBef>
                          <a:spcPts val="1000"/>
                        </a:spcBef>
                        <a:spcAft>
                          <a:spcPts val="0"/>
                        </a:spcAft>
                      </a:pPr>
                      <a:r>
                        <a:rPr lang="ar-SA" sz="1800">
                          <a:effectLst/>
                        </a:rPr>
                        <a:t>ايجار البستان</a:t>
                      </a:r>
                      <a:endParaRPr lang="en-US" sz="1800">
                        <a:effectLst/>
                      </a:endParaRPr>
                    </a:p>
                    <a:p>
                      <a:pPr marL="0" marR="0" algn="r" rtl="1">
                        <a:lnSpc>
                          <a:spcPct val="115000"/>
                        </a:lnSpc>
                        <a:spcBef>
                          <a:spcPts val="1000"/>
                        </a:spcBef>
                        <a:spcAft>
                          <a:spcPts val="0"/>
                        </a:spcAft>
                      </a:pPr>
                      <a:r>
                        <a:rPr lang="ar-SA" sz="1800">
                          <a:effectLst/>
                        </a:rPr>
                        <a:t>اجور الخبير الزراعي</a:t>
                      </a:r>
                      <a:endParaRPr lang="en-US" sz="1800">
                        <a:effectLst/>
                      </a:endParaRPr>
                    </a:p>
                    <a:p>
                      <a:pPr marL="0" marR="0" algn="r" rtl="1">
                        <a:lnSpc>
                          <a:spcPct val="115000"/>
                        </a:lnSpc>
                        <a:spcBef>
                          <a:spcPts val="1000"/>
                        </a:spcBef>
                        <a:spcAft>
                          <a:spcPts val="0"/>
                        </a:spcAft>
                      </a:pPr>
                      <a:r>
                        <a:rPr lang="ar-SA" sz="1800">
                          <a:effectLst/>
                        </a:rPr>
                        <a:t>اجور العمال الزراعيين</a:t>
                      </a:r>
                      <a:endParaRPr lang="en-US" sz="1800">
                        <a:effectLst/>
                      </a:endParaRPr>
                    </a:p>
                    <a:p>
                      <a:pPr marL="0" marR="0" algn="r" rtl="1">
                        <a:lnSpc>
                          <a:spcPct val="115000"/>
                        </a:lnSpc>
                        <a:spcBef>
                          <a:spcPts val="1000"/>
                        </a:spcBef>
                        <a:spcAft>
                          <a:spcPts val="0"/>
                        </a:spcAft>
                      </a:pPr>
                      <a:r>
                        <a:rPr lang="ar-SA" sz="1800">
                          <a:effectLst/>
                        </a:rPr>
                        <a:t>تكاليف زراعية مشتركة</a:t>
                      </a:r>
                      <a:endParaRPr lang="en-US" sz="1800">
                        <a:effectLst/>
                      </a:endParaRPr>
                    </a:p>
                    <a:p>
                      <a:pPr marL="0" marR="0" algn="r" rtl="1">
                        <a:lnSpc>
                          <a:spcPct val="115000"/>
                        </a:lnSpc>
                        <a:spcBef>
                          <a:spcPts val="1000"/>
                        </a:spcBef>
                        <a:spcAft>
                          <a:spcPts val="0"/>
                        </a:spcAft>
                      </a:pPr>
                      <a:r>
                        <a:rPr lang="ar-SA" sz="1800">
                          <a:effectLst/>
                        </a:rPr>
                        <a:t>مصاريف بيع وتوزيع الثمار</a:t>
                      </a:r>
                      <a:endParaRPr lang="en-US" sz="1800">
                        <a:effectLst/>
                      </a:endParaRPr>
                    </a:p>
                    <a:p>
                      <a:pPr marL="0" marR="0" algn="r" rtl="1">
                        <a:lnSpc>
                          <a:spcPct val="115000"/>
                        </a:lnSpc>
                        <a:spcBef>
                          <a:spcPts val="1000"/>
                        </a:spcBef>
                        <a:spcAft>
                          <a:spcPts val="0"/>
                        </a:spcAft>
                      </a:pPr>
                      <a:r>
                        <a:rPr lang="ar-SA" sz="1800">
                          <a:effectLst/>
                        </a:rPr>
                        <a:t> </a:t>
                      </a:r>
                      <a:endParaRPr lang="en-US" sz="1800">
                        <a:effectLst/>
                      </a:endParaRPr>
                    </a:p>
                    <a:p>
                      <a:pPr marL="0" marR="0" algn="r" rtl="1">
                        <a:lnSpc>
                          <a:spcPct val="115000"/>
                        </a:lnSpc>
                        <a:spcBef>
                          <a:spcPts val="1000"/>
                        </a:spcBef>
                        <a:spcAft>
                          <a:spcPts val="0"/>
                        </a:spcAft>
                      </a:pPr>
                      <a:r>
                        <a:rPr lang="ar-SA" sz="1800">
                          <a:effectLst/>
                        </a:rPr>
                        <a:t>الرصيد (حـ/ أ . خ)</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8250</a:t>
                      </a:r>
                      <a:endParaRPr lang="en-US" sz="1800">
                        <a:effectLst/>
                      </a:endParaRPr>
                    </a:p>
                    <a:p>
                      <a:pPr marL="0" marR="0" algn="r" rtl="1">
                        <a:lnSpc>
                          <a:spcPct val="115000"/>
                        </a:lnSpc>
                        <a:spcBef>
                          <a:spcPts val="1000"/>
                        </a:spcBef>
                        <a:spcAft>
                          <a:spcPts val="0"/>
                        </a:spcAft>
                      </a:pPr>
                      <a:r>
                        <a:rPr lang="ar-SA" sz="1800">
                          <a:effectLst/>
                        </a:rPr>
                        <a:t> </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19500</a:t>
                      </a:r>
                      <a:endParaRPr lang="en-US" sz="1800">
                        <a:effectLst/>
                      </a:endParaRPr>
                    </a:p>
                    <a:p>
                      <a:pPr marL="0" marR="0" algn="r" rtl="1">
                        <a:lnSpc>
                          <a:spcPct val="115000"/>
                        </a:lnSpc>
                        <a:spcBef>
                          <a:spcPts val="1000"/>
                        </a:spcBef>
                        <a:spcAft>
                          <a:spcPts val="0"/>
                        </a:spcAft>
                      </a:pPr>
                      <a:r>
                        <a:rPr lang="ar-SA" sz="1800">
                          <a:effectLst/>
                        </a:rPr>
                        <a:t> </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مبيعات الثمار</a:t>
                      </a:r>
                      <a:endParaRPr lang="en-US" sz="1800">
                        <a:effectLst/>
                      </a:endParaRPr>
                    </a:p>
                    <a:p>
                      <a:pPr marL="0" marR="0" algn="r" rtl="1">
                        <a:lnSpc>
                          <a:spcPct val="115000"/>
                        </a:lnSpc>
                        <a:spcBef>
                          <a:spcPts val="1000"/>
                        </a:spcBef>
                        <a:spcAft>
                          <a:spcPts val="0"/>
                        </a:spcAft>
                      </a:pPr>
                      <a:r>
                        <a:rPr lang="ar-SA" sz="1800">
                          <a:effectLst/>
                        </a:rPr>
                        <a:t> </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30893266"/>
                  </a:ext>
                </a:extLst>
              </a:tr>
              <a:tr h="0">
                <a:tc>
                  <a:txBody>
                    <a:bodyPr/>
                    <a:lstStyle/>
                    <a:p>
                      <a:pPr marL="0" marR="0" algn="r" rtl="1">
                        <a:lnSpc>
                          <a:spcPct val="115000"/>
                        </a:lnSpc>
                        <a:spcBef>
                          <a:spcPts val="1000"/>
                        </a:spcBef>
                        <a:spcAft>
                          <a:spcPts val="0"/>
                        </a:spcAft>
                      </a:pPr>
                      <a:r>
                        <a:rPr lang="ar-SA" sz="1800">
                          <a:effectLst/>
                        </a:rPr>
                        <a:t>8,250</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19,500</a:t>
                      </a:r>
                      <a:endParaRPr lang="en-US" sz="18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 </a:t>
                      </a:r>
                      <a:endParaRPr lang="en-US" sz="18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8,250</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19,500</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dirty="0">
                          <a:effectLst/>
                        </a:rPr>
                        <a:t> </a:t>
                      </a:r>
                      <a:endParaRPr lang="en-US" sz="18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74973301"/>
                  </a:ext>
                </a:extLst>
              </a:tr>
            </a:tbl>
          </a:graphicData>
        </a:graphic>
      </p:graphicFrame>
      <p:sp>
        <p:nvSpPr>
          <p:cNvPr id="4" name="TextBox 3">
            <a:extLst>
              <a:ext uri="{FF2B5EF4-FFF2-40B4-BE49-F238E27FC236}">
                <a16:creationId xmlns:a16="http://schemas.microsoft.com/office/drawing/2014/main" id="{818F3F6A-6D0E-4BD1-8874-A65DD64B1D61}"/>
              </a:ext>
            </a:extLst>
          </p:cNvPr>
          <p:cNvSpPr txBox="1"/>
          <p:nvPr/>
        </p:nvSpPr>
        <p:spPr>
          <a:xfrm>
            <a:off x="3992582" y="4635291"/>
            <a:ext cx="6059384" cy="2634439"/>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ويسجل القيد التالي في نهاية العام:-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من المذكورين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4,054 حـ/ مصروفات وايرادات بستان العنب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7,754 حـ/ مصروفات وايرادات بستان الحمضيات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11,808 الى حـ/ أ . خ</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9488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13E79C-4706-496D-82D2-3CBB6321C700}"/>
              </a:ext>
            </a:extLst>
          </p:cNvPr>
          <p:cNvSpPr txBox="1"/>
          <p:nvPr/>
        </p:nvSpPr>
        <p:spPr>
          <a:xfrm>
            <a:off x="225631" y="166254"/>
            <a:ext cx="11685319" cy="400494"/>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بعد ذلك يتم تصوير حساب المحاصيل الثانوية (العرضية)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043EF3AC-B003-4805-B236-D002B9AD670F}"/>
              </a:ext>
            </a:extLst>
          </p:cNvPr>
          <p:cNvGraphicFramePr>
            <a:graphicFrameLocks noGrp="1"/>
          </p:cNvGraphicFramePr>
          <p:nvPr>
            <p:extLst>
              <p:ext uri="{D42A27DB-BD31-4B8C-83A1-F6EECF244321}">
                <p14:modId xmlns:p14="http://schemas.microsoft.com/office/powerpoint/2010/main" val="1217289558"/>
              </p:ext>
            </p:extLst>
          </p:nvPr>
        </p:nvGraphicFramePr>
        <p:xfrm>
          <a:off x="3281252" y="696328"/>
          <a:ext cx="6064629" cy="2147316"/>
        </p:xfrm>
        <a:graphic>
          <a:graphicData uri="http://schemas.openxmlformats.org/drawingml/2006/table">
            <a:tbl>
              <a:tblPr rtl="1" firstRow="1" firstCol="1" bandRow="1">
                <a:tableStyleId>{5C22544A-7EE6-4342-B048-85BDC9FD1C3A}</a:tableStyleId>
              </a:tblPr>
              <a:tblGrid>
                <a:gridCol w="3024249">
                  <a:extLst>
                    <a:ext uri="{9D8B030D-6E8A-4147-A177-3AD203B41FA5}">
                      <a16:colId xmlns:a16="http://schemas.microsoft.com/office/drawing/2014/main" val="860358248"/>
                    </a:ext>
                  </a:extLst>
                </a:gridCol>
                <a:gridCol w="3040380">
                  <a:extLst>
                    <a:ext uri="{9D8B030D-6E8A-4147-A177-3AD203B41FA5}">
                      <a16:colId xmlns:a16="http://schemas.microsoft.com/office/drawing/2014/main" val="1863533299"/>
                    </a:ext>
                  </a:extLst>
                </a:gridCol>
              </a:tblGrid>
              <a:tr h="0">
                <a:tc gridSpan="2">
                  <a:txBody>
                    <a:bodyPr/>
                    <a:lstStyle/>
                    <a:p>
                      <a:pPr marL="0" marR="0" algn="ctr" rtl="1">
                        <a:lnSpc>
                          <a:spcPct val="115000"/>
                        </a:lnSpc>
                        <a:spcBef>
                          <a:spcPts val="0"/>
                        </a:spcBef>
                        <a:spcAft>
                          <a:spcPts val="0"/>
                        </a:spcAft>
                      </a:pPr>
                      <a:r>
                        <a:rPr lang="ar-IQ" sz="1800" dirty="0">
                          <a:effectLst/>
                        </a:rPr>
                        <a:t>حـ/ المنتجات (المحاصيل) الثانوية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952233121"/>
                  </a:ext>
                </a:extLst>
              </a:tr>
              <a:tr h="0">
                <a:tc>
                  <a:txBody>
                    <a:bodyPr/>
                    <a:lstStyle/>
                    <a:p>
                      <a:pPr marL="0" marR="0" algn="just" rtl="1">
                        <a:lnSpc>
                          <a:spcPct val="115000"/>
                        </a:lnSpc>
                        <a:spcBef>
                          <a:spcPts val="0"/>
                        </a:spcBef>
                        <a:spcAft>
                          <a:spcPts val="0"/>
                        </a:spcAft>
                      </a:pPr>
                      <a:r>
                        <a:rPr lang="ar-IQ" sz="1800" dirty="0">
                          <a:effectLst/>
                        </a:rPr>
                        <a:t>500 مصاريف مباشرة</a:t>
                      </a:r>
                      <a:endParaRPr lang="en-US" sz="1800" dirty="0">
                        <a:effectLst/>
                      </a:endParaRPr>
                    </a:p>
                    <a:p>
                      <a:pPr marL="0" marR="0" algn="just" rtl="1">
                        <a:lnSpc>
                          <a:spcPct val="115000"/>
                        </a:lnSpc>
                        <a:spcBef>
                          <a:spcPts val="0"/>
                        </a:spcBef>
                        <a:spcAft>
                          <a:spcPts val="0"/>
                        </a:spcAft>
                      </a:pPr>
                      <a:r>
                        <a:rPr lang="ar-IQ" sz="1800" dirty="0">
                          <a:effectLst/>
                        </a:rPr>
                        <a:t>410 اجور عمال زراعيين</a:t>
                      </a:r>
                      <a:endParaRPr lang="en-US" sz="1800" dirty="0">
                        <a:effectLst/>
                      </a:endParaRPr>
                    </a:p>
                    <a:p>
                      <a:pPr marL="0" marR="0" algn="just" rtl="1">
                        <a:lnSpc>
                          <a:spcPct val="115000"/>
                        </a:lnSpc>
                        <a:spcBef>
                          <a:spcPts val="0"/>
                        </a:spcBef>
                        <a:spcAft>
                          <a:spcPts val="0"/>
                        </a:spcAft>
                      </a:pPr>
                      <a:r>
                        <a:rPr lang="ar-IQ" sz="1800" dirty="0">
                          <a:effectLst/>
                        </a:rPr>
                        <a:t>1,500 تكاليف زراعية مشتركة</a:t>
                      </a:r>
                      <a:endParaRPr lang="en-US" sz="1800" dirty="0">
                        <a:effectLst/>
                      </a:endParaRPr>
                    </a:p>
                    <a:p>
                      <a:pPr marL="0" marR="0" algn="just" rtl="1">
                        <a:lnSpc>
                          <a:spcPct val="115000"/>
                        </a:lnSpc>
                        <a:spcBef>
                          <a:spcPts val="0"/>
                        </a:spcBef>
                        <a:spcAft>
                          <a:spcPts val="0"/>
                        </a:spcAft>
                      </a:pPr>
                      <a:r>
                        <a:rPr lang="ar-IQ" sz="1800" dirty="0">
                          <a:effectLst/>
                        </a:rPr>
                        <a:t>24    مصاريف توزيع والبيع</a:t>
                      </a:r>
                      <a:endParaRPr lang="en-US" sz="1800" dirty="0">
                        <a:effectLst/>
                      </a:endParaRPr>
                    </a:p>
                    <a:p>
                      <a:pPr marL="0" marR="0" algn="just" rtl="1">
                        <a:lnSpc>
                          <a:spcPct val="115000"/>
                        </a:lnSpc>
                        <a:spcBef>
                          <a:spcPts val="0"/>
                        </a:spcBef>
                        <a:spcAft>
                          <a:spcPts val="0"/>
                        </a:spcAft>
                      </a:pPr>
                      <a:r>
                        <a:rPr lang="ar-IQ" sz="1800" dirty="0">
                          <a:effectLst/>
                        </a:rPr>
                        <a:t>2,166 الرصيد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dirty="0">
                          <a:effectLst/>
                        </a:rPr>
                        <a:t>4,600 ايراد مبيعات المحاصيل الثانوية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11269054"/>
                  </a:ext>
                </a:extLst>
              </a:tr>
              <a:tr h="0">
                <a:tc>
                  <a:txBody>
                    <a:bodyPr/>
                    <a:lstStyle/>
                    <a:p>
                      <a:pPr marL="0" marR="0" algn="just" rtl="1">
                        <a:lnSpc>
                          <a:spcPct val="115000"/>
                        </a:lnSpc>
                        <a:spcBef>
                          <a:spcPts val="0"/>
                        </a:spcBef>
                        <a:spcAft>
                          <a:spcPts val="0"/>
                        </a:spcAft>
                      </a:pPr>
                      <a:r>
                        <a:rPr lang="ar-IQ" sz="1800" dirty="0">
                          <a:effectLst/>
                        </a:rPr>
                        <a:t>4,600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dirty="0">
                          <a:effectLst/>
                        </a:rPr>
                        <a:t>4,600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1696524"/>
                  </a:ext>
                </a:extLst>
              </a:tr>
            </a:tbl>
          </a:graphicData>
        </a:graphic>
      </p:graphicFrame>
      <p:sp>
        <p:nvSpPr>
          <p:cNvPr id="6" name="TextBox 5">
            <a:extLst>
              <a:ext uri="{FF2B5EF4-FFF2-40B4-BE49-F238E27FC236}">
                <a16:creationId xmlns:a16="http://schemas.microsoft.com/office/drawing/2014/main" id="{D19918F3-ED61-4D8B-BE18-CAE8C50E8EC2}"/>
              </a:ext>
            </a:extLst>
          </p:cNvPr>
          <p:cNvSpPr txBox="1"/>
          <p:nvPr/>
        </p:nvSpPr>
        <p:spPr>
          <a:xfrm>
            <a:off x="3571503" y="2843644"/>
            <a:ext cx="8232569" cy="1294072"/>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2,166 من حـ/ المحاصيل العرضية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2,166 الى حـ/ أ . خ العام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ويتم تصوير حـ/ أ . خ (الجزئي) كما في ادناه</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73739615-364F-4136-8829-F865DE7FA891}"/>
              </a:ext>
            </a:extLst>
          </p:cNvPr>
          <p:cNvGraphicFramePr>
            <a:graphicFrameLocks noGrp="1"/>
          </p:cNvGraphicFramePr>
          <p:nvPr>
            <p:extLst>
              <p:ext uri="{D42A27DB-BD31-4B8C-83A1-F6EECF244321}">
                <p14:modId xmlns:p14="http://schemas.microsoft.com/office/powerpoint/2010/main" val="2368638866"/>
              </p:ext>
            </p:extLst>
          </p:nvPr>
        </p:nvGraphicFramePr>
        <p:xfrm>
          <a:off x="2968831" y="4393361"/>
          <a:ext cx="6650181" cy="2150083"/>
        </p:xfrm>
        <a:graphic>
          <a:graphicData uri="http://schemas.openxmlformats.org/drawingml/2006/table">
            <a:tbl>
              <a:tblPr rtl="1" firstRow="1" firstCol="1" bandRow="1">
                <a:tableStyleId>{5C22544A-7EE6-4342-B048-85BDC9FD1C3A}</a:tableStyleId>
              </a:tblPr>
              <a:tblGrid>
                <a:gridCol w="3012582">
                  <a:extLst>
                    <a:ext uri="{9D8B030D-6E8A-4147-A177-3AD203B41FA5}">
                      <a16:colId xmlns:a16="http://schemas.microsoft.com/office/drawing/2014/main" val="4014869029"/>
                    </a:ext>
                  </a:extLst>
                </a:gridCol>
                <a:gridCol w="3637599">
                  <a:extLst>
                    <a:ext uri="{9D8B030D-6E8A-4147-A177-3AD203B41FA5}">
                      <a16:colId xmlns:a16="http://schemas.microsoft.com/office/drawing/2014/main" val="893649549"/>
                    </a:ext>
                  </a:extLst>
                </a:gridCol>
              </a:tblGrid>
              <a:tr h="292381">
                <a:tc gridSpan="2">
                  <a:txBody>
                    <a:bodyPr/>
                    <a:lstStyle/>
                    <a:p>
                      <a:pPr marL="0" marR="0" algn="ctr" rtl="1">
                        <a:lnSpc>
                          <a:spcPct val="115000"/>
                        </a:lnSpc>
                        <a:spcBef>
                          <a:spcPts val="0"/>
                        </a:spcBef>
                        <a:spcAft>
                          <a:spcPts val="0"/>
                        </a:spcAft>
                      </a:pPr>
                      <a:r>
                        <a:rPr lang="ar-IQ" sz="1800" dirty="0">
                          <a:effectLst/>
                        </a:rPr>
                        <a:t>حـ/ أ . خ (الجزئي)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996495959"/>
                  </a:ext>
                </a:extLst>
              </a:tr>
              <a:tr h="1854935">
                <a:tc>
                  <a:txBody>
                    <a:bodyPr/>
                    <a:lstStyle/>
                    <a:p>
                      <a:pPr marL="0" marR="0" algn="just" rtl="1">
                        <a:lnSpc>
                          <a:spcPct val="115000"/>
                        </a:lnSpc>
                        <a:spcBef>
                          <a:spcPts val="0"/>
                        </a:spcBef>
                        <a:spcAft>
                          <a:spcPts val="0"/>
                        </a:spcAft>
                      </a:pPr>
                      <a:r>
                        <a:rPr lang="ar-IQ"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dirty="0">
                          <a:effectLst/>
                        </a:rPr>
                        <a:t>4,054 حـ/ مصروفات وايرادات بستان العنب</a:t>
                      </a:r>
                      <a:endParaRPr lang="en-US" sz="1800" dirty="0">
                        <a:effectLst/>
                      </a:endParaRPr>
                    </a:p>
                    <a:p>
                      <a:pPr marL="0" marR="0" algn="just" rtl="1">
                        <a:lnSpc>
                          <a:spcPct val="115000"/>
                        </a:lnSpc>
                        <a:spcBef>
                          <a:spcPts val="0"/>
                        </a:spcBef>
                        <a:spcAft>
                          <a:spcPts val="0"/>
                        </a:spcAft>
                      </a:pPr>
                      <a:r>
                        <a:rPr lang="ar-IQ" sz="1800" dirty="0">
                          <a:effectLst/>
                        </a:rPr>
                        <a:t>7,754 حـ/ مصروفات وايرادات بستان الحمضيات</a:t>
                      </a:r>
                      <a:endParaRPr lang="en-US" sz="1800" dirty="0">
                        <a:effectLst/>
                      </a:endParaRPr>
                    </a:p>
                    <a:p>
                      <a:pPr marL="0" marR="0" algn="just" rtl="1">
                        <a:lnSpc>
                          <a:spcPct val="115000"/>
                        </a:lnSpc>
                        <a:spcBef>
                          <a:spcPts val="0"/>
                        </a:spcBef>
                        <a:spcAft>
                          <a:spcPts val="0"/>
                        </a:spcAft>
                      </a:pPr>
                      <a:r>
                        <a:rPr lang="ar-IQ" sz="1800" dirty="0">
                          <a:effectLst/>
                        </a:rPr>
                        <a:t>2,190 حـ/ المحاصيل العرضية</a:t>
                      </a:r>
                      <a:endParaRPr lang="en-US" sz="1800" dirty="0">
                        <a:effectLst/>
                      </a:endParaRPr>
                    </a:p>
                    <a:p>
                      <a:pPr marL="0" marR="0" algn="just" rtl="1">
                        <a:lnSpc>
                          <a:spcPct val="115000"/>
                        </a:lnSpc>
                        <a:spcBef>
                          <a:spcPts val="0"/>
                        </a:spcBef>
                        <a:spcAft>
                          <a:spcPts val="0"/>
                        </a:spcAft>
                      </a:pPr>
                      <a:r>
                        <a:rPr lang="ar-IQ"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6998952"/>
                  </a:ext>
                </a:extLst>
              </a:tr>
            </a:tbl>
          </a:graphicData>
        </a:graphic>
      </p:graphicFrame>
    </p:spTree>
    <p:extLst>
      <p:ext uri="{BB962C8B-B14F-4D97-AF65-F5344CB8AC3E}">
        <p14:creationId xmlns:p14="http://schemas.microsoft.com/office/powerpoint/2010/main" val="99381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39E3FB-21CE-4C11-8B86-67726A79AA54}"/>
              </a:ext>
            </a:extLst>
          </p:cNvPr>
          <p:cNvSpPr txBox="1"/>
          <p:nvPr/>
        </p:nvSpPr>
        <p:spPr>
          <a:xfrm>
            <a:off x="142505" y="130629"/>
            <a:ext cx="11863448" cy="2696507"/>
          </a:xfrm>
          <a:prstGeom prst="rect">
            <a:avLst/>
          </a:prstGeom>
          <a:noFill/>
        </p:spPr>
        <p:txBody>
          <a:bodyPr wrap="square">
            <a:spAutoFit/>
          </a:bodyPr>
          <a:lstStyle/>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مثال رقم (2)</a:t>
            </a:r>
            <a:r>
              <a:rPr lang="ar-IQ" sz="1800" dirty="0">
                <a:effectLst/>
                <a:latin typeface="Calibri" panose="020F0502020204030204" pitchFamily="34" charset="0"/>
                <a:ea typeface="Calibri" panose="020F0502020204030204" pitchFamily="34" charset="0"/>
                <a:cs typeface="Simplified Arabic" panose="02020603050405020304" pitchFamily="18" charset="-78"/>
              </a:rPr>
              <a:t>بافتراض نفس بيانات المثال (1) ولكن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نفترض ان بستان العنب مازال في مرحلة الانشاء اي تشطب مبيعات العنب من المثال وكذلك فقرة مصاريف البيع والتوزيع للعنب وكذلك فقرة استهلاك بستان العنب كما ان المنشأة تتبع الطريقة غير المباشرة في اثبات استهلاك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اما بيانات المثال الاخر فبقيت دون اي تغير فكيف يتم تصوير الحسابات المختصة لاظهار نتائج النشاط.</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الحـل:-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بما ان بستان العنب مازال في مرحلة الانشاء حسب المثال هذا، يعني ان كل المصاريف المباشرة وغير المباشرة ستكون رأسمالية اي تدرج في حـ/ البستان فقط، اما بستان الحمضيات فـي يمر في مرحلة الاثمار عليه ستكون كافة مصاريفـه ايرادية عند هذه المرحلة لتدرج في حـ/ مصروفات وايرادات البستان مع بقاء حـ/ البستان مفتوحاً له ليمثل تكاليف انشاءه الرأسمالية وعليه ستكون صورة حل المثال كما يلي:-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DC5D2725-8D76-439A-9354-DC7A4BCA11CF}"/>
              </a:ext>
            </a:extLst>
          </p:cNvPr>
          <p:cNvGraphicFramePr>
            <a:graphicFrameLocks noGrp="1"/>
          </p:cNvGraphicFramePr>
          <p:nvPr>
            <p:extLst>
              <p:ext uri="{D42A27DB-BD31-4B8C-83A1-F6EECF244321}">
                <p14:modId xmlns:p14="http://schemas.microsoft.com/office/powerpoint/2010/main" val="3113989386"/>
              </p:ext>
            </p:extLst>
          </p:nvPr>
        </p:nvGraphicFramePr>
        <p:xfrm>
          <a:off x="2200274" y="2903336"/>
          <a:ext cx="8020050" cy="3586121"/>
        </p:xfrm>
        <a:graphic>
          <a:graphicData uri="http://schemas.openxmlformats.org/drawingml/2006/table">
            <a:tbl>
              <a:tblPr rtl="1" firstRow="1" firstCol="1" bandRow="1">
                <a:tableStyleId>{5C22544A-7EE6-4342-B048-85BDC9FD1C3A}</a:tableStyleId>
              </a:tblPr>
              <a:tblGrid>
                <a:gridCol w="994968">
                  <a:extLst>
                    <a:ext uri="{9D8B030D-6E8A-4147-A177-3AD203B41FA5}">
                      <a16:colId xmlns:a16="http://schemas.microsoft.com/office/drawing/2014/main" val="1462603969"/>
                    </a:ext>
                  </a:extLst>
                </a:gridCol>
                <a:gridCol w="979894">
                  <a:extLst>
                    <a:ext uri="{9D8B030D-6E8A-4147-A177-3AD203B41FA5}">
                      <a16:colId xmlns:a16="http://schemas.microsoft.com/office/drawing/2014/main" val="1555573685"/>
                    </a:ext>
                  </a:extLst>
                </a:gridCol>
                <a:gridCol w="2035163">
                  <a:extLst>
                    <a:ext uri="{9D8B030D-6E8A-4147-A177-3AD203B41FA5}">
                      <a16:colId xmlns:a16="http://schemas.microsoft.com/office/drawing/2014/main" val="3526315171"/>
                    </a:ext>
                  </a:extLst>
                </a:gridCol>
                <a:gridCol w="979894">
                  <a:extLst>
                    <a:ext uri="{9D8B030D-6E8A-4147-A177-3AD203B41FA5}">
                      <a16:colId xmlns:a16="http://schemas.microsoft.com/office/drawing/2014/main" val="3817374039"/>
                    </a:ext>
                  </a:extLst>
                </a:gridCol>
                <a:gridCol w="979894">
                  <a:extLst>
                    <a:ext uri="{9D8B030D-6E8A-4147-A177-3AD203B41FA5}">
                      <a16:colId xmlns:a16="http://schemas.microsoft.com/office/drawing/2014/main" val="2427142764"/>
                    </a:ext>
                  </a:extLst>
                </a:gridCol>
                <a:gridCol w="2050237">
                  <a:extLst>
                    <a:ext uri="{9D8B030D-6E8A-4147-A177-3AD203B41FA5}">
                      <a16:colId xmlns:a16="http://schemas.microsoft.com/office/drawing/2014/main" val="1991141882"/>
                    </a:ext>
                  </a:extLst>
                </a:gridCol>
              </a:tblGrid>
              <a:tr h="301392">
                <a:tc gridSpan="6">
                  <a:txBody>
                    <a:bodyPr/>
                    <a:lstStyle/>
                    <a:p>
                      <a:pPr marL="0" marR="0" algn="ctr" rtl="1">
                        <a:lnSpc>
                          <a:spcPct val="115000"/>
                        </a:lnSpc>
                        <a:spcBef>
                          <a:spcPts val="1000"/>
                        </a:spcBef>
                        <a:spcAft>
                          <a:spcPts val="0"/>
                        </a:spcAft>
                      </a:pPr>
                      <a:r>
                        <a:rPr lang="ar-SA" sz="1600" dirty="0">
                          <a:effectLst/>
                        </a:rPr>
                        <a:t>حـ/ البستان</a:t>
                      </a:r>
                      <a:endParaRPr lang="en-US" sz="16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42562305"/>
                  </a:ext>
                </a:extLst>
              </a:tr>
              <a:tr h="623533">
                <a:tc>
                  <a:txBody>
                    <a:bodyPr/>
                    <a:lstStyle/>
                    <a:p>
                      <a:pPr marL="0" marR="0" algn="ctr" rtl="1">
                        <a:lnSpc>
                          <a:spcPct val="115000"/>
                        </a:lnSpc>
                        <a:spcBef>
                          <a:spcPts val="0"/>
                        </a:spcBef>
                        <a:spcAft>
                          <a:spcPts val="0"/>
                        </a:spcAft>
                        <a:tabLst>
                          <a:tab pos="628650" algn="l"/>
                        </a:tabLst>
                      </a:pPr>
                      <a:r>
                        <a:rPr lang="ar-IQ" sz="1600">
                          <a:effectLst/>
                        </a:rPr>
                        <a:t>العنب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628650" algn="l"/>
                        </a:tabLst>
                      </a:pPr>
                      <a:r>
                        <a:rPr lang="ar-IQ" sz="1600">
                          <a:effectLst/>
                        </a:rPr>
                        <a:t>الحمضيات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628650" algn="l"/>
                        </a:tabLst>
                      </a:pPr>
                      <a:r>
                        <a:rPr lang="ar-IQ" sz="1600">
                          <a:effectLst/>
                        </a:rPr>
                        <a:t>التفاصيل</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628650" algn="l"/>
                        </a:tabLst>
                      </a:pPr>
                      <a:r>
                        <a:rPr lang="ar-IQ" sz="1600">
                          <a:effectLst/>
                        </a:rPr>
                        <a:t>العنب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628650" algn="l"/>
                        </a:tabLst>
                      </a:pPr>
                      <a:r>
                        <a:rPr lang="ar-IQ" sz="1600">
                          <a:effectLst/>
                        </a:rPr>
                        <a:t>الحمضيات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628650" algn="l"/>
                        </a:tabLst>
                      </a:pPr>
                      <a:r>
                        <a:rPr lang="ar-IQ" sz="1600">
                          <a:effectLst/>
                        </a:rPr>
                        <a:t>التفاصيل</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8201424"/>
                  </a:ext>
                </a:extLst>
              </a:tr>
              <a:tr h="2039139">
                <a:tc>
                  <a:txBody>
                    <a:bodyPr/>
                    <a:lstStyle/>
                    <a:p>
                      <a:pPr marL="0" marR="0" algn="ctr" rtl="1">
                        <a:lnSpc>
                          <a:spcPct val="115000"/>
                        </a:lnSpc>
                        <a:spcBef>
                          <a:spcPts val="1000"/>
                        </a:spcBef>
                        <a:spcAft>
                          <a:spcPts val="0"/>
                        </a:spcAft>
                      </a:pPr>
                      <a:r>
                        <a:rPr lang="ar-SA" sz="1600">
                          <a:effectLst/>
                        </a:rPr>
                        <a:t>9320</a:t>
                      </a:r>
                      <a:endParaRPr lang="en-US" sz="1600">
                        <a:effectLst/>
                      </a:endParaRPr>
                    </a:p>
                    <a:p>
                      <a:pPr marL="0" marR="0" algn="ctr" rtl="1">
                        <a:lnSpc>
                          <a:spcPct val="115000"/>
                        </a:lnSpc>
                        <a:spcBef>
                          <a:spcPts val="1000"/>
                        </a:spcBef>
                        <a:spcAft>
                          <a:spcPts val="0"/>
                        </a:spcAft>
                      </a:pPr>
                      <a:r>
                        <a:rPr lang="ar-SA" sz="1600">
                          <a:effectLst/>
                        </a:rPr>
                        <a:t>ــ</a:t>
                      </a:r>
                      <a:endParaRPr lang="en-US" sz="1600">
                        <a:effectLst/>
                      </a:endParaRPr>
                    </a:p>
                    <a:p>
                      <a:pPr marL="0" marR="0" algn="ctr" rtl="1">
                        <a:lnSpc>
                          <a:spcPct val="115000"/>
                        </a:lnSpc>
                        <a:spcBef>
                          <a:spcPts val="0"/>
                        </a:spcBef>
                        <a:spcAft>
                          <a:spcPts val="0"/>
                        </a:spcAft>
                      </a:pPr>
                      <a:r>
                        <a:rPr lang="ar-SA" sz="1600">
                          <a:effectLst/>
                        </a:rPr>
                        <a:t>500</a:t>
                      </a:r>
                      <a:endParaRPr lang="en-US" sz="1600">
                        <a:effectLst/>
                      </a:endParaRPr>
                    </a:p>
                    <a:p>
                      <a:pPr marL="0" marR="0" algn="ctr" rtl="1">
                        <a:lnSpc>
                          <a:spcPct val="115000"/>
                        </a:lnSpc>
                        <a:spcBef>
                          <a:spcPts val="0"/>
                        </a:spcBef>
                        <a:spcAft>
                          <a:spcPts val="0"/>
                        </a:spcAft>
                      </a:pPr>
                      <a:r>
                        <a:rPr lang="ar-SA" sz="1600">
                          <a:effectLst/>
                        </a:rPr>
                        <a:t>300</a:t>
                      </a:r>
                      <a:endParaRPr lang="en-US" sz="1600">
                        <a:effectLst/>
                      </a:endParaRPr>
                    </a:p>
                    <a:p>
                      <a:pPr marL="0" marR="0" algn="ctr" rtl="1">
                        <a:lnSpc>
                          <a:spcPct val="115000"/>
                        </a:lnSpc>
                        <a:spcBef>
                          <a:spcPts val="0"/>
                        </a:spcBef>
                        <a:spcAft>
                          <a:spcPts val="0"/>
                        </a:spcAft>
                      </a:pPr>
                      <a:r>
                        <a:rPr lang="ar-SA" sz="1600">
                          <a:effectLst/>
                        </a:rPr>
                        <a:t>1230</a:t>
                      </a:r>
                      <a:endParaRPr lang="en-US" sz="1600">
                        <a:effectLst/>
                      </a:endParaRPr>
                    </a:p>
                    <a:p>
                      <a:pPr marL="0" marR="0" algn="ctr" rtl="1">
                        <a:lnSpc>
                          <a:spcPct val="115000"/>
                        </a:lnSpc>
                        <a:spcBef>
                          <a:spcPts val="0"/>
                        </a:spcBef>
                        <a:spcAft>
                          <a:spcPts val="0"/>
                        </a:spcAft>
                      </a:pPr>
                      <a:r>
                        <a:rPr lang="ar-SA" sz="1600">
                          <a:effectLst/>
                        </a:rPr>
                        <a:t>1300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1000"/>
                        </a:spcBef>
                        <a:spcAft>
                          <a:spcPts val="0"/>
                        </a:spcAft>
                      </a:pPr>
                      <a:r>
                        <a:rPr lang="ar-SA" sz="1600">
                          <a:effectLst/>
                        </a:rPr>
                        <a:t>34000</a:t>
                      </a:r>
                      <a:endParaRPr lang="en-US" sz="1600">
                        <a:effectLst/>
                      </a:endParaRPr>
                    </a:p>
                    <a:p>
                      <a:pPr marL="0" marR="0" algn="ctr" rtl="1">
                        <a:lnSpc>
                          <a:spcPct val="115000"/>
                        </a:lnSpc>
                        <a:spcBef>
                          <a:spcPts val="1000"/>
                        </a:spcBef>
                        <a:spcAft>
                          <a:spcPts val="0"/>
                        </a:spcAft>
                      </a:pPr>
                      <a:r>
                        <a:rPr lang="ar-SA" sz="1600">
                          <a:effectLst/>
                        </a:rPr>
                        <a:t>288</a:t>
                      </a:r>
                      <a:endParaRPr lang="en-US" sz="1600">
                        <a:effectLst/>
                      </a:endParaRPr>
                    </a:p>
                    <a:p>
                      <a:pPr marL="0" marR="0" algn="ctr" rtl="1">
                        <a:lnSpc>
                          <a:spcPct val="115000"/>
                        </a:lnSpc>
                        <a:spcBef>
                          <a:spcPts val="0"/>
                        </a:spcBef>
                        <a:spcAft>
                          <a:spcPts val="0"/>
                        </a:spcAft>
                      </a:pPr>
                      <a:r>
                        <a:rPr lang="ar-SA" sz="1600">
                          <a:effectLst/>
                        </a:rPr>
                        <a:t>--</a:t>
                      </a:r>
                      <a:endParaRPr lang="en-US" sz="1600">
                        <a:effectLst/>
                      </a:endParaRPr>
                    </a:p>
                    <a:p>
                      <a:pPr marL="0" marR="0" algn="ctr" rtl="1">
                        <a:lnSpc>
                          <a:spcPct val="115000"/>
                        </a:lnSpc>
                        <a:spcBef>
                          <a:spcPts val="0"/>
                        </a:spcBef>
                        <a:spcAft>
                          <a:spcPts val="0"/>
                        </a:spcAft>
                      </a:pPr>
                      <a:r>
                        <a:rPr lang="ar-SA" sz="1600">
                          <a:effectLst/>
                        </a:rPr>
                        <a:t>--</a:t>
                      </a:r>
                      <a:endParaRPr lang="en-US" sz="1600">
                        <a:effectLst/>
                      </a:endParaRPr>
                    </a:p>
                    <a:p>
                      <a:pPr marL="0" marR="0" algn="ctr" rtl="1">
                        <a:lnSpc>
                          <a:spcPct val="115000"/>
                        </a:lnSpc>
                        <a:spcBef>
                          <a:spcPts val="0"/>
                        </a:spcBef>
                        <a:spcAft>
                          <a:spcPts val="0"/>
                        </a:spcAft>
                      </a:pPr>
                      <a:r>
                        <a:rPr lang="ar-SA" sz="1600">
                          <a:effectLst/>
                        </a:rPr>
                        <a:t>--</a:t>
                      </a:r>
                      <a:endParaRPr lang="en-US" sz="1600">
                        <a:effectLst/>
                      </a:endParaRPr>
                    </a:p>
                    <a:p>
                      <a:pPr marL="0" marR="0" algn="ctr" rtl="1">
                        <a:lnSpc>
                          <a:spcPct val="115000"/>
                        </a:lnSpc>
                        <a:spcBef>
                          <a:spcPts val="0"/>
                        </a:spcBef>
                        <a:spcAft>
                          <a:spcPts val="0"/>
                        </a:spcAft>
                      </a:pPr>
                      <a:r>
                        <a:rPr lang="ar-SA" sz="16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600" dirty="0">
                          <a:effectLst/>
                        </a:rPr>
                        <a:t>رصيد اول المدة</a:t>
                      </a:r>
                      <a:endParaRPr lang="en-US" sz="1600" dirty="0">
                        <a:effectLst/>
                      </a:endParaRPr>
                    </a:p>
                    <a:p>
                      <a:pPr marL="0" marR="0" algn="r" rtl="1">
                        <a:lnSpc>
                          <a:spcPct val="115000"/>
                        </a:lnSpc>
                        <a:spcBef>
                          <a:spcPts val="1000"/>
                        </a:spcBef>
                        <a:spcAft>
                          <a:spcPts val="0"/>
                        </a:spcAft>
                      </a:pPr>
                      <a:r>
                        <a:rPr lang="ar-SA" sz="1600" dirty="0">
                          <a:effectLst/>
                        </a:rPr>
                        <a:t>مصاريف غرس شتلات</a:t>
                      </a:r>
                      <a:endParaRPr lang="en-US" sz="1600" dirty="0">
                        <a:effectLst/>
                      </a:endParaRPr>
                    </a:p>
                    <a:p>
                      <a:pPr marL="0" marR="0" algn="r" rtl="1">
                        <a:lnSpc>
                          <a:spcPct val="115000"/>
                        </a:lnSpc>
                        <a:spcBef>
                          <a:spcPts val="0"/>
                        </a:spcBef>
                        <a:spcAft>
                          <a:spcPts val="0"/>
                        </a:spcAft>
                      </a:pPr>
                      <a:r>
                        <a:rPr lang="ar-SA" sz="1600" dirty="0">
                          <a:effectLst/>
                        </a:rPr>
                        <a:t>ايجار البستان</a:t>
                      </a:r>
                      <a:endParaRPr lang="en-US" sz="1600" dirty="0">
                        <a:effectLst/>
                      </a:endParaRPr>
                    </a:p>
                    <a:p>
                      <a:pPr marL="0" marR="0" algn="r" rtl="1">
                        <a:lnSpc>
                          <a:spcPct val="115000"/>
                        </a:lnSpc>
                        <a:spcBef>
                          <a:spcPts val="0"/>
                        </a:spcBef>
                        <a:spcAft>
                          <a:spcPts val="0"/>
                        </a:spcAft>
                      </a:pPr>
                      <a:r>
                        <a:rPr lang="ar-SA" sz="1600" dirty="0">
                          <a:effectLst/>
                        </a:rPr>
                        <a:t>اجور الخبير الزراعي</a:t>
                      </a:r>
                      <a:endParaRPr lang="en-US" sz="1600" dirty="0">
                        <a:effectLst/>
                      </a:endParaRPr>
                    </a:p>
                    <a:p>
                      <a:pPr marL="0" marR="0" algn="r" rtl="1">
                        <a:lnSpc>
                          <a:spcPct val="115000"/>
                        </a:lnSpc>
                        <a:spcBef>
                          <a:spcPts val="0"/>
                        </a:spcBef>
                        <a:spcAft>
                          <a:spcPts val="0"/>
                        </a:spcAft>
                      </a:pPr>
                      <a:r>
                        <a:rPr lang="ar-SA" sz="1600" dirty="0">
                          <a:effectLst/>
                        </a:rPr>
                        <a:t>رواتب العمال</a:t>
                      </a:r>
                      <a:endParaRPr lang="en-US" sz="1600" dirty="0">
                        <a:effectLst/>
                      </a:endParaRPr>
                    </a:p>
                    <a:p>
                      <a:pPr marL="0" marR="0" algn="r" rtl="1">
                        <a:lnSpc>
                          <a:spcPct val="115000"/>
                        </a:lnSpc>
                        <a:spcBef>
                          <a:spcPts val="0"/>
                        </a:spcBef>
                        <a:spcAft>
                          <a:spcPts val="0"/>
                        </a:spcAft>
                      </a:pPr>
                      <a:r>
                        <a:rPr lang="ar-SA" sz="1600" dirty="0">
                          <a:effectLst/>
                        </a:rPr>
                        <a:t>تكاليف زراعية مشتركة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1000"/>
                        </a:spcBef>
                        <a:spcAft>
                          <a:spcPts val="0"/>
                        </a:spcAft>
                      </a:pPr>
                      <a:r>
                        <a:rPr lang="ar-SA" sz="1600">
                          <a:effectLst/>
                        </a:rPr>
                        <a:t>12650</a:t>
                      </a:r>
                      <a:endParaRPr lang="en-US" sz="16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1000"/>
                        </a:spcBef>
                        <a:spcAft>
                          <a:spcPts val="0"/>
                        </a:spcAft>
                      </a:pPr>
                      <a:r>
                        <a:rPr lang="ar-SA" sz="1600">
                          <a:effectLst/>
                        </a:rPr>
                        <a:t>34288</a:t>
                      </a:r>
                      <a:endParaRPr lang="en-US" sz="16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600">
                          <a:effectLst/>
                        </a:rPr>
                        <a:t>الرصيد</a:t>
                      </a:r>
                      <a:endParaRPr lang="en-US" sz="16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285483409"/>
                  </a:ext>
                </a:extLst>
              </a:tr>
              <a:tr h="622057">
                <a:tc>
                  <a:txBody>
                    <a:bodyPr/>
                    <a:lstStyle/>
                    <a:p>
                      <a:pPr marL="0" marR="0" algn="ctr" rtl="1">
                        <a:lnSpc>
                          <a:spcPct val="115000"/>
                        </a:lnSpc>
                        <a:spcBef>
                          <a:spcPts val="0"/>
                        </a:spcBef>
                        <a:spcAft>
                          <a:spcPts val="0"/>
                        </a:spcAft>
                        <a:tabLst>
                          <a:tab pos="628650" algn="l"/>
                        </a:tabLst>
                      </a:pPr>
                      <a:r>
                        <a:rPr lang="ar-IQ" sz="1600">
                          <a:effectLst/>
                        </a:rPr>
                        <a:t>12650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628650" algn="l"/>
                        </a:tabLst>
                      </a:pPr>
                      <a:r>
                        <a:rPr lang="ar-IQ" sz="1600">
                          <a:effectLst/>
                        </a:rPr>
                        <a:t>34288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628650" algn="l"/>
                        </a:tabLst>
                      </a:pPr>
                      <a:r>
                        <a:rPr lang="ar-IQ"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628650" algn="l"/>
                        </a:tabLst>
                      </a:pPr>
                      <a:r>
                        <a:rPr lang="ar-IQ" sz="1600" dirty="0">
                          <a:effectLst/>
                        </a:rPr>
                        <a:t>12650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628650" algn="l"/>
                        </a:tabLst>
                      </a:pPr>
                      <a:r>
                        <a:rPr lang="ar-IQ" sz="1600">
                          <a:effectLst/>
                        </a:rPr>
                        <a:t>34288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628650" algn="l"/>
                        </a:tabLst>
                      </a:pPr>
                      <a:r>
                        <a:rPr lang="ar-IQ"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84860019"/>
                  </a:ext>
                </a:extLst>
              </a:tr>
            </a:tbl>
          </a:graphicData>
        </a:graphic>
      </p:graphicFrame>
    </p:spTree>
    <p:extLst>
      <p:ext uri="{BB962C8B-B14F-4D97-AF65-F5344CB8AC3E}">
        <p14:creationId xmlns:p14="http://schemas.microsoft.com/office/powerpoint/2010/main" val="4034589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52649CB-3ED2-4B3A-9688-E2E9F1A4F997}"/>
              </a:ext>
            </a:extLst>
          </p:cNvPr>
          <p:cNvGraphicFramePr>
            <a:graphicFrameLocks noGrp="1"/>
          </p:cNvGraphicFramePr>
          <p:nvPr>
            <p:extLst>
              <p:ext uri="{D42A27DB-BD31-4B8C-83A1-F6EECF244321}">
                <p14:modId xmlns:p14="http://schemas.microsoft.com/office/powerpoint/2010/main" val="3102582043"/>
              </p:ext>
            </p:extLst>
          </p:nvPr>
        </p:nvGraphicFramePr>
        <p:xfrm>
          <a:off x="3484244" y="149763"/>
          <a:ext cx="7388544" cy="4466336"/>
        </p:xfrm>
        <a:graphic>
          <a:graphicData uri="http://schemas.openxmlformats.org/drawingml/2006/table">
            <a:tbl>
              <a:tblPr rtl="1" firstRow="1" firstCol="1" bandRow="1">
                <a:tableStyleId>{5C22544A-7EE6-4342-B048-85BDC9FD1C3A}</a:tableStyleId>
              </a:tblPr>
              <a:tblGrid>
                <a:gridCol w="1409138">
                  <a:extLst>
                    <a:ext uri="{9D8B030D-6E8A-4147-A177-3AD203B41FA5}">
                      <a16:colId xmlns:a16="http://schemas.microsoft.com/office/drawing/2014/main" val="3039860008"/>
                    </a:ext>
                  </a:extLst>
                </a:gridCol>
                <a:gridCol w="2848538">
                  <a:extLst>
                    <a:ext uri="{9D8B030D-6E8A-4147-A177-3AD203B41FA5}">
                      <a16:colId xmlns:a16="http://schemas.microsoft.com/office/drawing/2014/main" val="750199327"/>
                    </a:ext>
                  </a:extLst>
                </a:gridCol>
                <a:gridCol w="1185862">
                  <a:extLst>
                    <a:ext uri="{9D8B030D-6E8A-4147-A177-3AD203B41FA5}">
                      <a16:colId xmlns:a16="http://schemas.microsoft.com/office/drawing/2014/main" val="2899842349"/>
                    </a:ext>
                  </a:extLst>
                </a:gridCol>
                <a:gridCol w="1945006">
                  <a:extLst>
                    <a:ext uri="{9D8B030D-6E8A-4147-A177-3AD203B41FA5}">
                      <a16:colId xmlns:a16="http://schemas.microsoft.com/office/drawing/2014/main" val="2965126469"/>
                    </a:ext>
                  </a:extLst>
                </a:gridCol>
              </a:tblGrid>
              <a:tr h="720441">
                <a:tc>
                  <a:txBody>
                    <a:bodyPr/>
                    <a:lstStyle/>
                    <a:p>
                      <a:pPr marL="0" marR="0" algn="ctr" rtl="1">
                        <a:lnSpc>
                          <a:spcPct val="115000"/>
                        </a:lnSpc>
                        <a:spcBef>
                          <a:spcPts val="0"/>
                        </a:spcBef>
                        <a:spcAft>
                          <a:spcPts val="0"/>
                        </a:spcAft>
                      </a:pPr>
                      <a:r>
                        <a:rPr lang="ar-IQ"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dirty="0">
                          <a:effectLst/>
                        </a:rPr>
                        <a:t>حـ/ مصروفات وايرادات بستان الحمضيات</a:t>
                      </a:r>
                      <a:endParaRPr lang="en-US" sz="1800" dirty="0">
                        <a:effectLst/>
                      </a:endParaRPr>
                    </a:p>
                    <a:p>
                      <a:pPr marL="0" marR="0" algn="ctr" rtl="1">
                        <a:lnSpc>
                          <a:spcPct val="115000"/>
                        </a:lnSpc>
                        <a:spcBef>
                          <a:spcPts val="0"/>
                        </a:spcBef>
                        <a:spcAft>
                          <a:spcPts val="0"/>
                        </a:spcAft>
                      </a:pPr>
                      <a:r>
                        <a:rPr lang="ar-IQ"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19347128"/>
                  </a:ext>
                </a:extLst>
              </a:tr>
              <a:tr h="229604">
                <a:tc>
                  <a:txBody>
                    <a:bodyPr/>
                    <a:lstStyle/>
                    <a:p>
                      <a:pPr marL="0" marR="0" algn="ctr" rtl="1">
                        <a:lnSpc>
                          <a:spcPct val="115000"/>
                        </a:lnSpc>
                        <a:spcBef>
                          <a:spcPts val="0"/>
                        </a:spcBef>
                        <a:spcAft>
                          <a:spcPts val="0"/>
                        </a:spcAft>
                      </a:pPr>
                      <a:r>
                        <a:rPr lang="ar-IQ" sz="1800">
                          <a:effectLst/>
                        </a:rPr>
                        <a:t>المبالغ</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التفاصيل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المبالغ</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800">
                          <a:effectLst/>
                        </a:rPr>
                        <a:t>التفاصيل</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1436862"/>
                  </a:ext>
                </a:extLst>
              </a:tr>
              <a:tr h="2099587">
                <a:tc>
                  <a:txBody>
                    <a:bodyPr/>
                    <a:lstStyle/>
                    <a:p>
                      <a:pPr marL="0" marR="0" algn="ctr" rtl="1">
                        <a:lnSpc>
                          <a:spcPct val="115000"/>
                        </a:lnSpc>
                        <a:spcBef>
                          <a:spcPts val="1000"/>
                        </a:spcBef>
                        <a:spcAft>
                          <a:spcPts val="0"/>
                        </a:spcAft>
                      </a:pPr>
                      <a:r>
                        <a:rPr lang="ar-SA" sz="1800">
                          <a:effectLst/>
                        </a:rPr>
                        <a:t>1700</a:t>
                      </a:r>
                      <a:endParaRPr lang="en-US" sz="1800">
                        <a:effectLst/>
                      </a:endParaRPr>
                    </a:p>
                    <a:p>
                      <a:pPr marL="0" marR="0" algn="ctr" rtl="1">
                        <a:lnSpc>
                          <a:spcPct val="115000"/>
                        </a:lnSpc>
                        <a:spcBef>
                          <a:spcPts val="1000"/>
                        </a:spcBef>
                        <a:spcAft>
                          <a:spcPts val="0"/>
                        </a:spcAft>
                      </a:pPr>
                      <a:r>
                        <a:rPr lang="ar-SA" sz="1800">
                          <a:effectLst/>
                        </a:rPr>
                        <a:t>2000</a:t>
                      </a:r>
                      <a:endParaRPr lang="en-US" sz="1800">
                        <a:effectLst/>
                      </a:endParaRPr>
                    </a:p>
                    <a:p>
                      <a:pPr marL="0" marR="0" algn="ctr" rtl="1">
                        <a:lnSpc>
                          <a:spcPct val="115000"/>
                        </a:lnSpc>
                        <a:spcBef>
                          <a:spcPts val="1000"/>
                        </a:spcBef>
                        <a:spcAft>
                          <a:spcPts val="0"/>
                        </a:spcAft>
                      </a:pPr>
                      <a:r>
                        <a:rPr lang="ar-SA" sz="1800">
                          <a:effectLst/>
                        </a:rPr>
                        <a:t>300</a:t>
                      </a:r>
                      <a:endParaRPr lang="en-US" sz="1800">
                        <a:effectLst/>
                      </a:endParaRPr>
                    </a:p>
                    <a:p>
                      <a:pPr marL="0" marR="0" algn="ctr" rtl="1">
                        <a:lnSpc>
                          <a:spcPct val="115000"/>
                        </a:lnSpc>
                        <a:spcBef>
                          <a:spcPts val="1000"/>
                        </a:spcBef>
                        <a:spcAft>
                          <a:spcPts val="0"/>
                        </a:spcAft>
                      </a:pPr>
                      <a:r>
                        <a:rPr lang="ar-SA" sz="1800">
                          <a:effectLst/>
                        </a:rPr>
                        <a:t>2050</a:t>
                      </a:r>
                      <a:endParaRPr lang="en-US" sz="1800">
                        <a:effectLst/>
                      </a:endParaRPr>
                    </a:p>
                    <a:p>
                      <a:pPr marL="0" marR="0" algn="ctr" rtl="1">
                        <a:lnSpc>
                          <a:spcPct val="115000"/>
                        </a:lnSpc>
                        <a:spcBef>
                          <a:spcPts val="1000"/>
                        </a:spcBef>
                        <a:spcAft>
                          <a:spcPts val="0"/>
                        </a:spcAft>
                      </a:pPr>
                      <a:r>
                        <a:rPr lang="ar-SA" sz="1800">
                          <a:effectLst/>
                        </a:rPr>
                        <a:t>5200</a:t>
                      </a:r>
                      <a:endParaRPr lang="en-US" sz="1800">
                        <a:effectLst/>
                      </a:endParaRPr>
                    </a:p>
                    <a:p>
                      <a:pPr marL="0" marR="0" algn="ctr" rtl="1">
                        <a:lnSpc>
                          <a:spcPct val="115000"/>
                        </a:lnSpc>
                        <a:spcBef>
                          <a:spcPts val="1000"/>
                        </a:spcBef>
                        <a:spcAft>
                          <a:spcPts val="0"/>
                        </a:spcAft>
                      </a:pPr>
                      <a:r>
                        <a:rPr lang="ar-SA" sz="1800">
                          <a:effectLst/>
                        </a:rPr>
                        <a:t>496</a:t>
                      </a:r>
                      <a:endParaRPr lang="en-US" sz="1800">
                        <a:effectLst/>
                      </a:endParaRPr>
                    </a:p>
                    <a:p>
                      <a:pPr marL="0" marR="0" algn="ctr" rtl="1">
                        <a:lnSpc>
                          <a:spcPct val="115000"/>
                        </a:lnSpc>
                        <a:spcBef>
                          <a:spcPts val="1000"/>
                        </a:spcBef>
                        <a:spcAft>
                          <a:spcPts val="0"/>
                        </a:spcAft>
                      </a:pPr>
                      <a:r>
                        <a:rPr lang="ar-SA" sz="1800">
                          <a:effectLst/>
                        </a:rPr>
                        <a:t>7754</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استهلاك البستان (حمضيات)</a:t>
                      </a:r>
                      <a:endParaRPr lang="en-US" sz="1800">
                        <a:effectLst/>
                      </a:endParaRPr>
                    </a:p>
                    <a:p>
                      <a:pPr marL="0" marR="0" algn="r" rtl="1">
                        <a:lnSpc>
                          <a:spcPct val="115000"/>
                        </a:lnSpc>
                        <a:spcBef>
                          <a:spcPts val="1000"/>
                        </a:spcBef>
                        <a:spcAft>
                          <a:spcPts val="0"/>
                        </a:spcAft>
                      </a:pPr>
                      <a:r>
                        <a:rPr lang="ar-SA" sz="1800">
                          <a:effectLst/>
                        </a:rPr>
                        <a:t>ايجار البستان</a:t>
                      </a:r>
                      <a:endParaRPr lang="en-US" sz="1800">
                        <a:effectLst/>
                      </a:endParaRPr>
                    </a:p>
                    <a:p>
                      <a:pPr marL="0" marR="0" algn="r" rtl="1">
                        <a:lnSpc>
                          <a:spcPct val="115000"/>
                        </a:lnSpc>
                        <a:spcBef>
                          <a:spcPts val="1000"/>
                        </a:spcBef>
                        <a:spcAft>
                          <a:spcPts val="0"/>
                        </a:spcAft>
                      </a:pPr>
                      <a:r>
                        <a:rPr lang="ar-SA" sz="1800">
                          <a:effectLst/>
                        </a:rPr>
                        <a:t>اجور الخبير الزراعي</a:t>
                      </a:r>
                      <a:endParaRPr lang="en-US" sz="1800">
                        <a:effectLst/>
                      </a:endParaRPr>
                    </a:p>
                    <a:p>
                      <a:pPr marL="0" marR="0" algn="r" rtl="1">
                        <a:lnSpc>
                          <a:spcPct val="115000"/>
                        </a:lnSpc>
                        <a:spcBef>
                          <a:spcPts val="1000"/>
                        </a:spcBef>
                        <a:spcAft>
                          <a:spcPts val="0"/>
                        </a:spcAft>
                      </a:pPr>
                      <a:r>
                        <a:rPr lang="ar-SA" sz="1800">
                          <a:effectLst/>
                        </a:rPr>
                        <a:t>اجور العمال الزراعيين</a:t>
                      </a:r>
                      <a:endParaRPr lang="en-US" sz="1800">
                        <a:effectLst/>
                      </a:endParaRPr>
                    </a:p>
                    <a:p>
                      <a:pPr marL="0" marR="0" algn="r" rtl="1">
                        <a:lnSpc>
                          <a:spcPct val="115000"/>
                        </a:lnSpc>
                        <a:spcBef>
                          <a:spcPts val="1000"/>
                        </a:spcBef>
                        <a:spcAft>
                          <a:spcPts val="0"/>
                        </a:spcAft>
                      </a:pPr>
                      <a:r>
                        <a:rPr lang="ar-SA" sz="1800">
                          <a:effectLst/>
                        </a:rPr>
                        <a:t>تكاليف زراعية مشتركة</a:t>
                      </a:r>
                      <a:endParaRPr lang="en-US" sz="1800">
                        <a:effectLst/>
                      </a:endParaRPr>
                    </a:p>
                    <a:p>
                      <a:pPr marL="0" marR="0" algn="r" rtl="1">
                        <a:lnSpc>
                          <a:spcPct val="115000"/>
                        </a:lnSpc>
                        <a:spcBef>
                          <a:spcPts val="1000"/>
                        </a:spcBef>
                        <a:spcAft>
                          <a:spcPts val="0"/>
                        </a:spcAft>
                      </a:pPr>
                      <a:r>
                        <a:rPr lang="ar-SA" sz="1800">
                          <a:effectLst/>
                        </a:rPr>
                        <a:t>مصاريف بيع وتوزيع الثمار</a:t>
                      </a:r>
                      <a:endParaRPr lang="en-US" sz="1800">
                        <a:effectLst/>
                      </a:endParaRPr>
                    </a:p>
                    <a:p>
                      <a:pPr marL="0" marR="0" algn="r" rtl="1">
                        <a:lnSpc>
                          <a:spcPct val="115000"/>
                        </a:lnSpc>
                        <a:spcBef>
                          <a:spcPts val="1000"/>
                        </a:spcBef>
                        <a:spcAft>
                          <a:spcPts val="0"/>
                        </a:spcAft>
                      </a:pPr>
                      <a:r>
                        <a:rPr lang="ar-SA" sz="1800">
                          <a:effectLst/>
                        </a:rPr>
                        <a:t>الرصيد (حـ/ أ . خ)</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1000"/>
                        </a:spcBef>
                        <a:spcAft>
                          <a:spcPts val="0"/>
                        </a:spcAft>
                      </a:pPr>
                      <a:r>
                        <a:rPr lang="ar-SA" sz="1800">
                          <a:effectLst/>
                        </a:rPr>
                        <a:t>19500</a:t>
                      </a:r>
                      <a:endParaRPr lang="en-US" sz="1800">
                        <a:effectLst/>
                      </a:endParaRPr>
                    </a:p>
                    <a:p>
                      <a:pPr marL="0" marR="0" algn="ctr" rtl="1">
                        <a:lnSpc>
                          <a:spcPct val="115000"/>
                        </a:lnSpc>
                        <a:spcBef>
                          <a:spcPts val="1000"/>
                        </a:spcBef>
                        <a:spcAft>
                          <a:spcPts val="0"/>
                        </a:spcAft>
                      </a:pPr>
                      <a:r>
                        <a:rPr lang="ar-SA" sz="1800">
                          <a:effectLst/>
                        </a:rPr>
                        <a:t> </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SA" sz="1800">
                          <a:effectLst/>
                        </a:rPr>
                        <a:t>المبيعات الحمضيات</a:t>
                      </a:r>
                      <a:endParaRPr lang="en-US" sz="1800">
                        <a:effectLst/>
                      </a:endParaRPr>
                    </a:p>
                    <a:p>
                      <a:pPr marL="0" marR="0" algn="r" rtl="1">
                        <a:lnSpc>
                          <a:spcPct val="115000"/>
                        </a:lnSpc>
                        <a:spcBef>
                          <a:spcPts val="1000"/>
                        </a:spcBef>
                        <a:spcAft>
                          <a:spcPts val="0"/>
                        </a:spcAft>
                      </a:pPr>
                      <a:r>
                        <a:rPr lang="ar-SA" sz="1800">
                          <a:effectLst/>
                        </a:rPr>
                        <a:t> </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45296288"/>
                  </a:ext>
                </a:extLst>
              </a:tr>
              <a:tr h="229604">
                <a:tc>
                  <a:txBody>
                    <a:bodyPr/>
                    <a:lstStyle/>
                    <a:p>
                      <a:pPr marL="0" marR="0" algn="ctr" rtl="1">
                        <a:lnSpc>
                          <a:spcPct val="115000"/>
                        </a:lnSpc>
                        <a:spcBef>
                          <a:spcPts val="1000"/>
                        </a:spcBef>
                        <a:spcAft>
                          <a:spcPts val="0"/>
                        </a:spcAft>
                      </a:pPr>
                      <a:r>
                        <a:rPr lang="ar-IQ" sz="1800" dirty="0">
                          <a:effectLst/>
                        </a:rPr>
                        <a:t>19,500</a:t>
                      </a:r>
                      <a:endParaRPr lang="en-US" sz="18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IQ" sz="1800">
                          <a:effectLst/>
                        </a:rPr>
                        <a:t> </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15000"/>
                        </a:lnSpc>
                        <a:spcBef>
                          <a:spcPts val="1000"/>
                        </a:spcBef>
                        <a:spcAft>
                          <a:spcPts val="0"/>
                        </a:spcAft>
                      </a:pPr>
                      <a:r>
                        <a:rPr lang="ar-IQ" sz="1800">
                          <a:effectLst/>
                        </a:rPr>
                        <a:t>19,500</a:t>
                      </a:r>
                      <a:endParaRPr lang="en-US" sz="1800" b="1">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1000"/>
                        </a:spcBef>
                        <a:spcAft>
                          <a:spcPts val="0"/>
                        </a:spcAft>
                      </a:pPr>
                      <a:r>
                        <a:rPr lang="ar-IQ" sz="1800" dirty="0">
                          <a:effectLst/>
                        </a:rPr>
                        <a:t> </a:t>
                      </a:r>
                      <a:endParaRPr lang="en-US" sz="18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31180913"/>
                  </a:ext>
                </a:extLst>
              </a:tr>
            </a:tbl>
          </a:graphicData>
        </a:graphic>
      </p:graphicFrame>
      <p:sp>
        <p:nvSpPr>
          <p:cNvPr id="3" name="Rectangle 1">
            <a:extLst>
              <a:ext uri="{FF2B5EF4-FFF2-40B4-BE49-F238E27FC236}">
                <a16:creationId xmlns:a16="http://schemas.microsoft.com/office/drawing/2014/main" id="{B437C387-061A-4416-8086-5D6A9B17FE0B}"/>
              </a:ext>
            </a:extLst>
          </p:cNvPr>
          <p:cNvSpPr>
            <a:spLocks noChangeArrowheads="1"/>
          </p:cNvSpPr>
          <p:nvPr/>
        </p:nvSpPr>
        <p:spPr bwMode="auto">
          <a:xfrm>
            <a:off x="3484563" y="149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1C03DB3B-5D0A-4217-A2BB-071322020BD9}"/>
              </a:ext>
            </a:extLst>
          </p:cNvPr>
          <p:cNvSpPr txBox="1"/>
          <p:nvPr/>
        </p:nvSpPr>
        <p:spPr>
          <a:xfrm>
            <a:off x="3918347" y="4772025"/>
            <a:ext cx="6697266" cy="1612621"/>
          </a:xfrm>
          <a:prstGeom prst="rect">
            <a:avLst/>
          </a:prstGeom>
          <a:noFill/>
        </p:spPr>
        <p:txBody>
          <a:bodyPr wrap="square">
            <a:spAutoFit/>
          </a:bodyPr>
          <a:lstStyle/>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ويسجل القيود الاتية في حالة استخدام الطريقة الغير مباشرة في اثبات استهلاك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1,700 من حـ/ استهلاك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1,700 الى حـ/ مخصص استهلاك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5272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0901B0-4322-4E8F-A9CE-E12A09F82340}"/>
              </a:ext>
            </a:extLst>
          </p:cNvPr>
          <p:cNvSpPr txBox="1"/>
          <p:nvPr/>
        </p:nvSpPr>
        <p:spPr>
          <a:xfrm>
            <a:off x="314325" y="200025"/>
            <a:ext cx="11472863" cy="2506199"/>
          </a:xfrm>
          <a:prstGeom prst="rect">
            <a:avLst/>
          </a:prstGeom>
          <a:noFill/>
        </p:spPr>
        <p:txBody>
          <a:bodyPr wrap="square">
            <a:spAutoFit/>
          </a:bodyPr>
          <a:lstStyle/>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ــــــــــــــــــــ</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1,700 من حـ/ مصروفات وايرادات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1,700 الى حـ/ استهلاك بستان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ــــــــــــــــــــ</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r"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بخصوص حـ/ المحاصيل الثانوية (العرضية) فيبقى نفسه وكما ظهر في حل المثال رقم (1) وبدون اي تغيير. اما حـ/ الارباح والخسائر للمنشأة فيصور كما يلي:-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2131364-3928-44C5-A26E-EB451CE90DE4}"/>
              </a:ext>
            </a:extLst>
          </p:cNvPr>
          <p:cNvGraphicFramePr>
            <a:graphicFrameLocks noGrp="1"/>
          </p:cNvGraphicFramePr>
          <p:nvPr>
            <p:extLst>
              <p:ext uri="{D42A27DB-BD31-4B8C-83A1-F6EECF244321}">
                <p14:modId xmlns:p14="http://schemas.microsoft.com/office/powerpoint/2010/main" val="912926022"/>
              </p:ext>
            </p:extLst>
          </p:nvPr>
        </p:nvGraphicFramePr>
        <p:xfrm>
          <a:off x="2335516" y="3100388"/>
          <a:ext cx="8037209" cy="1809071"/>
        </p:xfrm>
        <a:graphic>
          <a:graphicData uri="http://schemas.openxmlformats.org/drawingml/2006/table">
            <a:tbl>
              <a:tblPr rtl="1" firstRow="1" firstCol="1" bandRow="1">
                <a:tableStyleId>{5C22544A-7EE6-4342-B048-85BDC9FD1C3A}</a:tableStyleId>
              </a:tblPr>
              <a:tblGrid>
                <a:gridCol w="4232910">
                  <a:extLst>
                    <a:ext uri="{9D8B030D-6E8A-4147-A177-3AD203B41FA5}">
                      <a16:colId xmlns:a16="http://schemas.microsoft.com/office/drawing/2014/main" val="4059659170"/>
                    </a:ext>
                  </a:extLst>
                </a:gridCol>
                <a:gridCol w="3804299">
                  <a:extLst>
                    <a:ext uri="{9D8B030D-6E8A-4147-A177-3AD203B41FA5}">
                      <a16:colId xmlns:a16="http://schemas.microsoft.com/office/drawing/2014/main" val="1535789093"/>
                    </a:ext>
                  </a:extLst>
                </a:gridCol>
              </a:tblGrid>
              <a:tr h="347485">
                <a:tc gridSpan="2">
                  <a:txBody>
                    <a:bodyPr/>
                    <a:lstStyle/>
                    <a:p>
                      <a:pPr marL="0" marR="0" algn="ctr" rtl="1">
                        <a:lnSpc>
                          <a:spcPct val="115000"/>
                        </a:lnSpc>
                        <a:spcBef>
                          <a:spcPts val="0"/>
                        </a:spcBef>
                        <a:spcAft>
                          <a:spcPts val="0"/>
                        </a:spcAft>
                      </a:pPr>
                      <a:r>
                        <a:rPr lang="ar-IQ" sz="2000" dirty="0">
                          <a:effectLst/>
                        </a:rPr>
                        <a:t>حـ/ أ . خ (الجزئي)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3385129563"/>
                  </a:ext>
                </a:extLst>
              </a:tr>
              <a:tr h="1461586">
                <a:tc>
                  <a:txBody>
                    <a:bodyPr/>
                    <a:lstStyle/>
                    <a:p>
                      <a:pPr marL="0" marR="0" algn="just" rtl="1">
                        <a:lnSpc>
                          <a:spcPct val="115000"/>
                        </a:lnSpc>
                        <a:spcBef>
                          <a:spcPts val="0"/>
                        </a:spcBef>
                        <a:spcAft>
                          <a:spcPts val="0"/>
                        </a:spcAft>
                      </a:pPr>
                      <a:r>
                        <a:rPr lang="ar-IQ" sz="2000" dirty="0">
                          <a:effectLst/>
                        </a:rPr>
                        <a:t>7754 حـ/ مصروفات وايرادات بستان الحمضيات</a:t>
                      </a:r>
                      <a:endParaRPr lang="en-US" sz="2000" dirty="0">
                        <a:effectLst/>
                      </a:endParaRPr>
                    </a:p>
                    <a:p>
                      <a:pPr marL="0" marR="0" algn="just" rtl="1">
                        <a:lnSpc>
                          <a:spcPct val="115000"/>
                        </a:lnSpc>
                        <a:spcBef>
                          <a:spcPts val="0"/>
                        </a:spcBef>
                        <a:spcAft>
                          <a:spcPts val="0"/>
                        </a:spcAft>
                      </a:pPr>
                      <a:r>
                        <a:rPr lang="ar-IQ" sz="2000" dirty="0">
                          <a:effectLst/>
                        </a:rPr>
                        <a:t>2166حـ/ المحاصيل العرضية</a:t>
                      </a:r>
                      <a:endParaRPr lang="en-US" sz="2000" dirty="0">
                        <a:effectLst/>
                      </a:endParaRPr>
                    </a:p>
                    <a:p>
                      <a:pPr marL="0" marR="0" algn="just" rtl="1">
                        <a:lnSpc>
                          <a:spcPct val="115000"/>
                        </a:lnSpc>
                        <a:spcBef>
                          <a:spcPts val="0"/>
                        </a:spcBef>
                        <a:spcAft>
                          <a:spcPts val="0"/>
                        </a:spcAft>
                      </a:pPr>
                      <a:r>
                        <a:rPr lang="ar-IQ"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rtl="1">
                        <a:lnSpc>
                          <a:spcPct val="115000"/>
                        </a:lnSpc>
                        <a:spcBef>
                          <a:spcPts val="0"/>
                        </a:spcBef>
                        <a:spcAft>
                          <a:spcPts val="1000"/>
                        </a:spcAf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837825801"/>
                  </a:ext>
                </a:extLst>
              </a:tr>
            </a:tbl>
          </a:graphicData>
        </a:graphic>
      </p:graphicFrame>
      <p:sp>
        <p:nvSpPr>
          <p:cNvPr id="6" name="TextBox 5">
            <a:extLst>
              <a:ext uri="{FF2B5EF4-FFF2-40B4-BE49-F238E27FC236}">
                <a16:creationId xmlns:a16="http://schemas.microsoft.com/office/drawing/2014/main" id="{1E434875-D7EF-45E8-A0CE-08EFB240DEFB}"/>
              </a:ext>
            </a:extLst>
          </p:cNvPr>
          <p:cNvSpPr txBox="1"/>
          <p:nvPr/>
        </p:nvSpPr>
        <p:spPr>
          <a:xfrm>
            <a:off x="314324" y="5086350"/>
            <a:ext cx="11472863" cy="733331"/>
          </a:xfrm>
          <a:prstGeom prst="rect">
            <a:avLst/>
          </a:prstGeom>
          <a:noFill/>
        </p:spPr>
        <p:txBody>
          <a:bodyPr wrap="square">
            <a:spAutoFit/>
          </a:bodyPr>
          <a:lstStyle/>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نستنتج من استعراض المثالين (1) و (2) ان طريقة المعالجة لمصاريف البساتين تتوقف على المهلة التي يمر بها البستان حيث تعتبر عملية تحديد المرحلة هي نقطة البداية الاساسية لتحديد المعالجة المحاسبية اللازمة لتلك المرحلة.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527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F21EFF-B2D3-4DDC-92E1-D09572EEE4ED}"/>
              </a:ext>
            </a:extLst>
          </p:cNvPr>
          <p:cNvSpPr txBox="1"/>
          <p:nvPr/>
        </p:nvSpPr>
        <p:spPr>
          <a:xfrm>
            <a:off x="142504" y="0"/>
            <a:ext cx="11887200" cy="3908634"/>
          </a:xfrm>
          <a:prstGeom prst="rect">
            <a:avLst/>
          </a:prstGeom>
          <a:noFill/>
        </p:spPr>
        <p:txBody>
          <a:bodyPr wrap="square">
            <a:spAutoFit/>
          </a:bodyPr>
          <a:lstStyle/>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ان منتجات البساتين وحدائق الفاكهة تتضمن عادة المنتجات الرئيسية من الفواكه المتمثلة بالعنب والموز والحمضيات والتمور......... اضافة الى بعض المنتجات العرضية المتمثلة ببعض الخضروات والبطيخ.... وبشكل عام تمر حدائق الفاكهة بثلاثة مراحل وهم:-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1-مرحلة الانشاء والتكوين.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2-مرحلة الانتاج والاثمار.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3-مرحلة التدهور والاضمحلال</a:t>
            </a:r>
            <a:r>
              <a:rPr lang="ar-IQ" sz="1800" dirty="0">
                <a:effectLst/>
                <a:latin typeface="Calibri" panose="020F0502020204030204" pitchFamily="34" charset="0"/>
                <a:ea typeface="Calibri" panose="020F0502020204030204" pitchFamily="34" charset="0"/>
                <a:cs typeface="Simplified Arabic" panose="02020603050405020304" pitchFamily="18"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اولا: مرحلة الانشاء والتكوين:-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تبدأ هذه المرحلة منذ البدء والاعداد للبستان وتنتهي بمجرد بدء البستان بالاثمار والانتاج بشكل اقتصادي، تشمل عمليات اعداد وتحضير الارض للزراعة من حراسة وتسميد وتحديد مواقع الاشجار... الخ. كما تشمل عملية شراء الشتلات وغرسها وتنظيم عمليات الري والتقليم خلال مرحلة الغرس، اضافة الى مكافحة الامراض والحشرات والادغال. وبشكل عام ان كافة النفقات المتحققة خلال مرحلة الانشاء تعتبر جميعها نفقات رأسمالية ويفتح حساب خاص للموجود الثابت باسم حـ/ البستان ويدور رصيده سنوياً ويمكن تصوير هذا الحساب كما يلي:-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6EB05BAA-F688-4B43-877F-19C971F15B9C}"/>
              </a:ext>
            </a:extLst>
          </p:cNvPr>
          <p:cNvGraphicFramePr>
            <a:graphicFrameLocks noGrp="1"/>
          </p:cNvGraphicFramePr>
          <p:nvPr>
            <p:extLst>
              <p:ext uri="{D42A27DB-BD31-4B8C-83A1-F6EECF244321}">
                <p14:modId xmlns:p14="http://schemas.microsoft.com/office/powerpoint/2010/main" val="16010736"/>
              </p:ext>
            </p:extLst>
          </p:nvPr>
        </p:nvGraphicFramePr>
        <p:xfrm>
          <a:off x="1294410" y="3908634"/>
          <a:ext cx="9820894" cy="2798572"/>
        </p:xfrm>
        <a:graphic>
          <a:graphicData uri="http://schemas.openxmlformats.org/drawingml/2006/table">
            <a:tbl>
              <a:tblPr rtl="1" firstRow="1" firstCol="1" bandRow="1">
                <a:tableStyleId>{5C22544A-7EE6-4342-B048-85BDC9FD1C3A}</a:tableStyleId>
              </a:tblPr>
              <a:tblGrid>
                <a:gridCol w="4910447">
                  <a:extLst>
                    <a:ext uri="{9D8B030D-6E8A-4147-A177-3AD203B41FA5}">
                      <a16:colId xmlns:a16="http://schemas.microsoft.com/office/drawing/2014/main" val="856245075"/>
                    </a:ext>
                  </a:extLst>
                </a:gridCol>
                <a:gridCol w="4910447">
                  <a:extLst>
                    <a:ext uri="{9D8B030D-6E8A-4147-A177-3AD203B41FA5}">
                      <a16:colId xmlns:a16="http://schemas.microsoft.com/office/drawing/2014/main" val="3971710489"/>
                    </a:ext>
                  </a:extLst>
                </a:gridCol>
              </a:tblGrid>
              <a:tr h="265958">
                <a:tc gridSpan="2">
                  <a:txBody>
                    <a:bodyPr/>
                    <a:lstStyle/>
                    <a:p>
                      <a:pPr marL="0" marR="0" algn="ctr" rtl="1">
                        <a:lnSpc>
                          <a:spcPct val="115000"/>
                        </a:lnSpc>
                        <a:spcBef>
                          <a:spcPts val="0"/>
                        </a:spcBef>
                        <a:spcAft>
                          <a:spcPts val="0"/>
                        </a:spcAft>
                      </a:pPr>
                      <a:r>
                        <a:rPr lang="ar-IQ" sz="1800" dirty="0">
                          <a:effectLst/>
                        </a:rPr>
                        <a:t>حـ/ البستان (حديقة الفاكهة)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924000576"/>
                  </a:ext>
                </a:extLst>
              </a:tr>
              <a:tr h="2255895">
                <a:tc>
                  <a:txBody>
                    <a:bodyPr/>
                    <a:lstStyle/>
                    <a:p>
                      <a:pPr marL="0" marR="0" algn="just" rtl="1">
                        <a:lnSpc>
                          <a:spcPct val="115000"/>
                        </a:lnSpc>
                        <a:spcBef>
                          <a:spcPts val="0"/>
                        </a:spcBef>
                        <a:spcAft>
                          <a:spcPts val="0"/>
                        </a:spcAft>
                      </a:pPr>
                      <a:r>
                        <a:rPr lang="ar-IQ" sz="1800" dirty="0">
                          <a:effectLst/>
                        </a:rPr>
                        <a:t>×× رصيد اول المدة</a:t>
                      </a:r>
                      <a:endParaRPr lang="en-US" sz="1800" dirty="0">
                        <a:effectLst/>
                      </a:endParaRPr>
                    </a:p>
                    <a:p>
                      <a:pPr marL="0" marR="0" algn="just" rtl="1">
                        <a:lnSpc>
                          <a:spcPct val="115000"/>
                        </a:lnSpc>
                        <a:spcBef>
                          <a:spcPts val="0"/>
                        </a:spcBef>
                        <a:spcAft>
                          <a:spcPts val="0"/>
                        </a:spcAft>
                      </a:pPr>
                      <a:r>
                        <a:rPr lang="ar-IQ" sz="1800" dirty="0">
                          <a:effectLst/>
                        </a:rPr>
                        <a:t>×× حـ/ تكاليف اعداد ارض البستان</a:t>
                      </a:r>
                      <a:endParaRPr lang="en-US" sz="1800" dirty="0">
                        <a:effectLst/>
                      </a:endParaRPr>
                    </a:p>
                    <a:p>
                      <a:pPr marL="0" marR="0" algn="just" rtl="1">
                        <a:lnSpc>
                          <a:spcPct val="115000"/>
                        </a:lnSpc>
                        <a:spcBef>
                          <a:spcPts val="0"/>
                        </a:spcBef>
                        <a:spcAft>
                          <a:spcPts val="0"/>
                        </a:spcAft>
                      </a:pPr>
                      <a:r>
                        <a:rPr lang="ar-IQ" sz="1800" dirty="0">
                          <a:effectLst/>
                        </a:rPr>
                        <a:t>×× حـ/ تكاليف الشتلات</a:t>
                      </a:r>
                      <a:endParaRPr lang="en-US" sz="1800" dirty="0">
                        <a:effectLst/>
                      </a:endParaRPr>
                    </a:p>
                    <a:p>
                      <a:pPr marL="0" marR="0" algn="just" rtl="1">
                        <a:lnSpc>
                          <a:spcPct val="115000"/>
                        </a:lnSpc>
                        <a:spcBef>
                          <a:spcPts val="0"/>
                        </a:spcBef>
                        <a:spcAft>
                          <a:spcPts val="0"/>
                        </a:spcAft>
                      </a:pPr>
                      <a:r>
                        <a:rPr lang="ar-IQ" sz="1800" dirty="0">
                          <a:effectLst/>
                        </a:rPr>
                        <a:t>×× حـ/ تكاليف الاسمدة</a:t>
                      </a:r>
                      <a:endParaRPr lang="en-US" sz="1800" dirty="0">
                        <a:effectLst/>
                      </a:endParaRPr>
                    </a:p>
                    <a:p>
                      <a:pPr marL="0" marR="0" algn="just" rtl="1">
                        <a:lnSpc>
                          <a:spcPct val="115000"/>
                        </a:lnSpc>
                        <a:spcBef>
                          <a:spcPts val="0"/>
                        </a:spcBef>
                        <a:spcAft>
                          <a:spcPts val="0"/>
                        </a:spcAft>
                      </a:pPr>
                      <a:r>
                        <a:rPr lang="ar-IQ" sz="1800" dirty="0">
                          <a:effectLst/>
                        </a:rPr>
                        <a:t>×× حـ/ مصاريف مكافحة الافات</a:t>
                      </a:r>
                      <a:endParaRPr lang="en-US" sz="1800" dirty="0">
                        <a:effectLst/>
                      </a:endParaRPr>
                    </a:p>
                    <a:p>
                      <a:pPr marL="0" marR="0" algn="just" rtl="1">
                        <a:lnSpc>
                          <a:spcPct val="115000"/>
                        </a:lnSpc>
                        <a:spcBef>
                          <a:spcPts val="0"/>
                        </a:spcBef>
                        <a:spcAft>
                          <a:spcPts val="0"/>
                        </a:spcAft>
                      </a:pPr>
                      <a:r>
                        <a:rPr lang="ar-IQ" sz="1800" dirty="0">
                          <a:effectLst/>
                        </a:rPr>
                        <a:t>×× حـ/ ايجار ارض البستان</a:t>
                      </a:r>
                      <a:endParaRPr lang="en-US" sz="1800" dirty="0">
                        <a:effectLst/>
                      </a:endParaRPr>
                    </a:p>
                    <a:p>
                      <a:pPr marL="0" marR="0" algn="just" rtl="1">
                        <a:lnSpc>
                          <a:spcPct val="115000"/>
                        </a:lnSpc>
                        <a:spcBef>
                          <a:spcPts val="0"/>
                        </a:spcBef>
                        <a:spcAft>
                          <a:spcPts val="0"/>
                        </a:spcAft>
                      </a:pPr>
                      <a:r>
                        <a:rPr lang="ar-IQ" sz="1800" dirty="0">
                          <a:effectLst/>
                        </a:rPr>
                        <a:t>×× حـ/ مصاريف التقليم</a:t>
                      </a:r>
                      <a:endParaRPr lang="en-US" sz="1800" dirty="0">
                        <a:effectLst/>
                      </a:endParaRPr>
                    </a:p>
                    <a:p>
                      <a:pPr marL="0" marR="0" algn="just" rtl="1">
                        <a:lnSpc>
                          <a:spcPct val="115000"/>
                        </a:lnSpc>
                        <a:spcBef>
                          <a:spcPts val="0"/>
                        </a:spcBef>
                        <a:spcAft>
                          <a:spcPts val="0"/>
                        </a:spcAft>
                      </a:pPr>
                      <a:r>
                        <a:rPr lang="ar-IQ" sz="1800" dirty="0">
                          <a:effectLst/>
                        </a:rPr>
                        <a:t>×× حـ/ مصاريف اخرى</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dirty="0">
                          <a:effectLst/>
                        </a:rPr>
                        <a:t>×× الرصيد (يمثل تكلفة البساتين) ويظهر ضمن فقرة الموجودات الثابتة في قائمة المركز المالي للمنشأة الزراعية.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7677175"/>
                  </a:ext>
                </a:extLst>
              </a:tr>
            </a:tbl>
          </a:graphicData>
        </a:graphic>
      </p:graphicFrame>
    </p:spTree>
    <p:extLst>
      <p:ext uri="{BB962C8B-B14F-4D97-AF65-F5344CB8AC3E}">
        <p14:creationId xmlns:p14="http://schemas.microsoft.com/office/powerpoint/2010/main" val="217368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9743D6-729C-4EBD-A11F-77DF56460D69}"/>
              </a:ext>
            </a:extLst>
          </p:cNvPr>
          <p:cNvSpPr txBox="1"/>
          <p:nvPr/>
        </p:nvSpPr>
        <p:spPr>
          <a:xfrm>
            <a:off x="391887" y="201881"/>
            <a:ext cx="11590316" cy="2696507"/>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قد تقوم المنشأة الزراعية بزراعة انواع معينة من المحاصيل (العرضية) كبعض الخضروات (السلق، الكرفس، الريحان، والسبانج.....) او زراعة البطيخ او الشمام، بهدف تحقيق بعض الايرادات للمنشأة خلال فترة الانشاء والتكوين للبستان وهي فترة انتظار قد تمتد لسنوات عديدة حسب نوع الاشجار المزروعة فمثلاً زراعة العنب تثمر في العام الثالث وزراعة اشجار النخيل تمتد ل(5) سنوات او اكثر لتكون مثمرة، المهم هنا كيف نعالج مصاريف وايرادات هذه المنتجات العرضية؟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ان الاجابة على هذا التساؤل تنقسم الى اتجاهين:-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الاول:-</a:t>
            </a:r>
            <a:r>
              <a:rPr lang="ar-IQ" sz="1800" dirty="0">
                <a:effectLst/>
                <a:latin typeface="Calibri" panose="020F0502020204030204" pitchFamily="34" charset="0"/>
                <a:ea typeface="Calibri" panose="020F0502020204030204" pitchFamily="34" charset="0"/>
                <a:cs typeface="Simplified Arabic" panose="02020603050405020304" pitchFamily="18" charset="-78"/>
              </a:rPr>
              <a:t>يجب ان يحمل حـ/ البستان بمصاريف المنتجات العرضية ويجعل دائناً بايراداتها بقصد تخفيف اعباء المصاريف الرأسمالية.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الثاني:-ضرورة فتح حساب خاص بالمنتجات العرضية يجعل مديناً بمصاريفها ودائناً بايراداتها ويغلق رصيد الحساب في حساب الارباح والخسائر. ويؤيد الأخذ بهذه الرأي الى الاحتفاظ بالمصاريف الرأسمالية للبستان دون ان تتأثر بايرادات ومصاريف المنتجات العرضية، ويصور حـ/ المنتجات العرضية كالاتي:-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03BA66D1-B8DF-40BD-A3F4-2BDF1A7D901F}"/>
              </a:ext>
            </a:extLst>
          </p:cNvPr>
          <p:cNvGraphicFramePr>
            <a:graphicFrameLocks noGrp="1"/>
          </p:cNvGraphicFramePr>
          <p:nvPr>
            <p:extLst>
              <p:ext uri="{D42A27DB-BD31-4B8C-83A1-F6EECF244321}">
                <p14:modId xmlns:p14="http://schemas.microsoft.com/office/powerpoint/2010/main" val="3989776023"/>
              </p:ext>
            </p:extLst>
          </p:nvPr>
        </p:nvGraphicFramePr>
        <p:xfrm>
          <a:off x="1365662" y="3063834"/>
          <a:ext cx="9535886" cy="1898066"/>
        </p:xfrm>
        <a:graphic>
          <a:graphicData uri="http://schemas.openxmlformats.org/drawingml/2006/table">
            <a:tbl>
              <a:tblPr rtl="1" firstRow="1" firstCol="1" bandRow="1">
                <a:tableStyleId>{5C22544A-7EE6-4342-B048-85BDC9FD1C3A}</a:tableStyleId>
              </a:tblPr>
              <a:tblGrid>
                <a:gridCol w="4767943">
                  <a:extLst>
                    <a:ext uri="{9D8B030D-6E8A-4147-A177-3AD203B41FA5}">
                      <a16:colId xmlns:a16="http://schemas.microsoft.com/office/drawing/2014/main" val="3614351736"/>
                    </a:ext>
                  </a:extLst>
                </a:gridCol>
                <a:gridCol w="4767943">
                  <a:extLst>
                    <a:ext uri="{9D8B030D-6E8A-4147-A177-3AD203B41FA5}">
                      <a16:colId xmlns:a16="http://schemas.microsoft.com/office/drawing/2014/main" val="685815520"/>
                    </a:ext>
                  </a:extLst>
                </a:gridCol>
              </a:tblGrid>
              <a:tr h="255144">
                <a:tc gridSpan="2">
                  <a:txBody>
                    <a:bodyPr/>
                    <a:lstStyle/>
                    <a:p>
                      <a:pPr marL="0" marR="0" algn="ctr" rtl="1">
                        <a:lnSpc>
                          <a:spcPct val="115000"/>
                        </a:lnSpc>
                        <a:spcBef>
                          <a:spcPts val="0"/>
                        </a:spcBef>
                        <a:spcAft>
                          <a:spcPts val="0"/>
                        </a:spcAft>
                      </a:pPr>
                      <a:r>
                        <a:rPr lang="ar-IQ" sz="1800" dirty="0">
                          <a:effectLst/>
                        </a:rPr>
                        <a:t>حـ/ المنتجات العرضية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3047069328"/>
                  </a:ext>
                </a:extLst>
              </a:tr>
              <a:tr h="1073299">
                <a:tc>
                  <a:txBody>
                    <a:bodyPr/>
                    <a:lstStyle/>
                    <a:p>
                      <a:pPr marL="0" marR="0" algn="just" rtl="1">
                        <a:lnSpc>
                          <a:spcPct val="115000"/>
                        </a:lnSpc>
                        <a:spcBef>
                          <a:spcPts val="0"/>
                        </a:spcBef>
                        <a:spcAft>
                          <a:spcPts val="0"/>
                        </a:spcAft>
                      </a:pPr>
                      <a:r>
                        <a:rPr lang="ar-IQ" sz="1800">
                          <a:effectLst/>
                        </a:rPr>
                        <a:t>×× كافة المصاريف المباشرة وحصتها من المصاريف المشتركة مع البستان.</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الرصيد (حـ/ أ . خ)</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a:effectLst/>
                        </a:rPr>
                        <a:t>×× قيمة مبيعات المنتجات العرضية</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الرصيد (حـ/ أ . خ)</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88282466"/>
                  </a:ext>
                </a:extLst>
              </a:tr>
              <a:tr h="361366">
                <a:tc>
                  <a:txBody>
                    <a:bodyPr/>
                    <a:lstStyle/>
                    <a:p>
                      <a:pPr marL="0" marR="0" algn="just" rtl="1">
                        <a:lnSpc>
                          <a:spcPct val="115000"/>
                        </a:lnSpc>
                        <a:spcBef>
                          <a:spcPts val="0"/>
                        </a:spcBef>
                        <a:spcAft>
                          <a:spcPts val="0"/>
                        </a:spcAft>
                      </a:pPr>
                      <a:r>
                        <a:rPr lang="ar-IQ"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dirty="0">
                          <a:effectLst/>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75389961"/>
                  </a:ext>
                </a:extLst>
              </a:tr>
            </a:tbl>
          </a:graphicData>
        </a:graphic>
      </p:graphicFrame>
      <p:sp>
        <p:nvSpPr>
          <p:cNvPr id="6" name="TextBox 5">
            <a:extLst>
              <a:ext uri="{FF2B5EF4-FFF2-40B4-BE49-F238E27FC236}">
                <a16:creationId xmlns:a16="http://schemas.microsoft.com/office/drawing/2014/main" id="{7D921E77-B38F-4360-BC14-81352582CC66}"/>
              </a:ext>
            </a:extLst>
          </p:cNvPr>
          <p:cNvSpPr txBox="1"/>
          <p:nvPr/>
        </p:nvSpPr>
        <p:spPr>
          <a:xfrm>
            <a:off x="819397" y="4961900"/>
            <a:ext cx="10652167" cy="2187650"/>
          </a:xfrm>
          <a:prstGeom prst="rect">
            <a:avLst/>
          </a:prstGeom>
          <a:noFill/>
        </p:spPr>
        <p:txBody>
          <a:bodyPr wrap="square">
            <a:spAutoFit/>
          </a:bodyPr>
          <a:lstStyle/>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القيـود:-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1-اثبات مصاريف المنتجات العرضية:-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من حـ/ المنتجات العرضية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النقدية او الدائنون.....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870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66E28A-CEF2-47A6-979D-8654B0EDCC8B}"/>
              </a:ext>
            </a:extLst>
          </p:cNvPr>
          <p:cNvSpPr txBox="1"/>
          <p:nvPr/>
        </p:nvSpPr>
        <p:spPr>
          <a:xfrm>
            <a:off x="296884" y="249382"/>
            <a:ext cx="11732820" cy="7089441"/>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2-اثبات مبيعات المنتجات العرضية:-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من حـ/ النقدية او المدينون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المنتجات العرضية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3-غلق رصيد حـ/ المنتجات العرضية:-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أ-اذا كان الرصيد مجمل ربح (دائن):-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المنتجات العرضية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ب- اذا كان الرصيد مجمل خسارة (مدين):-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من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المنتجات العرضية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ثانيا: مرحلة الانتاج والاثمار:-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في هذه المرحلة يبدأ البستان بالانتاج وبشكل تجاري وتنتهي هذه المرحلة عندما تتناقص القدرة الانتاجية للبستان وبشكل كبير بحيث يكون استغلال البستان غير اقتصادي بسبب زيادة النفقات على العوائد المتحققة من بيع الثمار. لذا يكون من الافضل خلع الاشجار ووضع شجيرات جديدة تحل محلها.</a:t>
            </a:r>
            <a:endParaRPr lang="ar-IQ" dirty="0">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المهم هو انه في مرحلة الانتاج والاثمار للبستان ستعتبر كافة المصاريف في هذه المرحلة (ايرادية) ويفتح حـ/ مصروفات وايرادات البستان ليحمل بكافة مصاريف هذه المرحلة ويجعل دائناً بايرادات مبيعات الثمار ويمثل رصيد الحساب صافي الايراد المتحقق (ربح الاستغلال)، اذن سيكون هناك حـ/ البستان الذي يمثل تكلفة انشاء البستان وحـ/ مصروفات وايرادات البستان الذي يمثل مصروفات وايرادات خلال مرحلة الاثمار.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161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BDA4F1-CB1E-4276-8C72-73CC6E6B3397}"/>
              </a:ext>
            </a:extLst>
          </p:cNvPr>
          <p:cNvSpPr txBox="1"/>
          <p:nvPr/>
        </p:nvSpPr>
        <p:spPr>
          <a:xfrm>
            <a:off x="308758" y="154379"/>
            <a:ext cx="11720946" cy="400494"/>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ويمكن تصوير حساب مصروفات وايرادات البستان كالاتي:-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B5E363DB-703D-448E-8530-4AAFA3DDFE6C}"/>
              </a:ext>
            </a:extLst>
          </p:cNvPr>
          <p:cNvGraphicFramePr>
            <a:graphicFrameLocks noGrp="1"/>
          </p:cNvGraphicFramePr>
          <p:nvPr>
            <p:extLst>
              <p:ext uri="{D42A27DB-BD31-4B8C-83A1-F6EECF244321}">
                <p14:modId xmlns:p14="http://schemas.microsoft.com/office/powerpoint/2010/main" val="1841565803"/>
              </p:ext>
            </p:extLst>
          </p:nvPr>
        </p:nvGraphicFramePr>
        <p:xfrm>
          <a:off x="3126872" y="653143"/>
          <a:ext cx="7845928" cy="3301340"/>
        </p:xfrm>
        <a:graphic>
          <a:graphicData uri="http://schemas.openxmlformats.org/drawingml/2006/table">
            <a:tbl>
              <a:tblPr rtl="1" firstRow="1" firstCol="1" bandRow="1">
                <a:tableStyleId>{5C22544A-7EE6-4342-B048-85BDC9FD1C3A}</a:tableStyleId>
              </a:tblPr>
              <a:tblGrid>
                <a:gridCol w="3922964">
                  <a:extLst>
                    <a:ext uri="{9D8B030D-6E8A-4147-A177-3AD203B41FA5}">
                      <a16:colId xmlns:a16="http://schemas.microsoft.com/office/drawing/2014/main" val="356389623"/>
                    </a:ext>
                  </a:extLst>
                </a:gridCol>
                <a:gridCol w="3922964">
                  <a:extLst>
                    <a:ext uri="{9D8B030D-6E8A-4147-A177-3AD203B41FA5}">
                      <a16:colId xmlns:a16="http://schemas.microsoft.com/office/drawing/2014/main" val="392800260"/>
                    </a:ext>
                  </a:extLst>
                </a:gridCol>
              </a:tblGrid>
              <a:tr h="314949">
                <a:tc gridSpan="2">
                  <a:txBody>
                    <a:bodyPr/>
                    <a:lstStyle/>
                    <a:p>
                      <a:pPr marL="0" marR="0" algn="ctr" rtl="1">
                        <a:lnSpc>
                          <a:spcPct val="115000"/>
                        </a:lnSpc>
                        <a:spcBef>
                          <a:spcPts val="0"/>
                        </a:spcBef>
                        <a:spcAft>
                          <a:spcPts val="0"/>
                        </a:spcAft>
                      </a:pPr>
                      <a:r>
                        <a:rPr lang="ar-IQ" sz="1800" dirty="0">
                          <a:effectLst/>
                        </a:rPr>
                        <a:t>حـ/ مصروفات وايرادات البستان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4064203971"/>
                  </a:ext>
                </a:extLst>
              </a:tr>
              <a:tr h="2671442">
                <a:tc>
                  <a:txBody>
                    <a:bodyPr/>
                    <a:lstStyle/>
                    <a:p>
                      <a:pPr marL="0" marR="0" algn="just" rtl="1">
                        <a:lnSpc>
                          <a:spcPct val="115000"/>
                        </a:lnSpc>
                        <a:spcBef>
                          <a:spcPts val="0"/>
                        </a:spcBef>
                        <a:spcAft>
                          <a:spcPts val="0"/>
                        </a:spcAft>
                      </a:pPr>
                      <a:r>
                        <a:rPr lang="ar-IQ" sz="1800">
                          <a:effectLst/>
                        </a:rPr>
                        <a:t>×× حـ/ مصاريف التسميد</a:t>
                      </a:r>
                      <a:endParaRPr lang="en-US" sz="1800">
                        <a:effectLst/>
                      </a:endParaRPr>
                    </a:p>
                    <a:p>
                      <a:pPr marL="0" marR="0" algn="just" rtl="1">
                        <a:lnSpc>
                          <a:spcPct val="115000"/>
                        </a:lnSpc>
                        <a:spcBef>
                          <a:spcPts val="0"/>
                        </a:spcBef>
                        <a:spcAft>
                          <a:spcPts val="0"/>
                        </a:spcAft>
                      </a:pPr>
                      <a:r>
                        <a:rPr lang="ar-IQ" sz="1800">
                          <a:effectLst/>
                        </a:rPr>
                        <a:t>×× حـ/ نفقات الري</a:t>
                      </a:r>
                      <a:endParaRPr lang="en-US" sz="1800">
                        <a:effectLst/>
                      </a:endParaRPr>
                    </a:p>
                    <a:p>
                      <a:pPr marL="0" marR="0" algn="just" rtl="1">
                        <a:lnSpc>
                          <a:spcPct val="115000"/>
                        </a:lnSpc>
                        <a:spcBef>
                          <a:spcPts val="0"/>
                        </a:spcBef>
                        <a:spcAft>
                          <a:spcPts val="0"/>
                        </a:spcAft>
                      </a:pPr>
                      <a:r>
                        <a:rPr lang="ar-IQ" sz="1800">
                          <a:effectLst/>
                        </a:rPr>
                        <a:t>×× حـ/ اجور العمال الزراعيين</a:t>
                      </a:r>
                      <a:endParaRPr lang="en-US" sz="1800">
                        <a:effectLst/>
                      </a:endParaRPr>
                    </a:p>
                    <a:p>
                      <a:pPr marL="0" marR="0" algn="just" rtl="1">
                        <a:lnSpc>
                          <a:spcPct val="115000"/>
                        </a:lnSpc>
                        <a:spcBef>
                          <a:spcPts val="0"/>
                        </a:spcBef>
                        <a:spcAft>
                          <a:spcPts val="0"/>
                        </a:spcAft>
                      </a:pPr>
                      <a:r>
                        <a:rPr lang="ar-IQ" sz="1800">
                          <a:effectLst/>
                        </a:rPr>
                        <a:t>×× حـ/ مصاريف الجني</a:t>
                      </a:r>
                      <a:endParaRPr lang="en-US" sz="1800">
                        <a:effectLst/>
                      </a:endParaRPr>
                    </a:p>
                    <a:p>
                      <a:pPr marL="0" marR="0" algn="just" rtl="1">
                        <a:lnSpc>
                          <a:spcPct val="115000"/>
                        </a:lnSpc>
                        <a:spcBef>
                          <a:spcPts val="0"/>
                        </a:spcBef>
                        <a:spcAft>
                          <a:spcPts val="0"/>
                        </a:spcAft>
                      </a:pPr>
                      <a:r>
                        <a:rPr lang="ar-IQ" sz="1800">
                          <a:effectLst/>
                        </a:rPr>
                        <a:t>×× حـ/ استهلاك الات ومعدات</a:t>
                      </a:r>
                      <a:endParaRPr lang="en-US" sz="1800">
                        <a:effectLst/>
                      </a:endParaRPr>
                    </a:p>
                    <a:p>
                      <a:pPr marL="0" marR="0" algn="just" rtl="1">
                        <a:lnSpc>
                          <a:spcPct val="115000"/>
                        </a:lnSpc>
                        <a:spcBef>
                          <a:spcPts val="0"/>
                        </a:spcBef>
                        <a:spcAft>
                          <a:spcPts val="0"/>
                        </a:spcAft>
                      </a:pPr>
                      <a:r>
                        <a:rPr lang="ar-IQ" sz="1800">
                          <a:effectLst/>
                        </a:rPr>
                        <a:t>×× حـ/ ايجار ارض البستان</a:t>
                      </a:r>
                      <a:endParaRPr lang="en-US" sz="1800">
                        <a:effectLst/>
                      </a:endParaRPr>
                    </a:p>
                    <a:p>
                      <a:pPr marL="0" marR="0" algn="just" rtl="1">
                        <a:lnSpc>
                          <a:spcPct val="115000"/>
                        </a:lnSpc>
                        <a:spcBef>
                          <a:spcPts val="0"/>
                        </a:spcBef>
                        <a:spcAft>
                          <a:spcPts val="0"/>
                        </a:spcAft>
                      </a:pPr>
                      <a:r>
                        <a:rPr lang="ar-IQ" sz="1800">
                          <a:effectLst/>
                        </a:rPr>
                        <a:t>×× حـ/ مصاريف بيع وتوزيع الثمار</a:t>
                      </a:r>
                      <a:endParaRPr lang="en-US" sz="1800">
                        <a:effectLst/>
                      </a:endParaRPr>
                    </a:p>
                    <a:p>
                      <a:pPr marL="0" marR="0" algn="just" rtl="1">
                        <a:lnSpc>
                          <a:spcPct val="115000"/>
                        </a:lnSpc>
                        <a:spcBef>
                          <a:spcPts val="0"/>
                        </a:spcBef>
                        <a:spcAft>
                          <a:spcPts val="0"/>
                        </a:spcAft>
                      </a:pPr>
                      <a:r>
                        <a:rPr lang="ar-IQ" sz="1800">
                          <a:effectLst/>
                        </a:rPr>
                        <a:t>  ××× الرصيد ( حـ/ أ . خ)</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a:effectLst/>
                        </a:rPr>
                        <a:t>×× حـ/ النقدية (ثمن بيع الثمار)</a:t>
                      </a:r>
                      <a:endParaRPr lang="en-US" sz="1800">
                        <a:effectLst/>
                      </a:endParaRPr>
                    </a:p>
                    <a:p>
                      <a:pPr marL="0" marR="0" algn="just" rtl="1">
                        <a:lnSpc>
                          <a:spcPct val="115000"/>
                        </a:lnSpc>
                        <a:spcBef>
                          <a:spcPts val="0"/>
                        </a:spcBef>
                        <a:spcAft>
                          <a:spcPts val="0"/>
                        </a:spcAft>
                      </a:pPr>
                      <a:r>
                        <a:rPr lang="ar-IQ" sz="1800">
                          <a:effectLst/>
                        </a:rPr>
                        <a:t>×× حـ/ النقدية (ايرادات عرضية)</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a:t>
                      </a:r>
                      <a:endParaRPr lang="en-US" sz="1800">
                        <a:effectLst/>
                      </a:endParaRPr>
                    </a:p>
                    <a:p>
                      <a:pPr marL="0" marR="0" algn="just" rtl="1">
                        <a:lnSpc>
                          <a:spcPct val="115000"/>
                        </a:lnSpc>
                        <a:spcBef>
                          <a:spcPts val="0"/>
                        </a:spcBef>
                        <a:spcAft>
                          <a:spcPts val="0"/>
                        </a:spcAft>
                      </a:pPr>
                      <a:r>
                        <a:rPr lang="ar-IQ" sz="1800">
                          <a:effectLst/>
                        </a:rPr>
                        <a:t>  ××× الرصيد (حـ/ أ . خ)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40525871"/>
                  </a:ext>
                </a:extLst>
              </a:tr>
              <a:tr h="314949">
                <a:tc>
                  <a:txBody>
                    <a:bodyPr/>
                    <a:lstStyle/>
                    <a:p>
                      <a:pPr marL="0" marR="0" algn="just" rtl="1">
                        <a:lnSpc>
                          <a:spcPct val="115000"/>
                        </a:lnSpc>
                        <a:spcBef>
                          <a:spcPts val="0"/>
                        </a:spcBef>
                        <a:spcAft>
                          <a:spcPts val="0"/>
                        </a:spcAft>
                      </a:pPr>
                      <a:r>
                        <a:rPr lang="ar-IQ"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800" dirty="0">
                          <a:effectLst/>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47709696"/>
                  </a:ext>
                </a:extLst>
              </a:tr>
            </a:tbl>
          </a:graphicData>
        </a:graphic>
      </p:graphicFrame>
      <p:sp>
        <p:nvSpPr>
          <p:cNvPr id="8" name="TextBox 7">
            <a:extLst>
              <a:ext uri="{FF2B5EF4-FFF2-40B4-BE49-F238E27FC236}">
                <a16:creationId xmlns:a16="http://schemas.microsoft.com/office/drawing/2014/main" id="{9C0FDC54-53D0-4006-8D50-2547E93B92FC}"/>
              </a:ext>
            </a:extLst>
          </p:cNvPr>
          <p:cNvSpPr txBox="1"/>
          <p:nvPr/>
        </p:nvSpPr>
        <p:spPr>
          <a:xfrm>
            <a:off x="676895" y="3954483"/>
            <a:ext cx="11257806" cy="3081228"/>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أ-اذا كان رصيد الحساب دائن يكون القيد:-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مصروفات وايرادات البستان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أ . خ</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ب- اذا كان رصيد الحساب مدين يكون القيد:-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من حـ/ أ . خ</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مصروفات وايرادات البستان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173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B4F104-D4CE-4F77-86A3-48AB6F75E0F3}"/>
              </a:ext>
            </a:extLst>
          </p:cNvPr>
          <p:cNvSpPr txBox="1"/>
          <p:nvPr/>
        </p:nvSpPr>
        <p:spPr>
          <a:xfrm>
            <a:off x="164275" y="166255"/>
            <a:ext cx="11863449" cy="6399059"/>
          </a:xfrm>
          <a:prstGeom prst="rect">
            <a:avLst/>
          </a:prstGeom>
          <a:noFill/>
        </p:spPr>
        <p:txBody>
          <a:bodyPr wrap="square">
            <a:spAutoFit/>
          </a:bodyPr>
          <a:lstStyle/>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ثالثاً: مرحلة التدهور والاضمحلال:-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كما ذكرنا سابقاً بان نهاية مرحلة الاستثمار هي بداية لمرحلة اضمحلال البستان ونقص قدرته الانتاجية، ويثبت هذا النقص في القدرة الانتاجية عن طريق احتساب استهلاك للبستان وهناك اتجاهين حول متى يبدأ احتساب استهلاك للبستان؟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الاتجاه الاول:-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يؤيد احتساب الاستهلاك في دور الاضمحلال على اعتبار ان الاشجار في دور الاثمار في نمو مستمر ولايوجد هناك نقص في القدرة الانتاجية.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الاتجاه الثاني:-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يرى ان بدء احتساب الاستهلاك للبستان يكون منذ بداية مرحلة الاثمار بهدف توزيع عبء الاستهلاك (كمصروف) بين فترتي الاثمار والاضمحلال دون ان يقتصر احتسابه على فترة الاضمحلال فقط وهي فترة زيادة النفقات على الايرادات . وعليه من الافضل اتباع الرأي الثاني.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أما القيود المحاسبية المتعلقة باثبات الاستهلاك فهي 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أ-الطريقة المباشرة:-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من حـ/ استهلاك البستان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البستان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ب-الطريقة غير المباشرة:-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استهلاك البستان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مخصص استهلاك البستان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9258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6F87DE-7D53-413C-BF55-BE9178426347}"/>
              </a:ext>
            </a:extLst>
          </p:cNvPr>
          <p:cNvSpPr txBox="1"/>
          <p:nvPr/>
        </p:nvSpPr>
        <p:spPr>
          <a:xfrm>
            <a:off x="225631" y="106879"/>
            <a:ext cx="11709069" cy="7350089"/>
          </a:xfrm>
          <a:prstGeom prst="rect">
            <a:avLst/>
          </a:prstGeom>
          <a:noFill/>
        </p:spPr>
        <p:txBody>
          <a:bodyPr wrap="square">
            <a:spAutoFit/>
          </a:bodyPr>
          <a:lstStyle/>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وفي كلا الطريقتين يغلق مصروف الاستهلاك بالقيد 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مصروفات وايرادات البستان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الى حـ/ استهلاك البستان </a:t>
            </a:r>
          </a:p>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مثال رقم (1)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تمتلك احدى المنشآت الزراعية قطعة ارض مساحتها 50 دونم مستغلة في زراعة بستان للحمضيات بمساحة 40 دونم وبستان للعنب بمساحة 10 دونم، وقد توفرت لديك البيانات التالية:- (المبالغ بالدولار)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رصيد اول المدة لبستان العنب 9320$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رصيد اول المدة لبستان الحمضيات 34000$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مصاريف زراعية مختلفة (مشتركة) 8000$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مصاريف بيع وتوزيع العنب 400$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مصاريف بيع وتوزيع الحمضيات 496$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مصاريف بيع وتوزيع المحاصيل الثانوية 24$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مصاريف غرس شتلات حمضيات جديدة 288$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اجور الخبير الزراعي 600$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اجور العمال الزراعيين 3690$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736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5278F9-6406-4CF2-98B1-C516B9BC6BB4}"/>
              </a:ext>
            </a:extLst>
          </p:cNvPr>
          <p:cNvSpPr txBox="1"/>
          <p:nvPr/>
        </p:nvSpPr>
        <p:spPr>
          <a:xfrm>
            <a:off x="249382" y="213755"/>
            <a:ext cx="11709069" cy="6527300"/>
          </a:xfrm>
          <a:prstGeom prst="rect">
            <a:avLst/>
          </a:prstGeom>
          <a:noFill/>
        </p:spPr>
        <p:txBody>
          <a:bodyPr wrap="square">
            <a:spAutoFit/>
          </a:bodyPr>
          <a:lstStyle/>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ايجار ارض البستان 2500$</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مبيعات العنب 8250$</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مبيعات الحمضيات  19500$</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مبيعات المحاصيل الثانوية 4600$</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استهلاك بستان الحمضيات السنوي 1700$.</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استهلاك بستان العنب السنوي 466$.</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ـ مصاريف مباشرة للمحاصيل الثانوية 500$.</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واذا علمت مايلي:-</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1-ان المنشأة تتبع الطريقة المباشرة في تسجيل الاستهلاك.</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2-ان القيمة الايجارية لارض البستان توزع على اساس المساحة المزروعة.</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3-ان اجور الخبير الزراعي توزع مناصفة بين بستاني الحمضيات والعنب اما اجور العمال الزراعيين توزع بين الحمضيات والعنب والمحاصيل الثانوية بنسبة 5: 3 : 1. على التوالي.</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4-التكاليف الزراعية المشتركة منها 1500$ تخص المحاصيل الثانوية والمتبقي يوزع بين بستان الحمضيات والعنب بنسبة المساحة المزروعة.</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المطلوب/ تصوير الحسابات اللازمة وتسجيل القيود اليومية وتصوير حـ/ أ . خ الجزئي للمنشأة الزراعية.</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79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9F02BF-A689-4F64-88D2-E32920ED357E}"/>
              </a:ext>
            </a:extLst>
          </p:cNvPr>
          <p:cNvSpPr txBox="1"/>
          <p:nvPr/>
        </p:nvSpPr>
        <p:spPr>
          <a:xfrm>
            <a:off x="273132" y="190005"/>
            <a:ext cx="11756571" cy="6527300"/>
          </a:xfrm>
          <a:prstGeom prst="rect">
            <a:avLst/>
          </a:prstGeom>
          <a:noFill/>
        </p:spPr>
        <p:txBody>
          <a:bodyPr wrap="square">
            <a:spAutoFit/>
          </a:bodyPr>
          <a:lstStyle/>
          <a:p>
            <a:pPr marL="0" marR="0" algn="just"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الحل:-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في البداية يتم توزيع التكاليف المشتركة بين البساتين وحسب معطيات المثال:-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1-القيمة الايجارية:- والتي ستوزع حسب المساحة المزروعة:-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2500 × 10 / 50 = 500 دولار حصة العنب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2500 × 40 / 50 = 2000 دولار حصة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2-اجور الخبير الزراعي:- والتي توزع مناصفة بين البساتين اي 300$ حصة العنب و 300$ حصة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3-اجور العمال الزراعيين:- والتي ستوزع بين الحمضيات والعنب والمحاصيل الثانوية بنسبة5 : 3 : 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3690 × 5 / 9 = 2050$ حصة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3690 × 3 / 9 = 1230$ حصة العنب.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3690 × 1 / 9 = 410$ حصة المحاصيل الشتوية.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4-التكاليف الزراعية المشتركة:- ان المتبقي منها والبالغ 6500$ سيوزع بين العنب والحمضيات على اساس المساحة.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6500 × 10 / 50 = 1300$ حصة العنب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6500 × 40 / 50 = 5200$ حصة الحمضيات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والان نقوم بفتح الحسابات المختصة ولكل بستان علماً ان بستاني العنب والحمضيات يمران بمرحلة الاثمار والانتاج ويعني ذلك ان لكل بستان سيفتح حسابين هما حـ/ البستان وحـ/ مصروفات وايرادات البستان وكما يلي:-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9547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2055</Words>
  <Application>Microsoft Office PowerPoint</Application>
  <PresentationFormat>Widescreen</PresentationFormat>
  <Paragraphs>320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الفصل الرابع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dc:title>
  <dc:creator>High Tech</dc:creator>
  <cp:lastModifiedBy>High Tech</cp:lastModifiedBy>
  <cp:revision>12</cp:revision>
  <dcterms:created xsi:type="dcterms:W3CDTF">2023-02-22T16:06:22Z</dcterms:created>
  <dcterms:modified xsi:type="dcterms:W3CDTF">2023-02-25T18:10:18Z</dcterms:modified>
</cp:coreProperties>
</file>