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2" r:id="rId7"/>
    <p:sldId id="273" r:id="rId8"/>
    <p:sldId id="262" r:id="rId9"/>
    <p:sldId id="274" r:id="rId10"/>
    <p:sldId id="263" r:id="rId11"/>
    <p:sldId id="264" r:id="rId12"/>
    <p:sldId id="265" r:id="rId13"/>
    <p:sldId id="266" r:id="rId14"/>
    <p:sldId id="267" r:id="rId15"/>
    <p:sldId id="268" r:id="rId16"/>
    <p:sldId id="269" r:id="rId17"/>
    <p:sldId id="270" r:id="rId18"/>
    <p:sldId id="27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A70FFB-EBCA-4622-85CC-B515712E933C}" type="datetimeFigureOut">
              <a:rPr lang="en-US" smtClean="0"/>
              <a:t>2020-11-14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1715231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70FFB-EBCA-4622-85CC-B515712E933C}" type="datetimeFigureOut">
              <a:rPr lang="en-US" smtClean="0"/>
              <a:t>2020-11-14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705722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70FFB-EBCA-4622-85CC-B515712E933C}" type="datetimeFigureOut">
              <a:rPr lang="en-US" smtClean="0"/>
              <a:t>2020-11-14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4074431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A70FFB-EBCA-4622-85CC-B515712E933C}" type="datetimeFigureOut">
              <a:rPr lang="en-US" smtClean="0"/>
              <a:t>2020-11-14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3153634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A70FFB-EBCA-4622-85CC-B515712E933C}" type="datetimeFigureOut">
              <a:rPr lang="en-US" smtClean="0"/>
              <a:t>2020-11-14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30398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A70FFB-EBCA-4622-85CC-B515712E933C}" type="datetimeFigureOut">
              <a:rPr lang="en-US" smtClean="0"/>
              <a:t>2020-11-14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3929702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A70FFB-EBCA-4622-85CC-B515712E933C}" type="datetimeFigureOut">
              <a:rPr lang="en-US" smtClean="0"/>
              <a:t>2020-11-14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3271987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A70FFB-EBCA-4622-85CC-B515712E933C}" type="datetimeFigureOut">
              <a:rPr lang="en-US" smtClean="0"/>
              <a:t>2020-11-14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342745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70FFB-EBCA-4622-85CC-B515712E933C}" type="datetimeFigureOut">
              <a:rPr lang="en-US" smtClean="0"/>
              <a:t>2020-11-14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1019143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A70FFB-EBCA-4622-85CC-B515712E933C}" type="datetimeFigureOut">
              <a:rPr lang="en-US" smtClean="0"/>
              <a:t>2020-11-14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1236529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A70FFB-EBCA-4622-85CC-B515712E933C}" type="datetimeFigureOut">
              <a:rPr lang="en-US" smtClean="0"/>
              <a:t>2020-11-14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ED4EB-3F90-46AD-8977-F5FDDA419DEF}" type="slidenum">
              <a:rPr lang="en-US" smtClean="0"/>
              <a:t>‹#›</a:t>
            </a:fld>
            <a:endParaRPr lang="en-US"/>
          </a:p>
        </p:txBody>
      </p:sp>
    </p:spTree>
    <p:extLst>
      <p:ext uri="{BB962C8B-B14F-4D97-AF65-F5344CB8AC3E}">
        <p14:creationId xmlns:p14="http://schemas.microsoft.com/office/powerpoint/2010/main" val="293044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70FFB-EBCA-4622-85CC-B515712E933C}" type="datetimeFigureOut">
              <a:rPr lang="en-US" smtClean="0"/>
              <a:t>2020-11-14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5ED4EB-3F90-46AD-8977-F5FDDA419DEF}" type="slidenum">
              <a:rPr lang="en-US" smtClean="0"/>
              <a:t>‹#›</a:t>
            </a:fld>
            <a:endParaRPr lang="en-US"/>
          </a:p>
        </p:txBody>
      </p:sp>
    </p:spTree>
    <p:extLst>
      <p:ext uri="{BB962C8B-B14F-4D97-AF65-F5344CB8AC3E}">
        <p14:creationId xmlns:p14="http://schemas.microsoft.com/office/powerpoint/2010/main" val="173888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latin typeface="Times New Roman" panose="02020603050405020304" pitchFamily="18" charset="0"/>
                <a:cs typeface="Times New Roman" panose="02020603050405020304" pitchFamily="18" charset="0"/>
              </a:rPr>
              <a:t>Chapter three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Earthmoving equipment selection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87476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(B/L-1)*100=(1780/1370-1)*100=30%</a:t>
            </a:r>
            <a:endParaRPr lang="en-US" dirty="0"/>
          </a:p>
        </p:txBody>
      </p:sp>
      <p:pic>
        <p:nvPicPr>
          <p:cNvPr id="4" name="Content Placeholder 3"/>
          <p:cNvPicPr>
            <a:picLocks noGrp="1" noChangeAspect="1"/>
          </p:cNvPicPr>
          <p:nvPr>
            <p:ph idx="1"/>
          </p:nvPr>
        </p:nvPicPr>
        <p:blipFill>
          <a:blip r:embed="rId2"/>
          <a:stretch>
            <a:fillRect/>
          </a:stretch>
        </p:blipFill>
        <p:spPr>
          <a:xfrm>
            <a:off x="0" y="2208775"/>
            <a:ext cx="11939897" cy="3592979"/>
          </a:xfrm>
          <a:prstGeom prst="rect">
            <a:avLst/>
          </a:prstGeom>
        </p:spPr>
      </p:pic>
    </p:spTree>
    <p:extLst>
      <p:ext uri="{BB962C8B-B14F-4D97-AF65-F5344CB8AC3E}">
        <p14:creationId xmlns:p14="http://schemas.microsoft.com/office/powerpoint/2010/main" val="1159901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439771" y="2312126"/>
            <a:ext cx="11312458" cy="2703623"/>
          </a:xfrm>
          <a:prstGeom prst="rect">
            <a:avLst/>
          </a:prstGeom>
        </p:spPr>
      </p:pic>
    </p:spTree>
    <p:extLst>
      <p:ext uri="{BB962C8B-B14F-4D97-AF65-F5344CB8AC3E}">
        <p14:creationId xmlns:p14="http://schemas.microsoft.com/office/powerpoint/2010/main" val="1402715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Cycle time </a:t>
            </a:r>
            <a:endParaRPr lang="en-US" dirty="0">
              <a:solidFill>
                <a:srgbClr val="FF0000"/>
              </a:solidFill>
              <a:latin typeface="Times New Roman" panose="02020603050405020304" pitchFamily="18" charset="0"/>
              <a:cs typeface="Times New Roman" panose="02020603050405020304" pitchFamily="18" charset="0"/>
            </a:endParaRPr>
          </a:p>
        </p:txBody>
      </p:sp>
      <p:pic>
        <p:nvPicPr>
          <p:cNvPr id="14" name="Content Placeholder 13"/>
          <p:cNvPicPr>
            <a:picLocks noGrp="1" noChangeAspect="1"/>
          </p:cNvPicPr>
          <p:nvPr>
            <p:ph idx="1"/>
          </p:nvPr>
        </p:nvPicPr>
        <p:blipFill>
          <a:blip r:embed="rId2"/>
          <a:stretch>
            <a:fillRect/>
          </a:stretch>
        </p:blipFill>
        <p:spPr>
          <a:xfrm>
            <a:off x="1337435" y="1802675"/>
            <a:ext cx="9296955" cy="3629138"/>
          </a:xfrm>
          <a:prstGeom prst="rect">
            <a:avLst/>
          </a:prstGeom>
        </p:spPr>
      </p:pic>
    </p:spTree>
    <p:extLst>
      <p:ext uri="{BB962C8B-B14F-4D97-AF65-F5344CB8AC3E}">
        <p14:creationId xmlns:p14="http://schemas.microsoft.com/office/powerpoint/2010/main" val="3534073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1203642" y="1348036"/>
            <a:ext cx="10685462" cy="4582501"/>
          </a:xfrm>
          <a:prstGeom prst="rect">
            <a:avLst/>
          </a:prstGeom>
        </p:spPr>
      </p:pic>
    </p:spTree>
    <p:extLst>
      <p:ext uri="{BB962C8B-B14F-4D97-AF65-F5344CB8AC3E}">
        <p14:creationId xmlns:p14="http://schemas.microsoft.com/office/powerpoint/2010/main" val="20958598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Example</a:t>
                </a:r>
                <a:r>
                  <a:rPr lang="en-US" dirty="0">
                    <a:latin typeface="Times New Roman" panose="02020603050405020304" pitchFamily="18" charset="0"/>
                    <a:cs typeface="Times New Roman" panose="02020603050405020304" pitchFamily="18" charset="0"/>
                  </a:rPr>
                  <a:t>: find the production of bulldozer for these data:</a:t>
                </a:r>
              </a:p>
              <a:p>
                <a:r>
                  <a:rPr lang="en-US" dirty="0">
                    <a:latin typeface="Times New Roman" panose="02020603050405020304" pitchFamily="18" charset="0"/>
                    <a:cs typeface="Times New Roman" panose="02020603050405020304" pitchFamily="18" charset="0"/>
                  </a:rPr>
                  <a:t>Blade=</a:t>
                </a:r>
              </a:p>
              <a:p>
                <a:r>
                  <a:rPr lang="en-US" dirty="0">
                    <a:latin typeface="Times New Roman" panose="02020603050405020304" pitchFamily="18" charset="0"/>
                    <a:cs typeface="Times New Roman" panose="02020603050405020304" pitchFamily="18" charset="0"/>
                  </a:rPr>
                  <a:t>L=2.9m</a:t>
                </a:r>
              </a:p>
              <a:p>
                <a:r>
                  <a:rPr lang="en-US" dirty="0">
                    <a:latin typeface="Times New Roman" panose="02020603050405020304" pitchFamily="18" charset="0"/>
                    <a:cs typeface="Times New Roman" panose="02020603050405020304" pitchFamily="18" charset="0"/>
                  </a:rPr>
                  <a:t>x=0.9m</a:t>
                </a:r>
              </a:p>
              <a:p>
                <a:r>
                  <a:rPr lang="en-US" dirty="0">
                    <a:latin typeface="Times New Roman" panose="02020603050405020304" pitchFamily="18" charset="0"/>
                    <a:cs typeface="Times New Roman" panose="02020603050405020304" pitchFamily="18" charset="0"/>
                  </a:rPr>
                  <a:t>Distance =30m</a:t>
                </a:r>
              </a:p>
              <a:p>
                <a:r>
                  <a:rPr lang="en-US" dirty="0">
                    <a:latin typeface="Times New Roman" panose="02020603050405020304" pitchFamily="18" charset="0"/>
                    <a:cs typeface="Times New Roman" panose="02020603050405020304" pitchFamily="18" charset="0"/>
                  </a:rPr>
                  <a:t>velocity (travel time)=4km/</a:t>
                </a:r>
                <a:r>
                  <a:rPr lang="en-US" dirty="0" err="1">
                    <a:latin typeface="Times New Roman" panose="02020603050405020304" pitchFamily="18" charset="0"/>
                    <a:cs typeface="Times New Roman" panose="02020603050405020304" pitchFamily="18" charset="0"/>
                  </a:rPr>
                  <a:t>hr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velocity (return time)=6km/</a:t>
                </a:r>
                <a:r>
                  <a:rPr lang="en-US" dirty="0" err="1">
                    <a:latin typeface="Times New Roman" panose="02020603050405020304" pitchFamily="18" charset="0"/>
                    <a:cs typeface="Times New Roman" panose="02020603050405020304" pitchFamily="18" charset="0"/>
                  </a:rPr>
                  <a:t>hr</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swelling factor =25%</a:t>
                </a:r>
              </a:p>
              <a:p>
                <a:r>
                  <a:rPr lang="en-US" dirty="0">
                    <a:latin typeface="Times New Roman" panose="02020603050405020304" pitchFamily="18" charset="0"/>
                    <a:cs typeface="Times New Roman" panose="02020603050405020304" pitchFamily="18" charset="0"/>
                  </a:rPr>
                  <a:t> </a:t>
                </a:r>
                <a14:m>
                  <m:oMath xmlns:m="http://schemas.openxmlformats.org/officeDocument/2006/math">
                    <m:r>
                      <a:rPr lang="en-US" i="1">
                        <a:latin typeface="Cambria Math" panose="02040503050406030204" pitchFamily="18" charset="0"/>
                      </a:rPr>
                      <m:t>𝑓𝑖𝑥𝑒𝑑</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=0.35</m:t>
                    </m:r>
                    <m:r>
                      <a:rPr lang="en-US" i="1">
                        <a:latin typeface="Cambria Math" panose="02040503050406030204" pitchFamily="18" charset="0"/>
                      </a:rPr>
                      <m:t>𝑚𝑖𝑛</m:t>
                    </m:r>
                  </m:oMath>
                </a14:m>
                <a:endParaRPr lang="en-US" dirty="0">
                  <a:latin typeface="Times New Roman" panose="02020603050405020304" pitchFamily="18" charset="0"/>
                  <a:cs typeface="Times New Roman" panose="02020603050405020304" pitchFamily="18" charset="0"/>
                </a:endParaRPr>
              </a:p>
              <a:p>
                <a:endParaRPr lang="en-US" dirty="0"/>
              </a:p>
              <a:p>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3361"/>
                </a:stretch>
              </a:blipFill>
            </p:spPr>
            <p:txBody>
              <a:bodyPr/>
              <a:lstStyle/>
              <a:p>
                <a:r>
                  <a:rPr lang="en-US">
                    <a:noFill/>
                  </a:rPr>
                  <a:t> </a:t>
                </a:r>
              </a:p>
            </p:txBody>
          </p:sp>
        </mc:Fallback>
      </mc:AlternateContent>
    </p:spTree>
    <p:extLst>
      <p:ext uri="{BB962C8B-B14F-4D97-AF65-F5344CB8AC3E}">
        <p14:creationId xmlns:p14="http://schemas.microsoft.com/office/powerpoint/2010/main" val="3801105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Solution:</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𝑏𝑎𝑛𝑘</m:t>
                        </m:r>
                        <m:r>
                          <a:rPr lang="en-US" i="1">
                            <a:latin typeface="Cambria Math" panose="02040503050406030204" pitchFamily="18" charset="0"/>
                          </a:rPr>
                          <m:t> </m:t>
                        </m:r>
                        <m:r>
                          <a:rPr lang="en-US" i="1">
                            <a:latin typeface="Cambria Math" panose="02040503050406030204" pitchFamily="18" charset="0"/>
                          </a:rPr>
                          <m:t>𝑚𝑒𝑎𝑠𝑢𝑟𝑒</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2.9×</m:t>
                        </m:r>
                        <m:sSup>
                          <m:sSupPr>
                            <m:ctrlPr>
                              <a:rPr lang="en-US" i="1">
                                <a:latin typeface="Cambria Math" panose="02040503050406030204" pitchFamily="18" charset="0"/>
                              </a:rPr>
                            </m:ctrlPr>
                          </m:sSupPr>
                          <m:e>
                            <m:r>
                              <a:rPr lang="en-US" i="1">
                                <a:latin typeface="Cambria Math" panose="02040503050406030204" pitchFamily="18" charset="0"/>
                              </a:rPr>
                              <m:t>0.9</m:t>
                            </m:r>
                          </m:e>
                          <m:sup>
                            <m:r>
                              <a:rPr lang="en-US" i="1">
                                <a:latin typeface="Cambria Math" panose="02040503050406030204" pitchFamily="18" charset="0"/>
                              </a:rPr>
                              <m:t>2</m:t>
                            </m:r>
                          </m:sup>
                        </m:sSup>
                      </m:num>
                      <m:den>
                        <m:r>
                          <a:rPr lang="en-US" i="1">
                            <a:latin typeface="Cambria Math" panose="02040503050406030204" pitchFamily="18" charset="0"/>
                          </a:rPr>
                          <m:t>1.25</m:t>
                        </m:r>
                      </m:den>
                    </m:f>
                    <m:r>
                      <a:rPr lang="en-US" i="1">
                        <a:latin typeface="Cambria Math" panose="02040503050406030204" pitchFamily="18" charset="0"/>
                      </a:rPr>
                      <m:t>×0.85 =1.59</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oMath>
                </a14:m>
                <a:endParaRPr lang="en-US" dirty="0"/>
              </a:p>
              <a:p>
                <a:r>
                  <a:rPr lang="en-US" i="1" dirty="0"/>
                  <a:t>Variable cycle time=travel time+ return time</a:t>
                </a:r>
                <a:endParaRPr lang="en-US" dirty="0"/>
              </a:p>
              <a:p>
                <a:r>
                  <a:rPr lang="en-US" dirty="0"/>
                  <a:t>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𝑡𝑟𝑎𝑣𝑒𝑙</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𝐷𝑖𝑠𝑡𝑎𝑛𝑐𝑒</m:t>
                        </m:r>
                      </m:num>
                      <m:den>
                        <m:r>
                          <a:rPr lang="en-US" i="1">
                            <a:latin typeface="Cambria Math" panose="02040503050406030204" pitchFamily="18" charset="0"/>
                          </a:rPr>
                          <m:t>𝑣𝑒𝑙𝑜𝑐𝑖𝑡𝑦</m:t>
                        </m:r>
                      </m:den>
                    </m:f>
                  </m:oMath>
                </a14:m>
                <a:endParaRPr lang="en-US" dirty="0"/>
              </a:p>
              <a:p>
                <a:r>
                  <a:rPr lang="en-US" dirty="0"/>
                  <a:t>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5950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a:bodyPr>
              <a:lstStyle/>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𝑡𝑟𝑎𝑣𝑒𝑙</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30</m:t>
                        </m:r>
                        <m:r>
                          <a:rPr lang="en-US" i="1">
                            <a:latin typeface="Cambria Math" panose="02040503050406030204" pitchFamily="18" charset="0"/>
                          </a:rPr>
                          <m:t>𝑘𝑚</m:t>
                        </m:r>
                      </m:num>
                      <m:den>
                        <m:r>
                          <a:rPr lang="en-US" i="1">
                            <a:latin typeface="Cambria Math" panose="02040503050406030204" pitchFamily="18" charset="0"/>
                          </a:rPr>
                          <m:t>4 </m:t>
                        </m:r>
                        <m:r>
                          <a:rPr lang="en-US" i="1">
                            <a:latin typeface="Cambria Math" panose="02040503050406030204" pitchFamily="18" charset="0"/>
                          </a:rPr>
                          <m:t>𝑘𝑚</m:t>
                        </m:r>
                        <m:r>
                          <a:rPr lang="en-US" i="1">
                            <a:latin typeface="Cambria Math" panose="02040503050406030204" pitchFamily="18" charset="0"/>
                          </a:rPr>
                          <m:t>/</m:t>
                        </m:r>
                        <m:r>
                          <a:rPr lang="en-US" i="1">
                            <a:latin typeface="Cambria Math" panose="02040503050406030204" pitchFamily="18" charset="0"/>
                          </a:rPr>
                          <m:t>h𝑟</m:t>
                        </m:r>
                      </m:den>
                    </m:f>
                    <m:r>
                      <a:rPr lang="en-US" i="1">
                        <a:latin typeface="Cambria Math" panose="02040503050406030204" pitchFamily="18" charset="0"/>
                      </a:rPr>
                      <m:t>=30</m:t>
                    </m:r>
                    <m:r>
                      <a:rPr lang="en-US" i="1">
                        <a:latin typeface="Cambria Math" panose="02040503050406030204" pitchFamily="18" charset="0"/>
                      </a:rPr>
                      <m:t>𝑚</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h𝑟</m:t>
                        </m:r>
                      </m:num>
                      <m:den>
                        <m:r>
                          <a:rPr lang="en-US" i="1">
                            <a:latin typeface="Cambria Math" panose="02040503050406030204" pitchFamily="18" charset="0"/>
                          </a:rPr>
                          <m:t>4</m:t>
                        </m:r>
                        <m:r>
                          <a:rPr lang="en-US" i="1">
                            <a:latin typeface="Cambria Math" panose="02040503050406030204" pitchFamily="18" charset="0"/>
                          </a:rPr>
                          <m:t>𝑘𝑚</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𝑘𝑚</m:t>
                        </m:r>
                      </m:num>
                      <m:den>
                        <m:r>
                          <a:rPr lang="en-US" i="1">
                            <a:latin typeface="Cambria Math" panose="02040503050406030204" pitchFamily="18" charset="0"/>
                          </a:rPr>
                          <m:t>1000</m:t>
                        </m:r>
                        <m:r>
                          <a:rPr lang="en-US" i="1">
                            <a:latin typeface="Cambria Math" panose="02040503050406030204" pitchFamily="18" charset="0"/>
                          </a:rPr>
                          <m:t>𝑚</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60</m:t>
                        </m:r>
                        <m:r>
                          <a:rPr lang="en-US" i="1">
                            <a:latin typeface="Cambria Math" panose="02040503050406030204" pitchFamily="18" charset="0"/>
                          </a:rPr>
                          <m:t>𝑚𝑖𝑛</m:t>
                        </m:r>
                      </m:num>
                      <m:den>
                        <m:r>
                          <a:rPr lang="en-US" i="1">
                            <a:latin typeface="Cambria Math" panose="02040503050406030204" pitchFamily="18" charset="0"/>
                          </a:rPr>
                          <m:t>1</m:t>
                        </m:r>
                        <m:r>
                          <a:rPr lang="en-US" i="1">
                            <a:latin typeface="Cambria Math" panose="02040503050406030204" pitchFamily="18" charset="0"/>
                          </a:rPr>
                          <m:t>h𝑟</m:t>
                        </m:r>
                      </m:den>
                    </m:f>
                  </m:oMath>
                </a14:m>
                <a:endParaRPr lang="en-US" dirty="0"/>
              </a:p>
              <a:p>
                <a:r>
                  <a:rPr lang="en-US" dirty="0"/>
                  <a:t>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𝑡𝑟𝑎𝑣𝑒𝑙</m:t>
                        </m:r>
                      </m:sub>
                    </m:sSub>
                    <m:r>
                      <a:rPr lang="en-US" i="1">
                        <a:latin typeface="Cambria Math" panose="02040503050406030204" pitchFamily="18" charset="0"/>
                      </a:rPr>
                      <m:t>=0.45</m:t>
                    </m:r>
                    <m:r>
                      <a:rPr lang="en-US" i="1">
                        <a:latin typeface="Cambria Math" panose="02040503050406030204" pitchFamily="18" charset="0"/>
                      </a:rPr>
                      <m:t>𝑚𝑖𝑛</m:t>
                    </m:r>
                  </m:oMath>
                </a14:m>
                <a:endParaRPr lang="en-US" dirty="0"/>
              </a:p>
              <a:p>
                <a:r>
                  <a:rPr lang="en-US" dirty="0"/>
                  <a:t>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𝑟𝑒𝑡𝑢𝑟𝑛</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30</m:t>
                        </m:r>
                        <m:r>
                          <a:rPr lang="en-US" i="1">
                            <a:latin typeface="Cambria Math" panose="02040503050406030204" pitchFamily="18" charset="0"/>
                          </a:rPr>
                          <m:t>𝑚</m:t>
                        </m:r>
                      </m:num>
                      <m:den>
                        <m:r>
                          <a:rPr lang="en-US" i="1">
                            <a:latin typeface="Cambria Math" panose="02040503050406030204" pitchFamily="18" charset="0"/>
                          </a:rPr>
                          <m:t>6 </m:t>
                        </m:r>
                        <m:r>
                          <a:rPr lang="en-US" i="1">
                            <a:latin typeface="Cambria Math" panose="02040503050406030204" pitchFamily="18" charset="0"/>
                          </a:rPr>
                          <m:t>𝑘𝑚</m:t>
                        </m:r>
                        <m:r>
                          <a:rPr lang="en-US" i="1">
                            <a:latin typeface="Cambria Math" panose="02040503050406030204" pitchFamily="18" charset="0"/>
                          </a:rPr>
                          <m:t>/</m:t>
                        </m:r>
                        <m:r>
                          <a:rPr lang="en-US" i="1">
                            <a:latin typeface="Cambria Math" panose="02040503050406030204" pitchFamily="18" charset="0"/>
                          </a:rPr>
                          <m:t>h𝑟</m:t>
                        </m:r>
                      </m:den>
                    </m:f>
                    <m:r>
                      <a:rPr lang="en-US" i="1">
                        <a:latin typeface="Cambria Math" panose="02040503050406030204" pitchFamily="18" charset="0"/>
                      </a:rPr>
                      <m:t>=30</m:t>
                    </m:r>
                    <m:r>
                      <a:rPr lang="en-US" i="1">
                        <a:latin typeface="Cambria Math" panose="02040503050406030204" pitchFamily="18" charset="0"/>
                      </a:rPr>
                      <m:t>𝑚</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h𝑟</m:t>
                        </m:r>
                      </m:num>
                      <m:den>
                        <m:r>
                          <a:rPr lang="en-US" i="1">
                            <a:latin typeface="Cambria Math" panose="02040503050406030204" pitchFamily="18" charset="0"/>
                          </a:rPr>
                          <m:t>6</m:t>
                        </m:r>
                        <m:r>
                          <a:rPr lang="en-US" i="1">
                            <a:latin typeface="Cambria Math" panose="02040503050406030204" pitchFamily="18" charset="0"/>
                          </a:rPr>
                          <m:t>𝑘𝑚</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r>
                          <a:rPr lang="en-US" i="1">
                            <a:latin typeface="Cambria Math" panose="02040503050406030204" pitchFamily="18" charset="0"/>
                          </a:rPr>
                          <m:t>𝑘𝑚</m:t>
                        </m:r>
                      </m:num>
                      <m:den>
                        <m:r>
                          <a:rPr lang="en-US" i="1">
                            <a:latin typeface="Cambria Math" panose="02040503050406030204" pitchFamily="18" charset="0"/>
                          </a:rPr>
                          <m:t>1000</m:t>
                        </m:r>
                        <m:r>
                          <a:rPr lang="en-US" i="1">
                            <a:latin typeface="Cambria Math" panose="02040503050406030204" pitchFamily="18" charset="0"/>
                          </a:rPr>
                          <m:t>𝑚</m:t>
                        </m:r>
                      </m:den>
                    </m:f>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60</m:t>
                        </m:r>
                        <m:r>
                          <a:rPr lang="en-US" i="1">
                            <a:latin typeface="Cambria Math" panose="02040503050406030204" pitchFamily="18" charset="0"/>
                          </a:rPr>
                          <m:t>𝑚𝑖𝑛</m:t>
                        </m:r>
                      </m:num>
                      <m:den>
                        <m:r>
                          <a:rPr lang="en-US" i="1">
                            <a:latin typeface="Cambria Math" panose="02040503050406030204" pitchFamily="18" charset="0"/>
                          </a:rPr>
                          <m:t>1</m:t>
                        </m:r>
                        <m:r>
                          <a:rPr lang="en-US" i="1">
                            <a:latin typeface="Cambria Math" panose="02040503050406030204" pitchFamily="18" charset="0"/>
                          </a:rPr>
                          <m:t>h𝑟</m:t>
                        </m:r>
                      </m:den>
                    </m:f>
                  </m:oMath>
                </a14:m>
                <a:endParaRPr lang="en-US" dirty="0"/>
              </a:p>
              <a:p>
                <a:r>
                  <a:rPr lang="en-US" dirty="0"/>
                  <a:t>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𝑡</m:t>
                        </m:r>
                      </m:e>
                      <m:sub>
                        <m:r>
                          <a:rPr lang="en-US" i="1">
                            <a:latin typeface="Cambria Math" panose="02040503050406030204" pitchFamily="18" charset="0"/>
                          </a:rPr>
                          <m:t>𝑟𝑒𝑡𝑢𝑟𝑛</m:t>
                        </m:r>
                      </m:sub>
                    </m:sSub>
                    <m:r>
                      <a:rPr lang="en-US" i="1">
                        <a:latin typeface="Cambria Math" panose="02040503050406030204" pitchFamily="18" charset="0"/>
                      </a:rPr>
                      <m:t>=0.3</m:t>
                    </m:r>
                    <m:r>
                      <a:rPr lang="en-US" i="1">
                        <a:latin typeface="Cambria Math" panose="02040503050406030204" pitchFamily="18" charset="0"/>
                      </a:rPr>
                      <m:t>𝑚𝑖𝑛</m:t>
                    </m:r>
                  </m:oMath>
                </a14:m>
                <a:endParaRPr lang="en-US" dirty="0"/>
              </a:p>
              <a:p>
                <a14:m>
                  <m:oMath xmlns:m="http://schemas.openxmlformats.org/officeDocument/2006/math">
                    <m:r>
                      <a:rPr lang="en-US" i="1">
                        <a:latin typeface="Cambria Math" panose="02040503050406030204" pitchFamily="18" charset="0"/>
                      </a:rPr>
                      <m:t>𝑣𝑎𝑟𝑖𝑎𝑏𝑙𝑒</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=0.3+0.45=0.75</m:t>
                    </m:r>
                    <m:r>
                      <a:rPr lang="en-US" i="1">
                        <a:latin typeface="Cambria Math" panose="02040503050406030204" pitchFamily="18" charset="0"/>
                      </a:rPr>
                      <m:t>𝑚𝑖𝑛</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928"/>
                </a:stretch>
              </a:blipFill>
            </p:spPr>
            <p:txBody>
              <a:bodyPr/>
              <a:lstStyle/>
              <a:p>
                <a:r>
                  <a:rPr lang="en-US">
                    <a:noFill/>
                  </a:rPr>
                  <a:t> </a:t>
                </a:r>
              </a:p>
            </p:txBody>
          </p:sp>
        </mc:Fallback>
      </mc:AlternateContent>
    </p:spTree>
    <p:extLst>
      <p:ext uri="{BB962C8B-B14F-4D97-AF65-F5344CB8AC3E}">
        <p14:creationId xmlns:p14="http://schemas.microsoft.com/office/powerpoint/2010/main" val="883275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i="1">
                        <a:latin typeface="Cambria Math" panose="02040503050406030204" pitchFamily="18" charset="0"/>
                      </a:rPr>
                      <m:t>𝑓𝑖𝑥𝑒𝑑</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=0.35</m:t>
                    </m:r>
                    <m:r>
                      <a:rPr lang="en-US" i="1">
                        <a:latin typeface="Cambria Math" panose="02040503050406030204" pitchFamily="18" charset="0"/>
                      </a:rPr>
                      <m:t>𝑚𝑖𝑛</m:t>
                    </m:r>
                  </m:oMath>
                </a14:m>
                <a:endParaRPr lang="en-US" dirty="0"/>
              </a:p>
              <a:p>
                <a:r>
                  <a:rPr lang="en-US" dirty="0"/>
                  <a:t> </a:t>
                </a:r>
              </a:p>
              <a:p>
                <a14:m>
                  <m:oMath xmlns:m="http://schemas.openxmlformats.org/officeDocument/2006/math">
                    <m:r>
                      <a:rPr lang="en-US" i="1">
                        <a:latin typeface="Cambria Math" panose="02040503050406030204" pitchFamily="18" charset="0"/>
                      </a:rPr>
                      <m:t>𝑐𝑦𝑐𝑙𝑒</m:t>
                    </m:r>
                    <m:r>
                      <a:rPr lang="en-US" i="1">
                        <a:latin typeface="Cambria Math" panose="02040503050406030204" pitchFamily="18" charset="0"/>
                      </a:rPr>
                      <m:t> </m:t>
                    </m:r>
                    <m:r>
                      <a:rPr lang="en-US" i="1">
                        <a:latin typeface="Cambria Math" panose="02040503050406030204" pitchFamily="18" charset="0"/>
                      </a:rPr>
                      <m:t>𝑡𝑖𝑚𝑒</m:t>
                    </m:r>
                    <m:r>
                      <a:rPr lang="en-US" i="1">
                        <a:latin typeface="Cambria Math" panose="02040503050406030204" pitchFamily="18" charset="0"/>
                      </a:rPr>
                      <m:t>=</m:t>
                    </m:r>
                    <m:nary>
                      <m:naryPr>
                        <m:chr m:val="∑"/>
                        <m:limLoc m:val="undOvr"/>
                        <m:subHide m:val="on"/>
                        <m:supHide m:val="on"/>
                        <m:ctrlPr>
                          <a:rPr lang="en-US" i="1">
                            <a:latin typeface="Cambria Math" panose="02040503050406030204" pitchFamily="18" charset="0"/>
                          </a:rPr>
                        </m:ctrlPr>
                      </m:naryPr>
                      <m:sub/>
                      <m:sup/>
                      <m:e>
                        <m:r>
                          <a:rPr lang="en-US" i="1">
                            <a:latin typeface="Cambria Math" panose="02040503050406030204" pitchFamily="18" charset="0"/>
                          </a:rPr>
                          <m:t>𝑡</m:t>
                        </m:r>
                      </m:e>
                    </m:nary>
                    <m:r>
                      <a:rPr lang="en-US" i="1">
                        <a:latin typeface="Cambria Math" panose="02040503050406030204" pitchFamily="18" charset="0"/>
                      </a:rPr>
                      <m:t>=0.35+0.75=1.1 </m:t>
                    </m:r>
                    <m:r>
                      <a:rPr lang="en-US" i="1">
                        <a:latin typeface="Cambria Math" panose="02040503050406030204" pitchFamily="18" charset="0"/>
                      </a:rPr>
                      <m:t>𝑚𝑖𝑛</m:t>
                    </m:r>
                  </m:oMath>
                </a14:m>
                <a:endParaRPr lang="en-US" dirty="0"/>
              </a:p>
              <a:p>
                <a:r>
                  <a:rPr lang="en-US" dirty="0"/>
                  <a:t> </a:t>
                </a:r>
              </a:p>
              <a:p>
                <a14:m>
                  <m:oMath xmlns:m="http://schemas.openxmlformats.org/officeDocument/2006/math">
                    <m:r>
                      <a:rPr lang="en-US" i="1">
                        <a:latin typeface="Cambria Math" panose="02040503050406030204" pitchFamily="18" charset="0"/>
                      </a:rPr>
                      <m:t>𝑁𝑜</m:t>
                    </m:r>
                    <m:r>
                      <a:rPr lang="en-US" i="1">
                        <a:latin typeface="Cambria Math" panose="02040503050406030204" pitchFamily="18" charset="0"/>
                      </a:rPr>
                      <m:t>.</m:t>
                    </m:r>
                    <m:r>
                      <a:rPr lang="en-US" i="1">
                        <a:latin typeface="Cambria Math" panose="02040503050406030204" pitchFamily="18" charset="0"/>
                      </a:rPr>
                      <m:t>𝑜𝑓</m:t>
                    </m:r>
                    <m:r>
                      <a:rPr lang="en-US" i="1">
                        <a:latin typeface="Cambria Math" panose="02040503050406030204" pitchFamily="18" charset="0"/>
                      </a:rPr>
                      <m:t> </m:t>
                    </m:r>
                    <m:r>
                      <a:rPr lang="en-US" i="1">
                        <a:latin typeface="Cambria Math" panose="02040503050406030204" pitchFamily="18" charset="0"/>
                      </a:rPr>
                      <m:t>𝑐𝑦𝑐𝑙𝑒</m:t>
                    </m:r>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50</m:t>
                        </m:r>
                      </m:num>
                      <m:den>
                        <m:nary>
                          <m:naryPr>
                            <m:chr m:val="∑"/>
                            <m:limLoc m:val="undOvr"/>
                            <m:subHide m:val="on"/>
                            <m:supHide m:val="on"/>
                            <m:ctrlPr>
                              <a:rPr lang="en-US" i="1">
                                <a:latin typeface="Cambria Math" panose="02040503050406030204" pitchFamily="18" charset="0"/>
                              </a:rPr>
                            </m:ctrlPr>
                          </m:naryPr>
                          <m:sub/>
                          <m:sup/>
                          <m:e>
                            <m:r>
                              <a:rPr lang="en-US" i="1">
                                <a:latin typeface="Cambria Math" panose="02040503050406030204" pitchFamily="18" charset="0"/>
                              </a:rPr>
                              <m:t>𝑡</m:t>
                            </m:r>
                          </m:e>
                        </m:nary>
                      </m:den>
                    </m:f>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50</m:t>
                        </m:r>
                        <m:r>
                          <a:rPr lang="en-US" i="1">
                            <a:latin typeface="Cambria Math" panose="02040503050406030204" pitchFamily="18" charset="0"/>
                          </a:rPr>
                          <m:t>𝑚𝑖𝑛</m:t>
                        </m:r>
                        <m:r>
                          <a:rPr lang="en-US" i="1">
                            <a:latin typeface="Cambria Math" panose="02040503050406030204" pitchFamily="18" charset="0"/>
                          </a:rPr>
                          <m:t>/</m:t>
                        </m:r>
                        <m:r>
                          <a:rPr lang="en-US" i="1">
                            <a:latin typeface="Cambria Math" panose="02040503050406030204" pitchFamily="18" charset="0"/>
                          </a:rPr>
                          <m:t>h𝑟</m:t>
                        </m:r>
                      </m:num>
                      <m:den>
                        <m:r>
                          <a:rPr lang="en-US" i="1">
                            <a:latin typeface="Cambria Math" panose="02040503050406030204" pitchFamily="18" charset="0"/>
                          </a:rPr>
                          <m:t>1.1</m:t>
                        </m:r>
                        <m:r>
                          <a:rPr lang="en-US" i="1">
                            <a:latin typeface="Cambria Math" panose="02040503050406030204" pitchFamily="18" charset="0"/>
                          </a:rPr>
                          <m:t>𝑚𝑖𝑛</m:t>
                        </m:r>
                      </m:den>
                    </m:f>
                    <m:r>
                      <a:rPr lang="en-US" i="1">
                        <a:latin typeface="Cambria Math" panose="02040503050406030204" pitchFamily="18" charset="0"/>
                      </a:rPr>
                      <m:t> =45.5≅45</m:t>
                    </m:r>
                    <m:r>
                      <a:rPr lang="en-US" i="1">
                        <a:latin typeface="Cambria Math" panose="02040503050406030204" pitchFamily="18" charset="0"/>
                      </a:rPr>
                      <m:t>𝑐𝑦𝑐𝑙𝑒</m:t>
                    </m:r>
                    <m:r>
                      <a:rPr lang="en-US" i="1">
                        <a:latin typeface="Cambria Math" panose="02040503050406030204" pitchFamily="18" charset="0"/>
                      </a:rPr>
                      <m:t>/</m:t>
                    </m:r>
                    <m:r>
                      <a:rPr lang="en-US" i="1">
                        <a:latin typeface="Cambria Math" panose="02040503050406030204" pitchFamily="18" charset="0"/>
                      </a:rPr>
                      <m:t>h𝑟</m:t>
                    </m:r>
                  </m:oMath>
                </a14:m>
                <a:endParaRPr lang="en-US" dirty="0"/>
              </a:p>
              <a:p>
                <a:r>
                  <a:rPr lang="en-US" dirty="0"/>
                  <a:t> </a:t>
                </a:r>
              </a:p>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𝑝𝑟𝑜𝑑𝑢𝑐𝑡𝑖𝑜𝑛</m:t>
                        </m:r>
                      </m:sub>
                    </m:sSub>
                    <m:r>
                      <a:rPr lang="en-US" i="1">
                        <a:latin typeface="Cambria Math" panose="02040503050406030204" pitchFamily="18" charset="0"/>
                      </a:rPr>
                      <m:t>=1.59</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45.5</m:t>
                        </m:r>
                        <m:r>
                          <a:rPr lang="en-US" i="1">
                            <a:latin typeface="Cambria Math" panose="02040503050406030204" pitchFamily="18" charset="0"/>
                          </a:rPr>
                          <m:t>𝑐𝑦𝑐𝑙𝑒</m:t>
                        </m:r>
                      </m:num>
                      <m:den>
                        <m:r>
                          <a:rPr lang="en-US" i="1">
                            <a:latin typeface="Cambria Math" panose="02040503050406030204" pitchFamily="18" charset="0"/>
                          </a:rPr>
                          <m:t>h𝑟</m:t>
                        </m:r>
                      </m:den>
                    </m:f>
                    <m:r>
                      <a:rPr lang="en-US" i="1">
                        <a:latin typeface="Cambria Math" panose="02040503050406030204" pitchFamily="18" charset="0"/>
                      </a:rPr>
                      <m:t>=72.3</m:t>
                    </m:r>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3</m:t>
                        </m:r>
                      </m:sup>
                    </m:sSup>
                    <m:r>
                      <a:rPr lang="en-US" i="1">
                        <a:latin typeface="Cambria Math" panose="02040503050406030204" pitchFamily="18" charset="0"/>
                      </a:rPr>
                      <m:t>/</m:t>
                    </m:r>
                    <m:r>
                      <a:rPr lang="en-US" i="1">
                        <a:latin typeface="Cambria Math" panose="02040503050406030204" pitchFamily="18" charset="0"/>
                      </a:rPr>
                      <m:t>h𝑟</m:t>
                    </m:r>
                  </m:oMath>
                </a14:m>
                <a:endParaRPr lang="en-US" dirty="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2222644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 bulldozer move a distance of 60m with a velocity of 2.4km/</a:t>
            </a:r>
            <a:r>
              <a:rPr lang="en-US" dirty="0" err="1"/>
              <a:t>hr</a:t>
            </a:r>
            <a:r>
              <a:rPr lang="en-US" dirty="0"/>
              <a:t> and return back with 5.6km/</a:t>
            </a:r>
            <a:r>
              <a:rPr lang="en-US" dirty="0" err="1"/>
              <a:t>hr</a:t>
            </a:r>
            <a:r>
              <a:rPr lang="en-US" dirty="0"/>
              <a:t> if its blade was of dimension (x=1  ,  L=3)and swelling =25%.find the production of bulldozer.</a:t>
            </a:r>
          </a:p>
          <a:p>
            <a:endParaRPr lang="en-US" dirty="0"/>
          </a:p>
        </p:txBody>
      </p:sp>
    </p:spTree>
    <p:extLst>
      <p:ext uri="{BB962C8B-B14F-4D97-AF65-F5344CB8AC3E}">
        <p14:creationId xmlns:p14="http://schemas.microsoft.com/office/powerpoint/2010/main" val="2879618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Tractors and Dozers</a:t>
            </a:r>
            <a:endParaRPr lang="en-US" dirty="0"/>
          </a:p>
          <a:p>
            <a:r>
              <a:rPr lang="en-US" dirty="0"/>
              <a:t>A bulldozer is a tractor unit with a blade attached to its front. The blade is used to push, shear, cut, and roll material ahead of the tractor. It is an ideal surface earthmover that performs best at about 3mph. Each model of bulldozer has an operating range for blade size and adjustment. Both rubber-tired (or wheel) dozers and crawler (or track) dozers are </a:t>
            </a:r>
            <a:r>
              <a:rPr lang="en-US" dirty="0" smtClean="0"/>
              <a:t>available</a:t>
            </a:r>
          </a:p>
          <a:p>
            <a:endParaRPr lang="en-US" dirty="0"/>
          </a:p>
        </p:txBody>
      </p:sp>
    </p:spTree>
    <p:extLst>
      <p:ext uri="{BB962C8B-B14F-4D97-AF65-F5344CB8AC3E}">
        <p14:creationId xmlns:p14="http://schemas.microsoft.com/office/powerpoint/2010/main" val="3773747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TYPE OF DOZERS </a:t>
            </a:r>
          </a:p>
          <a:p>
            <a:r>
              <a:rPr lang="en-US" dirty="0"/>
              <a:t>1.Crawler (track laying) tractor.</a:t>
            </a:r>
          </a:p>
          <a:p>
            <a:r>
              <a:rPr lang="en-US" dirty="0"/>
              <a:t> 2.Wheel type tractor. </a:t>
            </a:r>
          </a:p>
        </p:txBody>
      </p:sp>
    </p:spTree>
    <p:extLst>
      <p:ext uri="{BB962C8B-B14F-4D97-AF65-F5344CB8AC3E}">
        <p14:creationId xmlns:p14="http://schemas.microsoft.com/office/powerpoint/2010/main" val="3258251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 name="Content Placeholder 11" descr="XCMG official DL560 350HP Wheel Bulldozer - XCMG - PDF Catalogs ..."/>
          <p:cNvPicPr>
            <a:picLocks noGrp="1"/>
          </p:cNvPicPr>
          <p:nvPr>
            <p:ph idx="1"/>
          </p:nvPr>
        </p:nvPicPr>
        <p:blipFill rotWithShape="1">
          <a:blip r:embed="rId2">
            <a:extLst>
              <a:ext uri="{28A0092B-C50C-407E-A947-70E740481C1C}">
                <a14:useLocalDpi xmlns:a14="http://schemas.microsoft.com/office/drawing/2010/main" val="0"/>
              </a:ext>
            </a:extLst>
          </a:blip>
          <a:srcRect t="29400" r="5120" b="21200"/>
          <a:stretch/>
        </p:blipFill>
        <p:spPr bwMode="auto">
          <a:xfrm>
            <a:off x="1158240" y="1941025"/>
            <a:ext cx="4915989" cy="3767070"/>
          </a:xfrm>
          <a:prstGeom prst="rect">
            <a:avLst/>
          </a:prstGeom>
          <a:noFill/>
          <a:ln>
            <a:noFill/>
          </a:ln>
          <a:extLst>
            <a:ext uri="{53640926-AAD7-44D8-BBD7-CCE9431645EC}">
              <a14:shadowObscured xmlns:a14="http://schemas.microsoft.com/office/drawing/2010/main"/>
            </a:ext>
          </a:extLst>
        </p:spPr>
      </p:pic>
      <p:pic>
        <p:nvPicPr>
          <p:cNvPr id="13" name="Picture 12" descr="Komatsu D65EX-17 D65PX-17 D65WX-17 Dozer Bulldozer Workshop ..."/>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41025"/>
            <a:ext cx="5122817" cy="3767070"/>
          </a:xfrm>
          <a:prstGeom prst="rect">
            <a:avLst/>
          </a:prstGeom>
          <a:noFill/>
          <a:ln>
            <a:noFill/>
          </a:ln>
        </p:spPr>
      </p:pic>
    </p:spTree>
    <p:extLst>
      <p:ext uri="{BB962C8B-B14F-4D97-AF65-F5344CB8AC3E}">
        <p14:creationId xmlns:p14="http://schemas.microsoft.com/office/powerpoint/2010/main" val="3142699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Uses of Bulldozers: </a:t>
            </a:r>
            <a:endParaRPr lang="en-US" dirty="0"/>
          </a:p>
          <a:p>
            <a:r>
              <a:rPr lang="en-US" dirty="0"/>
              <a:t>1) Clearing land of timber. </a:t>
            </a:r>
          </a:p>
          <a:p>
            <a:r>
              <a:rPr lang="en-US" dirty="0"/>
              <a:t>2) Opening up roads through mountains and rocky areas. </a:t>
            </a:r>
          </a:p>
          <a:p>
            <a:r>
              <a:rPr lang="en-US" dirty="0"/>
              <a:t>3) Moving earth for haul distances up to approximately 100m. </a:t>
            </a:r>
          </a:p>
          <a:p>
            <a:r>
              <a:rPr lang="en-US" dirty="0"/>
              <a:t>4) Helping load tractor-pulled scrapers. </a:t>
            </a:r>
          </a:p>
          <a:p>
            <a:r>
              <a:rPr lang="en-US" dirty="0"/>
              <a:t>5) Spreading earth fill. </a:t>
            </a:r>
          </a:p>
          <a:p>
            <a:r>
              <a:rPr lang="en-US" dirty="0"/>
              <a:t>6) Clearing construction sites. </a:t>
            </a:r>
          </a:p>
          <a:p>
            <a:r>
              <a:rPr lang="en-US" dirty="0"/>
              <a:t>7) Maintaining haul roads. </a:t>
            </a:r>
          </a:p>
        </p:txBody>
      </p:sp>
    </p:spTree>
    <p:extLst>
      <p:ext uri="{BB962C8B-B14F-4D97-AF65-F5344CB8AC3E}">
        <p14:creationId xmlns:p14="http://schemas.microsoft.com/office/powerpoint/2010/main" val="1211988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 of Crawler-Mounted Bulldozers: </a:t>
            </a:r>
            <a:endParaRPr lang="en-US" dirty="0"/>
          </a:p>
          <a:p>
            <a:r>
              <a:rPr lang="en-US" dirty="0"/>
              <a:t>1) Ability to deliver greater tractive effort, especially in operating on soft footing, such as loose or muddy soil. </a:t>
            </a:r>
          </a:p>
          <a:p>
            <a:r>
              <a:rPr lang="en-US" dirty="0"/>
              <a:t>2) Ability to travel over muddy surfaces. </a:t>
            </a:r>
          </a:p>
          <a:p>
            <a:r>
              <a:rPr lang="en-US" dirty="0"/>
              <a:t>3) Ability to travel over rough surfaces, which may reduce the cost of maintenance. </a:t>
            </a:r>
          </a:p>
          <a:p>
            <a:r>
              <a:rPr lang="en-US" dirty="0"/>
              <a:t>4) Ability to operate in rocky formations, where rubber tires might be damaged. </a:t>
            </a:r>
          </a:p>
          <a:p>
            <a:r>
              <a:rPr lang="en-US" dirty="0"/>
              <a:t>5) Greater use on construction jobs. </a:t>
            </a:r>
          </a:p>
          <a:p>
            <a:endParaRPr lang="en-US" dirty="0"/>
          </a:p>
        </p:txBody>
      </p:sp>
    </p:spTree>
    <p:extLst>
      <p:ext uri="{BB962C8B-B14F-4D97-AF65-F5344CB8AC3E}">
        <p14:creationId xmlns:p14="http://schemas.microsoft.com/office/powerpoint/2010/main" val="640216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Advantages of Wheel-Mounted Bulldozers: </a:t>
            </a:r>
            <a:endParaRPr lang="en-US" dirty="0"/>
          </a:p>
          <a:p>
            <a:r>
              <a:rPr lang="en-US" dirty="0"/>
              <a:t>1) Higher travel speed on the job or from one job to another. </a:t>
            </a:r>
          </a:p>
          <a:p>
            <a:r>
              <a:rPr lang="en-US" dirty="0"/>
              <a:t>2) Elimination of hauling equipment to transport the bulldozer to a job. </a:t>
            </a:r>
          </a:p>
          <a:p>
            <a:r>
              <a:rPr lang="en-US" dirty="0"/>
              <a:t>3) Greater output. </a:t>
            </a:r>
          </a:p>
          <a:p>
            <a:r>
              <a:rPr lang="en-US" dirty="0"/>
              <a:t>4) Less operator fatigue. </a:t>
            </a:r>
          </a:p>
          <a:p>
            <a:r>
              <a:rPr lang="en-US" dirty="0"/>
              <a:t>5) Ability to travel on paved highways without damaging the surface. </a:t>
            </a:r>
          </a:p>
          <a:p>
            <a:endParaRPr lang="en-US" dirty="0"/>
          </a:p>
        </p:txBody>
      </p:sp>
    </p:spTree>
    <p:extLst>
      <p:ext uri="{BB962C8B-B14F-4D97-AF65-F5344CB8AC3E}">
        <p14:creationId xmlns:p14="http://schemas.microsoft.com/office/powerpoint/2010/main" val="37572021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Times New Roman" panose="02020603050405020304" pitchFamily="18" charset="0"/>
                <a:cs typeface="Times New Roman" panose="02020603050405020304" pitchFamily="18" charset="0"/>
              </a:rPr>
              <a:t>Production </a:t>
            </a:r>
            <a:r>
              <a:rPr lang="en-US" dirty="0">
                <a:solidFill>
                  <a:srgbClr val="FF0000"/>
                </a:solidFill>
                <a:latin typeface="Times New Roman" panose="02020603050405020304" pitchFamily="18" charset="0"/>
                <a:cs typeface="Times New Roman" panose="02020603050405020304" pitchFamily="18" charset="0"/>
              </a:rPr>
              <a:t>of </a:t>
            </a:r>
            <a:r>
              <a:rPr lang="en-US" dirty="0" smtClean="0">
                <a:solidFill>
                  <a:srgbClr val="FF0000"/>
                </a:solidFill>
                <a:latin typeface="Times New Roman" panose="02020603050405020304" pitchFamily="18" charset="0"/>
                <a:cs typeface="Times New Roman" panose="02020603050405020304" pitchFamily="18" charset="0"/>
              </a:rPr>
              <a:t>bulldozer</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9229165" y="2208912"/>
            <a:ext cx="2962835" cy="374077"/>
          </a:xfrm>
          <a:prstGeom prst="rect">
            <a:avLst/>
          </a:prstGeom>
        </p:spPr>
        <p:txBody>
          <a:bodyPr wrap="square">
            <a:spAutoFit/>
          </a:bodyPr>
          <a:lstStyle/>
          <a:p>
            <a:pPr marL="342900" lvl="0" indent="-342900">
              <a:lnSpc>
                <a:spcPct val="107000"/>
              </a:lnSpc>
              <a:buFont typeface="Symbol" panose="05050102010706020507" pitchFamily="18" charset="2"/>
              <a:buChar char=""/>
            </a:pPr>
            <a:r>
              <a:rPr lang="en-US" b="1" dirty="0">
                <a:solidFill>
                  <a:srgbClr val="000000"/>
                </a:solidFill>
                <a:latin typeface="Times New Roman" panose="02020603050405020304" pitchFamily="18" charset="0"/>
                <a:ea typeface="Calibri" panose="020F0502020204030204" pitchFamily="34" charset="0"/>
                <a:cs typeface="Arial" panose="020B0604020202020204" pitchFamily="34" charset="0"/>
              </a:rPr>
              <a:t>Volume of blade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pic>
        <p:nvPicPr>
          <p:cNvPr id="13" name="Content Placeholder 12"/>
          <p:cNvPicPr>
            <a:picLocks noGrp="1" noChangeAspect="1"/>
          </p:cNvPicPr>
          <p:nvPr>
            <p:ph idx="1"/>
          </p:nvPr>
        </p:nvPicPr>
        <p:blipFill>
          <a:blip r:embed="rId2"/>
          <a:stretch>
            <a:fillRect/>
          </a:stretch>
        </p:blipFill>
        <p:spPr>
          <a:xfrm>
            <a:off x="933226" y="1464329"/>
            <a:ext cx="8295939" cy="4954112"/>
          </a:xfrm>
          <a:prstGeom prst="rect">
            <a:avLst/>
          </a:prstGeom>
        </p:spPr>
      </p:pic>
    </p:spTree>
    <p:extLst>
      <p:ext uri="{BB962C8B-B14F-4D97-AF65-F5344CB8AC3E}">
        <p14:creationId xmlns:p14="http://schemas.microsoft.com/office/powerpoint/2010/main" val="3903652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1">
                                            <p:txEl>
                                              <p:pRg st="0" end="0"/>
                                            </p:txEl>
                                          </p:spTgt>
                                        </p:tgtEl>
                                        <p:attrNameLst>
                                          <p:attrName>style.visibility</p:attrName>
                                        </p:attrNameLst>
                                      </p:cBhvr>
                                      <p:to>
                                        <p:strVal val="visible"/>
                                      </p:to>
                                    </p:set>
                                    <p:animEffect transition="in" filter="wipe(down)">
                                      <p:cBhvr>
                                        <p:cTn id="21"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Soil </a:t>
            </a:r>
            <a:r>
              <a:rPr lang="en-US" b="1" dirty="0"/>
              <a:t>Volume-Change Characteristics: </a:t>
            </a:r>
            <a:endParaRPr lang="en-US" dirty="0"/>
          </a:p>
          <a:p>
            <a:r>
              <a:rPr lang="en-US" dirty="0"/>
              <a:t>Earthmoving material may exist in the following three conditions or states: </a:t>
            </a:r>
          </a:p>
          <a:p>
            <a:r>
              <a:rPr lang="en-US" dirty="0"/>
              <a:t>1. Bank (or in place </a:t>
            </a:r>
            <a:r>
              <a:rPr lang="en-US" dirty="0"/>
              <a:t>)</a:t>
            </a:r>
            <a:r>
              <a:rPr lang="en-US" dirty="0" smtClean="0"/>
              <a:t>: </a:t>
            </a:r>
            <a:r>
              <a:rPr lang="en-US" dirty="0"/>
              <a:t>Material in its natural state before disturbance. It is identified as a bank cubic meter (BCM). </a:t>
            </a:r>
          </a:p>
          <a:p>
            <a:r>
              <a:rPr lang="en-US" dirty="0"/>
              <a:t>2. Loose: Material that has been excavated. It is identified as a loose cubic meter (LCM). </a:t>
            </a:r>
          </a:p>
          <a:p>
            <a:r>
              <a:rPr lang="en-US" dirty="0"/>
              <a:t>3. Compacted: Material after compaction. It is identified as a compacted cubic meter (CCM). </a:t>
            </a:r>
          </a:p>
        </p:txBody>
      </p:sp>
    </p:spTree>
    <p:extLst>
      <p:ext uri="{BB962C8B-B14F-4D97-AF65-F5344CB8AC3E}">
        <p14:creationId xmlns:p14="http://schemas.microsoft.com/office/powerpoint/2010/main" val="1184521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471</Words>
  <Application>Microsoft Office PowerPoint</Application>
  <PresentationFormat>Widescreen</PresentationFormat>
  <Paragraphs>66</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Calibri Light</vt:lpstr>
      <vt:lpstr>Cambria Math</vt:lpstr>
      <vt:lpstr>Symbol</vt:lpstr>
      <vt:lpstr>Times New Roman</vt:lpstr>
      <vt:lpstr>Office Theme</vt:lpstr>
      <vt:lpstr>Chapter three Earthmoving equipment selection </vt:lpstr>
      <vt:lpstr>PowerPoint Presentation</vt:lpstr>
      <vt:lpstr>PowerPoint Presentation</vt:lpstr>
      <vt:lpstr>PowerPoint Presentation</vt:lpstr>
      <vt:lpstr>PowerPoint Presentation</vt:lpstr>
      <vt:lpstr>PowerPoint Presentation</vt:lpstr>
      <vt:lpstr>PowerPoint Presentation</vt:lpstr>
      <vt:lpstr>Production of bulldozer</vt:lpstr>
      <vt:lpstr>PowerPoint Presentation</vt:lpstr>
      <vt:lpstr>(B/L-1)*100=(1780/1370-1)*100=30%</vt:lpstr>
      <vt:lpstr>PowerPoint Presentation</vt:lpstr>
      <vt:lpstr>Cycle time </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three Earthmoving equipment selection</dc:title>
  <dc:creator>University-H</dc:creator>
  <cp:lastModifiedBy>University-H</cp:lastModifiedBy>
  <cp:revision>10</cp:revision>
  <dcterms:created xsi:type="dcterms:W3CDTF">2020-11-07T18:16:26Z</dcterms:created>
  <dcterms:modified xsi:type="dcterms:W3CDTF">2020-11-14T18:59:41Z</dcterms:modified>
</cp:coreProperties>
</file>