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4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7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7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4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1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9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4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0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52DF8-6B91-43C0-9161-0DAD7383BC58}" type="datetimeFigureOut">
              <a:rPr lang="en-US" smtClean="0"/>
              <a:t>2023-02-21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C13A-DED2-413B-A4DC-BE62F619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SPECIFIC GRAVITY OF SOIL GRAINS (GS)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no .2</a:t>
            </a:r>
          </a:p>
          <a:p>
            <a:r>
              <a:rPr lang="en-US" dirty="0" smtClean="0"/>
              <a:t>2023-2-22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10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223" y="880849"/>
            <a:ext cx="8085908" cy="550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01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7" y="3076575"/>
            <a:ext cx="6791325" cy="7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486" y="1778001"/>
            <a:ext cx="10699394" cy="111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67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92774"/>
            <a:ext cx="10343401" cy="550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0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</a:t>
            </a:r>
          </a:p>
          <a:p>
            <a:r>
              <a:rPr lang="en-US" dirty="0"/>
              <a:t>The specific gravity (</a:t>
            </a:r>
            <a:r>
              <a:rPr lang="en-US" dirty="0" err="1"/>
              <a:t>Gs</a:t>
            </a:r>
            <a:r>
              <a:rPr lang="en-US" dirty="0"/>
              <a:t>) of a soil is the ratio of the mass of a unit volume of a material at a</a:t>
            </a:r>
          </a:p>
          <a:p>
            <a:r>
              <a:rPr lang="en-US" dirty="0"/>
              <a:t>stated temperature to the mass of the same volume of distilled water at stated temperature</a:t>
            </a:r>
          </a:p>
          <a:p>
            <a:r>
              <a:rPr lang="en-US" dirty="0"/>
              <a:t>(4oC). Or the specific gravity of soil grains is unit weight of the solid particles to the unit</a:t>
            </a:r>
          </a:p>
          <a:p>
            <a:r>
              <a:rPr lang="en-US" dirty="0"/>
              <a:t>weight of distilled water at </a:t>
            </a:r>
            <a:r>
              <a:rPr lang="en-US" b="1" dirty="0"/>
              <a:t>4oC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611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1892" y="2312127"/>
            <a:ext cx="7463894" cy="251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13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choice of using a </a:t>
            </a:r>
            <a:r>
              <a:rPr lang="en-US" dirty="0" err="1"/>
              <a:t>pycnometer</a:t>
            </a:r>
            <a:r>
              <a:rPr lang="en-US" dirty="0"/>
              <a:t> or constant volume method is purely academic. When</a:t>
            </a:r>
          </a:p>
          <a:p>
            <a:r>
              <a:rPr lang="en-US" dirty="0"/>
              <a:t>the soil particles passing the </a:t>
            </a:r>
            <a:r>
              <a:rPr lang="en-US" b="1" dirty="0"/>
              <a:t>No. 4 (4.75 mm) </a:t>
            </a:r>
            <a:r>
              <a:rPr lang="en-US" dirty="0"/>
              <a:t>sieve</a:t>
            </a:r>
            <a:r>
              <a:rPr lang="en-US" dirty="0" smtClean="0"/>
              <a:t>.</a:t>
            </a:r>
          </a:p>
          <a:p>
            <a:r>
              <a:rPr lang="en-US" dirty="0"/>
              <a:t>The volume of a known weight of soil grains can be obtained by using stoppered bottle</a:t>
            </a:r>
          </a:p>
          <a:p>
            <a:r>
              <a:rPr lang="en-US" dirty="0"/>
              <a:t>of known volume (</a:t>
            </a:r>
            <a:r>
              <a:rPr lang="en-US" dirty="0" err="1"/>
              <a:t>pycnometer</a:t>
            </a:r>
            <a:r>
              <a:rPr lang="en-US" dirty="0"/>
              <a:t>) depending on the </a:t>
            </a:r>
            <a:r>
              <a:rPr lang="en-US" b="1" dirty="0"/>
              <a:t>Archimedes </a:t>
            </a:r>
            <a:r>
              <a:rPr lang="en-US" dirty="0"/>
              <a:t>principle (if a body</a:t>
            </a:r>
          </a:p>
          <a:p>
            <a:r>
              <a:rPr lang="en-US" dirty="0"/>
              <a:t>submerged in a volume of water will displace a volume of water equal to the volume of</a:t>
            </a:r>
          </a:p>
          <a:p>
            <a:r>
              <a:rPr lang="en-US" dirty="0"/>
              <a:t>submerged body). Then the </a:t>
            </a:r>
            <a:r>
              <a:rPr lang="en-US" dirty="0" err="1"/>
              <a:t>pycnometer</a:t>
            </a:r>
            <a:r>
              <a:rPr lang="en-US" dirty="0"/>
              <a:t> holds a standard volume of distilled water at </a:t>
            </a:r>
            <a:r>
              <a:rPr lang="en-US" b="1" dirty="0"/>
              <a:t>20o</a:t>
            </a:r>
          </a:p>
          <a:p>
            <a:r>
              <a:rPr lang="en-US" b="1" dirty="0"/>
              <a:t>C.</a:t>
            </a:r>
          </a:p>
          <a:p>
            <a:r>
              <a:rPr lang="en-US" dirty="0"/>
              <a:t>o At temperature above </a:t>
            </a:r>
            <a:r>
              <a:rPr lang="en-US" b="1" dirty="0"/>
              <a:t>20 </a:t>
            </a:r>
            <a:r>
              <a:rPr lang="en-US" b="1" dirty="0" err="1"/>
              <a:t>oC</a:t>
            </a:r>
            <a:r>
              <a:rPr lang="en-US" dirty="0"/>
              <a:t>, the volume will be slightly more.</a:t>
            </a:r>
          </a:p>
          <a:p>
            <a:r>
              <a:rPr lang="en-US" dirty="0"/>
              <a:t>o At temperature below </a:t>
            </a:r>
            <a:r>
              <a:rPr lang="en-US" b="1" dirty="0"/>
              <a:t>20 </a:t>
            </a:r>
            <a:r>
              <a:rPr lang="en-US" b="1" dirty="0" err="1"/>
              <a:t>oC</a:t>
            </a:r>
            <a:r>
              <a:rPr lang="en-US" dirty="0"/>
              <a:t>, the volume will be slightly less.</a:t>
            </a:r>
          </a:p>
          <a:p>
            <a:r>
              <a:rPr lang="en-US" dirty="0"/>
              <a:t> The specific gravity of solids for most natural soils falls in the general range of </a:t>
            </a:r>
            <a:r>
              <a:rPr lang="en-US" b="1" dirty="0"/>
              <a:t>2.65 </a:t>
            </a:r>
            <a:r>
              <a:rPr lang="en-US" dirty="0"/>
              <a:t>–</a:t>
            </a:r>
          </a:p>
          <a:p>
            <a:r>
              <a:rPr lang="en-US" b="1" dirty="0"/>
              <a:t>2.85</a:t>
            </a:r>
            <a:r>
              <a:rPr lang="en-US" dirty="0"/>
              <a:t>, the smaller values are for the coarse – grained soils.</a:t>
            </a:r>
          </a:p>
        </p:txBody>
      </p:sp>
    </p:spTree>
    <p:extLst>
      <p:ext uri="{BB962C8B-B14F-4D97-AF65-F5344CB8AC3E}">
        <p14:creationId xmlns:p14="http://schemas.microsoft.com/office/powerpoint/2010/main" val="330739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PURPOSES</a:t>
            </a:r>
          </a:p>
          <a:p>
            <a:r>
              <a:rPr lang="en-US" dirty="0"/>
              <a:t> </a:t>
            </a:r>
            <a:r>
              <a:rPr lang="en-US" dirty="0" err="1"/>
              <a:t>Gs</a:t>
            </a:r>
            <a:r>
              <a:rPr lang="en-US" dirty="0"/>
              <a:t> is useful for determining weight volume relationships.</a:t>
            </a:r>
          </a:p>
          <a:p>
            <a:r>
              <a:rPr lang="en-US" dirty="0"/>
              <a:t> It's used in the computation of most of the laboratory tests; such as: hydrometer,</a:t>
            </a:r>
          </a:p>
          <a:p>
            <a:r>
              <a:rPr lang="en-US" dirty="0"/>
              <a:t>consolidation.</a:t>
            </a:r>
          </a:p>
          <a:p>
            <a:r>
              <a:rPr lang="en-US" dirty="0"/>
              <a:t> Specific gravity may be useful in soil mineral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88982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APPARATUS</a:t>
            </a:r>
          </a:p>
          <a:p>
            <a:r>
              <a:rPr lang="en-US" dirty="0"/>
              <a:t>The equipment for determination specific gravity includes:</a:t>
            </a:r>
          </a:p>
          <a:p>
            <a:r>
              <a:rPr lang="en-US" dirty="0"/>
              <a:t>1. </a:t>
            </a:r>
            <a:r>
              <a:rPr lang="en-US" dirty="0" err="1"/>
              <a:t>Pycnometer</a:t>
            </a:r>
            <a:r>
              <a:rPr lang="en-US" dirty="0"/>
              <a:t> with capacity 100 ml and stopper.</a:t>
            </a:r>
          </a:p>
          <a:p>
            <a:r>
              <a:rPr lang="en-US" dirty="0"/>
              <a:t>2. Vacuum pump.</a:t>
            </a:r>
          </a:p>
          <a:p>
            <a:r>
              <a:rPr lang="en-US" dirty="0"/>
              <a:t>3. </a:t>
            </a:r>
            <a:r>
              <a:rPr lang="en-US" dirty="0" err="1"/>
              <a:t>Desicator</a:t>
            </a:r>
            <a:r>
              <a:rPr lang="en-US" dirty="0"/>
              <a:t>.</a:t>
            </a:r>
          </a:p>
          <a:p>
            <a:r>
              <a:rPr lang="en-US" dirty="0"/>
              <a:t>4. Wash bottle.</a:t>
            </a:r>
          </a:p>
          <a:p>
            <a:r>
              <a:rPr lang="en-US" dirty="0"/>
              <a:t>5. Thermometer, ranging from 0 to 50o C.</a:t>
            </a:r>
          </a:p>
          <a:p>
            <a:r>
              <a:rPr lang="en-US" dirty="0"/>
              <a:t>6. Distilled </a:t>
            </a:r>
            <a:r>
              <a:rPr lang="en-US" dirty="0" err="1"/>
              <a:t>deaired</a:t>
            </a:r>
            <a:r>
              <a:rPr lang="en-US" dirty="0"/>
              <a:t> water.</a:t>
            </a:r>
          </a:p>
          <a:p>
            <a:r>
              <a:rPr lang="en-US" dirty="0"/>
              <a:t>7. Drying oven.</a:t>
            </a:r>
          </a:p>
          <a:p>
            <a:r>
              <a:rPr lang="en-US" dirty="0"/>
              <a:t>8. Balance accurate to 0.01 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4734" y="1500596"/>
            <a:ext cx="31908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8611" y="3076521"/>
            <a:ext cx="2719766" cy="35738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" y="384079"/>
            <a:ext cx="4746021" cy="32691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8279" y="365125"/>
            <a:ext cx="3342978" cy="33772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8083" y="3742330"/>
            <a:ext cx="2030842" cy="26116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7358" y="3997557"/>
            <a:ext cx="2131681" cy="2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07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PROCEDURE</a:t>
            </a:r>
          </a:p>
          <a:p>
            <a:pPr marL="514350" indent="-514350"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weight of empty stoppered bottle with stopper </a:t>
            </a:r>
            <a:r>
              <a:rPr lang="en-US" b="1" dirty="0" err="1"/>
              <a:t>w</a:t>
            </a:r>
            <a:r>
              <a:rPr lang="en-US" b="1" i="1" dirty="0" err="1"/>
              <a:t>b</a:t>
            </a:r>
            <a:r>
              <a:rPr lang="en-US" dirty="0"/>
              <a:t>, which must be clean </a:t>
            </a:r>
            <a:r>
              <a:rPr lang="en-US" dirty="0" smtClean="0"/>
              <a:t>and dry.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Take about 25 to 30 g of oven dried soil and transfer the soil into the </a:t>
            </a:r>
            <a:r>
              <a:rPr lang="en-US" dirty="0" err="1" smtClean="0"/>
              <a:t>pycnometer</a:t>
            </a:r>
            <a:r>
              <a:rPr lang="en-US" dirty="0" smtClean="0"/>
              <a:t> then </a:t>
            </a:r>
            <a:r>
              <a:rPr lang="en-US" dirty="0"/>
              <a:t>obtain the weight of </a:t>
            </a:r>
            <a:r>
              <a:rPr lang="en-US" dirty="0" err="1"/>
              <a:t>pycnometer</a:t>
            </a:r>
            <a:r>
              <a:rPr lang="en-US" dirty="0"/>
              <a:t> and dry soil </a:t>
            </a:r>
            <a:r>
              <a:rPr lang="en-US" b="1" dirty="0" err="1"/>
              <a:t>wbs</a:t>
            </a:r>
            <a:r>
              <a:rPr lang="en-US" dirty="0"/>
              <a:t>. Taking care not to </a:t>
            </a:r>
            <a:r>
              <a:rPr lang="en-US" dirty="0" smtClean="0"/>
              <a:t>lose any of </a:t>
            </a:r>
            <a:r>
              <a:rPr lang="en-US" dirty="0"/>
              <a:t>the soil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Add sufficient distilled water to fill the stoppered bottle half-full to three-fourth </a:t>
            </a:r>
            <a:r>
              <a:rPr lang="en-US" dirty="0" smtClean="0"/>
              <a:t>full(do </a:t>
            </a:r>
            <a:r>
              <a:rPr lang="en-US" dirty="0"/>
              <a:t>not fill it completely).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4922" y="2039144"/>
            <a:ext cx="8382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38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4. Put the stoppered bottle without stopper inside a </a:t>
            </a:r>
            <a:r>
              <a:rPr lang="en-US" dirty="0" err="1"/>
              <a:t>desicator</a:t>
            </a:r>
            <a:r>
              <a:rPr lang="en-US" dirty="0"/>
              <a:t> and attach the </a:t>
            </a:r>
            <a:r>
              <a:rPr lang="en-US" dirty="0" err="1"/>
              <a:t>desicator</a:t>
            </a:r>
            <a:r>
              <a:rPr lang="en-US" dirty="0"/>
              <a:t> to </a:t>
            </a:r>
            <a:r>
              <a:rPr lang="en-US" dirty="0" smtClean="0"/>
              <a:t>a vacuum </a:t>
            </a:r>
            <a:r>
              <a:rPr lang="en-US" dirty="0"/>
              <a:t>line and for at least 10 min. subject the contents to a vacuum (the reduced </a:t>
            </a:r>
            <a:r>
              <a:rPr lang="en-US" dirty="0" smtClean="0"/>
              <a:t>air pressure </a:t>
            </a:r>
            <a:r>
              <a:rPr lang="en-US" dirty="0"/>
              <a:t>should cause the water to boil).</a:t>
            </a:r>
          </a:p>
          <a:p>
            <a:pPr marL="0" indent="0">
              <a:buNone/>
            </a:pPr>
            <a:r>
              <a:rPr lang="en-US" dirty="0"/>
              <a:t>5. When </a:t>
            </a:r>
            <a:r>
              <a:rPr lang="en-US" dirty="0" err="1"/>
              <a:t>deairing</a:t>
            </a:r>
            <a:r>
              <a:rPr lang="en-US" dirty="0"/>
              <a:t> process is complete, add </a:t>
            </a:r>
            <a:r>
              <a:rPr lang="en-US" dirty="0" err="1"/>
              <a:t>deaired</a:t>
            </a:r>
            <a:r>
              <a:rPr lang="en-US" dirty="0"/>
              <a:t> water to fill the stoppered </a:t>
            </a:r>
            <a:r>
              <a:rPr lang="en-US" dirty="0" smtClean="0"/>
              <a:t>bottle volume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6. Obtain the weight of (bottle + stopper + soil+ water) </a:t>
            </a:r>
            <a:r>
              <a:rPr lang="en-US" b="1" dirty="0" err="1"/>
              <a:t>wbws</a:t>
            </a:r>
            <a:r>
              <a:rPr lang="en-US" b="1" dirty="0"/>
              <a:t> , </a:t>
            </a:r>
            <a:r>
              <a:rPr lang="en-US" dirty="0"/>
              <a:t>and take </a:t>
            </a:r>
            <a:r>
              <a:rPr lang="en-US" dirty="0" smtClean="0"/>
              <a:t>water temperature </a:t>
            </a:r>
            <a:r>
              <a:rPr lang="en-US" b="1" dirty="0"/>
              <a:t>T1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7. Empty the stoppered bottle and its contents. Then fill it with distilled </a:t>
            </a:r>
            <a:r>
              <a:rPr lang="en-US" dirty="0" err="1"/>
              <a:t>deaired</a:t>
            </a:r>
            <a:r>
              <a:rPr lang="en-US" dirty="0"/>
              <a:t> </a:t>
            </a:r>
            <a:r>
              <a:rPr lang="en-US" dirty="0" smtClean="0"/>
              <a:t>water and measure </a:t>
            </a:r>
            <a:r>
              <a:rPr lang="en-US" dirty="0"/>
              <a:t>its weight </a:t>
            </a:r>
            <a:r>
              <a:rPr lang="en-US" b="1" dirty="0" err="1"/>
              <a:t>wbw</a:t>
            </a:r>
            <a:r>
              <a:rPr lang="en-US" dirty="0"/>
              <a:t>. Take the water temperature </a:t>
            </a:r>
            <a:r>
              <a:rPr lang="en-US" b="1" dirty="0"/>
              <a:t>T2.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530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SPECIFIC GRAVITY OF SOIL GRAINS (GS)</vt:lpstr>
      <vt:lpstr>PowerPoint Presentation</vt:lpstr>
      <vt:lpstr>PowerPoint Presentation</vt:lpstr>
      <vt:lpstr>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GRAVITY OF SOIL GRAINS (GS)</dc:title>
  <dc:creator>University-H</dc:creator>
  <cp:lastModifiedBy>University-H</cp:lastModifiedBy>
  <cp:revision>2</cp:revision>
  <dcterms:created xsi:type="dcterms:W3CDTF">2023-02-21T15:17:57Z</dcterms:created>
  <dcterms:modified xsi:type="dcterms:W3CDTF">2023-02-21T15:19:20Z</dcterms:modified>
</cp:coreProperties>
</file>