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61" r:id="rId5"/>
    <p:sldId id="259" r:id="rId6"/>
    <p:sldId id="263" r:id="rId7"/>
    <p:sldId id="264" r:id="rId8"/>
    <p:sldId id="265"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3" d="100"/>
          <a:sy n="73" d="100"/>
        </p:scale>
        <p:origin x="121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9D79161-6033-4317-ABEA-3C38001220C5}" type="datetimeFigureOut">
              <a:rPr lang="ar-IQ" smtClean="0"/>
              <a:t>23/02/1444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23E9E76C-B584-4F64-A698-CFB60BE4FBB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D79161-6033-4317-ABEA-3C38001220C5}" type="datetimeFigureOut">
              <a:rPr lang="ar-IQ" smtClean="0"/>
              <a:t>23/02/1444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D79161-6033-4317-ABEA-3C38001220C5}" type="datetimeFigureOut">
              <a:rPr lang="ar-IQ" smtClean="0"/>
              <a:t>23/02/1444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D79161-6033-4317-ABEA-3C38001220C5}" type="datetimeFigureOut">
              <a:rPr lang="ar-IQ" smtClean="0"/>
              <a:t>23/02/1444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9D79161-6033-4317-ABEA-3C38001220C5}" type="datetimeFigureOut">
              <a:rPr lang="ar-IQ" smtClean="0"/>
              <a:t>23/02/1444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E9E76C-B584-4F64-A698-CFB60BE4FBB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9D79161-6033-4317-ABEA-3C38001220C5}" type="datetimeFigureOut">
              <a:rPr lang="ar-IQ" smtClean="0"/>
              <a:t>23/02/1444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9D79161-6033-4317-ABEA-3C38001220C5}" type="datetimeFigureOut">
              <a:rPr lang="ar-IQ" smtClean="0"/>
              <a:t>23/02/1444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9D79161-6033-4317-ABEA-3C38001220C5}" type="datetimeFigureOut">
              <a:rPr lang="ar-IQ" smtClean="0"/>
              <a:t>23/02/1444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79161-6033-4317-ABEA-3C38001220C5}" type="datetimeFigureOut">
              <a:rPr lang="ar-IQ" smtClean="0"/>
              <a:t>23/02/1444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9D79161-6033-4317-ABEA-3C38001220C5}" type="datetimeFigureOut">
              <a:rPr lang="ar-IQ" smtClean="0"/>
              <a:t>23/02/1444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9D79161-6033-4317-ABEA-3C38001220C5}" type="datetimeFigureOut">
              <a:rPr lang="ar-IQ" smtClean="0"/>
              <a:t>23/02/1444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23E9E76C-B584-4F64-A698-CFB60BE4FBBD}"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D79161-6033-4317-ABEA-3C38001220C5}" type="datetimeFigureOut">
              <a:rPr lang="ar-IQ" smtClean="0"/>
              <a:t>23/02/1444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E9E76C-B584-4F64-A698-CFB60BE4FBBD}"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60648"/>
            <a:ext cx="8856984" cy="6480720"/>
          </a:xfrm>
        </p:spPr>
        <p:txBody>
          <a:bodyPr>
            <a:normAutofit/>
          </a:bodyPr>
          <a:lstStyle/>
          <a:p>
            <a:pPr algn="just">
              <a:lnSpc>
                <a:spcPct val="120000"/>
              </a:lnSpc>
            </a:pPr>
            <a:r>
              <a:rPr lang="ar-SA" dirty="0">
                <a:cs typeface="Ali-A-Traditional" pitchFamily="2" charset="-78"/>
              </a:rPr>
              <a:t>الصوت في اللغة: </a:t>
            </a:r>
            <a:endParaRPr lang="ar-IQ" dirty="0">
              <a:cs typeface="Ali-A-Traditional" pitchFamily="2" charset="-78"/>
            </a:endParaRPr>
          </a:p>
          <a:p>
            <a:pPr algn="just">
              <a:lnSpc>
                <a:spcPct val="120000"/>
              </a:lnSpc>
            </a:pPr>
            <a:r>
              <a:rPr lang="ar-IQ" dirty="0">
                <a:cs typeface="Ali-A-Traditional" pitchFamily="2" charset="-78"/>
              </a:rPr>
              <a:t>            </a:t>
            </a:r>
            <a:r>
              <a:rPr lang="ar-SA" dirty="0">
                <a:cs typeface="Ali-A-Traditional" pitchFamily="2" charset="-78"/>
              </a:rPr>
              <a:t>الجرس ، ومنه يقال : صات يصوت ويَصات صوتا فهو صائت، وصوَّت يصوِّت تصويتا فهو مصوِّت، جاء في كتاب العين : ( صَوّتَ فلان بفلان تصويتاً أي دعاه ، وصات يصوت صوتا فهو صائت بمعنى صائح</a:t>
            </a:r>
            <a:r>
              <a:rPr lang="en-US" dirty="0">
                <a:cs typeface="Ali-A-Traditional" pitchFamily="2" charset="-78"/>
              </a:rPr>
              <a:t>.</a:t>
            </a:r>
            <a:r>
              <a:rPr lang="ar-SA" dirty="0">
                <a:cs typeface="Ali-A-Traditional" pitchFamily="2" charset="-78"/>
              </a:rPr>
              <a:t>فالصوت يقابل الصياح ، وصات بمعنى صاح ، وصائح اسم فاعل له </a:t>
            </a:r>
            <a:r>
              <a:rPr lang="ar-IQ" dirty="0">
                <a:cs typeface="Ali-A-Traditional" pitchFamily="2" charset="-78"/>
              </a:rPr>
              <a:t>.</a:t>
            </a:r>
            <a:r>
              <a:rPr lang="ar-SA" dirty="0">
                <a:cs typeface="Ali-A-Traditional" pitchFamily="2" charset="-78"/>
              </a:rPr>
              <a:t> </a:t>
            </a:r>
            <a:endParaRPr lang="ar-IQ" dirty="0">
              <a:cs typeface="Ali-A-Traditional" pitchFamily="2" charset="-78"/>
            </a:endParaRPr>
          </a:p>
          <a:p>
            <a:pPr algn="just">
              <a:lnSpc>
                <a:spcPct val="120000"/>
              </a:lnSpc>
            </a:pPr>
            <a:endParaRPr lang="ar-IQ" dirty="0">
              <a:cs typeface="Ali-A-Traditional" pitchFamily="2" charset="-78"/>
            </a:endParaRPr>
          </a:p>
          <a:p>
            <a:pPr algn="just">
              <a:lnSpc>
                <a:spcPct val="120000"/>
              </a:lnSpc>
            </a:pPr>
            <a:r>
              <a:rPr lang="ar-IQ" dirty="0">
                <a:cs typeface="Ali-A-Traditional" pitchFamily="2" charset="-78"/>
              </a:rPr>
              <a:t>قال ابن منظور </a:t>
            </a:r>
            <a:r>
              <a:rPr lang="ar-IQ" dirty="0">
                <a:cs typeface="Ali-A-Traditional" pitchFamily="2" charset="-78"/>
                <a:sym typeface="Wingdings" pitchFamily="2" charset="2"/>
              </a:rPr>
              <a:t>: (( الصوت الجرس معروف مذكر وانما يؤنث من أجل ارادة الضوضاء والجلبة على معنى الصيحة والاستغاثة ، وهذا قبيح عند ابن سيدة ، وجمعه أصوات ))</a:t>
            </a:r>
          </a:p>
          <a:p>
            <a:pPr algn="just">
              <a:lnSpc>
                <a:spcPct val="120000"/>
              </a:lnSpc>
            </a:pPr>
            <a:endParaRPr lang="ar-IQ" dirty="0">
              <a:cs typeface="Ali-A-Traditional" pitchFamily="2" charset="-78"/>
              <a:sym typeface="Wingdings" pitchFamily="2" charset="2"/>
            </a:endParaRPr>
          </a:p>
          <a:p>
            <a:pPr algn="just">
              <a:lnSpc>
                <a:spcPct val="120000"/>
              </a:lnSpc>
            </a:pPr>
            <a:r>
              <a:rPr lang="ar-IQ" dirty="0">
                <a:cs typeface="Ali-A-Traditional" pitchFamily="2" charset="-78"/>
              </a:rPr>
              <a:t>وجاء في الحديث (( كان العباس رجلاً صيتاً )) اي شديد الصوت عاليه، ومنه الصَيّت والصائت ، ويقال : حمارُ صاتٌ ، اي شديد الصوت ، وتقول العرب : (( أسمع صوتاً وأرى فوتاً )) ، اي اسمع صوتاً ولا أرى فعلاً .</a:t>
            </a:r>
          </a:p>
          <a:p>
            <a:pPr algn="just">
              <a:lnSpc>
                <a:spcPct val="120000"/>
              </a:lnSpc>
            </a:pPr>
            <a:endParaRPr lang="ar-IQ" dirty="0">
              <a:cs typeface="Ali-A-Traditional" pitchFamily="2" charset="-78"/>
            </a:endParaRPr>
          </a:p>
          <a:p>
            <a:pPr>
              <a:lnSpc>
                <a:spcPct val="120000"/>
              </a:lnSpc>
            </a:pPr>
            <a:endParaRPr lang="ar-IQ" dirty="0">
              <a:cs typeface="Ali-A-Traditional" pitchFamily="2" charset="-78"/>
            </a:endParaRPr>
          </a:p>
          <a:p>
            <a:endParaRPr lang="ar-IQ" dirty="0"/>
          </a:p>
        </p:txBody>
      </p:sp>
    </p:spTree>
    <p:extLst>
      <p:ext uri="{BB962C8B-B14F-4D97-AF65-F5344CB8AC3E}">
        <p14:creationId xmlns:p14="http://schemas.microsoft.com/office/powerpoint/2010/main" val="3218725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8640"/>
            <a:ext cx="8784976" cy="6480720"/>
          </a:xfrm>
        </p:spPr>
        <p:txBody>
          <a:bodyPr>
            <a:normAutofit fontScale="92500"/>
          </a:bodyPr>
          <a:lstStyle/>
          <a:p>
            <a:pPr algn="just"/>
            <a:r>
              <a:rPr lang="ar-SA" dirty="0">
                <a:cs typeface="Ali-A-Traditional" pitchFamily="2" charset="-78"/>
              </a:rPr>
              <a:t>وهو في نظر ابن فارس أ صل صحيح يفيد بأنه جنس لكل ما وقر في إذن السامع. والأصل في الصوت التذكير،لأنه مصدر بمنزلة الضرب، غير أنه جاء مؤنثا على معنى الصيحة؛ </a:t>
            </a:r>
            <a:endParaRPr lang="ar-IQ" dirty="0">
              <a:cs typeface="Ali-A-Traditional" pitchFamily="2" charset="-78"/>
            </a:endParaRPr>
          </a:p>
          <a:p>
            <a:pPr algn="just"/>
            <a:endParaRPr lang="ar-IQ" dirty="0">
              <a:cs typeface="Ali-A-Traditional" pitchFamily="2" charset="-78"/>
            </a:endParaRPr>
          </a:p>
          <a:p>
            <a:pPr marL="457200" indent="-457200" algn="just">
              <a:buFontTx/>
              <a:buChar char="-"/>
            </a:pPr>
            <a:r>
              <a:rPr lang="ar-SA" dirty="0">
                <a:cs typeface="Ali-A-Traditional" pitchFamily="2" charset="-78"/>
              </a:rPr>
              <a:t>قال رويشد بن كثير الطائي :</a:t>
            </a:r>
            <a:endParaRPr lang="en-US" dirty="0">
              <a:cs typeface="Ali-A-Traditional" pitchFamily="2" charset="-78"/>
            </a:endParaRPr>
          </a:p>
          <a:p>
            <a:pPr algn="just"/>
            <a:r>
              <a:rPr lang="ar-IQ" dirty="0">
                <a:cs typeface="Ali-A-Traditional" pitchFamily="2" charset="-78"/>
              </a:rPr>
              <a:t>                  </a:t>
            </a:r>
            <a:r>
              <a:rPr lang="ar-SA" dirty="0">
                <a:cs typeface="Ali-A-Traditional" pitchFamily="2" charset="-78"/>
              </a:rPr>
              <a:t>يَا أَيُها الرَّاكِبُ الْمُزْجِي مَطِيَتَهُ </a:t>
            </a:r>
            <a:r>
              <a:rPr lang="ar-IQ" dirty="0">
                <a:cs typeface="Ali-A-Traditional" pitchFamily="2" charset="-78"/>
              </a:rPr>
              <a:t>      </a:t>
            </a:r>
            <a:r>
              <a:rPr lang="ar-SA" dirty="0">
                <a:cs typeface="Ali-A-Traditional" pitchFamily="2" charset="-78"/>
              </a:rPr>
              <a:t>سَائلْ بَنِي أَسَدٍ : ما هذه الصّوْتُ؟</a:t>
            </a:r>
            <a:endParaRPr lang="ar-IQ" dirty="0">
              <a:cs typeface="Ali-A-Traditional" pitchFamily="2" charset="-78"/>
            </a:endParaRPr>
          </a:p>
          <a:p>
            <a:pPr algn="just"/>
            <a:endParaRPr lang="en-US" b="1" i="1" dirty="0">
              <a:cs typeface="Ali-A-Traditional" pitchFamily="2" charset="-78"/>
            </a:endParaRPr>
          </a:p>
          <a:p>
            <a:pPr algn="just"/>
            <a:r>
              <a:rPr lang="ar-SA" dirty="0">
                <a:cs typeface="Ali-A-Traditional" pitchFamily="2" charset="-78"/>
              </a:rPr>
              <a:t>وقد عد ذلك من قبيح الضرورة ،لأنه خروج عن أصل إلى فرع، وإنما المستجاز من ذلك رد التأنيث إلى التذكير ؛ لأن التذكير هو الأصل فإِنَّما انثه لأَنه أَراد به الضَّوضاءَ والجَلَبة على معنى الصَّيْحةِ أَو الاستغاثة</a:t>
            </a:r>
            <a:endParaRPr lang="ar-IQ" dirty="0">
              <a:cs typeface="Ali-A-Traditional" pitchFamily="2" charset="-78"/>
            </a:endParaRPr>
          </a:p>
          <a:p>
            <a:pPr algn="just"/>
            <a:r>
              <a:rPr lang="ar-IQ" dirty="0">
                <a:cs typeface="Ali-A-Traditional" pitchFamily="2" charset="-78"/>
              </a:rPr>
              <a:t>والصوت: صوت الإنسان وغيره، وكل ضربات الأُغنيات صوت، ورجل صَيّتٌ أي: شديد الصوت.</a:t>
            </a:r>
          </a:p>
          <a:p>
            <a:pPr algn="just"/>
            <a:endParaRPr lang="ar-IQ" dirty="0">
              <a:cs typeface="Ali-A-Traditional" pitchFamily="2" charset="-78"/>
            </a:endParaRPr>
          </a:p>
          <a:p>
            <a:pPr algn="just">
              <a:lnSpc>
                <a:spcPct val="120000"/>
              </a:lnSpc>
            </a:pPr>
            <a:r>
              <a:rPr lang="ar-IQ" dirty="0">
                <a:cs typeface="Ali-A-Traditional" pitchFamily="2" charset="-78"/>
              </a:rPr>
              <a:t>فالصوت بذلك ظاهرة طبيعية  تحدث نتيجة اهتزازات جسم معين ،</a:t>
            </a:r>
            <a:r>
              <a:rPr lang="ar-SA" sz="2800" dirty="0">
                <a:cs typeface="Ali-A-Traditional" pitchFamily="2" charset="-78"/>
              </a:rPr>
              <a:t> </a:t>
            </a:r>
            <a:r>
              <a:rPr lang="ar-IQ" sz="2800" dirty="0">
                <a:cs typeface="Ali-A-Traditional" pitchFamily="2" charset="-78"/>
              </a:rPr>
              <a:t>لذا فهو </a:t>
            </a:r>
            <a:r>
              <a:rPr lang="ar-SA" sz="2800" dirty="0">
                <a:cs typeface="Ali-A-Traditional" pitchFamily="2" charset="-78"/>
              </a:rPr>
              <a:t>أحد الظواهر الطبيعية التي يدرك الإنسان أثرها </a:t>
            </a:r>
            <a:r>
              <a:rPr lang="ar-IQ" sz="2800" dirty="0">
                <a:cs typeface="Ali-A-Traditional" pitchFamily="2" charset="-78"/>
              </a:rPr>
              <a:t>ولا يدرك كنهها ، </a:t>
            </a:r>
            <a:r>
              <a:rPr lang="ar-SA" sz="2800" dirty="0">
                <a:cs typeface="Ali-A-Traditional" pitchFamily="2" charset="-78"/>
              </a:rPr>
              <a:t>فقد أثبتت التجارب في علم الأصوات أن كل صوت مسموع يستلزم وجود جسم يهتز على أن تلك الهزات لا تدرك بالعين في بعض الأحيان وأن هذه الهزات لمصدر الصوت تنتقل في وسط غازي أو سائل أو صلب حتى تصل إلى الإذن السامعة. </a:t>
            </a:r>
            <a:endParaRPr lang="ar-IQ" sz="2800" dirty="0">
              <a:cs typeface="Ali-A-Traditional" pitchFamily="2" charset="-78"/>
            </a:endParaRPr>
          </a:p>
          <a:p>
            <a:pPr algn="just">
              <a:lnSpc>
                <a:spcPct val="120000"/>
              </a:lnSpc>
            </a:pPr>
            <a:endParaRPr lang="ar-IQ" sz="2800" dirty="0">
              <a:cs typeface="Ali-A-Traditional" pitchFamily="2" charset="-78"/>
            </a:endParaRPr>
          </a:p>
          <a:p>
            <a:pPr algn="just"/>
            <a:endParaRPr lang="ar-IQ" dirty="0">
              <a:cs typeface="Ali-A-Traditional" pitchFamily="2" charset="-78"/>
            </a:endParaRPr>
          </a:p>
          <a:p>
            <a:pPr algn="just"/>
            <a:endParaRPr lang="ar-IQ" dirty="0">
              <a:cs typeface="Ali-A-Traditional" pitchFamily="2" charset="-78"/>
            </a:endParaRPr>
          </a:p>
          <a:p>
            <a:pPr algn="just"/>
            <a:endParaRPr lang="ar-IQ" dirty="0"/>
          </a:p>
        </p:txBody>
      </p:sp>
    </p:spTree>
    <p:extLst>
      <p:ext uri="{BB962C8B-B14F-4D97-AF65-F5344CB8AC3E}">
        <p14:creationId xmlns:p14="http://schemas.microsoft.com/office/powerpoint/2010/main" val="33169147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heel(1)">
                                      <p:cBhvr>
                                        <p:cTn id="21" dur="2000"/>
                                        <p:tgtEl>
                                          <p:spTgt spid="3">
                                            <p:txEl>
                                              <p:pRg st="6" end="6"/>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circle(in)">
                                      <p:cBhvr>
                                        <p:cTn id="2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8640"/>
            <a:ext cx="8856984" cy="6552728"/>
          </a:xfrm>
        </p:spPr>
        <p:txBody>
          <a:bodyPr/>
          <a:lstStyle/>
          <a:p>
            <a:pPr algn="just"/>
            <a:r>
              <a:rPr lang="ar-SA" b="1" dirty="0">
                <a:cs typeface="+mj-cs"/>
              </a:rPr>
              <a:t>الصوت اصطلاحا</a:t>
            </a:r>
            <a:r>
              <a:rPr lang="en-US" b="1" dirty="0">
                <a:cs typeface="+mj-cs"/>
              </a:rPr>
              <a:t>:</a:t>
            </a:r>
          </a:p>
          <a:p>
            <a:pPr algn="just"/>
            <a:r>
              <a:rPr lang="ar-IQ" b="1" dirty="0">
                <a:cs typeface="+mj-cs"/>
              </a:rPr>
              <a:t>  هو الأثر السمعي الذي يصدر طواعية واختياراً عن تلك الأعضاء المسمات تجاوزاً أعضاء النطق</a:t>
            </a:r>
          </a:p>
          <a:p>
            <a:pPr algn="just"/>
            <a:endParaRPr lang="ar-IQ" b="1" dirty="0">
              <a:cs typeface="+mj-cs"/>
            </a:endParaRPr>
          </a:p>
          <a:p>
            <a:pPr algn="just"/>
            <a:r>
              <a:rPr lang="ar-IQ" b="1" dirty="0">
                <a:cs typeface="+mj-cs"/>
              </a:rPr>
              <a:t>  ولقد </a:t>
            </a:r>
            <a:r>
              <a:rPr lang="ar-SA" dirty="0">
                <a:cs typeface="Ali-A-Traditional" pitchFamily="2" charset="-78"/>
              </a:rPr>
              <a:t>قدم لنا القدمى لمفهوم الصوت دراسة علمية رصينة ويكاد يكون تعريف ابن جني للصوت هو الاوضح من بين التعاريف الاخرى اذ عرفه بقوله : </a:t>
            </a:r>
            <a:r>
              <a:rPr lang="ar-IQ" dirty="0">
                <a:cs typeface="Ali-A-Traditional" pitchFamily="2" charset="-78"/>
              </a:rPr>
              <a:t>(</a:t>
            </a:r>
            <a:r>
              <a:rPr lang="ar-SA" dirty="0">
                <a:cs typeface="Ali-A-Traditional" pitchFamily="2" charset="-78"/>
              </a:rPr>
              <a:t>(اعلم أن الصوت عرض يخرج مع النفس مستطيلا متصلا حتى يعرض له في الحلق ، والفم ، والشفتين مقاطع تثنيه عن امتداده ،واستطالته</a:t>
            </a:r>
            <a:r>
              <a:rPr lang="ar-IQ" dirty="0">
                <a:cs typeface="Ali-A-Traditional" pitchFamily="2" charset="-78"/>
              </a:rPr>
              <a:t>))</a:t>
            </a:r>
          </a:p>
          <a:p>
            <a:pPr algn="just"/>
            <a:endParaRPr lang="ar-IQ" b="1" dirty="0">
              <a:cs typeface="Ali-A-Traditional" pitchFamily="2" charset="-78"/>
            </a:endParaRPr>
          </a:p>
          <a:p>
            <a:pPr algn="just"/>
            <a:r>
              <a:rPr lang="ar-SA" dirty="0">
                <a:cs typeface="Ali-A-Traditional" pitchFamily="2" charset="-78"/>
              </a:rPr>
              <a:t>وقد مثل ابن جني  عملية إصدار الأصوات تمثيلاً متميزاً إذ قال : </a:t>
            </a:r>
            <a:r>
              <a:rPr lang="ar-IQ" dirty="0">
                <a:cs typeface="Ali-A-Traditional" pitchFamily="2" charset="-78"/>
              </a:rPr>
              <a:t>(</a:t>
            </a:r>
            <a:r>
              <a:rPr lang="ar-SA" dirty="0">
                <a:cs typeface="Ali-A-Traditional" pitchFamily="2" charset="-78"/>
              </a:rPr>
              <a:t>( شبه بعضهم الحلق ، والفم بالناي فإن الصوت يخرج فيه مستطيلا أملس ساذجا ، كما يجري الصوت في الألف غفلا بغير صنعة . فإذا وضع الزامر أنامله على خروق الناي المنسوقة ، وراوح بين عمله اختلفت الأصوات ، وسمع لكل خرق منها صوت لا يشبه صاحبه فكذلك إذا قطع الصوت في الحلق ، والفم باعتماد على جهات مختلفة كان سبب استماعنا هذه الأصوات المختلفة )</a:t>
            </a:r>
            <a:r>
              <a:rPr lang="ar-IQ" dirty="0">
                <a:cs typeface="Ali-A-Traditional" pitchFamily="2" charset="-78"/>
              </a:rPr>
              <a:t>).</a:t>
            </a:r>
          </a:p>
          <a:p>
            <a:pPr algn="just"/>
            <a:endParaRPr lang="ar-IQ" dirty="0">
              <a:cs typeface="Ali-A-Traditional" pitchFamily="2" charset="-78"/>
            </a:endParaRPr>
          </a:p>
          <a:p>
            <a:pPr algn="just"/>
            <a:endParaRPr lang="ar-IQ" dirty="0">
              <a:cs typeface="Ali-A-Traditional" pitchFamily="2" charset="-78"/>
            </a:endParaRPr>
          </a:p>
          <a:p>
            <a:pPr algn="just"/>
            <a:endParaRPr lang="ar-IQ" b="1" dirty="0">
              <a:cs typeface="+mj-cs"/>
            </a:endParaRPr>
          </a:p>
        </p:txBody>
      </p:sp>
    </p:spTree>
    <p:extLst>
      <p:ext uri="{BB962C8B-B14F-4D97-AF65-F5344CB8AC3E}">
        <p14:creationId xmlns:p14="http://schemas.microsoft.com/office/powerpoint/2010/main" val="28359275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856984" cy="6480720"/>
          </a:xfrm>
        </p:spPr>
        <p:txBody>
          <a:bodyPr>
            <a:normAutofit fontScale="92500" lnSpcReduction="10000"/>
          </a:bodyPr>
          <a:lstStyle/>
          <a:p>
            <a:pPr algn="just"/>
            <a:endParaRPr lang="ar-IQ" dirty="0">
              <a:cs typeface="+mj-cs"/>
            </a:endParaRPr>
          </a:p>
          <a:p>
            <a:pPr algn="just"/>
            <a:r>
              <a:rPr lang="ar-IQ" sz="2800" dirty="0">
                <a:cs typeface="+mj-cs"/>
              </a:rPr>
              <a:t>- </a:t>
            </a:r>
            <a:r>
              <a:rPr lang="ar-IQ" sz="3200" dirty="0">
                <a:cs typeface="+mj-cs"/>
              </a:rPr>
              <a:t>فيخلص الصوت بذلك إلى عام وخاص، فهي ظاهرة طبيعية في عمومياته يُدرك أثرها من دون أن يُدرك كنهها باحتياج تضافر مجموعة من العناصر: </a:t>
            </a:r>
          </a:p>
          <a:p>
            <a:pPr algn="just"/>
            <a:r>
              <a:rPr lang="ar-IQ" sz="3200" dirty="0">
                <a:cs typeface="+mj-cs"/>
              </a:rPr>
              <a:t>             من   =  إصدار   +   وانتقال   +    واستقبال</a:t>
            </a:r>
          </a:p>
          <a:p>
            <a:pPr marL="457200" indent="-457200" algn="just">
              <a:buFontTx/>
              <a:buChar char="-"/>
            </a:pPr>
            <a:r>
              <a:rPr lang="ar-IQ" sz="3200" dirty="0">
                <a:cs typeface="+mj-cs"/>
              </a:rPr>
              <a:t>إذ نال هذا التفريع حظاً وافراً من الاهتمام عند القدامى. قال إبن سينا: (ت428 هـ) في معرض حديثه عن أسباب حدوث الصوت</a:t>
            </a:r>
            <a:r>
              <a:rPr lang="en-US" sz="3200" dirty="0">
                <a:cs typeface="+mj-cs"/>
              </a:rPr>
              <a:t>»</a:t>
            </a:r>
            <a:r>
              <a:rPr lang="ar-IQ" sz="3200" dirty="0">
                <a:cs typeface="+mj-cs"/>
              </a:rPr>
              <a:t>الصوت بين واضح من أمره أنه أمر يحدث وأنه ليس يحدث إلا عن قلع أو قرع</a:t>
            </a:r>
            <a:r>
              <a:rPr lang="en-US" sz="3200" dirty="0">
                <a:cs typeface="+mj-cs"/>
              </a:rPr>
              <a:t>«</a:t>
            </a:r>
            <a:r>
              <a:rPr lang="ar-IQ" sz="3200" dirty="0">
                <a:cs typeface="+mj-cs"/>
              </a:rPr>
              <a:t>وهو يمثل الجانب الطبيعي في الأحداث التي يدرسها علم الطبيعيات. </a:t>
            </a:r>
          </a:p>
          <a:p>
            <a:pPr marL="457200" indent="-457200" algn="just">
              <a:buFontTx/>
              <a:buChar char="-"/>
            </a:pPr>
            <a:endParaRPr lang="ar-IQ" sz="3200" dirty="0">
              <a:cs typeface="+mj-cs"/>
            </a:endParaRPr>
          </a:p>
          <a:p>
            <a:pPr marL="457200" indent="-457200" algn="just">
              <a:buFontTx/>
              <a:buChar char="-"/>
            </a:pPr>
            <a:r>
              <a:rPr lang="ar-IQ" sz="3200" dirty="0">
                <a:cs typeface="+mj-cs"/>
              </a:rPr>
              <a:t>أما الخاص فيراد به الصوت اللغوي,الذي كثر تفصيله عند العلماء وتعريفه عند الدراسين، قال ابن جني (ت 392هـ): الصوت </a:t>
            </a:r>
            <a:r>
              <a:rPr lang="en-US" sz="3200" dirty="0">
                <a:cs typeface="+mj-cs"/>
              </a:rPr>
              <a:t>»</a:t>
            </a:r>
            <a:r>
              <a:rPr lang="ar-IQ" sz="3200" dirty="0">
                <a:cs typeface="+mj-cs"/>
              </a:rPr>
              <a:t>عرض يخرج مع النفس مستطيلا متصلا حتى يعرض له في الحلق والفم والشفتين مقاطع تثنيه عن امتداده واستطالته فيسمى المقاطع أينما عرض له حرفاً</a:t>
            </a:r>
            <a:r>
              <a:rPr lang="en-US" sz="3200" dirty="0">
                <a:cs typeface="+mj-cs"/>
              </a:rPr>
              <a:t>«</a:t>
            </a:r>
            <a:r>
              <a:rPr lang="ar-IQ" sz="3200" dirty="0">
                <a:cs typeface="+mj-cs"/>
              </a:rPr>
              <a:t>وهو المكون الأساسي في بناء الكلمة ومن ثم الجملة والعبارة. </a:t>
            </a:r>
          </a:p>
          <a:p>
            <a:pPr marL="457200" indent="-457200" algn="just">
              <a:buFontTx/>
              <a:buChar char="-"/>
            </a:pPr>
            <a:endParaRPr lang="ar-IQ" dirty="0">
              <a:cs typeface="+mj-cs"/>
            </a:endParaRPr>
          </a:p>
          <a:p>
            <a:pPr algn="just"/>
            <a:endParaRPr lang="ar-IQ" dirty="0"/>
          </a:p>
          <a:p>
            <a:endParaRPr lang="ar-IQ" dirty="0"/>
          </a:p>
        </p:txBody>
      </p:sp>
    </p:spTree>
    <p:extLst>
      <p:ext uri="{BB962C8B-B14F-4D97-AF65-F5344CB8AC3E}">
        <p14:creationId xmlns:p14="http://schemas.microsoft.com/office/powerpoint/2010/main" val="18042785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42"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1000"/>
                                        <p:tgtEl>
                                          <p:spTgt spid="3">
                                            <p:txEl>
                                              <p:pRg st="5" end="5"/>
                                            </p:txEl>
                                          </p:spTgt>
                                        </p:tgtEl>
                                      </p:cBhvr>
                                    </p:animEffect>
                                    <p:anim calcmode="lin" valueType="num">
                                      <p:cBhvr>
                                        <p:cTn id="1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856984" cy="6624736"/>
          </a:xfrm>
        </p:spPr>
        <p:txBody>
          <a:bodyPr>
            <a:normAutofit lnSpcReduction="10000"/>
          </a:bodyPr>
          <a:lstStyle/>
          <a:p>
            <a:endParaRPr lang="ar-IQ" dirty="0">
              <a:cs typeface="Ali-A-Traditional" pitchFamily="2" charset="-78"/>
            </a:endParaRPr>
          </a:p>
          <a:p>
            <a:pPr marL="457200" indent="-457200">
              <a:buFontTx/>
              <a:buChar char="-"/>
            </a:pPr>
            <a:r>
              <a:rPr lang="ar-IQ" dirty="0">
                <a:cs typeface="Ali-A-Traditional" pitchFamily="2" charset="-78"/>
              </a:rPr>
              <a:t>لذا جاء تعريف اللغة عنده سبقاً بين أقرانه على أنها </a:t>
            </a:r>
            <a:r>
              <a:rPr lang="en-US" dirty="0">
                <a:cs typeface="Ali-A-Traditional" pitchFamily="2" charset="-78"/>
              </a:rPr>
              <a:t>»</a:t>
            </a:r>
            <a:r>
              <a:rPr lang="ar-IQ" dirty="0">
                <a:cs typeface="Ali-A-Traditional" pitchFamily="2" charset="-78"/>
              </a:rPr>
              <a:t>أصوات يعبر بها كل قوم عن أغراضهم</a:t>
            </a:r>
            <a:r>
              <a:rPr lang="en-US" dirty="0">
                <a:cs typeface="Ali-A-Traditional" pitchFamily="2" charset="-78"/>
              </a:rPr>
              <a:t>«</a:t>
            </a:r>
          </a:p>
          <a:p>
            <a:pPr marL="457200" indent="-457200">
              <a:buFontTx/>
              <a:buChar char="-"/>
            </a:pPr>
            <a:endParaRPr lang="ar-IQ" dirty="0">
              <a:cs typeface="Ali-A-Traditional" pitchFamily="2" charset="-78"/>
            </a:endParaRPr>
          </a:p>
          <a:p>
            <a:r>
              <a:rPr lang="ar-IQ" dirty="0">
                <a:cs typeface="Ali-A-Traditional" pitchFamily="2" charset="-78"/>
              </a:rPr>
              <a:t>- فيما تطور مفهوم الصوت عند السيوطي (ت911ﻫ) من حيث تأثيره في الإنسان إذ قال: </a:t>
            </a:r>
            <a:r>
              <a:rPr lang="en-US" dirty="0">
                <a:cs typeface="Ali-A-Traditional" pitchFamily="2" charset="-78"/>
              </a:rPr>
              <a:t>»</a:t>
            </a:r>
            <a:r>
              <a:rPr lang="ar-IQ" dirty="0">
                <a:cs typeface="Ali-A-Traditional" pitchFamily="2" charset="-78"/>
              </a:rPr>
              <a:t>ما خرج من الفم إن لم يشمل على حرف فصوت</a:t>
            </a:r>
            <a:r>
              <a:rPr lang="en-US" dirty="0">
                <a:cs typeface="Ali-A-Traditional" pitchFamily="2" charset="-78"/>
              </a:rPr>
              <a:t>«</a:t>
            </a:r>
            <a:r>
              <a:rPr lang="ar-IQ" dirty="0">
                <a:cs typeface="Ali-A-Traditional" pitchFamily="2" charset="-78"/>
              </a:rPr>
              <a:t>، فقد فصل بين الصوت الذي يعني الضوضاء والجلبة، والأصوات التي تعني الأصوات اللغوية.</a:t>
            </a:r>
          </a:p>
          <a:p>
            <a:endParaRPr lang="ar-IQ" dirty="0"/>
          </a:p>
          <a:p>
            <a:endParaRPr lang="ar-IQ" dirty="0"/>
          </a:p>
          <a:p>
            <a:r>
              <a:rPr lang="ar-IQ" dirty="0">
                <a:cs typeface="Ali-A-Traditional" pitchFamily="2" charset="-78"/>
              </a:rPr>
              <a:t>ووسَّط بعض العلماء مفهوم الصوت بين العام والخاص بقولهم: </a:t>
            </a:r>
            <a:r>
              <a:rPr lang="en-US" dirty="0">
                <a:cs typeface="Ali-A-Traditional" pitchFamily="2" charset="-78"/>
              </a:rPr>
              <a:t>»</a:t>
            </a:r>
            <a:r>
              <a:rPr lang="ar-IQ" dirty="0">
                <a:cs typeface="Ali-A-Traditional" pitchFamily="2" charset="-78"/>
              </a:rPr>
              <a:t>هو الأثر السمعي الذي به ذبذبة مستمرة مطردة حتى ولو لم يكن مصدره جهازاً صوتياً حياً</a:t>
            </a:r>
            <a:r>
              <a:rPr lang="en-US" dirty="0">
                <a:cs typeface="Ali-A-Traditional" pitchFamily="2" charset="-78"/>
              </a:rPr>
              <a:t>«</a:t>
            </a:r>
            <a:r>
              <a:rPr lang="ar-IQ" dirty="0">
                <a:cs typeface="Ali-A-Traditional" pitchFamily="2" charset="-78"/>
              </a:rPr>
              <a:t>.</a:t>
            </a:r>
          </a:p>
          <a:p>
            <a:endParaRPr lang="ar-IQ" baseline="30000" dirty="0">
              <a:cs typeface="Ali-A-Traditional" pitchFamily="2" charset="-78"/>
            </a:endParaRPr>
          </a:p>
          <a:p>
            <a:endParaRPr lang="ar-IQ" baseline="30000" dirty="0">
              <a:cs typeface="Ali-A-Traditional" pitchFamily="2" charset="-78"/>
            </a:endParaRPr>
          </a:p>
          <a:p>
            <a:r>
              <a:rPr lang="ar-IQ" baseline="30000" dirty="0">
                <a:cs typeface="Ali-A-Traditional" pitchFamily="2" charset="-78"/>
              </a:rPr>
              <a:t>- </a:t>
            </a:r>
            <a:r>
              <a:rPr lang="ar-IQ" dirty="0">
                <a:cs typeface="Ali-A-Traditional" pitchFamily="2" charset="-78"/>
              </a:rPr>
              <a:t>وقد خَصَّ الاخرون الصوت في مجال التطبيق بتعريفات كلها تصب في هيئة نطقه أو موضعه مثل: </a:t>
            </a:r>
            <a:r>
              <a:rPr lang="en-US" dirty="0">
                <a:cs typeface="Ali-A-Traditional" pitchFamily="2" charset="-78"/>
              </a:rPr>
              <a:t>»</a:t>
            </a:r>
            <a:r>
              <a:rPr lang="ar-IQ" dirty="0">
                <a:cs typeface="Ali-A-Traditional" pitchFamily="2" charset="-78"/>
              </a:rPr>
              <a:t>والصوت هو الحاصل من دفع الرئة الهواء المحتبس بالقوة الدافعة فيتموج، فيصطدم الهواء الساكن، فيحدث الصوت من قرع الهواء المندفع من الرئة</a:t>
            </a:r>
            <a:r>
              <a:rPr lang="en-US" dirty="0">
                <a:cs typeface="Ali-A-Traditional" pitchFamily="2" charset="-78"/>
              </a:rPr>
              <a:t>« </a:t>
            </a:r>
            <a:endParaRPr lang="ar-IQ" dirty="0">
              <a:cs typeface="Ali-A-Traditional" pitchFamily="2" charset="-78"/>
            </a:endParaRPr>
          </a:p>
          <a:p>
            <a:endParaRPr lang="ar-IQ" baseline="30000" dirty="0">
              <a:cs typeface="Ali-A-Traditional" pitchFamily="2" charset="-78"/>
            </a:endParaRPr>
          </a:p>
          <a:p>
            <a:endParaRPr lang="ar-IQ" dirty="0"/>
          </a:p>
        </p:txBody>
      </p:sp>
    </p:spTree>
    <p:extLst>
      <p:ext uri="{BB962C8B-B14F-4D97-AF65-F5344CB8AC3E}">
        <p14:creationId xmlns:p14="http://schemas.microsoft.com/office/powerpoint/2010/main" val="400406346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wipe(down)">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16632"/>
            <a:ext cx="8928992" cy="6624736"/>
          </a:xfrm>
        </p:spPr>
        <p:txBody>
          <a:bodyPr>
            <a:normAutofit lnSpcReduction="10000"/>
          </a:bodyPr>
          <a:lstStyle/>
          <a:p>
            <a:endParaRPr lang="ar-IQ" dirty="0"/>
          </a:p>
          <a:p>
            <a:pPr marL="457200" indent="-457200">
              <a:buFontTx/>
              <a:buChar char="-"/>
            </a:pPr>
            <a:r>
              <a:rPr lang="ar-IQ" dirty="0"/>
              <a:t>وعلم الأصوات  اللغوية  هو العلم الذي يدرس صوت الانسان وحده ، والذي يسمى بـ( </a:t>
            </a:r>
            <a:r>
              <a:rPr lang="en-US" dirty="0"/>
              <a:t>Linguistic  Sound</a:t>
            </a:r>
            <a:r>
              <a:rPr lang="ar-IQ" dirty="0"/>
              <a:t> ) عن الأصوات الأخرى ، مثل قرع الجرس والدق على المنضدة  وكسر الخشبة  وتصادم الجسام ، فهي تدخل على العموم  في علم الطبيعيات ( البيولوجي) اما الصوت اللغوي فيدرس من خلال علم الصوت ( </a:t>
            </a:r>
            <a:r>
              <a:rPr lang="en-US" dirty="0"/>
              <a:t>Phonology</a:t>
            </a:r>
            <a:r>
              <a:rPr lang="ar-IQ" dirty="0"/>
              <a:t> ).</a:t>
            </a:r>
          </a:p>
          <a:p>
            <a:pPr marL="457200" indent="-457200">
              <a:buFontTx/>
              <a:buChar char="-"/>
            </a:pPr>
            <a:endParaRPr lang="ar-IQ" dirty="0"/>
          </a:p>
          <a:p>
            <a:pPr marL="457200" indent="-457200">
              <a:buFontTx/>
              <a:buChar char="-"/>
            </a:pPr>
            <a:r>
              <a:rPr lang="ar-IQ" dirty="0"/>
              <a:t>- ومن حيث آلية الصوت  فيعرف الصوت على أنه (( اضطراب مادي في الهواء نتيجة احداث تخلخل في الذبذبات )) .</a:t>
            </a:r>
          </a:p>
          <a:p>
            <a:pPr marL="457200" indent="-457200">
              <a:buFontTx/>
              <a:buChar char="-"/>
            </a:pPr>
            <a:r>
              <a:rPr lang="ar-IQ" dirty="0"/>
              <a:t>- اذ يختلف الصوت في الشدة والخفة أو القوة والضعف  او السرعة والبطء ، ويحكم هذه الظواهر عنصران يسهمان اسهاماً مباشراً في تنويع الصوت وهما : </a:t>
            </a:r>
          </a:p>
          <a:p>
            <a:r>
              <a:rPr lang="ar-IQ" dirty="0"/>
              <a:t>     1- الذبذبة  </a:t>
            </a:r>
            <a:r>
              <a:rPr lang="en-US" dirty="0"/>
              <a:t>Vibration</a:t>
            </a:r>
            <a:r>
              <a:rPr lang="ar-IQ" dirty="0"/>
              <a:t> </a:t>
            </a:r>
          </a:p>
          <a:p>
            <a:r>
              <a:rPr lang="ar-IQ" dirty="0"/>
              <a:t>     2- التردد  </a:t>
            </a:r>
            <a:r>
              <a:rPr lang="en-US" dirty="0"/>
              <a:t>frequency</a:t>
            </a:r>
            <a:r>
              <a:rPr lang="ar-IQ" dirty="0"/>
              <a:t>  </a:t>
            </a:r>
          </a:p>
          <a:p>
            <a:r>
              <a:rPr lang="ar-IQ" dirty="0"/>
              <a:t>   إذ يطلق عدد الاهتزازات  في الثانية  مصطلح التردد اي    ال</a:t>
            </a:r>
            <a:r>
              <a:rPr lang="ar-IQ" u="sng" dirty="0"/>
              <a:t>اهتزازات</a:t>
            </a:r>
            <a:r>
              <a:rPr lang="ar-IQ" dirty="0"/>
              <a:t>  = التردد</a:t>
            </a:r>
          </a:p>
          <a:p>
            <a:r>
              <a:rPr lang="ar-IQ" dirty="0"/>
              <a:t>                                                                         الثانية    </a:t>
            </a:r>
          </a:p>
          <a:p>
            <a:r>
              <a:rPr lang="ar-IQ" dirty="0"/>
              <a:t>  - فكلما كانت الاهتزازات كثيرة في الثانية الواحدة  كان الصوت شديداً</a:t>
            </a:r>
          </a:p>
          <a:p>
            <a:pPr marL="457200" indent="-457200">
              <a:buFontTx/>
              <a:buChar char="-"/>
            </a:pPr>
            <a:endParaRPr lang="ar-IQ" dirty="0"/>
          </a:p>
        </p:txBody>
      </p:sp>
    </p:spTree>
    <p:extLst>
      <p:ext uri="{BB962C8B-B14F-4D97-AF65-F5344CB8AC3E}">
        <p14:creationId xmlns:p14="http://schemas.microsoft.com/office/powerpoint/2010/main" val="42319241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down)">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16632"/>
            <a:ext cx="8928992" cy="6741368"/>
          </a:xfrm>
        </p:spPr>
        <p:txBody>
          <a:bodyPr/>
          <a:lstStyle/>
          <a:p>
            <a:endParaRPr lang="ar-IQ" dirty="0"/>
          </a:p>
          <a:p>
            <a:pPr marL="457200" indent="-457200">
              <a:buFontTx/>
              <a:buChar char="-"/>
            </a:pPr>
            <a:r>
              <a:rPr lang="ar-IQ" dirty="0"/>
              <a:t>-علم الأصوات </a:t>
            </a:r>
          </a:p>
          <a:p>
            <a:pPr marL="457200" indent="-457200">
              <a:buFontTx/>
              <a:buChar char="-"/>
            </a:pPr>
            <a:r>
              <a:rPr lang="ar-IQ" dirty="0"/>
              <a:t>يعد الصوت ظاهرة طبيعية : وهو يحتاج الى تضافر مجموعة من العناصر ، لكي يتم حدوثه ، وهذه العناصر الفاعلة  في حدوث الصوت هي :</a:t>
            </a:r>
          </a:p>
          <a:p>
            <a:pPr marL="457200" indent="-457200">
              <a:buFontTx/>
              <a:buChar char="-"/>
            </a:pPr>
            <a:endParaRPr lang="ar-IQ" dirty="0"/>
          </a:p>
          <a:p>
            <a:pPr marL="457200" indent="-457200">
              <a:buFontTx/>
              <a:buChar char="-"/>
            </a:pPr>
            <a:r>
              <a:rPr lang="ar-IQ" dirty="0"/>
              <a:t>1- مصدر الصوت : ومصدر الصوت الإنساني  هو الأوتار الصوتية  واحداث </a:t>
            </a:r>
          </a:p>
          <a:p>
            <a:pPr marL="457200" indent="-457200">
              <a:buFontTx/>
              <a:buChar char="-"/>
            </a:pPr>
            <a:r>
              <a:rPr lang="ar-IQ" dirty="0"/>
              <a:t>                               اضطراب في الهواء .</a:t>
            </a:r>
          </a:p>
          <a:p>
            <a:pPr marL="457200" indent="-457200">
              <a:buFontTx/>
              <a:buChar char="-"/>
            </a:pPr>
            <a:endParaRPr lang="ar-IQ" dirty="0"/>
          </a:p>
          <a:p>
            <a:pPr marL="457200" indent="-457200">
              <a:buFontTx/>
              <a:buChar char="-"/>
            </a:pPr>
            <a:r>
              <a:rPr lang="ar-IQ" dirty="0"/>
              <a:t>2- انتقال الصوت : الاضطراب يحدث تخلخلا في الذبذبات الهوائية .</a:t>
            </a:r>
          </a:p>
          <a:p>
            <a:pPr marL="457200" indent="-457200">
              <a:buFontTx/>
              <a:buChar char="-"/>
            </a:pPr>
            <a:endParaRPr lang="ar-IQ" dirty="0"/>
          </a:p>
          <a:p>
            <a:pPr marL="457200" indent="-457200">
              <a:buFontTx/>
              <a:buChar char="-"/>
            </a:pPr>
            <a:r>
              <a:rPr lang="ar-IQ" dirty="0"/>
              <a:t>3- استقبال الصوت : التقاط هذه الذبذبات في شكل مؤشرات حسية.</a:t>
            </a:r>
          </a:p>
        </p:txBody>
      </p:sp>
    </p:spTree>
    <p:extLst>
      <p:ext uri="{BB962C8B-B14F-4D97-AF65-F5344CB8AC3E}">
        <p14:creationId xmlns:p14="http://schemas.microsoft.com/office/powerpoint/2010/main" val="212038876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ircle(in)">
                                      <p:cBhvr>
                                        <p:cTn id="31" dur="20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1000"/>
                                        <p:tgtEl>
                                          <p:spTgt spid="3">
                                            <p:txEl>
                                              <p:pRg st="9" end="9"/>
                                            </p:txEl>
                                          </p:spTgt>
                                        </p:tgtEl>
                                      </p:cBhvr>
                                    </p:animEffect>
                                    <p:anim calcmode="lin" valueType="num">
                                      <p:cBhvr>
                                        <p:cTn id="3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8640"/>
            <a:ext cx="8856984" cy="6552728"/>
          </a:xfrm>
        </p:spPr>
        <p:txBody>
          <a:bodyPr/>
          <a:lstStyle/>
          <a:p>
            <a:endParaRPr lang="ar-IQ" dirty="0"/>
          </a:p>
          <a:p>
            <a:r>
              <a:rPr lang="ar-IQ" dirty="0"/>
              <a:t> - وضُمت هذه الاتجاهات  الثلاثة  في  علوم ثلاثة تعنى بدراسة  الاصوات  وهذه العلوم هي : </a:t>
            </a:r>
          </a:p>
          <a:p>
            <a:endParaRPr lang="ar-IQ" dirty="0"/>
          </a:p>
          <a:p>
            <a:r>
              <a:rPr lang="ar-IQ" dirty="0"/>
              <a:t>   1- علم الأصوات النطقي ( أو علم الأصوات الفسيولوجي )</a:t>
            </a:r>
          </a:p>
          <a:p>
            <a:r>
              <a:rPr lang="ar-IQ" dirty="0"/>
              <a:t>                </a:t>
            </a:r>
            <a:r>
              <a:rPr lang="en-US" dirty="0"/>
              <a:t>physiological   phonetics</a:t>
            </a:r>
            <a:r>
              <a:rPr lang="ar-IQ" dirty="0"/>
              <a:t> </a:t>
            </a:r>
            <a:r>
              <a:rPr lang="en-US" dirty="0"/>
              <a:t>Articulatory   and </a:t>
            </a:r>
            <a:r>
              <a:rPr lang="ar-IQ" dirty="0"/>
              <a:t> </a:t>
            </a:r>
          </a:p>
          <a:p>
            <a:endParaRPr lang="ar-IQ" dirty="0"/>
          </a:p>
          <a:p>
            <a:r>
              <a:rPr lang="ar-IQ" dirty="0"/>
              <a:t>   2-علم الأصوات الأكوستيكي  ( أو الفيزيائي ).</a:t>
            </a:r>
          </a:p>
          <a:p>
            <a:r>
              <a:rPr lang="ar-IQ" dirty="0"/>
              <a:t>               </a:t>
            </a:r>
            <a:r>
              <a:rPr lang="en-US" dirty="0"/>
              <a:t>Acoustic  or  physical   phonetics         </a:t>
            </a:r>
            <a:r>
              <a:rPr lang="ar-IQ"/>
              <a:t> </a:t>
            </a:r>
          </a:p>
          <a:p>
            <a:endParaRPr lang="ar-IQ" dirty="0"/>
          </a:p>
          <a:p>
            <a:r>
              <a:rPr lang="ar-IQ" dirty="0"/>
              <a:t>   3- علم الأصوات السمعي    </a:t>
            </a:r>
          </a:p>
          <a:p>
            <a:r>
              <a:rPr lang="ar-IQ" dirty="0"/>
              <a:t>                          </a:t>
            </a:r>
            <a:r>
              <a:rPr lang="en-US" dirty="0"/>
              <a:t>Auditory  phonetics</a:t>
            </a:r>
            <a:endParaRPr lang="ar-IQ" dirty="0"/>
          </a:p>
          <a:p>
            <a:endParaRPr lang="ar-IQ" dirty="0"/>
          </a:p>
        </p:txBody>
      </p:sp>
    </p:spTree>
    <p:extLst>
      <p:ext uri="{BB962C8B-B14F-4D97-AF65-F5344CB8AC3E}">
        <p14:creationId xmlns:p14="http://schemas.microsoft.com/office/powerpoint/2010/main" val="40025725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TotalTime>
  <Words>1005</Words>
  <Application>Microsoft Office PowerPoint</Application>
  <PresentationFormat>On-screen Show (4:3)</PresentationFormat>
  <Paragraphs>73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Constantia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FOR COMPUTER</dc:creator>
  <cp:lastModifiedBy>Lenovo</cp:lastModifiedBy>
  <cp:revision>57</cp:revision>
  <dcterms:created xsi:type="dcterms:W3CDTF">2014-10-28T20:57:05Z</dcterms:created>
  <dcterms:modified xsi:type="dcterms:W3CDTF">2022-09-19T17:01:24Z</dcterms:modified>
</cp:coreProperties>
</file>