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9D79161-6033-4317-ABEA-3C38001220C5}" type="datetimeFigureOut">
              <a:rPr lang="ar-IQ" smtClean="0"/>
              <a:t>21/03/1436</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23E9E76C-B584-4F64-A698-CFB60BE4FBBD}"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D79161-6033-4317-ABEA-3C38001220C5}" type="datetimeFigureOut">
              <a:rPr lang="ar-IQ" smtClean="0"/>
              <a:t>21/03/1436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3E9E76C-B584-4F64-A698-CFB60BE4FBBD}"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D79161-6033-4317-ABEA-3C38001220C5}" type="datetimeFigureOut">
              <a:rPr lang="ar-IQ" smtClean="0"/>
              <a:t>21/03/1436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3E9E76C-B584-4F64-A698-CFB60BE4FBBD}"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D79161-6033-4317-ABEA-3C38001220C5}" type="datetimeFigureOut">
              <a:rPr lang="ar-IQ" smtClean="0"/>
              <a:t>21/03/1436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3E9E76C-B584-4F64-A698-CFB60BE4FBBD}"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9D79161-6033-4317-ABEA-3C38001220C5}" type="datetimeFigureOut">
              <a:rPr lang="ar-IQ" smtClean="0"/>
              <a:t>21/03/1436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3E9E76C-B584-4F64-A698-CFB60BE4FBBD}"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9D79161-6033-4317-ABEA-3C38001220C5}" type="datetimeFigureOut">
              <a:rPr lang="ar-IQ" smtClean="0"/>
              <a:t>21/03/1436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3E9E76C-B584-4F64-A698-CFB60BE4FBBD}"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9D79161-6033-4317-ABEA-3C38001220C5}" type="datetimeFigureOut">
              <a:rPr lang="ar-IQ" smtClean="0"/>
              <a:t>21/03/1436</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3E9E76C-B584-4F64-A698-CFB60BE4FBBD}"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9D79161-6033-4317-ABEA-3C38001220C5}" type="datetimeFigureOut">
              <a:rPr lang="ar-IQ" smtClean="0"/>
              <a:t>21/03/1436</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3E9E76C-B584-4F64-A698-CFB60BE4FBBD}"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D79161-6033-4317-ABEA-3C38001220C5}" type="datetimeFigureOut">
              <a:rPr lang="ar-IQ" smtClean="0"/>
              <a:t>21/03/1436</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3E9E76C-B584-4F64-A698-CFB60BE4FBBD}"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9D79161-6033-4317-ABEA-3C38001220C5}" type="datetimeFigureOut">
              <a:rPr lang="ar-IQ" smtClean="0"/>
              <a:t>21/03/1436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3E9E76C-B584-4F64-A698-CFB60BE4FBBD}"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9D79161-6033-4317-ABEA-3C38001220C5}" type="datetimeFigureOut">
              <a:rPr lang="ar-IQ" smtClean="0"/>
              <a:t>21/03/1436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23E9E76C-B584-4F64-A698-CFB60BE4FBBD}"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9D79161-6033-4317-ABEA-3C38001220C5}" type="datetimeFigureOut">
              <a:rPr lang="ar-IQ" smtClean="0"/>
              <a:t>21/03/1436</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3E9E76C-B584-4F64-A698-CFB60BE4FBBD}"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260648"/>
            <a:ext cx="8856984" cy="6480720"/>
          </a:xfrm>
        </p:spPr>
        <p:txBody>
          <a:bodyPr>
            <a:normAutofit/>
          </a:bodyPr>
          <a:lstStyle/>
          <a:p>
            <a:pPr algn="just">
              <a:lnSpc>
                <a:spcPct val="120000"/>
              </a:lnSpc>
            </a:pPr>
            <a:r>
              <a:rPr lang="ar-IQ" dirty="0">
                <a:cs typeface="AF_Aseer" pitchFamily="2" charset="-78"/>
              </a:rPr>
              <a:t>المصوتات "  </a:t>
            </a:r>
            <a:r>
              <a:rPr lang="en-GB" dirty="0">
                <a:cs typeface="AF_Aseer" pitchFamily="2" charset="-78"/>
              </a:rPr>
              <a:t>Vowels</a:t>
            </a:r>
            <a:r>
              <a:rPr lang="ar-IQ" dirty="0">
                <a:cs typeface="AF_Aseer" pitchFamily="2" charset="-78"/>
              </a:rPr>
              <a:t>" </a:t>
            </a:r>
            <a:endParaRPr lang="ar-IQ" dirty="0" smtClean="0">
              <a:cs typeface="AF_Aseer" pitchFamily="2" charset="-78"/>
            </a:endParaRPr>
          </a:p>
          <a:p>
            <a:r>
              <a:rPr lang="ar-IQ" dirty="0" smtClean="0"/>
              <a:t>     </a:t>
            </a:r>
            <a:r>
              <a:rPr lang="ar-IQ" sz="3200" dirty="0" smtClean="0">
                <a:cs typeface="Ali-A-Sahifa" pitchFamily="2" charset="-78"/>
              </a:rPr>
              <a:t>وقد </a:t>
            </a:r>
            <a:r>
              <a:rPr lang="ar-IQ" sz="3200" dirty="0">
                <a:cs typeface="Ali-A-Sahifa" pitchFamily="2" charset="-78"/>
              </a:rPr>
              <a:t>تعرف بالحركة التي هي صوت مجهور </a:t>
            </a:r>
            <a:r>
              <a:rPr lang="en-US" sz="3200" dirty="0">
                <a:cs typeface="Ali-A-Sahifa" pitchFamily="2" charset="-78"/>
              </a:rPr>
              <a:t>»</a:t>
            </a:r>
            <a:r>
              <a:rPr lang="ar-IQ" sz="3200" dirty="0">
                <a:cs typeface="Ali-A-Sahifa" pitchFamily="2" charset="-78"/>
              </a:rPr>
              <a:t>يخرج الهواء عند النطق به على شكل مستمر من الحلق والفم من دون أن يتعرض لتدخل الأعضاء الصوتية تدخلاً يمنع خروجه أو يسبب فيه احتكاكاً مسموعاً</a:t>
            </a:r>
            <a:r>
              <a:rPr lang="ar-IQ" sz="3200" dirty="0" smtClean="0">
                <a:cs typeface="Ali-A-Sahifa" pitchFamily="2" charset="-78"/>
              </a:rPr>
              <a:t>».</a:t>
            </a:r>
          </a:p>
          <a:p>
            <a:r>
              <a:rPr lang="ar-IQ" sz="3200" dirty="0" smtClean="0"/>
              <a:t>  </a:t>
            </a:r>
            <a:r>
              <a:rPr lang="ar-IQ" sz="3200" dirty="0" smtClean="0">
                <a:cs typeface="Ali-A-Sahifa" pitchFamily="2" charset="-78"/>
              </a:rPr>
              <a:t>وينعدم </a:t>
            </a:r>
            <a:r>
              <a:rPr lang="ar-IQ" sz="3200" dirty="0">
                <a:cs typeface="Ali-A-Sahifa" pitchFamily="2" charset="-78"/>
              </a:rPr>
              <a:t>عند اصدارها وصف مواضعها، لذا قيل إنها </a:t>
            </a:r>
            <a:r>
              <a:rPr lang="en-US" sz="3200" dirty="0">
                <a:cs typeface="Ali-A-Sahifa" pitchFamily="2" charset="-78"/>
              </a:rPr>
              <a:t>»</a:t>
            </a:r>
            <a:r>
              <a:rPr lang="ar-IQ" sz="3200" dirty="0">
                <a:cs typeface="Ali-A-Sahifa" pitchFamily="2" charset="-78"/>
              </a:rPr>
              <a:t>تعديلات للصوت المنطوق لاتتضمن غلقاً ولا احتكاكاً ولا إتصالاً من اللسان أو الشفتين</a:t>
            </a:r>
            <a:r>
              <a:rPr lang="ar-IQ" sz="3200" dirty="0" smtClean="0">
                <a:cs typeface="Ali-A-Sahifa" pitchFamily="2" charset="-78"/>
              </a:rPr>
              <a:t>».</a:t>
            </a:r>
          </a:p>
          <a:p>
            <a:endParaRPr lang="ar-IQ" sz="3200" baseline="30000" dirty="0">
              <a:cs typeface="Ali-A-Sahifa" pitchFamily="2" charset="-78"/>
            </a:endParaRPr>
          </a:p>
          <a:p>
            <a:r>
              <a:rPr lang="ar-IQ" sz="3200" dirty="0" smtClean="0">
                <a:cs typeface="Ali-A-Sahifa" pitchFamily="2" charset="-78"/>
              </a:rPr>
              <a:t>.</a:t>
            </a:r>
            <a:r>
              <a:rPr lang="ar-IQ" sz="3200" dirty="0">
                <a:cs typeface="Ali-A-Sahifa" pitchFamily="2" charset="-78"/>
              </a:rPr>
              <a:t>وتمتاز المصوتات بسمات نطقية متعددة لكثرة دورانها في الكلام، على وفق تشكيلات مختلفة تعوض بها افتقارها إلى مواضع نطق دقيقية وثابتة، كما هو الحال عند النطق </a:t>
            </a:r>
            <a:r>
              <a:rPr lang="ar-IQ" sz="3200" dirty="0" smtClean="0">
                <a:cs typeface="Ali-A-Sahifa" pitchFamily="2" charset="-78"/>
              </a:rPr>
              <a:t>بالمصوتات. </a:t>
            </a:r>
            <a:r>
              <a:rPr lang="ar-IQ" sz="3200" dirty="0">
                <a:cs typeface="Ali-A-Sahifa" pitchFamily="2" charset="-78"/>
              </a:rPr>
              <a:t>وهي</a:t>
            </a:r>
            <a:r>
              <a:rPr lang="ar-IQ" sz="3200" dirty="0" smtClean="0">
                <a:cs typeface="Ali-A-Sahifa" pitchFamily="2" charset="-78"/>
              </a:rPr>
              <a:t>:</a:t>
            </a:r>
            <a:endParaRPr lang="ar-IQ" sz="3200" dirty="0">
              <a:cs typeface="Ali-A-Sahifa" pitchFamily="2" charset="-78"/>
            </a:endParaRPr>
          </a:p>
          <a:p>
            <a:pPr>
              <a:lnSpc>
                <a:spcPct val="120000"/>
              </a:lnSpc>
            </a:pPr>
            <a:endParaRPr lang="ar-IQ" sz="3200" dirty="0">
              <a:cs typeface="Ali-A-Traditional" pitchFamily="2" charset="-78"/>
            </a:endParaRPr>
          </a:p>
          <a:p>
            <a:endParaRPr lang="ar-IQ" sz="3200" dirty="0"/>
          </a:p>
        </p:txBody>
      </p:sp>
    </p:spTree>
    <p:extLst>
      <p:ext uri="{BB962C8B-B14F-4D97-AF65-F5344CB8AC3E}">
        <p14:creationId xmlns:p14="http://schemas.microsoft.com/office/powerpoint/2010/main" val="32187256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circle(in)">
                                      <p:cBhvr>
                                        <p:cTn id="14" dur="2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188640"/>
            <a:ext cx="8640960" cy="6480720"/>
          </a:xfrm>
        </p:spPr>
        <p:txBody>
          <a:bodyPr/>
          <a:lstStyle/>
          <a:p>
            <a:pPr lvl="0"/>
            <a:r>
              <a:rPr lang="ar-IQ" dirty="0" smtClean="0"/>
              <a:t>- </a:t>
            </a:r>
            <a:r>
              <a:rPr lang="ar-IQ" dirty="0" smtClean="0"/>
              <a:t>      </a:t>
            </a:r>
            <a:r>
              <a:rPr lang="ar-IQ" sz="2800" b="1" dirty="0" smtClean="0">
                <a:latin typeface="Simplified Arabic" pitchFamily="18" charset="-78"/>
                <a:ea typeface="Times New Roman" pitchFamily="18" charset="0"/>
                <a:cs typeface="Simplified Arabic" pitchFamily="18" charset="-78"/>
              </a:rPr>
              <a:t>جدول </a:t>
            </a:r>
            <a:r>
              <a:rPr lang="ar-IQ" sz="2800" b="1" dirty="0">
                <a:latin typeface="Simplified Arabic" pitchFamily="18" charset="-78"/>
                <a:ea typeface="Times New Roman" pitchFamily="18" charset="0"/>
                <a:cs typeface="Simplified Arabic" pitchFamily="18" charset="-78"/>
              </a:rPr>
              <a:t>السمات للمصوتات المعيارية من حيث هيئات النطق</a:t>
            </a:r>
            <a:endParaRPr lang="en-US" sz="1400" dirty="0">
              <a:latin typeface="Arial" pitchFamily="34" charset="0"/>
              <a:cs typeface="Arial" pitchFamily="34" charset="0"/>
            </a:endParaRPr>
          </a:p>
          <a:p>
            <a:r>
              <a:rPr lang="ar-IQ" dirty="0" smtClean="0"/>
              <a:t>   </a:t>
            </a:r>
            <a:endParaRPr lang="ar-IQ" dirty="0"/>
          </a:p>
        </p:txBody>
      </p:sp>
      <p:graphicFrame>
        <p:nvGraphicFramePr>
          <p:cNvPr id="6" name="Table 5"/>
          <p:cNvGraphicFramePr>
            <a:graphicFrameLocks noGrp="1"/>
          </p:cNvGraphicFramePr>
          <p:nvPr>
            <p:extLst>
              <p:ext uri="{D42A27DB-BD31-4B8C-83A1-F6EECF244321}">
                <p14:modId xmlns:p14="http://schemas.microsoft.com/office/powerpoint/2010/main" val="960466720"/>
              </p:ext>
            </p:extLst>
          </p:nvPr>
        </p:nvGraphicFramePr>
        <p:xfrm>
          <a:off x="395535" y="908713"/>
          <a:ext cx="8280920" cy="5616630"/>
        </p:xfrm>
        <a:graphic>
          <a:graphicData uri="http://schemas.openxmlformats.org/drawingml/2006/table">
            <a:tbl>
              <a:tblPr rtl="1" firstRow="1" firstCol="1" lastRow="1" lastCol="1" bandRow="1" bandCol="1">
                <a:tableStyleId>{5C22544A-7EE6-4342-B048-85BDC9FD1C3A}</a:tableStyleId>
              </a:tblPr>
              <a:tblGrid>
                <a:gridCol w="1035564"/>
                <a:gridCol w="736614"/>
                <a:gridCol w="655298"/>
                <a:gridCol w="801187"/>
                <a:gridCol w="646928"/>
                <a:gridCol w="739006"/>
                <a:gridCol w="753354"/>
                <a:gridCol w="753354"/>
                <a:gridCol w="753354"/>
                <a:gridCol w="719872"/>
                <a:gridCol w="686389"/>
              </a:tblGrid>
              <a:tr h="425718">
                <a:tc gridSpan="4">
                  <a:txBody>
                    <a:bodyPr/>
                    <a:lstStyle/>
                    <a:p>
                      <a:pPr algn="ctr" rtl="1">
                        <a:spcAft>
                          <a:spcPts val="0"/>
                        </a:spcAft>
                      </a:pPr>
                      <a:r>
                        <a:rPr lang="ar-IQ" sz="2000" dirty="0">
                          <a:solidFill>
                            <a:schemeClr val="bg1"/>
                          </a:solidFill>
                          <a:effectLst/>
                        </a:rPr>
                        <a:t>انبساط اللسان</a:t>
                      </a:r>
                      <a:endParaRPr lang="en-US" sz="3200" dirty="0">
                        <a:solidFill>
                          <a:schemeClr val="bg1"/>
                        </a:solidFill>
                        <a:effectLst/>
                        <a:latin typeface="Times New Roman"/>
                        <a:ea typeface="Times New Roman"/>
                      </a:endParaRPr>
                    </a:p>
                  </a:txBody>
                  <a:tcPr marL="68580" marR="68580" marT="0" marB="0"/>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gridSpan="4">
                  <a:txBody>
                    <a:bodyPr/>
                    <a:lstStyle/>
                    <a:p>
                      <a:pPr algn="ctr" rtl="1">
                        <a:spcAft>
                          <a:spcPts val="0"/>
                        </a:spcAft>
                      </a:pPr>
                      <a:r>
                        <a:rPr lang="ar-IQ" sz="2000">
                          <a:solidFill>
                            <a:schemeClr val="bg1"/>
                          </a:solidFill>
                          <a:effectLst/>
                        </a:rPr>
                        <a:t>ارتفاع اللسان</a:t>
                      </a:r>
                      <a:endParaRPr lang="en-US" sz="3200">
                        <a:solidFill>
                          <a:schemeClr val="bg1"/>
                        </a:solidFill>
                        <a:effectLst/>
                        <a:latin typeface="Times New Roman"/>
                        <a:ea typeface="Times New Roman"/>
                      </a:endParaRPr>
                    </a:p>
                  </a:txBody>
                  <a:tcPr marL="68580" marR="68580" marT="0" marB="0"/>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gridSpan="3">
                  <a:txBody>
                    <a:bodyPr/>
                    <a:lstStyle/>
                    <a:p>
                      <a:pPr algn="ctr" rtl="1">
                        <a:spcAft>
                          <a:spcPts val="0"/>
                        </a:spcAft>
                      </a:pPr>
                      <a:r>
                        <a:rPr lang="ar-IQ" sz="2000">
                          <a:solidFill>
                            <a:schemeClr val="bg1"/>
                          </a:solidFill>
                          <a:effectLst/>
                        </a:rPr>
                        <a:t>اوضاع الشفتين</a:t>
                      </a:r>
                      <a:endParaRPr lang="en-US" sz="3200">
                        <a:solidFill>
                          <a:schemeClr val="bg1"/>
                        </a:solidFill>
                        <a:effectLst/>
                        <a:latin typeface="Times New Roman"/>
                        <a:ea typeface="Times New Roman"/>
                      </a:endParaRPr>
                    </a:p>
                  </a:txBody>
                  <a:tcPr marL="68580" marR="68580" marT="0" marB="0"/>
                </a:tc>
                <a:tc hMerge="1">
                  <a:txBody>
                    <a:bodyPr/>
                    <a:lstStyle/>
                    <a:p>
                      <a:pPr rtl="1"/>
                      <a:endParaRPr lang="ar-IQ"/>
                    </a:p>
                  </a:txBody>
                  <a:tcPr/>
                </a:tc>
                <a:tc hMerge="1">
                  <a:txBody>
                    <a:bodyPr/>
                    <a:lstStyle/>
                    <a:p>
                      <a:pPr rtl="1"/>
                      <a:endParaRPr lang="ar-IQ"/>
                    </a:p>
                  </a:txBody>
                  <a:tcPr/>
                </a:tc>
              </a:tr>
              <a:tr h="851436">
                <a:tc>
                  <a:txBody>
                    <a:bodyPr/>
                    <a:lstStyle/>
                    <a:p>
                      <a:pPr algn="ctr" rtl="1">
                        <a:spcAft>
                          <a:spcPts val="0"/>
                        </a:spcAft>
                      </a:pPr>
                      <a:r>
                        <a:rPr lang="ar-IQ" sz="2000" dirty="0">
                          <a:solidFill>
                            <a:schemeClr val="bg1"/>
                          </a:solidFill>
                          <a:effectLst/>
                        </a:rPr>
                        <a:t>المصوتات</a:t>
                      </a:r>
                      <a:endParaRPr lang="en-US" sz="3200" dirty="0">
                        <a:solidFill>
                          <a:schemeClr val="bg1"/>
                        </a:solidFill>
                        <a:effectLst/>
                        <a:latin typeface="Times New Roman"/>
                        <a:ea typeface="Times New Roman"/>
                      </a:endParaRPr>
                    </a:p>
                  </a:txBody>
                  <a:tcPr marL="68580" marR="68580" marT="0" marB="0" anchor="ctr"/>
                </a:tc>
                <a:tc>
                  <a:txBody>
                    <a:bodyPr/>
                    <a:lstStyle/>
                    <a:p>
                      <a:pPr algn="ctr" rtl="1">
                        <a:spcAft>
                          <a:spcPts val="0"/>
                        </a:spcAft>
                      </a:pPr>
                      <a:r>
                        <a:rPr lang="ar-IQ" sz="2000" dirty="0">
                          <a:solidFill>
                            <a:schemeClr val="bg1"/>
                          </a:solidFill>
                          <a:effectLst/>
                        </a:rPr>
                        <a:t>امامي</a:t>
                      </a:r>
                      <a:endParaRPr lang="en-US" sz="3200" dirty="0">
                        <a:solidFill>
                          <a:schemeClr val="bg1"/>
                        </a:solidFill>
                        <a:effectLst/>
                        <a:latin typeface="Times New Roman"/>
                        <a:ea typeface="Times New Roman"/>
                      </a:endParaRPr>
                    </a:p>
                  </a:txBody>
                  <a:tcPr marL="68580" marR="68580" marT="0" marB="0" anchor="ctr"/>
                </a:tc>
                <a:tc>
                  <a:txBody>
                    <a:bodyPr/>
                    <a:lstStyle/>
                    <a:p>
                      <a:pPr algn="ctr" rtl="1">
                        <a:spcAft>
                          <a:spcPts val="0"/>
                        </a:spcAft>
                      </a:pPr>
                      <a:r>
                        <a:rPr lang="ar-IQ" sz="2000" dirty="0">
                          <a:solidFill>
                            <a:schemeClr val="bg1"/>
                          </a:solidFill>
                          <a:effectLst/>
                        </a:rPr>
                        <a:t>خلفي</a:t>
                      </a:r>
                      <a:endParaRPr lang="en-US" sz="3200" dirty="0">
                        <a:solidFill>
                          <a:schemeClr val="bg1"/>
                        </a:solidFill>
                        <a:effectLst/>
                        <a:latin typeface="Times New Roman"/>
                        <a:ea typeface="Times New Roman"/>
                      </a:endParaRPr>
                    </a:p>
                  </a:txBody>
                  <a:tcPr marL="68580" marR="68580" marT="0" marB="0" anchor="ctr"/>
                </a:tc>
                <a:tc>
                  <a:txBody>
                    <a:bodyPr/>
                    <a:lstStyle/>
                    <a:p>
                      <a:pPr algn="ctr" rtl="1">
                        <a:spcAft>
                          <a:spcPts val="0"/>
                        </a:spcAft>
                      </a:pPr>
                      <a:r>
                        <a:rPr lang="ar-IQ" sz="2000" dirty="0">
                          <a:solidFill>
                            <a:schemeClr val="bg1"/>
                          </a:solidFill>
                          <a:effectLst/>
                        </a:rPr>
                        <a:t>متوسط</a:t>
                      </a:r>
                      <a:endParaRPr lang="en-US" sz="3200" dirty="0">
                        <a:solidFill>
                          <a:schemeClr val="bg1"/>
                        </a:solidFill>
                        <a:effectLst/>
                        <a:latin typeface="Times New Roman"/>
                        <a:ea typeface="Times New Roman"/>
                      </a:endParaRPr>
                    </a:p>
                  </a:txBody>
                  <a:tcPr marL="68580" marR="68580" marT="0" marB="0" anchor="ctr"/>
                </a:tc>
                <a:tc>
                  <a:txBody>
                    <a:bodyPr/>
                    <a:lstStyle/>
                    <a:p>
                      <a:pPr algn="ctr" rtl="1">
                        <a:spcAft>
                          <a:spcPts val="0"/>
                        </a:spcAft>
                      </a:pPr>
                      <a:r>
                        <a:rPr lang="ar-IQ" sz="2000">
                          <a:solidFill>
                            <a:schemeClr val="bg1"/>
                          </a:solidFill>
                          <a:effectLst/>
                        </a:rPr>
                        <a:t>مغلق</a:t>
                      </a:r>
                      <a:endParaRPr lang="en-US" sz="3200">
                        <a:solidFill>
                          <a:schemeClr val="bg1"/>
                        </a:solidFill>
                        <a:effectLst/>
                        <a:latin typeface="Times New Roman"/>
                        <a:ea typeface="Times New Roman"/>
                      </a:endParaRPr>
                    </a:p>
                  </a:txBody>
                  <a:tcPr marL="68580" marR="68580" marT="0" marB="0" anchor="ctr"/>
                </a:tc>
                <a:tc>
                  <a:txBody>
                    <a:bodyPr/>
                    <a:lstStyle/>
                    <a:p>
                      <a:pPr algn="ctr" rtl="1">
                        <a:spcAft>
                          <a:spcPts val="0"/>
                        </a:spcAft>
                      </a:pPr>
                      <a:r>
                        <a:rPr lang="ar-IQ" sz="2000">
                          <a:solidFill>
                            <a:schemeClr val="bg1"/>
                          </a:solidFill>
                          <a:effectLst/>
                        </a:rPr>
                        <a:t>شبه مغلق</a:t>
                      </a:r>
                      <a:endParaRPr lang="en-US" sz="3200">
                        <a:solidFill>
                          <a:schemeClr val="bg1"/>
                        </a:solidFill>
                        <a:effectLst/>
                        <a:latin typeface="Times New Roman"/>
                        <a:ea typeface="Times New Roman"/>
                      </a:endParaRPr>
                    </a:p>
                  </a:txBody>
                  <a:tcPr marL="68580" marR="68580" marT="0" marB="0" anchor="ctr"/>
                </a:tc>
                <a:tc>
                  <a:txBody>
                    <a:bodyPr/>
                    <a:lstStyle/>
                    <a:p>
                      <a:pPr algn="ctr" rtl="1">
                        <a:spcAft>
                          <a:spcPts val="0"/>
                        </a:spcAft>
                      </a:pPr>
                      <a:r>
                        <a:rPr lang="ar-IQ" sz="2000">
                          <a:solidFill>
                            <a:schemeClr val="bg1"/>
                          </a:solidFill>
                          <a:effectLst/>
                        </a:rPr>
                        <a:t>مفتوح</a:t>
                      </a:r>
                      <a:endParaRPr lang="en-US" sz="3200">
                        <a:solidFill>
                          <a:schemeClr val="bg1"/>
                        </a:solidFill>
                        <a:effectLst/>
                        <a:latin typeface="Times New Roman"/>
                        <a:ea typeface="Times New Roman"/>
                      </a:endParaRPr>
                    </a:p>
                  </a:txBody>
                  <a:tcPr marL="68580" marR="68580" marT="0" marB="0" anchor="ctr"/>
                </a:tc>
                <a:tc>
                  <a:txBody>
                    <a:bodyPr/>
                    <a:lstStyle/>
                    <a:p>
                      <a:pPr algn="ctr" rtl="1">
                        <a:spcAft>
                          <a:spcPts val="0"/>
                        </a:spcAft>
                      </a:pPr>
                      <a:r>
                        <a:rPr lang="ar-IQ" sz="2000">
                          <a:solidFill>
                            <a:schemeClr val="bg1"/>
                          </a:solidFill>
                          <a:effectLst/>
                        </a:rPr>
                        <a:t>شبه مفتوح</a:t>
                      </a:r>
                      <a:endParaRPr lang="en-US" sz="3200">
                        <a:solidFill>
                          <a:schemeClr val="bg1"/>
                        </a:solidFill>
                        <a:effectLst/>
                        <a:latin typeface="Times New Roman"/>
                        <a:ea typeface="Times New Roman"/>
                      </a:endParaRPr>
                    </a:p>
                  </a:txBody>
                  <a:tcPr marL="68580" marR="68580" marT="0" marB="0" anchor="ctr"/>
                </a:tc>
                <a:tc>
                  <a:txBody>
                    <a:bodyPr/>
                    <a:lstStyle/>
                    <a:p>
                      <a:pPr algn="ctr" rtl="1">
                        <a:spcAft>
                          <a:spcPts val="0"/>
                        </a:spcAft>
                      </a:pPr>
                      <a:r>
                        <a:rPr lang="ar-IQ" sz="2000">
                          <a:solidFill>
                            <a:schemeClr val="bg1"/>
                          </a:solidFill>
                          <a:effectLst/>
                        </a:rPr>
                        <a:t>منفرج</a:t>
                      </a:r>
                      <a:endParaRPr lang="en-US" sz="3200">
                        <a:solidFill>
                          <a:schemeClr val="bg1"/>
                        </a:solidFill>
                        <a:effectLst/>
                        <a:latin typeface="Times New Roman"/>
                        <a:ea typeface="Times New Roman"/>
                      </a:endParaRPr>
                    </a:p>
                  </a:txBody>
                  <a:tcPr marL="68580" marR="68580" marT="0" marB="0" anchor="ctr"/>
                </a:tc>
                <a:tc>
                  <a:txBody>
                    <a:bodyPr/>
                    <a:lstStyle/>
                    <a:p>
                      <a:pPr algn="ctr" rtl="1">
                        <a:spcAft>
                          <a:spcPts val="0"/>
                        </a:spcAft>
                      </a:pPr>
                      <a:r>
                        <a:rPr lang="ar-IQ" sz="2000">
                          <a:solidFill>
                            <a:schemeClr val="bg1"/>
                          </a:solidFill>
                          <a:effectLst/>
                        </a:rPr>
                        <a:t>منفتح</a:t>
                      </a:r>
                      <a:endParaRPr lang="en-US" sz="3200">
                        <a:solidFill>
                          <a:schemeClr val="bg1"/>
                        </a:solidFill>
                        <a:effectLst/>
                        <a:latin typeface="Times New Roman"/>
                        <a:ea typeface="Times New Roman"/>
                      </a:endParaRPr>
                    </a:p>
                  </a:txBody>
                  <a:tcPr marL="68580" marR="68580" marT="0" marB="0" anchor="ctr"/>
                </a:tc>
                <a:tc>
                  <a:txBody>
                    <a:bodyPr/>
                    <a:lstStyle/>
                    <a:p>
                      <a:pPr algn="ctr" rtl="1">
                        <a:spcAft>
                          <a:spcPts val="0"/>
                        </a:spcAft>
                      </a:pPr>
                      <a:r>
                        <a:rPr lang="ar-IQ" sz="2000">
                          <a:solidFill>
                            <a:schemeClr val="bg1"/>
                          </a:solidFill>
                          <a:effectLst/>
                        </a:rPr>
                        <a:t>مدور</a:t>
                      </a:r>
                      <a:endParaRPr lang="en-US" sz="3200">
                        <a:solidFill>
                          <a:schemeClr val="bg1"/>
                        </a:solidFill>
                        <a:effectLst/>
                        <a:latin typeface="Times New Roman"/>
                        <a:ea typeface="Times New Roman"/>
                      </a:endParaRPr>
                    </a:p>
                  </a:txBody>
                  <a:tcPr marL="68580" marR="68580" marT="0" marB="0" anchor="ctr"/>
                </a:tc>
              </a:tr>
              <a:tr h="425718">
                <a:tc>
                  <a:txBody>
                    <a:bodyPr/>
                    <a:lstStyle/>
                    <a:p>
                      <a:pPr algn="ctr" rtl="1">
                        <a:spcAft>
                          <a:spcPts val="0"/>
                        </a:spcAft>
                      </a:pPr>
                      <a:r>
                        <a:rPr lang="en-GB" sz="2000" dirty="0">
                          <a:solidFill>
                            <a:schemeClr val="bg1"/>
                          </a:solidFill>
                          <a:effectLst/>
                        </a:rPr>
                        <a:t>i</a:t>
                      </a:r>
                      <a:endParaRPr lang="en-US" sz="3200" dirty="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a:solidFill>
                            <a:schemeClr val="bg1"/>
                          </a:solidFill>
                          <a:effectLst/>
                        </a:rPr>
                        <a:t>+</a:t>
                      </a:r>
                      <a:endParaRPr lang="en-US" sz="320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dirty="0">
                          <a:solidFill>
                            <a:schemeClr val="bg1"/>
                          </a:solidFill>
                          <a:effectLst/>
                        </a:rPr>
                        <a:t>-</a:t>
                      </a:r>
                      <a:endParaRPr lang="en-US" sz="3200" dirty="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dirty="0">
                          <a:solidFill>
                            <a:schemeClr val="bg1"/>
                          </a:solidFill>
                          <a:effectLst/>
                        </a:rPr>
                        <a:t>-</a:t>
                      </a:r>
                      <a:endParaRPr lang="en-US" sz="3200" dirty="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a:solidFill>
                            <a:schemeClr val="bg1"/>
                          </a:solidFill>
                          <a:effectLst/>
                        </a:rPr>
                        <a:t>+</a:t>
                      </a:r>
                      <a:endParaRPr lang="en-US" sz="320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a:solidFill>
                            <a:schemeClr val="bg1"/>
                          </a:solidFill>
                          <a:effectLst/>
                        </a:rPr>
                        <a:t>-</a:t>
                      </a:r>
                      <a:endParaRPr lang="en-US" sz="320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a:solidFill>
                            <a:schemeClr val="bg1"/>
                          </a:solidFill>
                          <a:effectLst/>
                        </a:rPr>
                        <a:t>-</a:t>
                      </a:r>
                      <a:endParaRPr lang="en-US" sz="320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a:solidFill>
                            <a:schemeClr val="bg1"/>
                          </a:solidFill>
                          <a:effectLst/>
                        </a:rPr>
                        <a:t>-</a:t>
                      </a:r>
                      <a:endParaRPr lang="en-US" sz="320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a:solidFill>
                            <a:schemeClr val="bg1"/>
                          </a:solidFill>
                          <a:effectLst/>
                        </a:rPr>
                        <a:t>+</a:t>
                      </a:r>
                      <a:endParaRPr lang="en-US" sz="320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a:solidFill>
                            <a:schemeClr val="bg1"/>
                          </a:solidFill>
                          <a:effectLst/>
                        </a:rPr>
                        <a:t>-</a:t>
                      </a:r>
                      <a:endParaRPr lang="en-US" sz="320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a:solidFill>
                            <a:schemeClr val="bg1"/>
                          </a:solidFill>
                          <a:effectLst/>
                        </a:rPr>
                        <a:t>-</a:t>
                      </a:r>
                      <a:endParaRPr lang="en-US" sz="3200">
                        <a:solidFill>
                          <a:schemeClr val="bg1"/>
                        </a:solidFill>
                        <a:effectLst/>
                        <a:latin typeface="Times New Roman"/>
                        <a:ea typeface="Times New Roman"/>
                      </a:endParaRPr>
                    </a:p>
                  </a:txBody>
                  <a:tcPr marL="68580" marR="68580" marT="0" marB="0"/>
                </a:tc>
              </a:tr>
              <a:tr h="425718">
                <a:tc>
                  <a:txBody>
                    <a:bodyPr/>
                    <a:lstStyle/>
                    <a:p>
                      <a:pPr algn="ctr" rtl="1">
                        <a:spcAft>
                          <a:spcPts val="0"/>
                        </a:spcAft>
                      </a:pPr>
                      <a:r>
                        <a:rPr lang="en-US" sz="2000">
                          <a:solidFill>
                            <a:schemeClr val="bg1"/>
                          </a:solidFill>
                          <a:effectLst/>
                        </a:rPr>
                        <a:t>e</a:t>
                      </a:r>
                      <a:endParaRPr lang="en-US" sz="3200">
                        <a:solidFill>
                          <a:schemeClr val="bg1"/>
                        </a:solidFill>
                        <a:effectLst/>
                        <a:latin typeface="Times New Roman"/>
                        <a:ea typeface="Times New Roman"/>
                      </a:endParaRPr>
                    </a:p>
                  </a:txBody>
                  <a:tcPr marL="68580" marR="68580" marT="0" marB="0"/>
                </a:tc>
                <a:tc>
                  <a:txBody>
                    <a:bodyPr/>
                    <a:lstStyle/>
                    <a:p>
                      <a:pPr algn="ctr" rtl="1">
                        <a:spcAft>
                          <a:spcPts val="0"/>
                        </a:spcAft>
                      </a:pPr>
                      <a:r>
                        <a:rPr lang="en-US" sz="2000">
                          <a:solidFill>
                            <a:schemeClr val="bg1"/>
                          </a:solidFill>
                          <a:effectLst/>
                        </a:rPr>
                        <a:t>+</a:t>
                      </a:r>
                      <a:endParaRPr lang="en-US" sz="320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a:solidFill>
                            <a:schemeClr val="bg1"/>
                          </a:solidFill>
                          <a:effectLst/>
                        </a:rPr>
                        <a:t>-</a:t>
                      </a:r>
                      <a:endParaRPr lang="en-US" sz="320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dirty="0">
                          <a:solidFill>
                            <a:schemeClr val="bg1"/>
                          </a:solidFill>
                          <a:effectLst/>
                        </a:rPr>
                        <a:t>-</a:t>
                      </a:r>
                      <a:endParaRPr lang="en-US" sz="3200" dirty="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a:solidFill>
                            <a:schemeClr val="bg1"/>
                          </a:solidFill>
                          <a:effectLst/>
                        </a:rPr>
                        <a:t>-</a:t>
                      </a:r>
                      <a:endParaRPr lang="en-US" sz="320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a:solidFill>
                            <a:schemeClr val="bg1"/>
                          </a:solidFill>
                          <a:effectLst/>
                        </a:rPr>
                        <a:t>+</a:t>
                      </a:r>
                      <a:endParaRPr lang="en-US" sz="320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a:solidFill>
                            <a:schemeClr val="bg1"/>
                          </a:solidFill>
                          <a:effectLst/>
                        </a:rPr>
                        <a:t>-</a:t>
                      </a:r>
                      <a:endParaRPr lang="en-US" sz="320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a:solidFill>
                            <a:schemeClr val="bg1"/>
                          </a:solidFill>
                          <a:effectLst/>
                        </a:rPr>
                        <a:t>-</a:t>
                      </a:r>
                      <a:endParaRPr lang="en-US" sz="320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a:solidFill>
                            <a:schemeClr val="bg1"/>
                          </a:solidFill>
                          <a:effectLst/>
                        </a:rPr>
                        <a:t>+</a:t>
                      </a:r>
                      <a:endParaRPr lang="en-US" sz="320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a:solidFill>
                            <a:schemeClr val="bg1"/>
                          </a:solidFill>
                          <a:effectLst/>
                        </a:rPr>
                        <a:t>-</a:t>
                      </a:r>
                      <a:endParaRPr lang="en-US" sz="320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a:solidFill>
                            <a:schemeClr val="bg1"/>
                          </a:solidFill>
                          <a:effectLst/>
                        </a:rPr>
                        <a:t>-</a:t>
                      </a:r>
                      <a:endParaRPr lang="en-US" sz="3200">
                        <a:solidFill>
                          <a:schemeClr val="bg1"/>
                        </a:solidFill>
                        <a:effectLst/>
                        <a:latin typeface="Times New Roman"/>
                        <a:ea typeface="Times New Roman"/>
                      </a:endParaRPr>
                    </a:p>
                  </a:txBody>
                  <a:tcPr marL="68580" marR="68580" marT="0" marB="0"/>
                </a:tc>
              </a:tr>
              <a:tr h="607019">
                <a:tc>
                  <a:txBody>
                    <a:bodyPr/>
                    <a:lstStyle/>
                    <a:p>
                      <a:pPr algn="ctr" rtl="1">
                        <a:spcAft>
                          <a:spcPts val="0"/>
                        </a:spcAft>
                      </a:pPr>
                      <a:r>
                        <a:rPr lang="ar-IQ" sz="3600" dirty="0">
                          <a:solidFill>
                            <a:schemeClr val="bg1"/>
                          </a:solidFill>
                          <a:effectLst/>
                        </a:rPr>
                        <a:t>ε</a:t>
                      </a:r>
                      <a:endParaRPr lang="en-US" sz="3200" dirty="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a:solidFill>
                            <a:schemeClr val="bg1"/>
                          </a:solidFill>
                          <a:effectLst/>
                        </a:rPr>
                        <a:t>+</a:t>
                      </a:r>
                      <a:endParaRPr lang="en-US" sz="320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a:solidFill>
                            <a:schemeClr val="bg1"/>
                          </a:solidFill>
                          <a:effectLst/>
                        </a:rPr>
                        <a:t>-</a:t>
                      </a:r>
                      <a:endParaRPr lang="en-US" sz="320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a:solidFill>
                            <a:schemeClr val="bg1"/>
                          </a:solidFill>
                          <a:effectLst/>
                        </a:rPr>
                        <a:t>-</a:t>
                      </a:r>
                      <a:endParaRPr lang="en-US" sz="320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dirty="0">
                          <a:solidFill>
                            <a:schemeClr val="bg1"/>
                          </a:solidFill>
                          <a:effectLst/>
                        </a:rPr>
                        <a:t>-</a:t>
                      </a:r>
                      <a:endParaRPr lang="en-US" sz="3200" dirty="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dirty="0">
                          <a:solidFill>
                            <a:schemeClr val="bg1"/>
                          </a:solidFill>
                          <a:effectLst/>
                        </a:rPr>
                        <a:t>-</a:t>
                      </a:r>
                      <a:endParaRPr lang="en-US" sz="3200" dirty="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a:solidFill>
                            <a:schemeClr val="bg1"/>
                          </a:solidFill>
                          <a:effectLst/>
                        </a:rPr>
                        <a:t>-</a:t>
                      </a:r>
                      <a:endParaRPr lang="en-US" sz="320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a:solidFill>
                            <a:schemeClr val="bg1"/>
                          </a:solidFill>
                          <a:effectLst/>
                        </a:rPr>
                        <a:t>+</a:t>
                      </a:r>
                      <a:endParaRPr lang="en-US" sz="320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a:solidFill>
                            <a:schemeClr val="bg1"/>
                          </a:solidFill>
                          <a:effectLst/>
                        </a:rPr>
                        <a:t>+</a:t>
                      </a:r>
                      <a:endParaRPr lang="en-US" sz="320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a:solidFill>
                            <a:schemeClr val="bg1"/>
                          </a:solidFill>
                          <a:effectLst/>
                        </a:rPr>
                        <a:t>-</a:t>
                      </a:r>
                      <a:endParaRPr lang="en-US" sz="320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a:solidFill>
                            <a:schemeClr val="bg1"/>
                          </a:solidFill>
                          <a:effectLst/>
                        </a:rPr>
                        <a:t>-</a:t>
                      </a:r>
                      <a:endParaRPr lang="en-US" sz="3200">
                        <a:solidFill>
                          <a:schemeClr val="bg1"/>
                        </a:solidFill>
                        <a:effectLst/>
                        <a:latin typeface="Times New Roman"/>
                        <a:ea typeface="Times New Roman"/>
                      </a:endParaRPr>
                    </a:p>
                  </a:txBody>
                  <a:tcPr marL="68580" marR="68580" marT="0" marB="0"/>
                </a:tc>
              </a:tr>
              <a:tr h="638577">
                <a:tc>
                  <a:txBody>
                    <a:bodyPr/>
                    <a:lstStyle/>
                    <a:p>
                      <a:pPr algn="ctr" rtl="1"/>
                      <a:r>
                        <a:rPr kumimoji="0" lang="en-US" sz="2800" b="1" kern="1200" dirty="0" smtClean="0">
                          <a:solidFill>
                            <a:schemeClr val="bg1"/>
                          </a:solidFill>
                          <a:effectLst/>
                          <a:latin typeface="+mn-lt"/>
                          <a:ea typeface="+mn-ea"/>
                          <a:cs typeface="+mn-cs"/>
                        </a:rPr>
                        <a:t>a</a:t>
                      </a:r>
                      <a:endParaRPr kumimoji="0" lang="en-US" sz="2800" b="1" kern="1200" dirty="0">
                        <a:solidFill>
                          <a:schemeClr val="bg1"/>
                        </a:solidFill>
                        <a:effectLst/>
                        <a:latin typeface="+mn-lt"/>
                        <a:ea typeface="+mn-ea"/>
                        <a:cs typeface="+mn-cs"/>
                      </a:endParaRPr>
                    </a:p>
                  </a:txBody>
                  <a:tcPr marL="68580" marR="68580" marT="0" marB="0"/>
                </a:tc>
                <a:tc>
                  <a:txBody>
                    <a:bodyPr/>
                    <a:lstStyle/>
                    <a:p>
                      <a:pPr algn="ctr" rtl="0">
                        <a:spcAft>
                          <a:spcPts val="0"/>
                        </a:spcAft>
                      </a:pPr>
                      <a:r>
                        <a:rPr lang="en-US" sz="2400" dirty="0">
                          <a:solidFill>
                            <a:schemeClr val="bg1"/>
                          </a:solidFill>
                          <a:effectLst/>
                        </a:rPr>
                        <a:t>+</a:t>
                      </a:r>
                      <a:endParaRPr lang="en-US" sz="3600" dirty="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400" dirty="0">
                          <a:solidFill>
                            <a:schemeClr val="bg1"/>
                          </a:solidFill>
                          <a:effectLst/>
                        </a:rPr>
                        <a:t>-</a:t>
                      </a:r>
                      <a:endParaRPr lang="en-US" sz="3600" dirty="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400" dirty="0">
                          <a:solidFill>
                            <a:schemeClr val="bg1"/>
                          </a:solidFill>
                          <a:effectLst/>
                        </a:rPr>
                        <a:t>-</a:t>
                      </a:r>
                      <a:endParaRPr lang="en-US" sz="3600" dirty="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400" dirty="0">
                          <a:solidFill>
                            <a:schemeClr val="bg1"/>
                          </a:solidFill>
                          <a:effectLst/>
                        </a:rPr>
                        <a:t>-</a:t>
                      </a:r>
                      <a:endParaRPr lang="en-US" sz="3600" dirty="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400" dirty="0">
                          <a:solidFill>
                            <a:schemeClr val="bg1"/>
                          </a:solidFill>
                          <a:effectLst/>
                        </a:rPr>
                        <a:t>-</a:t>
                      </a:r>
                      <a:endParaRPr lang="en-US" sz="3600" dirty="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400" dirty="0">
                          <a:solidFill>
                            <a:schemeClr val="bg1"/>
                          </a:solidFill>
                          <a:effectLst/>
                        </a:rPr>
                        <a:t>+</a:t>
                      </a:r>
                      <a:endParaRPr lang="en-US" sz="3600" dirty="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400" dirty="0">
                          <a:solidFill>
                            <a:schemeClr val="bg1"/>
                          </a:solidFill>
                          <a:effectLst/>
                        </a:rPr>
                        <a:t>-</a:t>
                      </a:r>
                      <a:endParaRPr lang="en-US" sz="3600" dirty="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400" dirty="0">
                          <a:solidFill>
                            <a:schemeClr val="bg1"/>
                          </a:solidFill>
                          <a:effectLst/>
                        </a:rPr>
                        <a:t>-</a:t>
                      </a:r>
                      <a:endParaRPr lang="en-US" sz="3600" dirty="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400" dirty="0">
                          <a:solidFill>
                            <a:schemeClr val="bg1"/>
                          </a:solidFill>
                          <a:effectLst/>
                        </a:rPr>
                        <a:t>+</a:t>
                      </a:r>
                      <a:endParaRPr lang="en-US" sz="3600" dirty="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400" dirty="0">
                          <a:solidFill>
                            <a:schemeClr val="bg1"/>
                          </a:solidFill>
                          <a:effectLst/>
                        </a:rPr>
                        <a:t>-</a:t>
                      </a:r>
                      <a:endParaRPr lang="en-US" sz="3600" dirty="0">
                        <a:solidFill>
                          <a:schemeClr val="bg1"/>
                        </a:solidFill>
                        <a:effectLst/>
                        <a:latin typeface="Times New Roman"/>
                        <a:ea typeface="Times New Roman"/>
                      </a:endParaRPr>
                    </a:p>
                  </a:txBody>
                  <a:tcPr marL="68580" marR="68580" marT="0" marB="0"/>
                </a:tc>
              </a:tr>
              <a:tr h="425718">
                <a:tc>
                  <a:txBody>
                    <a:bodyPr/>
                    <a:lstStyle/>
                    <a:p>
                      <a:pPr algn="ctr" rtl="1">
                        <a:spcAft>
                          <a:spcPts val="0"/>
                        </a:spcAft>
                      </a:pPr>
                      <a:r>
                        <a:rPr lang="en-US" sz="2000">
                          <a:solidFill>
                            <a:schemeClr val="bg1"/>
                          </a:solidFill>
                          <a:effectLst/>
                        </a:rPr>
                        <a:t>Α</a:t>
                      </a:r>
                      <a:endParaRPr lang="en-US" sz="320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dirty="0">
                          <a:solidFill>
                            <a:schemeClr val="bg1"/>
                          </a:solidFill>
                          <a:effectLst/>
                        </a:rPr>
                        <a:t>-</a:t>
                      </a:r>
                      <a:endParaRPr lang="en-US" sz="3200" dirty="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dirty="0">
                          <a:solidFill>
                            <a:schemeClr val="bg1"/>
                          </a:solidFill>
                          <a:effectLst/>
                        </a:rPr>
                        <a:t>+</a:t>
                      </a:r>
                      <a:endParaRPr lang="en-US" sz="3200" dirty="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dirty="0">
                          <a:solidFill>
                            <a:schemeClr val="bg1"/>
                          </a:solidFill>
                          <a:effectLst/>
                        </a:rPr>
                        <a:t>-</a:t>
                      </a:r>
                      <a:endParaRPr lang="en-US" sz="3200" dirty="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dirty="0">
                          <a:solidFill>
                            <a:schemeClr val="bg1"/>
                          </a:solidFill>
                          <a:effectLst/>
                        </a:rPr>
                        <a:t>-</a:t>
                      </a:r>
                      <a:endParaRPr lang="en-US" sz="3200" dirty="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dirty="0">
                          <a:solidFill>
                            <a:schemeClr val="bg1"/>
                          </a:solidFill>
                          <a:effectLst/>
                        </a:rPr>
                        <a:t>-</a:t>
                      </a:r>
                      <a:endParaRPr lang="en-US" sz="3200" dirty="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dirty="0">
                          <a:solidFill>
                            <a:schemeClr val="bg1"/>
                          </a:solidFill>
                          <a:effectLst/>
                        </a:rPr>
                        <a:t>+</a:t>
                      </a:r>
                      <a:endParaRPr lang="en-US" sz="3200" dirty="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dirty="0">
                          <a:solidFill>
                            <a:schemeClr val="bg1"/>
                          </a:solidFill>
                          <a:effectLst/>
                        </a:rPr>
                        <a:t>-</a:t>
                      </a:r>
                      <a:endParaRPr lang="en-US" sz="3200" dirty="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a:solidFill>
                            <a:schemeClr val="bg1"/>
                          </a:solidFill>
                          <a:effectLst/>
                        </a:rPr>
                        <a:t>-</a:t>
                      </a:r>
                      <a:endParaRPr lang="en-US" sz="320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a:solidFill>
                            <a:schemeClr val="bg1"/>
                          </a:solidFill>
                          <a:effectLst/>
                        </a:rPr>
                        <a:t>+</a:t>
                      </a:r>
                      <a:endParaRPr lang="en-US" sz="320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a:solidFill>
                            <a:schemeClr val="bg1"/>
                          </a:solidFill>
                          <a:effectLst/>
                        </a:rPr>
                        <a:t>-</a:t>
                      </a:r>
                      <a:endParaRPr lang="en-US" sz="3200">
                        <a:solidFill>
                          <a:schemeClr val="bg1"/>
                        </a:solidFill>
                        <a:effectLst/>
                        <a:latin typeface="Times New Roman"/>
                        <a:ea typeface="Times New Roman"/>
                      </a:endParaRPr>
                    </a:p>
                  </a:txBody>
                  <a:tcPr marL="68580" marR="68580" marT="0" marB="0"/>
                </a:tc>
              </a:tr>
              <a:tr h="425718">
                <a:tc>
                  <a:txBody>
                    <a:bodyPr/>
                    <a:lstStyle/>
                    <a:p>
                      <a:pPr algn="ctr" rtl="0">
                        <a:spcAft>
                          <a:spcPts val="0"/>
                        </a:spcAft>
                      </a:pPr>
                      <a:endParaRPr lang="en-US" sz="800" dirty="0">
                        <a:solidFill>
                          <a:schemeClr val="bg1"/>
                        </a:solidFill>
                        <a:effectLst/>
                        <a:latin typeface="Times New Roman"/>
                        <a:ea typeface="Times New Roman"/>
                      </a:endParaRPr>
                    </a:p>
                  </a:txBody>
                  <a:tcPr marL="68580" marR="68580" marT="0" marB="0"/>
                </a:tc>
                <a:tc>
                  <a:txBody>
                    <a:bodyPr/>
                    <a:lstStyle/>
                    <a:p>
                      <a:pPr algn="ctr" rtl="1">
                        <a:spcAft>
                          <a:spcPts val="0"/>
                        </a:spcAft>
                      </a:pPr>
                      <a:r>
                        <a:rPr lang="ar-IQ" sz="2000">
                          <a:solidFill>
                            <a:schemeClr val="bg1"/>
                          </a:solidFill>
                          <a:effectLst/>
                        </a:rPr>
                        <a:t>-</a:t>
                      </a:r>
                      <a:endParaRPr lang="en-US" sz="3200">
                        <a:solidFill>
                          <a:schemeClr val="bg1"/>
                        </a:solidFill>
                        <a:effectLst/>
                        <a:latin typeface="Times New Roman"/>
                        <a:ea typeface="Times New Roman"/>
                      </a:endParaRPr>
                    </a:p>
                  </a:txBody>
                  <a:tcPr marL="68580" marR="68580" marT="0" marB="0"/>
                </a:tc>
                <a:tc>
                  <a:txBody>
                    <a:bodyPr/>
                    <a:lstStyle/>
                    <a:p>
                      <a:pPr algn="ctr" rtl="1">
                        <a:spcAft>
                          <a:spcPts val="0"/>
                        </a:spcAft>
                      </a:pPr>
                      <a:r>
                        <a:rPr lang="ar-IQ" sz="2000">
                          <a:solidFill>
                            <a:schemeClr val="bg1"/>
                          </a:solidFill>
                          <a:effectLst/>
                        </a:rPr>
                        <a:t>+</a:t>
                      </a:r>
                      <a:endParaRPr lang="en-US" sz="3200">
                        <a:solidFill>
                          <a:schemeClr val="bg1"/>
                        </a:solidFill>
                        <a:effectLst/>
                        <a:latin typeface="Times New Roman"/>
                        <a:ea typeface="Times New Roman"/>
                      </a:endParaRPr>
                    </a:p>
                  </a:txBody>
                  <a:tcPr marL="68580" marR="68580" marT="0" marB="0"/>
                </a:tc>
                <a:tc>
                  <a:txBody>
                    <a:bodyPr/>
                    <a:lstStyle/>
                    <a:p>
                      <a:pPr algn="ctr" rtl="1">
                        <a:spcAft>
                          <a:spcPts val="0"/>
                        </a:spcAft>
                      </a:pPr>
                      <a:r>
                        <a:rPr lang="ar-IQ" sz="2000">
                          <a:solidFill>
                            <a:schemeClr val="bg1"/>
                          </a:solidFill>
                          <a:effectLst/>
                        </a:rPr>
                        <a:t>-</a:t>
                      </a:r>
                      <a:endParaRPr lang="en-US" sz="3200">
                        <a:solidFill>
                          <a:schemeClr val="bg1"/>
                        </a:solidFill>
                        <a:effectLst/>
                        <a:latin typeface="Times New Roman"/>
                        <a:ea typeface="Times New Roman"/>
                      </a:endParaRPr>
                    </a:p>
                  </a:txBody>
                  <a:tcPr marL="68580" marR="68580" marT="0" marB="0"/>
                </a:tc>
                <a:tc>
                  <a:txBody>
                    <a:bodyPr/>
                    <a:lstStyle/>
                    <a:p>
                      <a:pPr algn="ctr" rtl="1">
                        <a:spcAft>
                          <a:spcPts val="0"/>
                        </a:spcAft>
                      </a:pPr>
                      <a:r>
                        <a:rPr lang="ar-IQ" sz="2000">
                          <a:solidFill>
                            <a:schemeClr val="bg1"/>
                          </a:solidFill>
                          <a:effectLst/>
                        </a:rPr>
                        <a:t>-</a:t>
                      </a:r>
                      <a:endParaRPr lang="en-US" sz="3200">
                        <a:solidFill>
                          <a:schemeClr val="bg1"/>
                        </a:solidFill>
                        <a:effectLst/>
                        <a:latin typeface="Times New Roman"/>
                        <a:ea typeface="Times New Roman"/>
                      </a:endParaRPr>
                    </a:p>
                  </a:txBody>
                  <a:tcPr marL="68580" marR="68580" marT="0" marB="0"/>
                </a:tc>
                <a:tc>
                  <a:txBody>
                    <a:bodyPr/>
                    <a:lstStyle/>
                    <a:p>
                      <a:pPr algn="ctr" rtl="1">
                        <a:spcAft>
                          <a:spcPts val="0"/>
                        </a:spcAft>
                      </a:pPr>
                      <a:r>
                        <a:rPr lang="ar-IQ" sz="2000">
                          <a:solidFill>
                            <a:schemeClr val="bg1"/>
                          </a:solidFill>
                          <a:effectLst/>
                        </a:rPr>
                        <a:t>-</a:t>
                      </a:r>
                      <a:endParaRPr lang="en-US" sz="3200">
                        <a:solidFill>
                          <a:schemeClr val="bg1"/>
                        </a:solidFill>
                        <a:effectLst/>
                        <a:latin typeface="Times New Roman"/>
                        <a:ea typeface="Times New Roman"/>
                      </a:endParaRPr>
                    </a:p>
                  </a:txBody>
                  <a:tcPr marL="68580" marR="68580" marT="0" marB="0"/>
                </a:tc>
                <a:tc>
                  <a:txBody>
                    <a:bodyPr/>
                    <a:lstStyle/>
                    <a:p>
                      <a:pPr algn="ctr" rtl="1">
                        <a:spcAft>
                          <a:spcPts val="0"/>
                        </a:spcAft>
                      </a:pPr>
                      <a:r>
                        <a:rPr lang="ar-IQ" sz="2000">
                          <a:solidFill>
                            <a:schemeClr val="bg1"/>
                          </a:solidFill>
                          <a:effectLst/>
                        </a:rPr>
                        <a:t>-</a:t>
                      </a:r>
                      <a:endParaRPr lang="en-US" sz="3200">
                        <a:solidFill>
                          <a:schemeClr val="bg1"/>
                        </a:solidFill>
                        <a:effectLst/>
                        <a:latin typeface="Times New Roman"/>
                        <a:ea typeface="Times New Roman"/>
                      </a:endParaRPr>
                    </a:p>
                  </a:txBody>
                  <a:tcPr marL="68580" marR="68580" marT="0" marB="0"/>
                </a:tc>
                <a:tc>
                  <a:txBody>
                    <a:bodyPr/>
                    <a:lstStyle/>
                    <a:p>
                      <a:pPr algn="ctr" rtl="1">
                        <a:spcAft>
                          <a:spcPts val="0"/>
                        </a:spcAft>
                      </a:pPr>
                      <a:r>
                        <a:rPr lang="ar-IQ" sz="2000" dirty="0">
                          <a:solidFill>
                            <a:schemeClr val="bg1"/>
                          </a:solidFill>
                          <a:effectLst/>
                        </a:rPr>
                        <a:t>+</a:t>
                      </a:r>
                      <a:endParaRPr lang="en-US" sz="3200" dirty="0">
                        <a:solidFill>
                          <a:schemeClr val="bg1"/>
                        </a:solidFill>
                        <a:effectLst/>
                        <a:latin typeface="Times New Roman"/>
                        <a:ea typeface="Times New Roman"/>
                      </a:endParaRPr>
                    </a:p>
                  </a:txBody>
                  <a:tcPr marL="68580" marR="68580" marT="0" marB="0"/>
                </a:tc>
                <a:tc>
                  <a:txBody>
                    <a:bodyPr/>
                    <a:lstStyle/>
                    <a:p>
                      <a:pPr algn="ctr" rtl="1">
                        <a:spcAft>
                          <a:spcPts val="0"/>
                        </a:spcAft>
                      </a:pPr>
                      <a:r>
                        <a:rPr lang="ar-IQ" sz="2000">
                          <a:solidFill>
                            <a:schemeClr val="bg1"/>
                          </a:solidFill>
                          <a:effectLst/>
                        </a:rPr>
                        <a:t>-</a:t>
                      </a:r>
                      <a:endParaRPr lang="en-US" sz="3200">
                        <a:solidFill>
                          <a:schemeClr val="bg1"/>
                        </a:solidFill>
                        <a:effectLst/>
                        <a:latin typeface="Times New Roman"/>
                        <a:ea typeface="Times New Roman"/>
                      </a:endParaRPr>
                    </a:p>
                  </a:txBody>
                  <a:tcPr marL="68580" marR="68580" marT="0" marB="0"/>
                </a:tc>
                <a:tc>
                  <a:txBody>
                    <a:bodyPr/>
                    <a:lstStyle/>
                    <a:p>
                      <a:pPr algn="ctr" rtl="1">
                        <a:spcAft>
                          <a:spcPts val="0"/>
                        </a:spcAft>
                      </a:pPr>
                      <a:r>
                        <a:rPr lang="ar-IQ" sz="2000">
                          <a:solidFill>
                            <a:schemeClr val="bg1"/>
                          </a:solidFill>
                          <a:effectLst/>
                        </a:rPr>
                        <a:t>+</a:t>
                      </a:r>
                      <a:endParaRPr lang="en-US" sz="3200">
                        <a:solidFill>
                          <a:schemeClr val="bg1"/>
                        </a:solidFill>
                        <a:effectLst/>
                        <a:latin typeface="Times New Roman"/>
                        <a:ea typeface="Times New Roman"/>
                      </a:endParaRPr>
                    </a:p>
                  </a:txBody>
                  <a:tcPr marL="68580" marR="68580" marT="0" marB="0"/>
                </a:tc>
                <a:tc>
                  <a:txBody>
                    <a:bodyPr/>
                    <a:lstStyle/>
                    <a:p>
                      <a:pPr algn="ctr" rtl="1">
                        <a:spcAft>
                          <a:spcPts val="0"/>
                        </a:spcAft>
                      </a:pPr>
                      <a:r>
                        <a:rPr lang="ar-IQ" sz="2000">
                          <a:solidFill>
                            <a:schemeClr val="bg1"/>
                          </a:solidFill>
                          <a:effectLst/>
                        </a:rPr>
                        <a:t>-</a:t>
                      </a:r>
                      <a:endParaRPr lang="en-US" sz="3200">
                        <a:solidFill>
                          <a:schemeClr val="bg1"/>
                        </a:solidFill>
                        <a:effectLst/>
                        <a:latin typeface="Times New Roman"/>
                        <a:ea typeface="Times New Roman"/>
                      </a:endParaRPr>
                    </a:p>
                  </a:txBody>
                  <a:tcPr marL="68580" marR="68580" marT="0" marB="0"/>
                </a:tc>
              </a:tr>
              <a:tr h="539572">
                <a:tc>
                  <a:txBody>
                    <a:bodyPr/>
                    <a:lstStyle/>
                    <a:p>
                      <a:pPr algn="ctr" rtl="1">
                        <a:spcAft>
                          <a:spcPts val="0"/>
                        </a:spcAft>
                      </a:pPr>
                      <a:r>
                        <a:rPr lang="en-US" sz="3200">
                          <a:solidFill>
                            <a:schemeClr val="bg1"/>
                          </a:solidFill>
                          <a:effectLst/>
                        </a:rPr>
                        <a:t>O</a:t>
                      </a:r>
                      <a:endParaRPr lang="en-US" sz="320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dirty="0">
                          <a:solidFill>
                            <a:schemeClr val="bg1"/>
                          </a:solidFill>
                          <a:effectLst/>
                        </a:rPr>
                        <a:t>-</a:t>
                      </a:r>
                      <a:endParaRPr lang="en-US" sz="3200" dirty="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a:solidFill>
                            <a:schemeClr val="bg1"/>
                          </a:solidFill>
                          <a:effectLst/>
                        </a:rPr>
                        <a:t>+</a:t>
                      </a:r>
                      <a:endParaRPr lang="en-US" sz="320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a:solidFill>
                            <a:schemeClr val="bg1"/>
                          </a:solidFill>
                          <a:effectLst/>
                        </a:rPr>
                        <a:t>-</a:t>
                      </a:r>
                      <a:endParaRPr lang="en-US" sz="320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a:solidFill>
                            <a:schemeClr val="bg1"/>
                          </a:solidFill>
                          <a:effectLst/>
                        </a:rPr>
                        <a:t>-</a:t>
                      </a:r>
                      <a:endParaRPr lang="en-US" sz="320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a:solidFill>
                            <a:schemeClr val="bg1"/>
                          </a:solidFill>
                          <a:effectLst/>
                        </a:rPr>
                        <a:t>+</a:t>
                      </a:r>
                      <a:endParaRPr lang="en-US" sz="320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a:solidFill>
                            <a:schemeClr val="bg1"/>
                          </a:solidFill>
                          <a:effectLst/>
                        </a:rPr>
                        <a:t>-</a:t>
                      </a:r>
                      <a:endParaRPr lang="en-US" sz="320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dirty="0">
                          <a:solidFill>
                            <a:schemeClr val="bg1"/>
                          </a:solidFill>
                          <a:effectLst/>
                        </a:rPr>
                        <a:t>-</a:t>
                      </a:r>
                      <a:endParaRPr lang="en-US" sz="3200" dirty="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dirty="0">
                          <a:solidFill>
                            <a:schemeClr val="bg1"/>
                          </a:solidFill>
                          <a:effectLst/>
                        </a:rPr>
                        <a:t>-</a:t>
                      </a:r>
                      <a:endParaRPr lang="en-US" sz="3200" dirty="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a:solidFill>
                            <a:schemeClr val="bg1"/>
                          </a:solidFill>
                          <a:effectLst/>
                        </a:rPr>
                        <a:t>-</a:t>
                      </a:r>
                      <a:endParaRPr lang="en-US" sz="320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a:solidFill>
                            <a:schemeClr val="bg1"/>
                          </a:solidFill>
                          <a:effectLst/>
                        </a:rPr>
                        <a:t>+</a:t>
                      </a:r>
                      <a:endParaRPr lang="en-US" sz="3200">
                        <a:solidFill>
                          <a:schemeClr val="bg1"/>
                        </a:solidFill>
                        <a:effectLst/>
                        <a:latin typeface="Times New Roman"/>
                        <a:ea typeface="Times New Roman"/>
                      </a:endParaRPr>
                    </a:p>
                  </a:txBody>
                  <a:tcPr marL="68580" marR="68580" marT="0" marB="0"/>
                </a:tc>
              </a:tr>
              <a:tr h="425718">
                <a:tc>
                  <a:txBody>
                    <a:bodyPr/>
                    <a:lstStyle/>
                    <a:p>
                      <a:pPr algn="ctr" rtl="1">
                        <a:spcAft>
                          <a:spcPts val="0"/>
                        </a:spcAft>
                      </a:pPr>
                      <a:r>
                        <a:rPr lang="en-US" sz="2000">
                          <a:solidFill>
                            <a:schemeClr val="bg1"/>
                          </a:solidFill>
                          <a:effectLst/>
                        </a:rPr>
                        <a:t>U</a:t>
                      </a:r>
                      <a:endParaRPr lang="en-US" sz="320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a:solidFill>
                            <a:schemeClr val="bg1"/>
                          </a:solidFill>
                          <a:effectLst/>
                        </a:rPr>
                        <a:t>-</a:t>
                      </a:r>
                      <a:endParaRPr lang="en-US" sz="320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dirty="0">
                          <a:solidFill>
                            <a:schemeClr val="bg1"/>
                          </a:solidFill>
                          <a:effectLst/>
                        </a:rPr>
                        <a:t>+</a:t>
                      </a:r>
                      <a:endParaRPr lang="en-US" sz="3200" dirty="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dirty="0">
                          <a:solidFill>
                            <a:schemeClr val="bg1"/>
                          </a:solidFill>
                          <a:effectLst/>
                        </a:rPr>
                        <a:t>-</a:t>
                      </a:r>
                      <a:endParaRPr lang="en-US" sz="3200" dirty="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a:solidFill>
                            <a:schemeClr val="bg1"/>
                          </a:solidFill>
                          <a:effectLst/>
                        </a:rPr>
                        <a:t>+</a:t>
                      </a:r>
                      <a:endParaRPr lang="en-US" sz="320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a:solidFill>
                            <a:schemeClr val="bg1"/>
                          </a:solidFill>
                          <a:effectLst/>
                        </a:rPr>
                        <a:t>-</a:t>
                      </a:r>
                      <a:endParaRPr lang="en-US" sz="320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a:solidFill>
                            <a:schemeClr val="bg1"/>
                          </a:solidFill>
                          <a:effectLst/>
                        </a:rPr>
                        <a:t>-</a:t>
                      </a:r>
                      <a:endParaRPr lang="en-US" sz="320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a:solidFill>
                            <a:schemeClr val="bg1"/>
                          </a:solidFill>
                          <a:effectLst/>
                        </a:rPr>
                        <a:t>-</a:t>
                      </a:r>
                      <a:endParaRPr lang="en-US" sz="320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dirty="0">
                          <a:solidFill>
                            <a:schemeClr val="bg1"/>
                          </a:solidFill>
                          <a:effectLst/>
                        </a:rPr>
                        <a:t>-</a:t>
                      </a:r>
                      <a:endParaRPr lang="en-US" sz="3200" dirty="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a:solidFill>
                            <a:schemeClr val="bg1"/>
                          </a:solidFill>
                          <a:effectLst/>
                        </a:rPr>
                        <a:t>-</a:t>
                      </a:r>
                      <a:endParaRPr lang="en-US" sz="320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a:solidFill>
                            <a:schemeClr val="bg1"/>
                          </a:solidFill>
                          <a:effectLst/>
                        </a:rPr>
                        <a:t>+</a:t>
                      </a:r>
                      <a:endParaRPr lang="en-US" sz="3200">
                        <a:solidFill>
                          <a:schemeClr val="bg1"/>
                        </a:solidFill>
                        <a:effectLst/>
                        <a:latin typeface="Times New Roman"/>
                        <a:ea typeface="Times New Roman"/>
                      </a:endParaRPr>
                    </a:p>
                  </a:txBody>
                  <a:tcPr marL="68580" marR="68580" marT="0" marB="0"/>
                </a:tc>
              </a:tr>
              <a:tr h="425718">
                <a:tc>
                  <a:txBody>
                    <a:bodyPr/>
                    <a:lstStyle/>
                    <a:p>
                      <a:pPr algn="ctr" rtl="1">
                        <a:spcAft>
                          <a:spcPts val="0"/>
                        </a:spcAft>
                      </a:pPr>
                      <a:r>
                        <a:rPr lang="ar-IQ" sz="2000">
                          <a:solidFill>
                            <a:schemeClr val="bg1"/>
                          </a:solidFill>
                          <a:effectLst/>
                        </a:rPr>
                        <a:t>∂</a:t>
                      </a:r>
                      <a:endParaRPr lang="en-US" sz="320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dirty="0">
                          <a:solidFill>
                            <a:schemeClr val="bg1"/>
                          </a:solidFill>
                          <a:effectLst/>
                        </a:rPr>
                        <a:t>-</a:t>
                      </a:r>
                      <a:endParaRPr lang="en-US" sz="3200" dirty="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dirty="0">
                          <a:solidFill>
                            <a:schemeClr val="bg1"/>
                          </a:solidFill>
                          <a:effectLst/>
                        </a:rPr>
                        <a:t>-</a:t>
                      </a:r>
                      <a:endParaRPr lang="en-US" sz="3200" dirty="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dirty="0">
                          <a:solidFill>
                            <a:schemeClr val="bg1"/>
                          </a:solidFill>
                          <a:effectLst/>
                        </a:rPr>
                        <a:t>+</a:t>
                      </a:r>
                      <a:endParaRPr lang="en-US" sz="3200" dirty="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dirty="0">
                          <a:solidFill>
                            <a:schemeClr val="bg1"/>
                          </a:solidFill>
                          <a:effectLst/>
                        </a:rPr>
                        <a:t>-</a:t>
                      </a:r>
                      <a:endParaRPr lang="en-US" sz="3200" dirty="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dirty="0">
                          <a:solidFill>
                            <a:schemeClr val="bg1"/>
                          </a:solidFill>
                          <a:effectLst/>
                        </a:rPr>
                        <a:t>-</a:t>
                      </a:r>
                      <a:endParaRPr lang="en-US" sz="3200" dirty="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dirty="0">
                          <a:solidFill>
                            <a:schemeClr val="bg1"/>
                          </a:solidFill>
                          <a:effectLst/>
                        </a:rPr>
                        <a:t>-</a:t>
                      </a:r>
                      <a:endParaRPr lang="en-US" sz="3200" dirty="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dirty="0">
                          <a:solidFill>
                            <a:schemeClr val="bg1"/>
                          </a:solidFill>
                          <a:effectLst/>
                        </a:rPr>
                        <a:t>+</a:t>
                      </a:r>
                      <a:endParaRPr lang="en-US" sz="3200" dirty="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dirty="0">
                          <a:solidFill>
                            <a:schemeClr val="bg1"/>
                          </a:solidFill>
                          <a:effectLst/>
                        </a:rPr>
                        <a:t>+</a:t>
                      </a:r>
                      <a:endParaRPr lang="en-US" sz="3200" dirty="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dirty="0">
                          <a:solidFill>
                            <a:schemeClr val="bg1"/>
                          </a:solidFill>
                          <a:effectLst/>
                        </a:rPr>
                        <a:t>-</a:t>
                      </a:r>
                      <a:endParaRPr lang="en-US" sz="3200" dirty="0">
                        <a:solidFill>
                          <a:schemeClr val="bg1"/>
                        </a:solidFill>
                        <a:effectLst/>
                        <a:latin typeface="Times New Roman"/>
                        <a:ea typeface="Times New Roman"/>
                      </a:endParaRPr>
                    </a:p>
                  </a:txBody>
                  <a:tcPr marL="68580" marR="68580" marT="0" marB="0"/>
                </a:tc>
                <a:tc>
                  <a:txBody>
                    <a:bodyPr/>
                    <a:lstStyle/>
                    <a:p>
                      <a:pPr algn="ctr" rtl="0">
                        <a:spcAft>
                          <a:spcPts val="0"/>
                        </a:spcAft>
                      </a:pPr>
                      <a:r>
                        <a:rPr lang="en-US" sz="2000" dirty="0">
                          <a:solidFill>
                            <a:schemeClr val="bg1"/>
                          </a:solidFill>
                          <a:effectLst/>
                        </a:rPr>
                        <a:t>-</a:t>
                      </a:r>
                      <a:endParaRPr lang="en-US" sz="3200" dirty="0">
                        <a:solidFill>
                          <a:schemeClr val="bg1"/>
                        </a:solidFill>
                        <a:effectLst/>
                        <a:latin typeface="Times New Roman"/>
                        <a:ea typeface="Times New Roman"/>
                      </a:endParaRPr>
                    </a:p>
                  </a:txBody>
                  <a:tcPr marL="68580" marR="68580" marT="0" marB="0"/>
                </a:tc>
              </a:tr>
            </a:tbl>
          </a:graphicData>
        </a:graphic>
      </p:graphicFrame>
      <p:pic>
        <p:nvPicPr>
          <p:cNvPr id="4099"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4368" y="4797152"/>
            <a:ext cx="504056" cy="3120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072131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332656"/>
            <a:ext cx="8496944" cy="6120680"/>
          </a:xfrm>
        </p:spPr>
        <p:txBody>
          <a:bodyPr/>
          <a:lstStyle/>
          <a:p>
            <a:r>
              <a:rPr lang="ar-IQ" dirty="0" smtClean="0"/>
              <a:t>- </a:t>
            </a:r>
            <a:endParaRPr lang="ar-IQ" dirty="0"/>
          </a:p>
        </p:txBody>
      </p:sp>
      <p:sp>
        <p:nvSpPr>
          <p:cNvPr id="4" name="Flowchart: Alternate Process 3"/>
          <p:cNvSpPr/>
          <p:nvPr/>
        </p:nvSpPr>
        <p:spPr>
          <a:xfrm>
            <a:off x="611560" y="620688"/>
            <a:ext cx="7704856" cy="6048672"/>
          </a:xfrm>
          <a:prstGeom prst="flowChartAlternateProcess">
            <a:avLst/>
          </a:prstGeom>
        </p:spPr>
        <p:style>
          <a:lnRef idx="2">
            <a:schemeClr val="accent1"/>
          </a:lnRef>
          <a:fillRef idx="1">
            <a:schemeClr val="lt1"/>
          </a:fillRef>
          <a:effectRef idx="0">
            <a:schemeClr val="accent1"/>
          </a:effectRef>
          <a:fontRef idx="minor">
            <a:schemeClr val="dk1"/>
          </a:fontRef>
        </p:style>
        <p:txBody>
          <a:bodyPr rtlCol="1" anchor="ctr"/>
          <a:lstStyle/>
          <a:p>
            <a:pPr algn="ctr"/>
            <a:endParaRPr lang="ar-IQ"/>
          </a:p>
        </p:txBody>
      </p:sp>
      <p:pic>
        <p:nvPicPr>
          <p:cNvPr id="512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3380" y="980728"/>
            <a:ext cx="6922996" cy="5267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Connector 5"/>
          <p:cNvCxnSpPr>
            <a:endCxn id="5125" idx="1"/>
          </p:cNvCxnSpPr>
          <p:nvPr/>
        </p:nvCxnSpPr>
        <p:spPr>
          <a:xfrm flipH="1" flipV="1">
            <a:off x="1033380" y="3614477"/>
            <a:ext cx="6922996" cy="30547"/>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990567212"/>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260648"/>
            <a:ext cx="8568952" cy="6408712"/>
          </a:xfrm>
        </p:spPr>
        <p:txBody>
          <a:bodyPr/>
          <a:lstStyle/>
          <a:p>
            <a:r>
              <a:rPr lang="ar-IQ" dirty="0" smtClean="0"/>
              <a:t>-</a:t>
            </a:r>
            <a:endParaRPr lang="ar-IQ" dirty="0"/>
          </a:p>
        </p:txBody>
      </p:sp>
      <p:sp>
        <p:nvSpPr>
          <p:cNvPr id="4" name="Round Same Side Corner Rectangle 3"/>
          <p:cNvSpPr/>
          <p:nvPr/>
        </p:nvSpPr>
        <p:spPr>
          <a:xfrm>
            <a:off x="251520" y="260648"/>
            <a:ext cx="8568952" cy="6336704"/>
          </a:xfrm>
          <a:prstGeom prst="round2SameRect">
            <a:avLst/>
          </a:prstGeom>
        </p:spPr>
        <p:style>
          <a:lnRef idx="2">
            <a:schemeClr val="accent3"/>
          </a:lnRef>
          <a:fillRef idx="1">
            <a:schemeClr val="lt1"/>
          </a:fillRef>
          <a:effectRef idx="0">
            <a:schemeClr val="accent3"/>
          </a:effectRef>
          <a:fontRef idx="minor">
            <a:schemeClr val="dk1"/>
          </a:fontRef>
        </p:style>
        <p:txBody>
          <a:bodyPr rtlCol="1" anchor="ctr"/>
          <a:lstStyle/>
          <a:p>
            <a:pPr algn="ctr"/>
            <a:endParaRPr lang="ar-IQ"/>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052736"/>
            <a:ext cx="6637120" cy="48551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294491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332656"/>
            <a:ext cx="8568952" cy="6192688"/>
          </a:xfrm>
        </p:spPr>
        <p:txBody>
          <a:bodyPr>
            <a:normAutofit/>
          </a:bodyPr>
          <a:lstStyle/>
          <a:p>
            <a:r>
              <a:rPr lang="ar-IQ" dirty="0" smtClean="0"/>
              <a:t> </a:t>
            </a:r>
            <a:r>
              <a:rPr lang="ar-IQ" dirty="0">
                <a:cs typeface="AF_Aseer" pitchFamily="2" charset="-78"/>
              </a:rPr>
              <a:t>- الوضوح السمعي  " </a:t>
            </a:r>
            <a:r>
              <a:rPr lang="en-US" dirty="0">
                <a:cs typeface="AF_Aseer" pitchFamily="2" charset="-78"/>
              </a:rPr>
              <a:t>Sonority</a:t>
            </a:r>
            <a:r>
              <a:rPr lang="ar-IQ" dirty="0">
                <a:cs typeface="AF_Aseer" pitchFamily="2" charset="-78"/>
              </a:rPr>
              <a:t> ":  </a:t>
            </a:r>
            <a:endParaRPr lang="ar-IQ" dirty="0" smtClean="0">
              <a:cs typeface="AF_Aseer" pitchFamily="2" charset="-78"/>
            </a:endParaRPr>
          </a:p>
          <a:p>
            <a:r>
              <a:rPr lang="ar-IQ" dirty="0"/>
              <a:t> </a:t>
            </a:r>
            <a:r>
              <a:rPr lang="ar-IQ" dirty="0" smtClean="0"/>
              <a:t>   </a:t>
            </a:r>
            <a:r>
              <a:rPr lang="ar-IQ" sz="3200" dirty="0" smtClean="0">
                <a:cs typeface="Ali-A-Sahifa" pitchFamily="2" charset="-78"/>
              </a:rPr>
              <a:t>وهي </a:t>
            </a:r>
            <a:r>
              <a:rPr lang="ar-IQ" sz="3200" dirty="0">
                <a:cs typeface="Ali-A-Sahifa" pitchFamily="2" charset="-78"/>
              </a:rPr>
              <a:t>القوة التي تمتاز بها الموجات الصوتية عند المصوتات، وهذا لايعني ان الصوامت لاتتسم بها، بل ان الدارسين  يجزمون على أنها قد تكون في بعض الصوامت أقوى منها في المصوتات، وهي التي أدت إلى إضفاء سمة الجهر عليها عند بعض </a:t>
            </a:r>
            <a:r>
              <a:rPr lang="ar-IQ" sz="3200" dirty="0" smtClean="0">
                <a:cs typeface="Ali-A-Sahifa" pitchFamily="2" charset="-78"/>
              </a:rPr>
              <a:t>الدارسين .</a:t>
            </a:r>
          </a:p>
          <a:p>
            <a:endParaRPr lang="ar-IQ" sz="3200" dirty="0">
              <a:cs typeface="Ali-A-Sahifa" pitchFamily="2" charset="-78"/>
            </a:endParaRPr>
          </a:p>
          <a:p>
            <a:r>
              <a:rPr lang="ar-IQ" sz="2400" dirty="0" smtClean="0">
                <a:cs typeface="AF_Aseer" pitchFamily="2" charset="-78"/>
              </a:rPr>
              <a:t> </a:t>
            </a:r>
            <a:r>
              <a:rPr lang="ar-IQ" sz="2400" dirty="0">
                <a:cs typeface="AF_Aseer" pitchFamily="2" charset="-78"/>
              </a:rPr>
              <a:t>- </a:t>
            </a:r>
            <a:r>
              <a:rPr lang="ar-IQ" sz="2800" dirty="0">
                <a:cs typeface="AF_Aseer" pitchFamily="2" charset="-78"/>
              </a:rPr>
              <a:t>الاحتكاك التجويفي"  </a:t>
            </a:r>
            <a:r>
              <a:rPr lang="en-GB" sz="2800" dirty="0">
                <a:cs typeface="AF_Aseer" pitchFamily="2" charset="-78"/>
              </a:rPr>
              <a:t>Cavity Friction </a:t>
            </a:r>
            <a:r>
              <a:rPr lang="ar-IQ" sz="2800" dirty="0">
                <a:cs typeface="AF_Aseer" pitchFamily="2" charset="-78"/>
              </a:rPr>
              <a:t>"</a:t>
            </a:r>
            <a:endParaRPr lang="en-US" sz="2800" dirty="0">
              <a:cs typeface="AF_Aseer" pitchFamily="2" charset="-78"/>
            </a:endParaRPr>
          </a:p>
          <a:p>
            <a:r>
              <a:rPr lang="ar-IQ" sz="3200" dirty="0">
                <a:cs typeface="Ali-A-Sahifa" pitchFamily="2" charset="-78"/>
              </a:rPr>
              <a:t>      </a:t>
            </a:r>
            <a:r>
              <a:rPr lang="ar-IQ" sz="3200" dirty="0" smtClean="0">
                <a:cs typeface="Ali-A-Sahifa" pitchFamily="2" charset="-78"/>
              </a:rPr>
              <a:t>وهو </a:t>
            </a:r>
            <a:r>
              <a:rPr lang="ar-IQ" sz="3200" dirty="0">
                <a:cs typeface="Ali-A-Sahifa" pitchFamily="2" charset="-78"/>
              </a:rPr>
              <a:t>احتكاك الهواء بجدران أحد التجاويف النطقية مثل الحنجرة أو الفم، ولما كان الاحتكاك في المصوتات احتكاك تجويف لا إحتكاك موضع فإن السمات المميزة لأي مصوت تحدد من خلال الهيئة الحاصلة في الفم والحلق اللذين يتخذان شكل أنبوب في أثناء النطق به الذي يعرف بالقناة النطقية وهي بدورها متباينة الشكل من مصوت إلى </a:t>
            </a:r>
            <a:r>
              <a:rPr lang="ar-IQ" sz="3200" dirty="0" smtClean="0">
                <a:cs typeface="Ali-A-Sahifa" pitchFamily="2" charset="-78"/>
              </a:rPr>
              <a:t>أخر .</a:t>
            </a:r>
          </a:p>
          <a:p>
            <a:endParaRPr lang="ar-IQ" sz="3200" dirty="0">
              <a:cs typeface="Ali-A-Sahifa" pitchFamily="2" charset="-78"/>
            </a:endParaRPr>
          </a:p>
        </p:txBody>
      </p:sp>
    </p:spTree>
    <p:extLst>
      <p:ext uri="{BB962C8B-B14F-4D97-AF65-F5344CB8AC3E}">
        <p14:creationId xmlns:p14="http://schemas.microsoft.com/office/powerpoint/2010/main" val="127780423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circle(in)">
                                      <p:cBhvr>
                                        <p:cTn id="26"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784976" cy="6480720"/>
          </a:xfrm>
        </p:spPr>
        <p:txBody>
          <a:bodyPr>
            <a:normAutofit lnSpcReduction="10000"/>
          </a:bodyPr>
          <a:lstStyle/>
          <a:p>
            <a:r>
              <a:rPr lang="ar-IQ" dirty="0" smtClean="0">
                <a:cs typeface="AF_Aseer" pitchFamily="2" charset="-78"/>
              </a:rPr>
              <a:t> </a:t>
            </a:r>
            <a:r>
              <a:rPr lang="ar-IQ" dirty="0">
                <a:cs typeface="AF_Aseer" pitchFamily="2" charset="-78"/>
              </a:rPr>
              <a:t>- الإجهار  "  </a:t>
            </a:r>
            <a:r>
              <a:rPr lang="en-GB" dirty="0">
                <a:cs typeface="AF_Aseer" pitchFamily="2" charset="-78"/>
              </a:rPr>
              <a:t>Phonation</a:t>
            </a:r>
            <a:r>
              <a:rPr lang="ar-IQ" dirty="0">
                <a:cs typeface="AF_Aseer" pitchFamily="2" charset="-78"/>
              </a:rPr>
              <a:t>" </a:t>
            </a:r>
            <a:endParaRPr lang="en-US" dirty="0">
              <a:cs typeface="AF_Aseer" pitchFamily="2" charset="-78"/>
            </a:endParaRPr>
          </a:p>
          <a:p>
            <a:r>
              <a:rPr lang="ar-IQ" dirty="0"/>
              <a:t>          </a:t>
            </a:r>
            <a:r>
              <a:rPr lang="ar-IQ" sz="3200" dirty="0">
                <a:cs typeface="Ali-A-Sahifa" pitchFamily="2" charset="-78"/>
              </a:rPr>
              <a:t>وهي صفة لاتخص الصوامت فقط وإنما المصوتات </a:t>
            </a:r>
            <a:r>
              <a:rPr lang="ar-IQ" sz="3200" dirty="0" smtClean="0">
                <a:cs typeface="Ali-A-Sahifa" pitchFamily="2" charset="-78"/>
              </a:rPr>
              <a:t>أيضاَ.</a:t>
            </a:r>
            <a:r>
              <a:rPr lang="ar-IQ" sz="3200" baseline="30000" dirty="0" smtClean="0">
                <a:cs typeface="Ali-A-Sahifa" pitchFamily="2" charset="-78"/>
              </a:rPr>
              <a:t> </a:t>
            </a:r>
            <a:r>
              <a:rPr lang="ar-IQ" sz="3200" dirty="0">
                <a:cs typeface="Ali-A-Sahifa" pitchFamily="2" charset="-78"/>
              </a:rPr>
              <a:t>وهي اهتزاز الوترين الصوتيين عند النطق بها، فالمصوتات مجهورة كلها، ويتشكل الإجهار فيها من خلال النغمات الحنجرية متأثراً بتجاويف الرنين من الحلق والفم بفعل ذبذبات نتيجة مرور الهواء المار. </a:t>
            </a:r>
            <a:endParaRPr lang="ar-IQ" sz="3200" dirty="0" smtClean="0">
              <a:cs typeface="Ali-A-Sahifa" pitchFamily="2" charset="-78"/>
            </a:endParaRPr>
          </a:p>
          <a:p>
            <a:r>
              <a:rPr lang="ar-IQ" dirty="0"/>
              <a:t> </a:t>
            </a:r>
            <a:r>
              <a:rPr lang="ar-IQ" dirty="0" smtClean="0"/>
              <a:t>   </a:t>
            </a:r>
            <a:r>
              <a:rPr lang="ar-IQ" sz="3200" dirty="0" smtClean="0">
                <a:cs typeface="Ali-A-Sahifa" pitchFamily="2" charset="-78"/>
              </a:rPr>
              <a:t>وتختلف </a:t>
            </a:r>
            <a:r>
              <a:rPr lang="ar-IQ" sz="3200" dirty="0">
                <a:cs typeface="Ali-A-Sahifa" pitchFamily="2" charset="-78"/>
              </a:rPr>
              <a:t>السمات الرنينية من مصوت إلى آخر </a:t>
            </a:r>
            <a:r>
              <a:rPr lang="ar-IQ" sz="3200" dirty="0" smtClean="0">
                <a:cs typeface="Ali-A-Sahifa" pitchFamily="2" charset="-78"/>
              </a:rPr>
              <a:t>أيضاً. </a:t>
            </a:r>
            <a:r>
              <a:rPr lang="ar-IQ" sz="3200" dirty="0">
                <a:cs typeface="Ali-A-Sahifa" pitchFamily="2" charset="-78"/>
              </a:rPr>
              <a:t>فإذا فقدت هذه الأصوات النغمة الحنجرية لانعدام إهتزاز الوترين </a:t>
            </a:r>
            <a:r>
              <a:rPr lang="en-US" sz="3200" dirty="0">
                <a:cs typeface="Ali-A-Sahifa" pitchFamily="2" charset="-78"/>
              </a:rPr>
              <a:t>»</a:t>
            </a:r>
            <a:r>
              <a:rPr lang="ar-IQ" sz="3200" dirty="0">
                <a:cs typeface="Ali-A-Sahifa" pitchFamily="2" charset="-78"/>
              </a:rPr>
              <a:t>فإنها تتحول إلى نفس يصاحبه حفيف لايتشكل منه صوت لغوي</a:t>
            </a:r>
            <a:r>
              <a:rPr lang="ar-IQ" sz="3200" dirty="0" smtClean="0">
                <a:cs typeface="Ali-A-Sahifa" pitchFamily="2" charset="-78"/>
              </a:rPr>
              <a:t>».</a:t>
            </a:r>
          </a:p>
          <a:p>
            <a:r>
              <a:rPr lang="ar-IQ" sz="3200" dirty="0" smtClean="0">
                <a:cs typeface="AF_Aseer" pitchFamily="2" charset="-78"/>
              </a:rPr>
              <a:t>- </a:t>
            </a:r>
            <a:r>
              <a:rPr lang="ar-IQ" sz="3200" dirty="0">
                <a:cs typeface="AF_Aseer" pitchFamily="2" charset="-78"/>
              </a:rPr>
              <a:t>الرنين " </a:t>
            </a:r>
            <a:r>
              <a:rPr lang="en-GB" sz="3200" dirty="0">
                <a:cs typeface="AF_Aseer" pitchFamily="2" charset="-78"/>
              </a:rPr>
              <a:t>Resonance</a:t>
            </a:r>
            <a:r>
              <a:rPr lang="ar-IQ" sz="3200" dirty="0">
                <a:cs typeface="AF_Aseer" pitchFamily="2" charset="-78"/>
              </a:rPr>
              <a:t> " </a:t>
            </a:r>
            <a:endParaRPr lang="en-US" sz="3200" dirty="0">
              <a:cs typeface="AF_Aseer" pitchFamily="2" charset="-78"/>
            </a:endParaRPr>
          </a:p>
          <a:p>
            <a:r>
              <a:rPr lang="ar-IQ" sz="3200" dirty="0"/>
              <a:t>         </a:t>
            </a:r>
            <a:r>
              <a:rPr lang="ar-IQ" sz="3200" dirty="0">
                <a:cs typeface="Ali-A-Sahifa" pitchFamily="2" charset="-78"/>
              </a:rPr>
              <a:t>الرنين هو اهتزاز الصوت عند نقطة واحدة من تجويفات الرنين أو أكثر، فالمصوتات كلها تتسم بسمة الرنينية؛إلا أنها مختلفة بحسب اختلاف شكل القناة النطقية وحجمها، وذلك بفعل اهتزاز الأوتار الصوتية ووضع </a:t>
            </a:r>
            <a:r>
              <a:rPr lang="ar-IQ" sz="3200" dirty="0" smtClean="0">
                <a:cs typeface="Ali-A-Sahifa" pitchFamily="2" charset="-78"/>
              </a:rPr>
              <a:t>اللسان. </a:t>
            </a:r>
            <a:r>
              <a:rPr lang="ar-IQ" sz="3200" dirty="0">
                <a:cs typeface="Ali-A-Sahifa" pitchFamily="2" charset="-78"/>
              </a:rPr>
              <a:t>وهي التي تظهر في هيئة النطق بها .</a:t>
            </a:r>
            <a:endParaRPr lang="en-US" sz="3200" dirty="0">
              <a:cs typeface="Ali-A-Sahifa" pitchFamily="2" charset="-78"/>
            </a:endParaRPr>
          </a:p>
          <a:p>
            <a:endParaRPr lang="ar-IQ" sz="3200" dirty="0">
              <a:cs typeface="Ali-A-Sahifa" pitchFamily="2" charset="-78"/>
            </a:endParaRPr>
          </a:p>
        </p:txBody>
      </p:sp>
    </p:spTree>
    <p:extLst>
      <p:ext uri="{BB962C8B-B14F-4D97-AF65-F5344CB8AC3E}">
        <p14:creationId xmlns:p14="http://schemas.microsoft.com/office/powerpoint/2010/main" val="149552000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332656"/>
            <a:ext cx="8712968" cy="6336704"/>
          </a:xfrm>
        </p:spPr>
        <p:txBody>
          <a:bodyPr/>
          <a:lstStyle/>
          <a:p>
            <a:r>
              <a:rPr lang="ar-IQ" dirty="0" smtClean="0"/>
              <a:t> </a:t>
            </a:r>
            <a:r>
              <a:rPr lang="ar-IQ" dirty="0">
                <a:cs typeface="AF_Aseer" pitchFamily="2" charset="-78"/>
              </a:rPr>
              <a:t>ـ سمات نطق المصوتات </a:t>
            </a:r>
            <a:endParaRPr lang="en-US" dirty="0">
              <a:cs typeface="AF_Aseer" pitchFamily="2" charset="-78"/>
            </a:endParaRPr>
          </a:p>
          <a:p>
            <a:pPr algn="just"/>
            <a:r>
              <a:rPr lang="ar-IQ" sz="3200" dirty="0">
                <a:cs typeface="Ali-A-Sahifa" pitchFamily="2" charset="-78"/>
              </a:rPr>
              <a:t>      </a:t>
            </a:r>
            <a:r>
              <a:rPr lang="ar-IQ" sz="3200" dirty="0" smtClean="0">
                <a:cs typeface="Ali-A-Sahifa" pitchFamily="2" charset="-78"/>
              </a:rPr>
              <a:t>تتلخص </a:t>
            </a:r>
            <a:r>
              <a:rPr lang="ar-IQ" sz="3200" dirty="0">
                <a:cs typeface="Ali-A-Sahifa" pitchFamily="2" charset="-78"/>
              </a:rPr>
              <a:t>جهود الدارسين في توصيف المصوتات بحسب سماتها النطقية من حيث الهيئة الحاصلة للتجاويف الرنينة بفعل حركات اللسان والأعضاء المشتركة في إصدارها،فيما لم يتجرأ أحدُ على ما أقدم عليه د.أحمد </a:t>
            </a:r>
            <a:r>
              <a:rPr lang="ar-IQ" sz="3200" dirty="0" smtClean="0">
                <a:cs typeface="Ali-A-Sahifa" pitchFamily="2" charset="-78"/>
              </a:rPr>
              <a:t>مختارعمر</a:t>
            </a:r>
            <a:r>
              <a:rPr lang="ar-IQ" sz="3200" baseline="30000" dirty="0" smtClean="0">
                <a:cs typeface="Ali-A-Sahifa" pitchFamily="2" charset="-78"/>
              </a:rPr>
              <a:t>.</a:t>
            </a:r>
          </a:p>
          <a:p>
            <a:pPr algn="just"/>
            <a:r>
              <a:rPr lang="ar-IQ" baseline="30000" dirty="0"/>
              <a:t> </a:t>
            </a:r>
            <a:r>
              <a:rPr lang="ar-IQ" dirty="0" smtClean="0"/>
              <a:t>    </a:t>
            </a:r>
          </a:p>
          <a:p>
            <a:pPr algn="just"/>
            <a:r>
              <a:rPr lang="ar-IQ" dirty="0"/>
              <a:t> </a:t>
            </a:r>
            <a:r>
              <a:rPr lang="ar-IQ" dirty="0" smtClean="0"/>
              <a:t>   </a:t>
            </a:r>
            <a:r>
              <a:rPr lang="ar-IQ" sz="3200" dirty="0" smtClean="0">
                <a:cs typeface="Ali-A-Sahifa" pitchFamily="2" charset="-78"/>
              </a:rPr>
              <a:t>في </a:t>
            </a:r>
            <a:r>
              <a:rPr lang="ar-IQ" sz="3200" dirty="0">
                <a:cs typeface="Ali-A-Sahifa" pitchFamily="2" charset="-78"/>
              </a:rPr>
              <a:t>تحديد مواضع نطق المصوتات صراحة، بل إن معظمهم حاموا حول الهيئة لإرادة الموضع . ومن ثم حدا آخرون في توجس بسبب عدم امتثالها لأي من السمات التعويقية التي تنماز بها الصوامت، حتى استخلص الدرس الصوتي التجريبي منطقة في فراغ الفم التي يتحرك فيها اللسان من دون تعوييق أو تضييق تام، وسميت بمنطقة المصوتات  </a:t>
            </a:r>
            <a:r>
              <a:rPr lang="en-US" sz="3200" dirty="0">
                <a:cs typeface="Ali-A-Sahifa" pitchFamily="2" charset="-78"/>
              </a:rPr>
              <a:t>»</a:t>
            </a:r>
            <a:r>
              <a:rPr lang="ar-IQ" sz="3200" dirty="0">
                <a:cs typeface="Ali-A-Sahifa" pitchFamily="2" charset="-78"/>
              </a:rPr>
              <a:t>الحركات</a:t>
            </a:r>
            <a:r>
              <a:rPr lang="ar-IQ" sz="3200" dirty="0" smtClean="0">
                <a:cs typeface="Ali-A-Sahifa" pitchFamily="2" charset="-78"/>
              </a:rPr>
              <a:t>»</a:t>
            </a:r>
            <a:endParaRPr lang="ar-IQ" sz="3200" dirty="0">
              <a:cs typeface="Ali-A-Sahifa" pitchFamily="2" charset="-78"/>
            </a:endParaRPr>
          </a:p>
        </p:txBody>
      </p:sp>
    </p:spTree>
    <p:extLst>
      <p:ext uri="{BB962C8B-B14F-4D97-AF65-F5344CB8AC3E}">
        <p14:creationId xmlns:p14="http://schemas.microsoft.com/office/powerpoint/2010/main" val="209885247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784976" cy="6480720"/>
          </a:xfrm>
        </p:spPr>
        <p:txBody>
          <a:bodyPr/>
          <a:lstStyle/>
          <a:p>
            <a:r>
              <a:rPr lang="en-US" dirty="0"/>
              <a:t> </a:t>
            </a:r>
          </a:p>
          <a:p>
            <a:r>
              <a:rPr lang="en-US" dirty="0"/>
              <a:t> </a:t>
            </a:r>
          </a:p>
          <a:p>
            <a:endParaRPr lang="ar-IQ" dirty="0"/>
          </a:p>
        </p:txBody>
      </p:sp>
      <p:grpSp>
        <p:nvGrpSpPr>
          <p:cNvPr id="14" name="Group 13"/>
          <p:cNvGrpSpPr/>
          <p:nvPr/>
        </p:nvGrpSpPr>
        <p:grpSpPr>
          <a:xfrm>
            <a:off x="1259632" y="1484784"/>
            <a:ext cx="7056784" cy="3999992"/>
            <a:chOff x="1259632" y="1484784"/>
            <a:chExt cx="7056784" cy="3999992"/>
          </a:xfrm>
        </p:grpSpPr>
        <p:grpSp>
          <p:nvGrpSpPr>
            <p:cNvPr id="12" name="Group 11"/>
            <p:cNvGrpSpPr/>
            <p:nvPr/>
          </p:nvGrpSpPr>
          <p:grpSpPr>
            <a:xfrm>
              <a:off x="1259632" y="1522152"/>
              <a:ext cx="7056784" cy="3962624"/>
              <a:chOff x="1259632" y="1522152"/>
              <a:chExt cx="7056784" cy="3962624"/>
            </a:xfrm>
          </p:grpSpPr>
          <p:sp>
            <p:nvSpPr>
              <p:cNvPr id="11" name="Freeform 7"/>
              <p:cNvSpPr>
                <a:spLocks/>
              </p:cNvSpPr>
              <p:nvPr/>
            </p:nvSpPr>
            <p:spPr bwMode="auto">
              <a:xfrm>
                <a:off x="1589088" y="1988840"/>
                <a:ext cx="6295280" cy="3029248"/>
              </a:xfrm>
              <a:custGeom>
                <a:avLst/>
                <a:gdLst>
                  <a:gd name="T0" fmla="*/ 30 w 4740"/>
                  <a:gd name="T1" fmla="*/ 900 h 1800"/>
                  <a:gd name="T2" fmla="*/ 1650 w 4740"/>
                  <a:gd name="T3" fmla="*/ 0 h 1800"/>
                  <a:gd name="T4" fmla="*/ 4710 w 4740"/>
                  <a:gd name="T5" fmla="*/ 900 h 1800"/>
                  <a:gd name="T6" fmla="*/ 1830 w 4740"/>
                  <a:gd name="T7" fmla="*/ 1800 h 1800"/>
                  <a:gd name="T8" fmla="*/ 30 w 4740"/>
                  <a:gd name="T9" fmla="*/ 900 h 1800"/>
                </a:gdLst>
                <a:ahLst/>
                <a:cxnLst>
                  <a:cxn ang="0">
                    <a:pos x="T0" y="T1"/>
                  </a:cxn>
                  <a:cxn ang="0">
                    <a:pos x="T2" y="T3"/>
                  </a:cxn>
                  <a:cxn ang="0">
                    <a:pos x="T4" y="T5"/>
                  </a:cxn>
                  <a:cxn ang="0">
                    <a:pos x="T6" y="T7"/>
                  </a:cxn>
                  <a:cxn ang="0">
                    <a:pos x="T8" y="T9"/>
                  </a:cxn>
                </a:cxnLst>
                <a:rect l="0" t="0" r="r" b="b"/>
                <a:pathLst>
                  <a:path w="4740" h="1800">
                    <a:moveTo>
                      <a:pt x="30" y="900"/>
                    </a:moveTo>
                    <a:cubicBezTo>
                      <a:pt x="0" y="600"/>
                      <a:pt x="870" y="0"/>
                      <a:pt x="1650" y="0"/>
                    </a:cubicBezTo>
                    <a:cubicBezTo>
                      <a:pt x="2430" y="0"/>
                      <a:pt x="4680" y="600"/>
                      <a:pt x="4710" y="900"/>
                    </a:cubicBezTo>
                    <a:cubicBezTo>
                      <a:pt x="4740" y="1200"/>
                      <a:pt x="2610" y="1800"/>
                      <a:pt x="1830" y="1800"/>
                    </a:cubicBezTo>
                    <a:cubicBezTo>
                      <a:pt x="1050" y="1800"/>
                      <a:pt x="60" y="1200"/>
                      <a:pt x="30" y="900"/>
                    </a:cubicBezTo>
                    <a:close/>
                  </a:path>
                </a:pathLst>
              </a:custGeom>
              <a:noFill/>
              <a:ln w="1905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ar-IQ"/>
              </a:p>
            </p:txBody>
          </p:sp>
          <p:pic>
            <p:nvPicPr>
              <p:cNvPr id="19"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9872" y="1522152"/>
                <a:ext cx="933376" cy="933376"/>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9344" y="3036776"/>
                <a:ext cx="864000" cy="86400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3022961"/>
                <a:ext cx="933376" cy="933376"/>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2583" y="4551400"/>
                <a:ext cx="933376" cy="933376"/>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3040" y="3068960"/>
                <a:ext cx="933376" cy="933376"/>
              </a:xfrm>
              <a:prstGeom prst="rect">
                <a:avLst/>
              </a:prstGeom>
              <a:noFill/>
              <a:extLst>
                <a:ext uri="{909E8E84-426E-40DD-AFC4-6F175D3DCCD1}">
                  <a14:hiddenFill xmlns:a14="http://schemas.microsoft.com/office/drawing/2010/main">
                    <a:solidFill>
                      <a:srgbClr val="FFFFFF"/>
                    </a:solidFill>
                  </a14:hiddenFill>
                </a:ext>
              </a:extLst>
            </p:spPr>
          </p:pic>
        </p:grpSp>
        <p:pic>
          <p:nvPicPr>
            <p:cNvPr id="1037"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71354" y="3212976"/>
              <a:ext cx="529038"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8"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1880" y="4588743"/>
              <a:ext cx="805675" cy="784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0" name="Picture 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26921" y="1484784"/>
              <a:ext cx="885039" cy="789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1" name="Picture 1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75792" y="3068960"/>
              <a:ext cx="603920" cy="859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Rectangle 12"/>
            <p:cNvSpPr/>
            <p:nvPr/>
          </p:nvSpPr>
          <p:spPr>
            <a:xfrm>
              <a:off x="3567921" y="3275692"/>
              <a:ext cx="572031" cy="369332"/>
            </a:xfrm>
            <a:prstGeom prst="rect">
              <a:avLst/>
            </a:prstGeom>
          </p:spPr>
          <p:txBody>
            <a:bodyPr wrap="square">
              <a:spAutoFit/>
            </a:bodyPr>
            <a:lstStyle/>
            <a:p>
              <a:r>
                <a:rPr lang="ar-IQ" dirty="0">
                  <a:solidFill>
                    <a:schemeClr val="bg1"/>
                  </a:solidFill>
                </a:rPr>
                <a:t>∂</a:t>
              </a:r>
            </a:p>
          </p:txBody>
        </p:sp>
      </p:grpSp>
    </p:spTree>
    <p:extLst>
      <p:ext uri="{BB962C8B-B14F-4D97-AF65-F5344CB8AC3E}">
        <p14:creationId xmlns:p14="http://schemas.microsoft.com/office/powerpoint/2010/main" val="2245010990"/>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260648"/>
            <a:ext cx="8640960" cy="6336704"/>
          </a:xfrm>
        </p:spPr>
        <p:txBody>
          <a:bodyPr>
            <a:normAutofit fontScale="85000" lnSpcReduction="20000"/>
          </a:bodyPr>
          <a:lstStyle/>
          <a:p>
            <a:r>
              <a:rPr lang="ar-IQ" dirty="0" smtClean="0"/>
              <a:t>  </a:t>
            </a:r>
            <a:r>
              <a:rPr lang="ar-IQ" dirty="0">
                <a:cs typeface="AF_Aseer" pitchFamily="2" charset="-78"/>
              </a:rPr>
              <a:t>مواضع نطق المصوتات "المخارج" </a:t>
            </a:r>
            <a:endParaRPr lang="en-US" dirty="0">
              <a:cs typeface="AF_Aseer" pitchFamily="2" charset="-78"/>
            </a:endParaRPr>
          </a:p>
          <a:p>
            <a:r>
              <a:rPr lang="ar-IQ" sz="3000" dirty="0">
                <a:cs typeface="Ali-A-Sahifa" pitchFamily="2" charset="-78"/>
              </a:rPr>
              <a:t>        بما أن اللسان يحدد حجم التجويف الرنيني وحركاته المتعددة بتآلفه وحركات الشفتين، فإن لهذه المصوتات حدوداً قصوى التي تسمى بالحدود القصوى للحركات </a:t>
            </a:r>
            <a:r>
              <a:rPr lang="ar-IQ" sz="3000" dirty="0" smtClean="0">
                <a:cs typeface="Ali-A-Sahifa" pitchFamily="2" charset="-78"/>
              </a:rPr>
              <a:t>المعيارية. </a:t>
            </a:r>
            <a:r>
              <a:rPr lang="ar-IQ" sz="3000" dirty="0">
                <a:cs typeface="Ali-A-Sahifa" pitchFamily="2" charset="-78"/>
              </a:rPr>
              <a:t>فأبرز هذه المظاهر تظهر في العربية بحسب الأصوات الستة </a:t>
            </a:r>
            <a:r>
              <a:rPr lang="ar-IQ" sz="3000" dirty="0" smtClean="0">
                <a:cs typeface="Ali-A-Sahifa" pitchFamily="2" charset="-78"/>
              </a:rPr>
              <a:t>وهي:</a:t>
            </a:r>
            <a:endParaRPr lang="ar-IQ" sz="3000" baseline="30000" dirty="0" smtClean="0">
              <a:cs typeface="Ali-A-Sahifa" pitchFamily="2" charset="-78"/>
            </a:endParaRPr>
          </a:p>
          <a:p>
            <a:r>
              <a:rPr lang="ar-IQ" sz="3000" dirty="0" smtClean="0">
                <a:cs typeface="Ali-A-Sahifa" pitchFamily="2" charset="-78"/>
              </a:rPr>
              <a:t> </a:t>
            </a:r>
            <a:endParaRPr lang="en-US" sz="3000" dirty="0">
              <a:cs typeface="Ali-A-Sahifa" pitchFamily="2" charset="-78"/>
            </a:endParaRPr>
          </a:p>
          <a:p>
            <a:r>
              <a:rPr lang="ar-IQ" sz="3000" dirty="0">
                <a:cs typeface="Ali-A-Sahifa" pitchFamily="2" charset="-78"/>
              </a:rPr>
              <a:t>1- المصوت القصيـر "الفتحـة" ويـرمز لـها  (ﹷ =</a:t>
            </a:r>
            <a:r>
              <a:rPr lang="en-GB" sz="3000" dirty="0">
                <a:cs typeface="Ali-A-Sahifa" pitchFamily="2" charset="-78"/>
              </a:rPr>
              <a:t>a </a:t>
            </a:r>
            <a:r>
              <a:rPr lang="ar-IQ" sz="3000" dirty="0">
                <a:cs typeface="Ali-A-Sahifa" pitchFamily="2" charset="-78"/>
              </a:rPr>
              <a:t>) والمد منها (ﹷ ﹷ = </a:t>
            </a:r>
            <a:r>
              <a:rPr lang="en-GB" sz="3000" dirty="0" smtClean="0">
                <a:cs typeface="Ali-A-Sahifa" pitchFamily="2" charset="-78"/>
              </a:rPr>
              <a:t>a</a:t>
            </a:r>
            <a:r>
              <a:rPr lang="ar-IQ" sz="3000" dirty="0" smtClean="0">
                <a:cs typeface="Ali-A-Sahifa" pitchFamily="2" charset="-78"/>
              </a:rPr>
              <a:t> </a:t>
            </a:r>
            <a:r>
              <a:rPr lang="en-GB" sz="3000" dirty="0" smtClean="0">
                <a:cs typeface="Ali-A-Sahifa" pitchFamily="2" charset="-78"/>
              </a:rPr>
              <a:t> </a:t>
            </a:r>
            <a:r>
              <a:rPr lang="en-GB" sz="3000" dirty="0">
                <a:cs typeface="Ali-A-Sahifa" pitchFamily="2" charset="-78"/>
              </a:rPr>
              <a:t>a</a:t>
            </a:r>
            <a:r>
              <a:rPr lang="ar-IQ" sz="3000" dirty="0">
                <a:cs typeface="Ali-A-Sahifa" pitchFamily="2" charset="-78"/>
              </a:rPr>
              <a:t>)  وموضعها للنطق هو الغار والطبق اللين مع وسط اللسان وذلك عن طريق تبسيط اللسان في قاع الفم مع تحدب بسيط في وسطه اتجاه منطقة الغار والطبق اللين . </a:t>
            </a:r>
            <a:endParaRPr lang="ar-IQ" sz="3000" dirty="0" smtClean="0">
              <a:cs typeface="Ali-A-Sahifa" pitchFamily="2" charset="-78"/>
            </a:endParaRPr>
          </a:p>
          <a:p>
            <a:endParaRPr lang="en-US" sz="3000" dirty="0">
              <a:cs typeface="Ali-A-Sahifa" pitchFamily="2" charset="-78"/>
            </a:endParaRPr>
          </a:p>
          <a:p>
            <a:r>
              <a:rPr lang="ar-IQ" sz="3000" dirty="0">
                <a:cs typeface="Ali-A-Sahifa" pitchFamily="2" charset="-78"/>
              </a:rPr>
              <a:t> 2- المصـوت القصيـر "الكسـرة" ويـرمز لهـا ( ﹻ = </a:t>
            </a:r>
            <a:r>
              <a:rPr lang="en-GB" sz="3000" dirty="0">
                <a:cs typeface="Ali-A-Sahifa" pitchFamily="2" charset="-78"/>
              </a:rPr>
              <a:t>i</a:t>
            </a:r>
            <a:r>
              <a:rPr lang="ar-IQ" sz="3000" dirty="0">
                <a:cs typeface="Ali-A-Sahifa" pitchFamily="2" charset="-78"/>
              </a:rPr>
              <a:t>) والمـد منها (ﹻ ﹻ = </a:t>
            </a:r>
            <a:r>
              <a:rPr lang="en-GB" sz="3000" dirty="0">
                <a:cs typeface="Ali-A-Sahifa" pitchFamily="2" charset="-78"/>
              </a:rPr>
              <a:t>i </a:t>
            </a:r>
            <a:r>
              <a:rPr lang="en-US" sz="3000" dirty="0">
                <a:cs typeface="Ali-A-Sahifa" pitchFamily="2" charset="-78"/>
              </a:rPr>
              <a:t>i</a:t>
            </a:r>
            <a:r>
              <a:rPr lang="ar-IQ" sz="3000" dirty="0">
                <a:cs typeface="Ali-A-Sahifa" pitchFamily="2" charset="-78"/>
              </a:rPr>
              <a:t>) وموضعها الغار ومقدمة اللسان ,عن طريق رفع مقدم اللسان في اتجاه منطقة الغار، إذ يسمح بمرور الهواء من دون احتكاك بفعل الفراغ الحاصل . </a:t>
            </a:r>
            <a:endParaRPr lang="ar-IQ" sz="3000" dirty="0" smtClean="0">
              <a:cs typeface="Ali-A-Sahifa" pitchFamily="2" charset="-78"/>
            </a:endParaRPr>
          </a:p>
          <a:p>
            <a:endParaRPr lang="en-US" sz="3000" dirty="0">
              <a:cs typeface="Ali-A-Sahifa" pitchFamily="2" charset="-78"/>
            </a:endParaRPr>
          </a:p>
          <a:p>
            <a:r>
              <a:rPr lang="ar-IQ" sz="3000" dirty="0">
                <a:cs typeface="Ali-A-Sahifa" pitchFamily="2" charset="-78"/>
              </a:rPr>
              <a:t>3- المصوت القصير "الضمة" ويرمز لها ( ﹹ = </a:t>
            </a:r>
            <a:r>
              <a:rPr lang="en-GB" sz="3000" dirty="0">
                <a:cs typeface="Ali-A-Sahifa" pitchFamily="2" charset="-78"/>
              </a:rPr>
              <a:t>u</a:t>
            </a:r>
            <a:r>
              <a:rPr lang="ar-IQ" sz="3000" dirty="0">
                <a:cs typeface="Ali-A-Sahifa" pitchFamily="2" charset="-78"/>
              </a:rPr>
              <a:t>) والمد منها( ﹹ ﹹ=</a:t>
            </a:r>
            <a:r>
              <a:rPr lang="en-GB" sz="3000" dirty="0">
                <a:cs typeface="Ali-A-Sahifa" pitchFamily="2" charset="-78"/>
              </a:rPr>
              <a:t>u </a:t>
            </a:r>
            <a:r>
              <a:rPr lang="en-GB" sz="3000" dirty="0" err="1" smtClean="0">
                <a:cs typeface="Ali-A-Sahifa" pitchFamily="2" charset="-78"/>
              </a:rPr>
              <a:t>u</a:t>
            </a:r>
            <a:r>
              <a:rPr lang="ar-IQ" sz="3000" dirty="0" smtClean="0">
                <a:cs typeface="Ali-A-Sahifa" pitchFamily="2" charset="-78"/>
              </a:rPr>
              <a:t>) </a:t>
            </a:r>
            <a:r>
              <a:rPr lang="ar-IQ" sz="3000" dirty="0">
                <a:cs typeface="Ali-A-Sahifa" pitchFamily="2" charset="-78"/>
              </a:rPr>
              <a:t>وموضعها الطبق اللين ومؤخرة اللسان وذلك من خلال رفع مؤخرة اللسان في إتجاه منطقة اللين لكن بفراغ يسمح بمرور الهواء من دون احتكاك. وهذه المواضع بمثابة المعيار الحاصل للهيئة التي تظهر فيها، وإلا فإن المصوتات لا تتسم بموضع نطق محدد أو ثابت من دون احتكاك. </a:t>
            </a:r>
          </a:p>
        </p:txBody>
      </p:sp>
    </p:spTree>
    <p:extLst>
      <p:ext uri="{BB962C8B-B14F-4D97-AF65-F5344CB8AC3E}">
        <p14:creationId xmlns:p14="http://schemas.microsoft.com/office/powerpoint/2010/main" val="337356561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1000"/>
                                        <p:tgtEl>
                                          <p:spTgt spid="3">
                                            <p:txEl>
                                              <p:pRg st="7" end="7"/>
                                            </p:txEl>
                                          </p:spTgt>
                                        </p:tgtEl>
                                      </p:cBhvr>
                                    </p:animEffect>
                                    <p:anim calcmode="lin" valueType="num">
                                      <p:cBhvr>
                                        <p:cTn id="2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260648"/>
            <a:ext cx="8712968" cy="6480720"/>
          </a:xfrm>
        </p:spPr>
        <p:txBody>
          <a:bodyPr>
            <a:normAutofit/>
          </a:bodyPr>
          <a:lstStyle/>
          <a:p>
            <a:r>
              <a:rPr lang="ar-IQ" dirty="0" smtClean="0"/>
              <a:t> </a:t>
            </a:r>
            <a:r>
              <a:rPr lang="ar-IQ" dirty="0">
                <a:cs typeface="AF_Aseer" pitchFamily="2" charset="-78"/>
              </a:rPr>
              <a:t>هيئة نطق المصوتات "اسلوبها":</a:t>
            </a:r>
            <a:endParaRPr lang="en-US" dirty="0">
              <a:cs typeface="AF_Aseer" pitchFamily="2" charset="-78"/>
            </a:endParaRPr>
          </a:p>
          <a:p>
            <a:r>
              <a:rPr lang="ar-IQ" dirty="0"/>
              <a:t>        </a:t>
            </a:r>
            <a:r>
              <a:rPr lang="ar-IQ" sz="2800" dirty="0">
                <a:cs typeface="Ali-A-Sahifa" pitchFamily="2" charset="-78"/>
              </a:rPr>
              <a:t>لمنطقة المصوتات أهمية كبيرة من حيث هيئتها وأسلوب تعاملها مع الصوامت لتشكيل التنوع الكلامي، وذلك من خلال رصد حركات اللسان التي تصنف بوساطتها الحركات المعيارية, وهي تسمية شاعت بين الدارسين. بحسب معايير ثابتة تقاس بها في اللغات على العموم وهي :</a:t>
            </a:r>
            <a:r>
              <a:rPr lang="ar-IQ" sz="2800" b="1" dirty="0">
                <a:cs typeface="Ali-A-Sahifa" pitchFamily="2" charset="-78"/>
              </a:rPr>
              <a:t> </a:t>
            </a:r>
            <a:endParaRPr lang="ar-IQ" sz="2800" b="1" dirty="0" smtClean="0">
              <a:cs typeface="Ali-A-Sahifa" pitchFamily="2" charset="-78"/>
            </a:endParaRPr>
          </a:p>
          <a:p>
            <a:endParaRPr lang="en-US" sz="2800" dirty="0">
              <a:cs typeface="Ali-A-Sahifa" pitchFamily="2" charset="-78"/>
            </a:endParaRPr>
          </a:p>
          <a:p>
            <a:r>
              <a:rPr lang="ar-IQ" dirty="0">
                <a:cs typeface="Ali-A-Sahifa" pitchFamily="2" charset="-78"/>
              </a:rPr>
              <a:t>أ – درجة الإرتفاع للسان "الوضع العمودي للسان </a:t>
            </a:r>
            <a:r>
              <a:rPr lang="en-GB" dirty="0">
                <a:cs typeface="Ali-A-Sahifa" pitchFamily="2" charset="-78"/>
              </a:rPr>
              <a:t>Vertical Position</a:t>
            </a:r>
            <a:r>
              <a:rPr lang="ar-IQ" dirty="0">
                <a:cs typeface="Ali-A-Sahifa" pitchFamily="2" charset="-78"/>
              </a:rPr>
              <a:t>" وتحدث نتيجة هذه الحركة سمتا العلو والانخفاض بفعل ارتفاع اللسان إلى أعلى درجة يصل إليها وأدناها داخل الفم.  </a:t>
            </a:r>
            <a:endParaRPr lang="en-US" dirty="0">
              <a:cs typeface="Ali-A-Sahifa" pitchFamily="2" charset="-78"/>
            </a:endParaRPr>
          </a:p>
          <a:p>
            <a:r>
              <a:rPr lang="ar-IQ" dirty="0">
                <a:cs typeface="Ali-A-Sahifa" pitchFamily="2" charset="-78"/>
              </a:rPr>
              <a:t>ب- درجة الإنبساط اللساني "الوضع الأفقي للسان </a:t>
            </a:r>
            <a:r>
              <a:rPr lang="en-GB" dirty="0" err="1">
                <a:cs typeface="Ali-A-Sahifa" pitchFamily="2" charset="-78"/>
              </a:rPr>
              <a:t>Horizantal</a:t>
            </a:r>
            <a:r>
              <a:rPr lang="en-GB" dirty="0">
                <a:cs typeface="Ali-A-Sahifa" pitchFamily="2" charset="-78"/>
              </a:rPr>
              <a:t> Position</a:t>
            </a:r>
            <a:r>
              <a:rPr lang="ar-IQ" dirty="0">
                <a:cs typeface="Ali-A-Sahifa" pitchFamily="2" charset="-78"/>
              </a:rPr>
              <a:t>" وتحدث نتيجة هذه الحركة سمتي "الامام والخلف" بفعل تقدم اللسان أو تأخره, ولا تظهر السمتان الأوليان الا بمعية هاتين السمتين بحسب أوضاع اللسان </a:t>
            </a:r>
            <a:r>
              <a:rPr lang="ar-IQ" dirty="0" smtClean="0">
                <a:cs typeface="Ali-A-Sahifa" pitchFamily="2" charset="-78"/>
              </a:rPr>
              <a:t>وهما:</a:t>
            </a:r>
            <a:endParaRPr lang="ar-IQ" dirty="0"/>
          </a:p>
        </p:txBody>
      </p:sp>
    </p:spTree>
    <p:extLst>
      <p:ext uri="{BB962C8B-B14F-4D97-AF65-F5344CB8AC3E}">
        <p14:creationId xmlns:p14="http://schemas.microsoft.com/office/powerpoint/2010/main" val="47077511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arn(inVertical)">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4624"/>
            <a:ext cx="8496944" cy="6624736"/>
          </a:xfrm>
        </p:spPr>
        <p:txBody>
          <a:bodyPr>
            <a:normAutofit lnSpcReduction="10000"/>
          </a:bodyPr>
          <a:lstStyle/>
          <a:p>
            <a:endParaRPr lang="ar-IQ" dirty="0" smtClean="0"/>
          </a:p>
          <a:p>
            <a:endParaRPr lang="ar-IQ" dirty="0"/>
          </a:p>
          <a:p>
            <a:endParaRPr lang="ar-IQ" dirty="0" smtClean="0"/>
          </a:p>
          <a:p>
            <a:endParaRPr lang="ar-IQ" dirty="0"/>
          </a:p>
          <a:p>
            <a:endParaRPr lang="ar-IQ" dirty="0" smtClean="0"/>
          </a:p>
          <a:p>
            <a:r>
              <a:rPr lang="ar-IQ" dirty="0">
                <a:cs typeface="AF_Aseer" pitchFamily="2" charset="-78"/>
              </a:rPr>
              <a:t>ج-أوضاع الشفتين " </a:t>
            </a:r>
            <a:r>
              <a:rPr lang="en-GB" dirty="0">
                <a:cs typeface="AF_Aseer" pitchFamily="2" charset="-78"/>
              </a:rPr>
              <a:t>Lips Positions</a:t>
            </a:r>
            <a:r>
              <a:rPr lang="ar-IQ" dirty="0">
                <a:cs typeface="AF_Aseer" pitchFamily="2" charset="-78"/>
              </a:rPr>
              <a:t> "  </a:t>
            </a:r>
            <a:endParaRPr lang="en-US" dirty="0">
              <a:cs typeface="AF_Aseer" pitchFamily="2" charset="-78"/>
            </a:endParaRPr>
          </a:p>
          <a:p>
            <a:r>
              <a:rPr lang="ar-IQ" dirty="0"/>
              <a:t>    </a:t>
            </a:r>
            <a:r>
              <a:rPr lang="ar-IQ" dirty="0">
                <a:cs typeface="Ali-A-Sahifa" pitchFamily="2" charset="-78"/>
              </a:rPr>
              <a:t>وللشفيتن أوضاع تساهم في نطق المصوتات بوضوح ودقة، التي تبرزها هي مساهمتها في إضفاء السمة الرنينية القوية أو الضعيفة على هذه المصوتات في مثل انفراج الشفتين أو استدارتها </a:t>
            </a:r>
            <a:r>
              <a:rPr lang="ar-IQ" dirty="0" smtClean="0">
                <a:cs typeface="Ali-A-Sahifa" pitchFamily="2" charset="-78"/>
              </a:rPr>
              <a:t>وهي:</a:t>
            </a:r>
            <a:endParaRPr lang="en-US" dirty="0">
              <a:cs typeface="Ali-A-Sahifa" pitchFamily="2" charset="-78"/>
            </a:endParaRPr>
          </a:p>
          <a:p>
            <a:r>
              <a:rPr lang="ar-IQ" dirty="0">
                <a:cs typeface="Ali-A-Sahifa" pitchFamily="2" charset="-78"/>
              </a:rPr>
              <a:t>أ- الإنفراج : ويحدث مع المصوت الأمامي الضيق </a:t>
            </a:r>
            <a:r>
              <a:rPr lang="ar-IQ" b="1" dirty="0" smtClean="0">
                <a:cs typeface="Ali-A-Sahifa" pitchFamily="2" charset="-78"/>
              </a:rPr>
              <a:t>( </a:t>
            </a:r>
            <a:r>
              <a:rPr lang="en-GB" b="1" dirty="0" smtClean="0">
                <a:cs typeface="Ali-A-Sahifa" pitchFamily="2" charset="-78"/>
              </a:rPr>
              <a:t>i</a:t>
            </a:r>
            <a:r>
              <a:rPr lang="ar-IQ" b="1" dirty="0">
                <a:cs typeface="Ali-A-Sahifa" pitchFamily="2" charset="-78"/>
              </a:rPr>
              <a:t>)</a:t>
            </a:r>
            <a:r>
              <a:rPr lang="ar-IQ" dirty="0" smtClean="0">
                <a:cs typeface="Ali-A-Sahifa" pitchFamily="2" charset="-78"/>
              </a:rPr>
              <a:t> و</a:t>
            </a:r>
            <a:r>
              <a:rPr lang="ar-IQ" b="1" dirty="0" smtClean="0">
                <a:cs typeface="Ali-A-Sahifa" pitchFamily="2" charset="-78"/>
              </a:rPr>
              <a:t>( </a:t>
            </a:r>
            <a:r>
              <a:rPr lang="en-US" b="1" dirty="0" smtClean="0">
                <a:cs typeface="Ali-A-Sahifa" pitchFamily="2" charset="-78"/>
              </a:rPr>
              <a:t>ii</a:t>
            </a:r>
            <a:r>
              <a:rPr lang="ar-IQ" b="1" dirty="0" smtClean="0">
                <a:cs typeface="Ali-A-Sahifa" pitchFamily="2" charset="-78"/>
              </a:rPr>
              <a:t>)</a:t>
            </a:r>
            <a:r>
              <a:rPr lang="ar-IQ" dirty="0" smtClean="0">
                <a:cs typeface="Ali-A-Sahifa" pitchFamily="2" charset="-78"/>
              </a:rPr>
              <a:t>. </a:t>
            </a:r>
            <a:endParaRPr lang="en-US" dirty="0">
              <a:cs typeface="Ali-A-Sahifa" pitchFamily="2" charset="-78"/>
            </a:endParaRPr>
          </a:p>
          <a:p>
            <a:r>
              <a:rPr lang="ar-IQ" dirty="0">
                <a:cs typeface="Ali-A-Sahifa" pitchFamily="2" charset="-78"/>
              </a:rPr>
              <a:t>ب- الاستدارة الضيقة : ويحدث مع المصوت الخلفي الضيق </a:t>
            </a:r>
            <a:r>
              <a:rPr lang="ar-IQ" b="1" dirty="0" smtClean="0">
                <a:cs typeface="Ali-A-Sahifa" pitchFamily="2" charset="-78"/>
              </a:rPr>
              <a:t>(</a:t>
            </a:r>
            <a:r>
              <a:rPr lang="en-GB" b="1" dirty="0" smtClean="0">
                <a:cs typeface="Ali-A-Sahifa" pitchFamily="2" charset="-78"/>
              </a:rPr>
              <a:t>u</a:t>
            </a:r>
            <a:r>
              <a:rPr lang="ar-IQ" b="1" dirty="0" smtClean="0">
                <a:cs typeface="Ali-A-Sahifa" pitchFamily="2" charset="-78"/>
              </a:rPr>
              <a:t>)</a:t>
            </a:r>
            <a:r>
              <a:rPr lang="ar-IQ" dirty="0" smtClean="0">
                <a:cs typeface="Ali-A-Sahifa" pitchFamily="2" charset="-78"/>
              </a:rPr>
              <a:t> </a:t>
            </a:r>
            <a:r>
              <a:rPr lang="ar-IQ" dirty="0">
                <a:cs typeface="Ali-A-Sahifa" pitchFamily="2" charset="-78"/>
              </a:rPr>
              <a:t>و </a:t>
            </a:r>
            <a:r>
              <a:rPr lang="ar-IQ" b="1" dirty="0" smtClean="0">
                <a:cs typeface="Ali-A-Sahifa" pitchFamily="2" charset="-78"/>
              </a:rPr>
              <a:t>( </a:t>
            </a:r>
            <a:r>
              <a:rPr lang="en-US" b="1" dirty="0" err="1" smtClean="0">
                <a:cs typeface="Ali-A-Sahifa" pitchFamily="2" charset="-78"/>
              </a:rPr>
              <a:t>uu</a:t>
            </a:r>
            <a:r>
              <a:rPr lang="ar-IQ" b="1" dirty="0" smtClean="0">
                <a:cs typeface="Ali-A-Sahifa" pitchFamily="2" charset="-78"/>
              </a:rPr>
              <a:t>)</a:t>
            </a:r>
            <a:r>
              <a:rPr lang="ar-IQ" dirty="0" smtClean="0">
                <a:cs typeface="Ali-A-Sahifa" pitchFamily="2" charset="-78"/>
              </a:rPr>
              <a:t>.</a:t>
            </a:r>
            <a:endParaRPr lang="en-US" dirty="0">
              <a:cs typeface="Ali-A-Sahifa" pitchFamily="2" charset="-78"/>
            </a:endParaRPr>
          </a:p>
          <a:p>
            <a:r>
              <a:rPr lang="ar-IQ" dirty="0">
                <a:cs typeface="Ali-A-Sahifa" pitchFamily="2" charset="-78"/>
              </a:rPr>
              <a:t>ﺠ - الاستدارة الواسعة : ويحدث مع المصوت الواقع بين الأوليين </a:t>
            </a:r>
            <a:r>
              <a:rPr lang="ar-IQ" b="1" dirty="0" smtClean="0">
                <a:cs typeface="Ali-A-Sahifa" pitchFamily="2" charset="-78"/>
              </a:rPr>
              <a:t>( </a:t>
            </a:r>
            <a:r>
              <a:rPr lang="en-GB" b="1" dirty="0" smtClean="0">
                <a:cs typeface="Ali-A-Sahifa" pitchFamily="2" charset="-78"/>
              </a:rPr>
              <a:t>a</a:t>
            </a:r>
            <a:r>
              <a:rPr lang="ar-IQ" b="1" dirty="0" smtClean="0">
                <a:cs typeface="Ali-A-Sahifa" pitchFamily="2" charset="-78"/>
              </a:rPr>
              <a:t>)</a:t>
            </a:r>
            <a:r>
              <a:rPr lang="ar-IQ" dirty="0" smtClean="0">
                <a:cs typeface="Ali-A-Sahifa" pitchFamily="2" charset="-78"/>
              </a:rPr>
              <a:t>و</a:t>
            </a:r>
            <a:r>
              <a:rPr lang="ar-IQ" b="1" dirty="0" smtClean="0">
                <a:cs typeface="Ali-A-Sahifa" pitchFamily="2" charset="-78"/>
              </a:rPr>
              <a:t>(</a:t>
            </a:r>
            <a:r>
              <a:rPr lang="en-US" b="1" dirty="0" err="1" smtClean="0">
                <a:cs typeface="Ali-A-Sahifa" pitchFamily="2" charset="-78"/>
              </a:rPr>
              <a:t>aa</a:t>
            </a:r>
            <a:r>
              <a:rPr lang="en-US" b="1" dirty="0" smtClean="0">
                <a:cs typeface="Ali-A-Sahifa" pitchFamily="2" charset="-78"/>
              </a:rPr>
              <a:t> </a:t>
            </a:r>
            <a:r>
              <a:rPr lang="ar-IQ" b="1" dirty="0" smtClean="0">
                <a:cs typeface="Ali-A-Sahifa" pitchFamily="2" charset="-78"/>
              </a:rPr>
              <a:t>)</a:t>
            </a:r>
            <a:r>
              <a:rPr lang="ar-IQ" dirty="0" smtClean="0">
                <a:cs typeface="Ali-A-Sahifa" pitchFamily="2" charset="-78"/>
              </a:rPr>
              <a:t> </a:t>
            </a:r>
            <a:r>
              <a:rPr lang="ar-IQ" dirty="0">
                <a:cs typeface="Ali-A-Sahifa" pitchFamily="2" charset="-78"/>
              </a:rPr>
              <a:t>.</a:t>
            </a:r>
            <a:endParaRPr lang="en-US" dirty="0">
              <a:cs typeface="Ali-A-Sahifa" pitchFamily="2" charset="-78"/>
            </a:endParaRPr>
          </a:p>
          <a:p>
            <a:r>
              <a:rPr lang="ar-IQ" dirty="0">
                <a:cs typeface="Ali-A-Sahifa" pitchFamily="2" charset="-78"/>
              </a:rPr>
              <a:t>د – الحياد : ويحدث مع المصوت الواقع بين السابقات.: </a:t>
            </a:r>
            <a:endParaRPr lang="ar-IQ" dirty="0" smtClean="0">
              <a:cs typeface="Ali-A-Sahifa" pitchFamily="2" charset="-78"/>
            </a:endParaRPr>
          </a:p>
          <a:p>
            <a:r>
              <a:rPr lang="ar-IQ" dirty="0" smtClean="0"/>
              <a:t>و</a:t>
            </a:r>
            <a:r>
              <a:rPr lang="ar-IQ" dirty="0" smtClean="0">
                <a:cs typeface="Ali-A-Sahifa" pitchFamily="2" charset="-78"/>
              </a:rPr>
              <a:t>قد </a:t>
            </a:r>
            <a:r>
              <a:rPr lang="ar-IQ" dirty="0">
                <a:cs typeface="Ali-A-Sahifa" pitchFamily="2" charset="-78"/>
              </a:rPr>
              <a:t>شاع بين العلماء المصوتات المعيارية كما خط لها دانيال جونز. وهي كما موضح في الشكل التالي</a:t>
            </a:r>
            <a:r>
              <a:rPr lang="en-US" dirty="0">
                <a:cs typeface="Ali-A-Sahifa" pitchFamily="2" charset="-78"/>
              </a:rPr>
              <a:t> </a:t>
            </a:r>
            <a:r>
              <a:rPr lang="ar-IQ" baseline="30000" dirty="0" smtClean="0">
                <a:cs typeface="Ali-A-Sahifa" pitchFamily="2" charset="-78"/>
              </a:rPr>
              <a:t>:</a:t>
            </a:r>
            <a:endParaRPr lang="en-US" dirty="0">
              <a:cs typeface="Ali-A-Sahifa" pitchFamily="2" charset="-78"/>
            </a:endParaRPr>
          </a:p>
          <a:p>
            <a:endParaRPr lang="ar-IQ" dirty="0"/>
          </a:p>
          <a:p>
            <a:endParaRPr lang="ar-IQ" dirty="0"/>
          </a:p>
        </p:txBody>
      </p:sp>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404664"/>
            <a:ext cx="7704856" cy="1716832"/>
          </a:xfrm>
          <a:prstGeom prst="rect">
            <a:avLst/>
          </a:prstGeom>
          <a:ln>
            <a:solidFill>
              <a:schemeClr val="tx1"/>
            </a:solidFill>
          </a:ln>
          <a:effectLst>
            <a:outerShdw blurRad="292100" dist="139700" dir="2700000" algn="tl" rotWithShape="0">
              <a:srgbClr val="333333">
                <a:alpha val="65000"/>
              </a:srgbClr>
            </a:outerShdw>
          </a:effectLst>
        </p:spPr>
        <p:style>
          <a:lnRef idx="1">
            <a:schemeClr val="accent1"/>
          </a:lnRef>
          <a:fillRef idx="2">
            <a:schemeClr val="accent1"/>
          </a:fillRef>
          <a:effectRef idx="1">
            <a:schemeClr val="accent1"/>
          </a:effectRef>
          <a:fontRef idx="minor">
            <a:schemeClr val="dk1"/>
          </a:fontRef>
        </p:style>
      </p:pic>
    </p:spTree>
    <p:extLst>
      <p:ext uri="{BB962C8B-B14F-4D97-AF65-F5344CB8AC3E}">
        <p14:creationId xmlns:p14="http://schemas.microsoft.com/office/powerpoint/2010/main" val="242871286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barn(inVertical)">
                                      <p:cBhvr>
                                        <p:cTn id="7" dur="500"/>
                                        <p:tgtEl>
                                          <p:spTgt spid="2051"/>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1000"/>
                                        <p:tgtEl>
                                          <p:spTgt spid="3">
                                            <p:txEl>
                                              <p:pRg st="5" end="5"/>
                                            </p:txEl>
                                          </p:spTgt>
                                        </p:tgtEl>
                                      </p:cBhvr>
                                    </p:animEffect>
                                    <p:anim calcmode="lin" valueType="num">
                                      <p:cBhvr>
                                        <p:cTn id="1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barn(inVertical)">
                                      <p:cBhvr>
                                        <p:cTn id="19" dur="500"/>
                                        <p:tgtEl>
                                          <p:spTgt spid="3">
                                            <p:txEl>
                                              <p:pRg st="6" end="6"/>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barn(inVertical)">
                                      <p:cBhvr>
                                        <p:cTn id="24" dur="500"/>
                                        <p:tgtEl>
                                          <p:spTgt spid="3">
                                            <p:txEl>
                                              <p:pRg st="7" end="7"/>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barn(inVertical)">
                                      <p:cBhvr>
                                        <p:cTn id="29" dur="500"/>
                                        <p:tgtEl>
                                          <p:spTgt spid="3">
                                            <p:txEl>
                                              <p:pRg st="8" end="8"/>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barn(inVertical)">
                                      <p:cBhvr>
                                        <p:cTn id="34" dur="500"/>
                                        <p:tgtEl>
                                          <p:spTgt spid="3">
                                            <p:txEl>
                                              <p:pRg st="9" end="9"/>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barn(inVertical)">
                                      <p:cBhvr>
                                        <p:cTn id="39" dur="500"/>
                                        <p:tgtEl>
                                          <p:spTgt spid="3">
                                            <p:txEl>
                                              <p:pRg st="10" end="1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nodeType="clickEffect">
                                  <p:stCondLst>
                                    <p:cond delay="0"/>
                                  </p:stCondLst>
                                  <p:childTnLst>
                                    <p:set>
                                      <p:cBhvr>
                                        <p:cTn id="43" dur="1" fill="hold">
                                          <p:stCondLst>
                                            <p:cond delay="0"/>
                                          </p:stCondLst>
                                        </p:cTn>
                                        <p:tgtEl>
                                          <p:spTgt spid="3">
                                            <p:txEl>
                                              <p:pRg st="11" end="11"/>
                                            </p:txEl>
                                          </p:spTgt>
                                        </p:tgtEl>
                                        <p:attrNameLst>
                                          <p:attrName>style.visibility</p:attrName>
                                        </p:attrNameLst>
                                      </p:cBhvr>
                                      <p:to>
                                        <p:strVal val="visible"/>
                                      </p:to>
                                    </p:set>
                                    <p:animEffect transition="in" filter="barn(inVertical)">
                                      <p:cBhvr>
                                        <p:cTn id="44"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116632"/>
            <a:ext cx="8856984" cy="6741368"/>
          </a:xfrm>
        </p:spPr>
        <p:txBody>
          <a:bodyPr/>
          <a:lstStyle/>
          <a:p>
            <a:endParaRPr lang="ar-IQ"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1072496"/>
            <a:ext cx="8352928" cy="4372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002915"/>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animEffect transition="in" filter="circle(in)">
                                      <p:cBhvr>
                                        <p:cTn id="12"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217</TotalTime>
  <Words>1025</Words>
  <Application>Microsoft Office PowerPoint</Application>
  <PresentationFormat>On-screen Show (4:3)</PresentationFormat>
  <Paragraphs>163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فراس الصعيو</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RAM FOR COMPUTER</dc:creator>
  <cp:lastModifiedBy>RAM FOR COMPUTER</cp:lastModifiedBy>
  <cp:revision>77</cp:revision>
  <dcterms:created xsi:type="dcterms:W3CDTF">2014-10-28T20:57:05Z</dcterms:created>
  <dcterms:modified xsi:type="dcterms:W3CDTF">2015-01-10T22:44:59Z</dcterms:modified>
</cp:coreProperties>
</file>