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</p:sldIdLst>
  <p:sldSz cx="9144000" cy="6858000" type="screen4x3"/>
  <p:notesSz cx="6735763" cy="986631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5" d="100"/>
          <a:sy n="65" d="100"/>
        </p:scale>
        <p:origin x="-152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EDACB16-9404-4216-BF46-1AA7EE3094A8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1635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E3C0EF-0F6D-4EEC-BBCC-191FB1D732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679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932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83D241-9756-4DF7-AE17-949B5B990BB5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6932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9821A9-F927-458D-AD0F-DDB75B694E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420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21A9-F927-458D-AD0F-DDB75B694ED1}" type="slidenum">
              <a:rPr lang="ar-IQ" smtClean="0"/>
              <a:t>20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232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2D84804-3174-43D6-A773-4572407B4451}" type="datetimeFigureOut">
              <a:rPr lang="ar-IQ" smtClean="0"/>
              <a:t>09/03/1439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47AF1CA-58E9-4183-A6E4-B01B879B5358}" type="slidenum">
              <a:rPr lang="ar-IQ" smtClean="0"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quran.ksu.edu.sa/tafseer/tabary/sura20-aya111.html" TargetMode="External"/><Relationship Id="rId3" Type="http://schemas.openxmlformats.org/officeDocument/2006/relationships/hyperlink" Target="http://quran.ksu.edu.sa/tafseer/tabary/sura20-aya106.html" TargetMode="External"/><Relationship Id="rId7" Type="http://schemas.openxmlformats.org/officeDocument/2006/relationships/hyperlink" Target="http://quran.ksu.edu.sa/tafseer/tabary/sura20-aya110.html" TargetMode="External"/><Relationship Id="rId2" Type="http://schemas.openxmlformats.org/officeDocument/2006/relationships/hyperlink" Target="http://quran.ksu.edu.sa/tafseer/tabary/sura20-aya105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quran.ksu.edu.sa/tafseer/tabary/sura20-aya109.html" TargetMode="External"/><Relationship Id="rId5" Type="http://schemas.openxmlformats.org/officeDocument/2006/relationships/hyperlink" Target="http://quran.ksu.edu.sa/tafseer/tabary/sura20-aya108.html" TargetMode="External"/><Relationship Id="rId4" Type="http://schemas.openxmlformats.org/officeDocument/2006/relationships/hyperlink" Target="http://quran.ksu.edu.sa/tafseer/tabary/sura20-aya107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ar-IQ" sz="3600" dirty="0" smtClean="0">
                <a:cs typeface="AF_Aseer" pitchFamily="2" charset="-78"/>
              </a:rPr>
              <a:t>صفات الأصوات في العربية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الصفة لغةً : ما قام بالشيء من المعاني وليس من حقيقته، كالبياض والسود والحمرة والصفرة.</a:t>
            </a:r>
          </a:p>
          <a:p>
            <a:pPr marL="342900" indent="-342900" algn="just">
              <a:buFontTx/>
              <a:buChar char="-"/>
            </a:pPr>
            <a:r>
              <a:rPr lang="ar-IQ" sz="2400" dirty="0" smtClean="0">
                <a:cs typeface="Ali-A-Sahifa" pitchFamily="2" charset="-78"/>
              </a:rPr>
              <a:t>اصطلاحا عند القدامى</a:t>
            </a:r>
            <a:r>
              <a:rPr lang="ar-IQ" sz="2400" dirty="0">
                <a:cs typeface="Ali-A-Sahifa" pitchFamily="2" charset="-78"/>
              </a:rPr>
              <a:t> : كيفية يوصف بها الحرف عند حصوله في المخرج، فتوصف الحروف مثلاً </a:t>
            </a:r>
            <a:r>
              <a:rPr lang="ar-IQ" sz="2400" dirty="0" smtClean="0">
                <a:cs typeface="Ali-A-Sahifa" pitchFamily="2" charset="-78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ar-IQ" sz="2400" dirty="0" smtClean="0">
                <a:cs typeface="Ali-A-Sahifa" pitchFamily="2" charset="-78"/>
              </a:rPr>
              <a:t>بالجهر </a:t>
            </a:r>
            <a:r>
              <a:rPr lang="ar-IQ" sz="2400" dirty="0">
                <a:cs typeface="Ali-A-Sahifa" pitchFamily="2" charset="-78"/>
              </a:rPr>
              <a:t>أو الهمس أو الشدة وغير ذلك وعددها </a:t>
            </a:r>
            <a:r>
              <a:rPr lang="ar-IQ" sz="2400" dirty="0" smtClean="0">
                <a:cs typeface="Ali-A-Sahifa" pitchFamily="2" charset="-78"/>
              </a:rPr>
              <a:t>سبع عشر </a:t>
            </a:r>
            <a:r>
              <a:rPr lang="ar-IQ" sz="2400" dirty="0">
                <a:cs typeface="Ali-A-Sahifa" pitchFamily="2" charset="-78"/>
              </a:rPr>
              <a:t>صفةً، على القول المختار عند أهل هذا </a:t>
            </a:r>
            <a:r>
              <a:rPr lang="ar-IQ" sz="2400" dirty="0" smtClean="0">
                <a:cs typeface="Ali-A-Sahifa" pitchFamily="2" charset="-78"/>
              </a:rPr>
              <a:t>الفن.</a:t>
            </a:r>
          </a:p>
          <a:p>
            <a:pPr algn="just"/>
            <a:endParaRPr lang="ar-IQ" sz="2400" dirty="0">
              <a:cs typeface="Ali-A-Sahifa" pitchFamily="2" charset="-78"/>
            </a:endParaRPr>
          </a:p>
          <a:p>
            <a:pPr marL="342900" indent="-342900" algn="just">
              <a:buFontTx/>
              <a:buChar char="-"/>
            </a:pPr>
            <a:r>
              <a:rPr lang="ar-IQ" sz="2400" dirty="0" smtClean="0">
                <a:cs typeface="Ali-A-Sahifa" pitchFamily="2" charset="-78"/>
              </a:rPr>
              <a:t>أ - تنقسم </a:t>
            </a:r>
            <a:r>
              <a:rPr lang="ar-IQ" sz="2400" dirty="0">
                <a:cs typeface="Ali-A-Sahifa" pitchFamily="2" charset="-78"/>
              </a:rPr>
              <a:t>هذه الصفات السبعة عشر </a:t>
            </a:r>
            <a:r>
              <a:rPr lang="ar-IQ" sz="2400" dirty="0" smtClean="0">
                <a:cs typeface="Ali-A-Sahifa" pitchFamily="2" charset="-78"/>
              </a:rPr>
              <a:t> عند القدامى إلى قسمين :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1) قسم له ضد وهي </a:t>
            </a:r>
            <a:r>
              <a:rPr lang="ar-IQ" sz="2400" dirty="0" smtClean="0">
                <a:cs typeface="Ali-A-Sahifa" pitchFamily="2" charset="-78"/>
              </a:rPr>
              <a:t>خمس  </a:t>
            </a:r>
            <a:r>
              <a:rPr lang="ar-IQ" sz="2400" dirty="0">
                <a:cs typeface="Ali-A-Sahifa" pitchFamily="2" charset="-78"/>
              </a:rPr>
              <a:t>صفات:</a:t>
            </a:r>
          </a:p>
          <a:p>
            <a:pPr algn="just"/>
            <a:r>
              <a:rPr lang="ar-IQ" sz="2400" dirty="0" smtClean="0">
                <a:cs typeface="Ali-A-Sahifa" pitchFamily="2" charset="-78"/>
              </a:rPr>
              <a:t>الجهر  ×  الهمس</a:t>
            </a:r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>
                <a:cs typeface="Ali-A-Sahifa" pitchFamily="2" charset="-78"/>
              </a:rPr>
              <a:t>الشدة </a:t>
            </a:r>
            <a:r>
              <a:rPr lang="ar-IQ" sz="2400" dirty="0" smtClean="0">
                <a:cs typeface="Ali-A-Sahifa" pitchFamily="2" charset="-78"/>
              </a:rPr>
              <a:t>والتوسط  × الرخاوة </a:t>
            </a:r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 smtClean="0">
                <a:cs typeface="Ali-A-Sahifa" pitchFamily="2" charset="-78"/>
              </a:rPr>
              <a:t>الاستعلاء   × الإستفال </a:t>
            </a:r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 smtClean="0">
                <a:cs typeface="Ali-A-Sahifa" pitchFamily="2" charset="-78"/>
              </a:rPr>
              <a:t>الإطباق  ×  الإنفتاح</a:t>
            </a:r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 smtClean="0">
                <a:cs typeface="Ali-A-Sahifa" pitchFamily="2" charset="-78"/>
              </a:rPr>
              <a:t>الإذلاق   ×  الإصمات </a:t>
            </a:r>
            <a:endParaRPr lang="ar-IQ" sz="2400" dirty="0">
              <a:cs typeface="Ali-A-Sahifa" pitchFamily="2" charset="-78"/>
            </a:endParaRPr>
          </a:p>
          <a:p>
            <a:pPr marL="342900" indent="-342900" algn="just">
              <a:buFontTx/>
              <a:buChar char="-"/>
            </a:pPr>
            <a:endParaRPr lang="ar-IQ" sz="2400" dirty="0" smtClean="0">
              <a:cs typeface="Ali-A-Sahifa" pitchFamily="2" charset="-78"/>
            </a:endParaRPr>
          </a:p>
          <a:p>
            <a:pPr algn="just"/>
            <a:endParaRPr lang="ar-IQ" sz="2400" dirty="0">
              <a:cs typeface="Ali-A-Sahifa" pitchFamily="2" charset="-78"/>
            </a:endParaRPr>
          </a:p>
          <a:p>
            <a:pPr algn="just"/>
            <a:endParaRPr lang="ar-IQ" sz="2400" dirty="0">
              <a:cs typeface="Ali-A-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772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5256584"/>
          </a:xfrm>
          <a:solidFill>
            <a:schemeClr val="tx1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just"/>
            <a:endParaRPr lang="ar-IQ" b="1" dirty="0" smtClean="0">
              <a:hlinkClick r:id="rId2"/>
            </a:endParaRPr>
          </a:p>
          <a:p>
            <a:pPr algn="just"/>
            <a:endParaRPr lang="ar-IQ" b="1" dirty="0">
              <a:hlinkClick r:id="rId2"/>
            </a:endParaRPr>
          </a:p>
          <a:p>
            <a:pPr algn="just"/>
            <a:endParaRPr lang="ar-IQ" b="1" dirty="0">
              <a:hlinkClick r:id="rId2"/>
            </a:endParaRPr>
          </a:p>
          <a:p>
            <a:pPr algn="just">
              <a:lnSpc>
                <a:spcPct val="200000"/>
              </a:lnSpc>
            </a:pPr>
            <a:r>
              <a:rPr lang="ar-IQ" sz="2400" b="1" dirty="0" smtClean="0">
                <a:hlinkClick r:id="rId2"/>
              </a:rPr>
              <a:t> (   وَيَسْأَلُونَكَ </a:t>
            </a:r>
            <a:r>
              <a:rPr lang="ar-IQ" sz="2400" b="1" dirty="0">
                <a:hlinkClick r:id="rId2"/>
              </a:rPr>
              <a:t>عَنِ الْجِبَالِ فَقُلْ يَنسِفُهَا رَبِّي نَسْفًا</a:t>
            </a:r>
            <a:r>
              <a:rPr lang="ar-IQ" sz="2400" b="1" dirty="0"/>
              <a:t> (</a:t>
            </a:r>
            <a:r>
              <a:rPr lang="ar-IQ" sz="2400" b="1" dirty="0">
                <a:hlinkClick r:id="rId2"/>
              </a:rPr>
              <a:t>105</a:t>
            </a:r>
            <a:r>
              <a:rPr lang="ar-IQ" sz="2400" b="1" dirty="0"/>
              <a:t>) </a:t>
            </a:r>
            <a:r>
              <a:rPr lang="ar-IQ" sz="2400" b="1" dirty="0">
                <a:hlinkClick r:id="rId3"/>
              </a:rPr>
              <a:t>فَيَذَرُهَا قَاعًا صَفْصَفًا</a:t>
            </a:r>
            <a:r>
              <a:rPr lang="ar-IQ" sz="2400" b="1" dirty="0"/>
              <a:t>(</a:t>
            </a:r>
            <a:r>
              <a:rPr lang="ar-IQ" sz="2400" b="1" dirty="0">
                <a:hlinkClick r:id="rId3"/>
              </a:rPr>
              <a:t>106</a:t>
            </a:r>
            <a:r>
              <a:rPr lang="ar-IQ" sz="2400" b="1" dirty="0"/>
              <a:t>) </a:t>
            </a:r>
            <a:endParaRPr lang="ar-IQ" sz="2400" b="1" dirty="0" smtClean="0"/>
          </a:p>
          <a:p>
            <a:pPr algn="just">
              <a:lnSpc>
                <a:spcPct val="200000"/>
              </a:lnSpc>
            </a:pPr>
            <a:r>
              <a:rPr lang="ar-IQ" sz="2400" b="1" dirty="0" smtClean="0">
                <a:hlinkClick r:id="rId4"/>
              </a:rPr>
              <a:t>لَّا </a:t>
            </a:r>
            <a:r>
              <a:rPr lang="ar-IQ" sz="2400" b="1" dirty="0">
                <a:hlinkClick r:id="rId4"/>
              </a:rPr>
              <a:t>تَرَىٰ فِيهَا عِوَجًا وَلَا أَمْتًا</a:t>
            </a:r>
            <a:r>
              <a:rPr lang="ar-IQ" sz="2400" b="1" dirty="0"/>
              <a:t> (</a:t>
            </a:r>
            <a:r>
              <a:rPr lang="ar-IQ" sz="2400" b="1" dirty="0">
                <a:hlinkClick r:id="rId4"/>
              </a:rPr>
              <a:t>107</a:t>
            </a:r>
            <a:r>
              <a:rPr lang="ar-IQ" sz="2400" b="1" dirty="0"/>
              <a:t>) </a:t>
            </a:r>
            <a:r>
              <a:rPr lang="ar-IQ" sz="2400" b="1" dirty="0">
                <a:hlinkClick r:id="rId5"/>
              </a:rPr>
              <a:t>يَوْمَئِذٍ يَتَّبِعُونَ الدَّاعِيَ لَا عِوَجَ لَهُ ۖ وَخَشَعَتِ الْأَصْوَاتُ لِلرَّحْمَٰنِ فَلَا تَسْمَعُ إِلَّا هَمْسًا</a:t>
            </a:r>
            <a:r>
              <a:rPr lang="ar-IQ" sz="2400" b="1" dirty="0"/>
              <a:t> (</a:t>
            </a:r>
            <a:r>
              <a:rPr lang="ar-IQ" sz="2400" b="1" dirty="0">
                <a:hlinkClick r:id="rId5"/>
              </a:rPr>
              <a:t>108</a:t>
            </a:r>
            <a:r>
              <a:rPr lang="ar-IQ" sz="2400" b="1" dirty="0"/>
              <a:t>) </a:t>
            </a:r>
            <a:r>
              <a:rPr lang="ar-IQ" sz="2400" b="1" dirty="0">
                <a:hlinkClick r:id="rId6"/>
              </a:rPr>
              <a:t>يَوْمَئِذٍ لَّا تَنفَعُ الشَّفَاعَةُ إِلَّا مَنْ أَذِنَ لَهُ الرَّحْمَٰنُ وَرَضِيَ لَهُ قَوْلًا</a:t>
            </a:r>
            <a:r>
              <a:rPr lang="ar-IQ" sz="2400" b="1" dirty="0"/>
              <a:t> (</a:t>
            </a:r>
            <a:r>
              <a:rPr lang="ar-IQ" sz="2400" b="1" dirty="0">
                <a:hlinkClick r:id="rId6"/>
              </a:rPr>
              <a:t>109</a:t>
            </a:r>
            <a:r>
              <a:rPr lang="ar-IQ" sz="2400" b="1" dirty="0"/>
              <a:t>) </a:t>
            </a:r>
            <a:r>
              <a:rPr lang="ar-IQ" sz="2400" b="1" dirty="0">
                <a:hlinkClick r:id="rId7"/>
              </a:rPr>
              <a:t>يَعْلَمُ مَا بَيْنَ أَيْدِيهِمْ وَمَا خَلْفَهُمْ وَلَا يُحِيطُونَ بِهِ عِلْمًا</a:t>
            </a:r>
            <a:r>
              <a:rPr lang="ar-IQ" sz="2400" b="1" dirty="0"/>
              <a:t> (</a:t>
            </a:r>
            <a:r>
              <a:rPr lang="ar-IQ" sz="2400" b="1" dirty="0">
                <a:hlinkClick r:id="rId7"/>
              </a:rPr>
              <a:t>110</a:t>
            </a:r>
            <a:r>
              <a:rPr lang="ar-IQ" sz="2400" b="1" dirty="0"/>
              <a:t>) </a:t>
            </a:r>
            <a:r>
              <a:rPr lang="ar-IQ" sz="2400" b="1" dirty="0" smtClean="0">
                <a:hlinkClick r:id="rId8"/>
              </a:rPr>
              <a:t>۞</a:t>
            </a:r>
            <a:r>
              <a:rPr lang="ar-IQ" sz="2400" b="1" dirty="0" smtClean="0"/>
              <a:t>)</a:t>
            </a:r>
            <a:endParaRPr lang="ar-IQ" sz="2400" dirty="0"/>
          </a:p>
        </p:txBody>
      </p:sp>
      <p:sp>
        <p:nvSpPr>
          <p:cNvPr id="2" name="Rectangle 1"/>
          <p:cNvSpPr/>
          <p:nvPr/>
        </p:nvSpPr>
        <p:spPr>
          <a:xfrm>
            <a:off x="755576" y="5733256"/>
            <a:ext cx="208823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سورة  طه</a:t>
            </a:r>
            <a:endParaRPr lang="ar-IQ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1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8856984" cy="6336704"/>
          </a:xfrm>
        </p:spPr>
        <p:txBody>
          <a:bodyPr/>
          <a:lstStyle/>
          <a:p>
            <a:pPr algn="just"/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78497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98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r"/>
            <a:r>
              <a:rPr lang="ar-IQ" sz="4000" dirty="0" smtClean="0">
                <a:cs typeface="AF_Aseer" pitchFamily="2" charset="-78"/>
              </a:rPr>
              <a:t>        - الإطباق والانفتاح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 smtClean="0"/>
          </a:p>
          <a:p>
            <a:pPr algn="r"/>
            <a:r>
              <a:rPr lang="ar-IQ" sz="2800" b="1" dirty="0">
                <a:cs typeface="Ali-A-Sahifa" pitchFamily="2" charset="-78"/>
              </a:rPr>
              <a:t> </a:t>
            </a:r>
            <a:r>
              <a:rPr lang="ar-IQ" sz="2800" b="1" dirty="0" smtClean="0">
                <a:cs typeface="Ali-A-Sahifa" pitchFamily="2" charset="-78"/>
              </a:rPr>
              <a:t>      الإطباق لغة : الإلصاق .</a:t>
            </a:r>
            <a:r>
              <a:rPr lang="ar-IQ" sz="2800" dirty="0" smtClean="0">
                <a:cs typeface="Ali-A-Sahifa" pitchFamily="2" charset="-78"/>
              </a:rPr>
              <a:t/>
            </a:r>
            <a:br>
              <a:rPr lang="ar-IQ" sz="2800" dirty="0" smtClean="0">
                <a:cs typeface="Ali-A-Sahifa" pitchFamily="2" charset="-78"/>
              </a:rPr>
            </a:br>
            <a:r>
              <a:rPr lang="ar-IQ" sz="2800" b="1" dirty="0" smtClean="0">
                <a:cs typeface="Ali-A-Sahifa" pitchFamily="2" charset="-78"/>
              </a:rPr>
              <a:t>واصطلاحاً : هو تلاصق كلّ من اللّسان، والحنك الأعلى عند النّـطق بالحرف، و هو صفة من صفات القوّة، و حروفه أربعة هي (ص – ض – ط – ظ )، وبعضها أقوى من بعض، فالطاء أقواها في الإطباق، والظاء أضعفها، والصاد والضاد متوسطتان. و ينتج الإطباق قيمة فنّية هي التّفخيم.</a:t>
            </a:r>
          </a:p>
          <a:p>
            <a:pPr marL="457200" indent="-457200" algn="r">
              <a:buFontTx/>
              <a:buChar char="-"/>
            </a:pPr>
            <a:r>
              <a:rPr lang="ar-IQ" sz="2800" b="1" dirty="0" smtClean="0">
                <a:cs typeface="Ali-A-Sahifa" pitchFamily="2" charset="-78"/>
              </a:rPr>
              <a:t>ويقوا ابن جني : (( الإطباق أن ترفع ظهر لسانك  الى الحنك الأعلى مطبقاً له ، ولولا  الإطباق لصار (الطاء – دالا) و( الصاد – سيناً ) و ( الضاء – ذالاً ) ولخرج ( الضاد ) من الكلام ، لأنه ليس  في موضعه شئ غيره ، فيزول  الضاد إذا عدمت  صفة الإطباق ))</a:t>
            </a:r>
          </a:p>
          <a:p>
            <a:pPr marL="457200" indent="-457200" algn="r">
              <a:buFontTx/>
              <a:buChar char="-"/>
            </a:pPr>
            <a:r>
              <a:rPr lang="ar-IQ" sz="2800" b="1" dirty="0" smtClean="0">
                <a:cs typeface="Ali-A-Sahifa" pitchFamily="2" charset="-78"/>
              </a:rPr>
              <a:t>وقد تعرف هذه الصفة أحياناً بالتحليق  ، وتعرف  الأصوات المطبقة بالأصوات المفخمة والقوة  لأنها لها رنة قوية  في الآذان .</a:t>
            </a:r>
            <a:r>
              <a:rPr lang="ar-IQ" sz="2800" dirty="0" smtClean="0">
                <a:cs typeface="Ali-A-Sahifa" pitchFamily="2" charset="-78"/>
              </a:rPr>
              <a:t/>
            </a:r>
            <a:br>
              <a:rPr lang="ar-IQ" sz="2800" dirty="0" smtClean="0">
                <a:cs typeface="Ali-A-Sahifa" pitchFamily="2" charset="-78"/>
              </a:rPr>
            </a:br>
            <a:endParaRPr lang="ar-IQ" sz="2800" dirty="0">
              <a:cs typeface="Ali-A-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7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480720"/>
          </a:xfrm>
        </p:spPr>
        <p:txBody>
          <a:bodyPr/>
          <a:lstStyle/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ar-IQ" b="1" dirty="0" smtClean="0"/>
              <a:t>- </a:t>
            </a:r>
            <a:r>
              <a:rPr lang="ar-IQ" sz="2800" b="1" dirty="0" smtClean="0">
                <a:cs typeface="Ali-A-Sahifa" pitchFamily="2" charset="-78"/>
              </a:rPr>
              <a:t>أما  الإنفتاح :</a:t>
            </a:r>
            <a:r>
              <a:rPr lang="ar-IQ" sz="2800" dirty="0">
                <a:cs typeface="Ali-A-Sahifa" pitchFamily="2" charset="-78"/>
              </a:rPr>
              <a:t/>
            </a:r>
            <a:br>
              <a:rPr lang="ar-IQ" sz="2800" dirty="0">
                <a:cs typeface="Ali-A-Sahifa" pitchFamily="2" charset="-78"/>
              </a:rPr>
            </a:br>
            <a:r>
              <a:rPr lang="ar-IQ" sz="2800" b="1" dirty="0">
                <a:cs typeface="Ali-A-Sahifa" pitchFamily="2" charset="-78"/>
              </a:rPr>
              <a:t>لغة : الافتراق .</a:t>
            </a:r>
            <a:r>
              <a:rPr lang="ar-IQ" sz="2800" dirty="0">
                <a:cs typeface="Ali-A-Sahifa" pitchFamily="2" charset="-78"/>
              </a:rPr>
              <a:t/>
            </a:r>
            <a:br>
              <a:rPr lang="ar-IQ" sz="2800" dirty="0">
                <a:cs typeface="Ali-A-Sahifa" pitchFamily="2" charset="-78"/>
              </a:rPr>
            </a:br>
            <a:r>
              <a:rPr lang="ar-IQ" sz="2800" b="1" dirty="0">
                <a:cs typeface="Ali-A-Sahifa" pitchFamily="2" charset="-78"/>
              </a:rPr>
              <a:t>واصطلاحاً : و هو تجافي كلّ </a:t>
            </a:r>
            <a:r>
              <a:rPr lang="ar-IQ" sz="2800" b="1" dirty="0" smtClean="0">
                <a:cs typeface="Ali-A-Sahifa" pitchFamily="2" charset="-78"/>
              </a:rPr>
              <a:t>من ا للّسان، و </a:t>
            </a:r>
            <a:r>
              <a:rPr lang="ar-IQ" sz="2800" b="1" dirty="0">
                <a:cs typeface="Ali-A-Sahifa" pitchFamily="2" charset="-78"/>
              </a:rPr>
              <a:t>الحنك الأعلى عن الآخر حتّى يخرج النَفَس عند النّطق بالحرف </a:t>
            </a:r>
            <a:r>
              <a:rPr lang="ar-IQ" sz="2800" b="1" dirty="0" smtClean="0">
                <a:cs typeface="Ali-A-Sahifa" pitchFamily="2" charset="-78"/>
              </a:rPr>
              <a:t>من بينهما</a:t>
            </a:r>
            <a:r>
              <a:rPr lang="ar-IQ" sz="2800" b="1" dirty="0">
                <a:cs typeface="Ali-A-Sahifa" pitchFamily="2" charset="-78"/>
              </a:rPr>
              <a:t>، و حروفه أربعة و عشرون بعد حذف حروف الإطباق</a:t>
            </a:r>
            <a:r>
              <a:rPr lang="ar-IQ" sz="2800" dirty="0">
                <a:cs typeface="Ali-A-Sahifa" pitchFamily="2" charset="-78"/>
              </a:rPr>
              <a:t/>
            </a:r>
            <a:br>
              <a:rPr lang="ar-IQ" sz="2800" dirty="0">
                <a:cs typeface="Ali-A-Sahifa" pitchFamily="2" charset="-78"/>
              </a:rPr>
            </a:br>
            <a:r>
              <a:rPr lang="ar-IQ" sz="2800" b="1" dirty="0">
                <a:cs typeface="Ali-A-Sahifa" pitchFamily="2" charset="-78"/>
              </a:rPr>
              <a:t> </a:t>
            </a:r>
            <a:r>
              <a:rPr lang="ar-IQ" sz="2800" b="1" dirty="0" smtClean="0">
                <a:cs typeface="Ali-A-Sahifa" pitchFamily="2" charset="-78"/>
              </a:rPr>
              <a:t>والفرق بين </a:t>
            </a:r>
            <a:r>
              <a:rPr lang="ar-IQ" sz="2800" b="1" dirty="0">
                <a:cs typeface="Ali-A-Sahifa" pitchFamily="2" charset="-78"/>
              </a:rPr>
              <a:t>الإطباق والانفتاح قائم على انطباق اللسان بالحرف إلى </a:t>
            </a:r>
            <a:r>
              <a:rPr lang="ar-IQ" sz="2800" b="1" dirty="0" smtClean="0">
                <a:cs typeface="Ali-A-Sahifa" pitchFamily="2" charset="-78"/>
              </a:rPr>
              <a:t>الحنك الأعلى     </a:t>
            </a:r>
          </a:p>
          <a:p>
            <a:pPr algn="r"/>
            <a:r>
              <a:rPr lang="ar-IQ" sz="2800" b="1" dirty="0">
                <a:cs typeface="Ali-A-Sahifa" pitchFamily="2" charset="-78"/>
              </a:rPr>
              <a:t> </a:t>
            </a:r>
            <a:r>
              <a:rPr lang="ar-IQ" sz="2800" b="1" dirty="0" smtClean="0">
                <a:cs typeface="Ali-A-Sahifa" pitchFamily="2" charset="-78"/>
              </a:rPr>
              <a:t>وانفتاحه </a:t>
            </a:r>
            <a:r>
              <a:rPr lang="ar-IQ" sz="2800" b="1" dirty="0">
                <a:cs typeface="Ali-A-Sahifa" pitchFamily="2" charset="-78"/>
              </a:rPr>
              <a:t>عنه </a:t>
            </a:r>
            <a:r>
              <a:rPr lang="ar-IQ" sz="2800" b="1" dirty="0" smtClean="0">
                <a:cs typeface="Ali-A-Sahifa" pitchFamily="2" charset="-78"/>
              </a:rPr>
              <a:t>.</a:t>
            </a:r>
          </a:p>
          <a:p>
            <a:pPr algn="r"/>
            <a:endParaRPr lang="ar-IQ" sz="2800" b="1" dirty="0">
              <a:cs typeface="Ali-A-Sahifa" pitchFamily="2" charset="-78"/>
            </a:endParaRPr>
          </a:p>
          <a:p>
            <a:pPr algn="r"/>
            <a:r>
              <a:rPr lang="ar-IQ" sz="2800" b="1" dirty="0" smtClean="0">
                <a:cs typeface="Ali-A-Sahifa" pitchFamily="2" charset="-78"/>
              </a:rPr>
              <a:t>- والأصوات المنفتحة هي تلك الأصوات لا يعترضها أي شئ فيها جريان النفس لعدم الإطباق اللسان ، يقول  سيبويه : (( كلما سوى ذلك  فمنفتح  من الحروف ، لأنك لايطلق من شيئ منها لسانك ))</a:t>
            </a:r>
            <a:endParaRPr lang="ar-IQ" sz="2800" dirty="0">
              <a:cs typeface="Ali-A-Sahifa" pitchFamily="2" charset="-78"/>
            </a:endParaRPr>
          </a:p>
          <a:p>
            <a:pPr algn="r"/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84656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 algn="r"/>
            <a:r>
              <a:rPr lang="ar-IQ" b="1" dirty="0"/>
              <a:t> </a:t>
            </a:r>
            <a:r>
              <a:rPr lang="ar-IQ" b="1" dirty="0" smtClean="0"/>
              <a:t> </a:t>
            </a:r>
            <a:r>
              <a:rPr lang="ar-IQ" sz="3600" dirty="0" smtClean="0">
                <a:cs typeface="AF_Aseer" pitchFamily="2" charset="-78"/>
              </a:rPr>
              <a:t>- الاستعلاء والإستفال </a:t>
            </a:r>
          </a:p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  الإستعلاء </a:t>
            </a:r>
            <a:r>
              <a:rPr lang="ar-IQ" b="1" dirty="0"/>
              <a:t> لغة : الارتفاع </a:t>
            </a:r>
            <a:r>
              <a:rPr lang="ar-IQ" b="1" dirty="0" smtClean="0"/>
              <a:t>.</a:t>
            </a:r>
          </a:p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  - </a:t>
            </a:r>
            <a:r>
              <a:rPr lang="ar-IQ" b="1" dirty="0" smtClean="0"/>
              <a:t>واصطلاحاً : هو </a:t>
            </a:r>
            <a:r>
              <a:rPr lang="ar-IQ" b="1" dirty="0"/>
              <a:t>ارتفاع اللّسان </a:t>
            </a:r>
            <a:r>
              <a:rPr lang="ar-IQ" b="1" dirty="0" smtClean="0"/>
              <a:t>إلى الحنك </a:t>
            </a:r>
            <a:r>
              <a:rPr lang="ar-IQ" b="1" dirty="0"/>
              <a:t>الأعلى عند النّطق بالحرف، و هو صـفة من صفات القوّة، و </a:t>
            </a:r>
            <a:r>
              <a:rPr lang="ar-IQ" b="1" dirty="0" smtClean="0"/>
              <a:t>حروف الاستعلاء </a:t>
            </a:r>
            <a:r>
              <a:rPr lang="ar-IQ" b="1" dirty="0"/>
              <a:t>هي حروف التّفخيم، و عددها سبعـة مجموعة في قولك( خص ضغط قظ </a:t>
            </a:r>
            <a:r>
              <a:rPr lang="ar-IQ" b="1" dirty="0" smtClean="0"/>
              <a:t>)،</a:t>
            </a:r>
          </a:p>
          <a:p>
            <a:pPr algn="r"/>
            <a:r>
              <a:rPr lang="ar-IQ" b="1" dirty="0" smtClean="0"/>
              <a:t>    - ويجعل </a:t>
            </a:r>
            <a:r>
              <a:rPr lang="ar-IQ" b="1" dirty="0"/>
              <a:t>ابن جنّي الحروف المستعلية في قسمين؛ </a:t>
            </a:r>
            <a:endParaRPr lang="ar-IQ" b="1" dirty="0" smtClean="0"/>
          </a:p>
          <a:p>
            <a:pPr algn="r"/>
            <a:r>
              <a:rPr lang="ar-IQ" b="1" dirty="0"/>
              <a:t> </a:t>
            </a:r>
            <a:r>
              <a:rPr lang="ar-IQ" b="1" dirty="0" smtClean="0"/>
              <a:t>   - الأولى </a:t>
            </a:r>
            <a:r>
              <a:rPr lang="ar-IQ" b="1" dirty="0"/>
              <a:t>فيها إطباق مع استعلاء،و هي (ص – ض – ط – ظ </a:t>
            </a:r>
            <a:r>
              <a:rPr lang="ar-IQ" b="1" dirty="0" smtClean="0"/>
              <a:t>)،</a:t>
            </a:r>
          </a:p>
          <a:p>
            <a:pPr algn="r"/>
            <a:r>
              <a:rPr lang="ar-IQ" b="1" dirty="0" smtClean="0"/>
              <a:t>      -و </a:t>
            </a:r>
            <a:r>
              <a:rPr lang="ar-IQ" b="1" dirty="0"/>
              <a:t>الثانية لا إطباق فيها معاستعلائها، و هي( خ – غ</a:t>
            </a:r>
            <a:r>
              <a:rPr lang="ar-IQ" b="1" dirty="0" smtClean="0"/>
              <a:t>).</a:t>
            </a:r>
          </a:p>
          <a:p>
            <a:pPr algn="r"/>
            <a:endParaRPr lang="ar-IQ" b="1" dirty="0"/>
          </a:p>
          <a:p>
            <a:pPr algn="r"/>
            <a:r>
              <a:rPr lang="ar-IQ" dirty="0" smtClean="0"/>
              <a:t>  </a:t>
            </a:r>
            <a:r>
              <a:rPr lang="ar-IQ" b="1" dirty="0"/>
              <a:t>- ويقصد بالإستعلاء  رفع أقصى اللسان نحو ما يليه من الحنك .</a:t>
            </a:r>
            <a:r>
              <a:rPr lang="ar-IQ" dirty="0"/>
              <a:t/>
            </a:r>
            <a:br>
              <a:rPr lang="ar-IQ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67300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6480720"/>
          </a:xfrm>
        </p:spPr>
        <p:txBody>
          <a:bodyPr/>
          <a:lstStyle/>
          <a:p>
            <a:pPr algn="r"/>
            <a:endParaRPr lang="ar-IQ" b="1" dirty="0" smtClean="0"/>
          </a:p>
          <a:p>
            <a:pPr algn="r"/>
            <a:endParaRPr lang="ar-IQ" b="1" dirty="0"/>
          </a:p>
          <a:p>
            <a:pPr algn="r"/>
            <a:r>
              <a:rPr lang="ar-IQ" b="1" dirty="0" smtClean="0"/>
              <a:t>    - أما </a:t>
            </a:r>
            <a:r>
              <a:rPr lang="ar-IQ" sz="2800" b="1" dirty="0" smtClean="0">
                <a:cs typeface="AF_Aseer" pitchFamily="2" charset="-78"/>
              </a:rPr>
              <a:t>الاستفال:</a:t>
            </a:r>
          </a:p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sz="2800" dirty="0" smtClean="0">
                <a:cs typeface="Ali-A-Sahifa" pitchFamily="2" charset="-78"/>
              </a:rPr>
              <a:t>- </a:t>
            </a:r>
            <a:r>
              <a:rPr lang="ar-IQ" sz="2800" b="1" dirty="0">
                <a:cs typeface="Ali-A-Sahifa" pitchFamily="2" charset="-78"/>
              </a:rPr>
              <a:t> لغة: الانخفاض </a:t>
            </a:r>
            <a:r>
              <a:rPr lang="ar-IQ" sz="2800" b="1" dirty="0" smtClean="0">
                <a:cs typeface="Ali-A-Sahifa" pitchFamily="2" charset="-78"/>
              </a:rPr>
              <a:t>.</a:t>
            </a:r>
          </a:p>
          <a:p>
            <a:pPr algn="just"/>
            <a:r>
              <a:rPr lang="ar-IQ" sz="2800" dirty="0">
                <a:cs typeface="Ali-A-Sahifa" pitchFamily="2" charset="-78"/>
              </a:rPr>
              <a:t/>
            </a:r>
            <a:br>
              <a:rPr lang="ar-IQ" sz="2800" dirty="0">
                <a:cs typeface="Ali-A-Sahifa" pitchFamily="2" charset="-78"/>
              </a:rPr>
            </a:br>
            <a:r>
              <a:rPr lang="ar-IQ" sz="2800" b="1" dirty="0">
                <a:cs typeface="Ali-A-Sahifa" pitchFamily="2" charset="-78"/>
              </a:rPr>
              <a:t>واصطلاحاً : هو انخفاض اللّسان عن </a:t>
            </a:r>
            <a:r>
              <a:rPr lang="ar-IQ" sz="2800" b="1" dirty="0" smtClean="0">
                <a:cs typeface="Ali-A-Sahifa" pitchFamily="2" charset="-78"/>
              </a:rPr>
              <a:t>الحنك الأعلى </a:t>
            </a:r>
            <a:r>
              <a:rPr lang="ar-IQ" sz="2800" b="1" dirty="0">
                <a:cs typeface="Ali-A-Sahifa" pitchFamily="2" charset="-78"/>
              </a:rPr>
              <a:t>عند النّطق بالحرف، و هو صفة من صـفات الضعف، و حروفه هي </a:t>
            </a:r>
            <a:r>
              <a:rPr lang="ar-IQ" sz="2800" b="1" dirty="0" smtClean="0">
                <a:cs typeface="Ali-A-Sahifa" pitchFamily="2" charset="-78"/>
              </a:rPr>
              <a:t>المتبقيّة بعد </a:t>
            </a:r>
            <a:r>
              <a:rPr lang="ar-IQ" sz="2800" b="1" dirty="0">
                <a:cs typeface="Ali-A-Sahifa" pitchFamily="2" charset="-78"/>
              </a:rPr>
              <a:t>حـذف حروف الاسـتعلاء، و سميّت مستفلـّة لأنّ اللّسان يستفل بها </a:t>
            </a:r>
            <a:r>
              <a:rPr lang="ar-IQ" sz="2800" b="1" dirty="0" smtClean="0">
                <a:cs typeface="Ali-A-Sahifa" pitchFamily="2" charset="-78"/>
              </a:rPr>
              <a:t>إلى قاع </a:t>
            </a:r>
            <a:r>
              <a:rPr lang="ar-IQ" sz="2800" b="1" dirty="0">
                <a:cs typeface="Ali-A-Sahifa" pitchFamily="2" charset="-78"/>
              </a:rPr>
              <a:t>الفمّ عند النّطق بها على هيئة مخارجها </a:t>
            </a:r>
            <a:r>
              <a:rPr lang="ar-IQ" sz="2800" b="1" dirty="0" smtClean="0">
                <a:cs typeface="Ali-A-Sahifa" pitchFamily="2" charset="-78"/>
              </a:rPr>
              <a:t>والفرق بين </a:t>
            </a:r>
            <a:r>
              <a:rPr lang="ar-IQ" sz="2800" b="1" dirty="0">
                <a:cs typeface="Ali-A-Sahifa" pitchFamily="2" charset="-78"/>
              </a:rPr>
              <a:t>الاستعلاء والاستفال قائم على ارتفاع اللسان وانخفاضه عند نطق </a:t>
            </a:r>
            <a:r>
              <a:rPr lang="ar-IQ" sz="2800" b="1" dirty="0" smtClean="0">
                <a:cs typeface="Ali-A-Sahifa" pitchFamily="2" charset="-78"/>
              </a:rPr>
              <a:t>الحرف.</a:t>
            </a:r>
          </a:p>
          <a:p>
            <a:pPr algn="r"/>
            <a:endParaRPr lang="ar-IQ" sz="2800" b="1" dirty="0">
              <a:cs typeface="Ali-A-Sahifa" pitchFamily="2" charset="-78"/>
            </a:endParaRPr>
          </a:p>
          <a:p>
            <a:pPr algn="r"/>
            <a:r>
              <a:rPr lang="ar-IQ" sz="2800" b="1" dirty="0" smtClean="0">
                <a:cs typeface="Ali-A-Sahifa" pitchFamily="2" charset="-78"/>
              </a:rPr>
              <a:t>- قال ابن جني : (( أما المنخفضة فيسمى عند القدامى – الإستفال  أو المستفلة عكس المستعلية )) .</a:t>
            </a:r>
            <a:endParaRPr lang="ar-IQ" sz="2800" b="1" dirty="0">
              <a:cs typeface="Ali-A-Sahifa" pitchFamily="2" charset="-78"/>
            </a:endParaRP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20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68952" cy="6336704"/>
          </a:xfrm>
        </p:spPr>
        <p:txBody>
          <a:bodyPr>
            <a:normAutofit/>
          </a:bodyPr>
          <a:lstStyle/>
          <a:p>
            <a:pPr algn="r"/>
            <a:endParaRPr lang="ar-IQ" dirty="0" smtClean="0"/>
          </a:p>
          <a:p>
            <a:pPr algn="r"/>
            <a:endParaRPr lang="ar-IQ" dirty="0"/>
          </a:p>
          <a:p>
            <a:pPr marL="342900" indent="-342900" algn="r">
              <a:buFontTx/>
              <a:buChar char="-"/>
            </a:pPr>
            <a:r>
              <a:rPr lang="ar-IQ" sz="3200" dirty="0" smtClean="0">
                <a:cs typeface="AF_Aseer" pitchFamily="2" charset="-78"/>
              </a:rPr>
              <a:t>الإذلاق والإصمات </a:t>
            </a:r>
          </a:p>
          <a:p>
            <a:pPr marL="342900" indent="-342900" algn="r">
              <a:buFontTx/>
              <a:buChar char="-"/>
            </a:pPr>
            <a:r>
              <a:rPr lang="ar-IQ" sz="2800" b="1" dirty="0" smtClean="0">
                <a:cs typeface="Ali-A-Sahifa" pitchFamily="2" charset="-78"/>
              </a:rPr>
              <a:t>الإذلاق </a:t>
            </a:r>
            <a:r>
              <a:rPr lang="ar-IQ" sz="2800" b="1" dirty="0">
                <a:cs typeface="Ali-A-Sahifa" pitchFamily="2" charset="-78"/>
              </a:rPr>
              <a:t> </a:t>
            </a:r>
            <a:r>
              <a:rPr lang="ar-IQ" sz="2800" b="1" dirty="0" smtClean="0">
                <a:cs typeface="Ali-A-Sahifa" pitchFamily="2" charset="-78"/>
              </a:rPr>
              <a:t>لغة </a:t>
            </a:r>
            <a:r>
              <a:rPr lang="ar-IQ" sz="2800" b="1" dirty="0">
                <a:cs typeface="Ali-A-Sahifa" pitchFamily="2" charset="-78"/>
              </a:rPr>
              <a:t>: الطرف </a:t>
            </a:r>
            <a:r>
              <a:rPr lang="ar-IQ" sz="2800" b="1" dirty="0" smtClean="0">
                <a:cs typeface="Ali-A-Sahifa" pitchFamily="2" charset="-78"/>
              </a:rPr>
              <a:t>.</a:t>
            </a:r>
          </a:p>
          <a:p>
            <a:pPr marL="342900" indent="-342900" algn="r">
              <a:buFontTx/>
              <a:buChar char="-"/>
            </a:pPr>
            <a:r>
              <a:rPr lang="ar-IQ" sz="2800" b="1" dirty="0">
                <a:cs typeface="Ali-A-Sahifa" pitchFamily="2" charset="-78"/>
              </a:rPr>
              <a:t/>
            </a:r>
            <a:br>
              <a:rPr lang="ar-IQ" sz="2800" b="1" dirty="0">
                <a:cs typeface="Ali-A-Sahifa" pitchFamily="2" charset="-78"/>
              </a:rPr>
            </a:br>
            <a:r>
              <a:rPr lang="ar-IQ" sz="2800" b="1" dirty="0">
                <a:cs typeface="Ali-A-Sahifa" pitchFamily="2" charset="-78"/>
              </a:rPr>
              <a:t>واصطلاحاً : هو خفّة النّطق </a:t>
            </a:r>
            <a:r>
              <a:rPr lang="ar-IQ" sz="2800" b="1" dirty="0" smtClean="0">
                <a:cs typeface="Ali-A-Sahifa" pitchFamily="2" charset="-78"/>
              </a:rPr>
              <a:t>بالحرف لخروجه </a:t>
            </a:r>
            <a:r>
              <a:rPr lang="ar-IQ" sz="2800" b="1" dirty="0">
                <a:cs typeface="Ali-A-Sahifa" pitchFamily="2" charset="-78"/>
              </a:rPr>
              <a:t>من طرف اللّسان،أو الشفة</a:t>
            </a:r>
            <a:r>
              <a:rPr lang="ar-IQ" sz="2800" b="1" dirty="0" smtClean="0">
                <a:cs typeface="Ali-A-Sahifa" pitchFamily="2" charset="-78"/>
              </a:rPr>
              <a:t>، و </a:t>
            </a:r>
            <a:r>
              <a:rPr lang="ar-IQ" sz="2800" b="1" dirty="0">
                <a:cs typeface="Ali-A-Sahifa" pitchFamily="2" charset="-78"/>
              </a:rPr>
              <a:t>هي صفة بين القوّة، و الضعف، و </a:t>
            </a:r>
            <a:r>
              <a:rPr lang="ar-IQ" sz="2800" b="1" dirty="0" smtClean="0">
                <a:cs typeface="Ali-A-Sahifa" pitchFamily="2" charset="-78"/>
              </a:rPr>
              <a:t>حروفه ستّة </a:t>
            </a:r>
            <a:r>
              <a:rPr lang="ar-IQ" sz="2800" b="1" dirty="0">
                <a:cs typeface="Ali-A-Sahifa" pitchFamily="2" charset="-78"/>
              </a:rPr>
              <a:t>مجموعة في قولك </a:t>
            </a:r>
            <a:r>
              <a:rPr lang="ar-IQ" sz="2800" b="1" dirty="0" smtClean="0">
                <a:cs typeface="Ali-A-Sahifa" pitchFamily="2" charset="-78"/>
              </a:rPr>
              <a:t>( فبم رلن )، </a:t>
            </a:r>
            <a:r>
              <a:rPr lang="ar-IQ" sz="2800" b="1" dirty="0">
                <a:cs typeface="Ali-A-Sahifa" pitchFamily="2" charset="-78"/>
              </a:rPr>
              <a:t>و سميّت بالحروف المذلقة إذ هي من </a:t>
            </a:r>
            <a:r>
              <a:rPr lang="ar-IQ" sz="2800" b="1" dirty="0" smtClean="0">
                <a:cs typeface="Ali-A-Sahifa" pitchFamily="2" charset="-78"/>
              </a:rPr>
              <a:t>طرفا للّسان،و </a:t>
            </a:r>
            <a:r>
              <a:rPr lang="ar-IQ" sz="2800" b="1" dirty="0">
                <a:cs typeface="Ali-A-Sahifa" pitchFamily="2" charset="-78"/>
              </a:rPr>
              <a:t>هي أخّف الحروف على اللّسان، و أكثر امتزاجـًا بغيرها</a:t>
            </a:r>
            <a:r>
              <a:rPr lang="ar-IQ" sz="2800" b="1" dirty="0" smtClean="0">
                <a:cs typeface="Ali-A-Sahifa" pitchFamily="2" charset="-78"/>
              </a:rPr>
              <a:t>.</a:t>
            </a:r>
          </a:p>
          <a:p>
            <a:pPr algn="r"/>
            <a:r>
              <a:rPr lang="ar-IQ" sz="2800" b="1" dirty="0">
                <a:cs typeface="Ali-A-Sahifa" pitchFamily="2" charset="-78"/>
              </a:rPr>
              <a:t/>
            </a:r>
            <a:br>
              <a:rPr lang="ar-IQ" sz="2800" b="1" dirty="0">
                <a:cs typeface="Ali-A-Sahifa" pitchFamily="2" charset="-78"/>
              </a:rPr>
            </a:br>
            <a:endParaRPr lang="ar-IQ" sz="2800" dirty="0">
              <a:cs typeface="Ali-A-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59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480720"/>
          </a:xfrm>
        </p:spPr>
        <p:txBody>
          <a:bodyPr/>
          <a:lstStyle/>
          <a:p>
            <a:pPr algn="r"/>
            <a:endParaRPr lang="ar-IQ" dirty="0" smtClean="0"/>
          </a:p>
          <a:p>
            <a:pPr algn="r"/>
            <a:endParaRPr lang="ar-IQ" dirty="0"/>
          </a:p>
          <a:p>
            <a:pPr marL="342900" indent="-342900" algn="r">
              <a:buFontTx/>
              <a:buChar char="-"/>
            </a:pPr>
            <a:r>
              <a:rPr lang="ar-IQ" dirty="0"/>
              <a:t> </a:t>
            </a:r>
            <a:r>
              <a:rPr lang="ar-IQ" dirty="0" smtClean="0"/>
              <a:t>أما </a:t>
            </a:r>
            <a:r>
              <a:rPr lang="ar-IQ" sz="3200" dirty="0" smtClean="0">
                <a:cs typeface="AF_Aseer" pitchFamily="2" charset="-78"/>
              </a:rPr>
              <a:t>الإصمات</a:t>
            </a:r>
            <a:r>
              <a:rPr lang="ar-IQ" b="1" dirty="0"/>
              <a:t>:</a:t>
            </a:r>
            <a:br>
              <a:rPr lang="ar-IQ" b="1" dirty="0"/>
            </a:br>
            <a:r>
              <a:rPr lang="ar-IQ" sz="2800" b="1" dirty="0" smtClean="0">
                <a:cs typeface="Ali-A-Sahifa" pitchFamily="2" charset="-78"/>
              </a:rPr>
              <a:t>فلغة </a:t>
            </a:r>
            <a:r>
              <a:rPr lang="ar-IQ" sz="2800" b="1" dirty="0">
                <a:cs typeface="Ali-A-Sahifa" pitchFamily="2" charset="-78"/>
              </a:rPr>
              <a:t>: المنع </a:t>
            </a:r>
            <a:r>
              <a:rPr lang="ar-IQ" sz="2800" b="1" dirty="0" smtClean="0">
                <a:cs typeface="Ali-A-Sahifa" pitchFamily="2" charset="-78"/>
              </a:rPr>
              <a:t>.</a:t>
            </a:r>
          </a:p>
          <a:p>
            <a:pPr algn="just"/>
            <a:r>
              <a:rPr lang="ar-IQ" sz="2800" b="1" dirty="0">
                <a:cs typeface="Ali-A-Sahifa" pitchFamily="2" charset="-78"/>
              </a:rPr>
              <a:t/>
            </a:r>
            <a:br>
              <a:rPr lang="ar-IQ" sz="2800" b="1" dirty="0">
                <a:cs typeface="Ali-A-Sahifa" pitchFamily="2" charset="-78"/>
              </a:rPr>
            </a:br>
            <a:r>
              <a:rPr lang="ar-IQ" sz="2800" b="1" dirty="0">
                <a:cs typeface="Ali-A-Sahifa" pitchFamily="2" charset="-78"/>
              </a:rPr>
              <a:t>واصطلاحاً و هو ثقل الحرف ثقلا </a:t>
            </a:r>
            <a:r>
              <a:rPr lang="ar-IQ" sz="2800" b="1" dirty="0" smtClean="0">
                <a:cs typeface="Ali-A-Sahifa" pitchFamily="2" charset="-78"/>
              </a:rPr>
              <a:t>يؤدّي إلى </a:t>
            </a:r>
            <a:r>
              <a:rPr lang="ar-IQ" sz="2800" b="1" dirty="0">
                <a:cs typeface="Ali-A-Sahifa" pitchFamily="2" charset="-78"/>
              </a:rPr>
              <a:t>الامتناع عن انفراد حروفه أصولاً في الكلمة الرباعية، و الخماسية، ولا بدّ حينئذ من أن يكون في الكلمة الرباعية، أو الخماسية حرف مذلق أوأكثر حتّى تكون عربية.و حروف الإصمات هي الحروف الإثنان، و </a:t>
            </a:r>
            <a:r>
              <a:rPr lang="ar-IQ" sz="2800" b="1" dirty="0" smtClean="0">
                <a:cs typeface="Ali-A-Sahifa" pitchFamily="2" charset="-78"/>
              </a:rPr>
              <a:t>العشرون المتبّقية </a:t>
            </a:r>
            <a:r>
              <a:rPr lang="ar-IQ" sz="2800" b="1" dirty="0">
                <a:cs typeface="Ali-A-Sahifa" pitchFamily="2" charset="-78"/>
              </a:rPr>
              <a:t>من حروف الهجاء بعد حذف حـروف الإذلاق.</a:t>
            </a:r>
          </a:p>
          <a:p>
            <a:pPr algn="r"/>
            <a:r>
              <a:rPr lang="ar-IQ" sz="2800" b="1" dirty="0">
                <a:cs typeface="Ali-A-Sahifa" pitchFamily="2" charset="-78"/>
              </a:rPr>
              <a:t/>
            </a:r>
            <a:br>
              <a:rPr lang="ar-IQ" sz="2800" b="1" dirty="0">
                <a:cs typeface="Ali-A-Sahifa" pitchFamily="2" charset="-78"/>
              </a:rPr>
            </a:br>
            <a:r>
              <a:rPr lang="ar-IQ" sz="2800" b="1" dirty="0" smtClean="0">
                <a:cs typeface="Ali-A-Sahifa" pitchFamily="2" charset="-78"/>
              </a:rPr>
              <a:t>   - والفرق </a:t>
            </a:r>
            <a:r>
              <a:rPr lang="ar-IQ" sz="2800" b="1" dirty="0">
                <a:cs typeface="Ali-A-Sahifa" pitchFamily="2" charset="-78"/>
              </a:rPr>
              <a:t>بين الإصمات الإذلاق قائم على خفة النطق بالحرف وثقله .</a:t>
            </a:r>
          </a:p>
          <a:p>
            <a:pPr algn="r"/>
            <a:r>
              <a:rPr lang="ar-IQ" dirty="0"/>
              <a:t/>
            </a:r>
            <a:br>
              <a:rPr lang="ar-IQ" dirty="0"/>
            </a:br>
            <a:endParaRPr lang="ar-IQ" dirty="0"/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023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/>
          </a:bodyPr>
          <a:lstStyle/>
          <a:p>
            <a:pPr algn="r"/>
            <a:r>
              <a:rPr lang="ar-IQ" dirty="0"/>
              <a:t> </a:t>
            </a:r>
            <a:r>
              <a:rPr lang="ar-IQ" dirty="0" smtClean="0"/>
              <a:t>     </a:t>
            </a:r>
            <a:r>
              <a:rPr lang="ar-IQ" sz="3600" dirty="0" smtClean="0">
                <a:cs typeface="AF_Aseer" pitchFamily="2" charset="-78"/>
              </a:rPr>
              <a:t>- الانفجارية </a:t>
            </a:r>
            <a:r>
              <a:rPr lang="ar-IQ" sz="3600" dirty="0">
                <a:cs typeface="AF_Aseer" pitchFamily="2" charset="-78"/>
              </a:rPr>
              <a:t>والاحتكاكية :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      - انفجارية :</a:t>
            </a:r>
            <a:r>
              <a:rPr lang="en-US" dirty="0" smtClean="0"/>
              <a:t>Plosives </a:t>
            </a:r>
            <a:r>
              <a:rPr lang="en-US" dirty="0"/>
              <a:t>) </a:t>
            </a:r>
            <a:r>
              <a:rPr lang="ar-IQ" dirty="0" smtClean="0"/>
              <a:t> )</a:t>
            </a:r>
            <a:endParaRPr lang="ar-IQ" dirty="0"/>
          </a:p>
          <a:p>
            <a:pPr algn="r"/>
            <a:r>
              <a:rPr lang="ar-IQ" dirty="0" smtClean="0"/>
              <a:t>       ويمكن </a:t>
            </a:r>
            <a:r>
              <a:rPr lang="ar-IQ" dirty="0"/>
              <a:t>تعريف الصوت الانفجاري ( الشديد ) بأنه : </a:t>
            </a:r>
            <a:endParaRPr lang="ar-IQ" dirty="0" smtClean="0"/>
          </a:p>
          <a:p>
            <a:pPr algn="r"/>
            <a:r>
              <a:rPr lang="ar-IQ" dirty="0"/>
              <a:t> </a:t>
            </a:r>
            <a:r>
              <a:rPr lang="ar-IQ" dirty="0" smtClean="0"/>
              <a:t>     ما </a:t>
            </a:r>
            <a:r>
              <a:rPr lang="ar-IQ" dirty="0"/>
              <a:t>ينحبس الهواء انحباساً تاماً في مجراه </a:t>
            </a:r>
            <a:r>
              <a:rPr lang="ar-IQ" dirty="0" smtClean="0"/>
              <a:t>ثم </a:t>
            </a:r>
            <a:r>
              <a:rPr lang="ar-IQ" dirty="0"/>
              <a:t>يتبعه انفجار عند النطق به . </a:t>
            </a:r>
            <a:endParaRPr lang="ar-IQ" dirty="0" smtClean="0"/>
          </a:p>
          <a:p>
            <a:pPr algn="r"/>
            <a:r>
              <a:rPr lang="ar-IQ" dirty="0"/>
              <a:t> </a:t>
            </a:r>
            <a:r>
              <a:rPr lang="ar-IQ" dirty="0" smtClean="0"/>
              <a:t>     والأصوات الانفجارية هي ( ب، ت، د، ض، ط، ك، ق ،الهمزة) .</a:t>
            </a:r>
          </a:p>
          <a:p>
            <a:pPr algn="r"/>
            <a:endParaRPr lang="ar-IQ" dirty="0"/>
          </a:p>
          <a:p>
            <a:pPr algn="r"/>
            <a:r>
              <a:rPr lang="ar-IQ" dirty="0"/>
              <a:t> </a:t>
            </a:r>
            <a:r>
              <a:rPr lang="ar-IQ" dirty="0" smtClean="0"/>
              <a:t>    - احتكاكية </a:t>
            </a:r>
            <a:r>
              <a:rPr lang="ar-IQ" dirty="0"/>
              <a:t>( </a:t>
            </a:r>
            <a:r>
              <a:rPr lang="en-US" dirty="0"/>
              <a:t>Fricatives </a:t>
            </a:r>
            <a:r>
              <a:rPr lang="ar-IQ" dirty="0" smtClean="0"/>
              <a:t> :</a:t>
            </a: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  - الصوت </a:t>
            </a:r>
            <a:r>
              <a:rPr lang="ar-IQ" dirty="0"/>
              <a:t>الاحتكاكي ( الرخو ) هو : الذي لا ينحبس الهواء عند النطق به . </a:t>
            </a:r>
            <a:endParaRPr lang="ar-IQ" dirty="0" smtClean="0"/>
          </a:p>
          <a:p>
            <a:pPr algn="r"/>
            <a:r>
              <a:rPr lang="ar-IQ" dirty="0"/>
              <a:t> </a:t>
            </a:r>
            <a:r>
              <a:rPr lang="ar-IQ" dirty="0" smtClean="0"/>
              <a:t>      والأصوات </a:t>
            </a:r>
            <a:r>
              <a:rPr lang="ar-IQ" dirty="0"/>
              <a:t>الاحتكاكية </a:t>
            </a:r>
            <a:r>
              <a:rPr lang="ar-IQ" dirty="0" smtClean="0"/>
              <a:t>هي </a:t>
            </a:r>
            <a:r>
              <a:rPr lang="ar-IQ" dirty="0"/>
              <a:t>: </a:t>
            </a:r>
            <a:endParaRPr lang="ar-IQ" dirty="0" smtClean="0"/>
          </a:p>
          <a:p>
            <a:pPr algn="r"/>
            <a:r>
              <a:rPr lang="ar-IQ" dirty="0"/>
              <a:t> </a:t>
            </a:r>
            <a:r>
              <a:rPr lang="ar-IQ" dirty="0" smtClean="0"/>
              <a:t>     ( ف ، ث، ذ، ظ ، ز ، س، ص، ش، ح، غ ، خ، ع ، هـ ) .</a:t>
            </a:r>
          </a:p>
          <a:p>
            <a:pPr algn="r"/>
            <a:endParaRPr lang="ar-IQ" dirty="0"/>
          </a:p>
          <a:p>
            <a:pPr algn="r"/>
            <a:r>
              <a:rPr lang="ar-IQ" dirty="0"/>
              <a:t> </a:t>
            </a:r>
            <a:r>
              <a:rPr lang="ar-IQ" dirty="0" smtClean="0"/>
              <a:t>  - بين </a:t>
            </a:r>
            <a:r>
              <a:rPr lang="ar-IQ" dirty="0"/>
              <a:t>الانفجارية </a:t>
            </a:r>
            <a:r>
              <a:rPr lang="ar-IQ" dirty="0" smtClean="0"/>
              <a:t>والاحتكاكية </a:t>
            </a:r>
            <a:r>
              <a:rPr lang="en-US" dirty="0"/>
              <a:t>Liquids ) </a:t>
            </a:r>
            <a:r>
              <a:rPr lang="ar-IQ" smtClean="0"/>
              <a:t> ) المائعة</a:t>
            </a: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     وفيها </a:t>
            </a:r>
            <a:r>
              <a:rPr lang="ar-IQ" dirty="0"/>
              <a:t>يلتقى طرفا النطق التقاءً تاماً إلا أنّ عمود الهواء يجد له مخرجاً آخر . </a:t>
            </a:r>
            <a:endParaRPr lang="ar-IQ" dirty="0" smtClean="0"/>
          </a:p>
          <a:p>
            <a:pPr algn="r"/>
            <a:r>
              <a:rPr lang="ar-IQ" dirty="0" smtClean="0"/>
              <a:t>     وهذه </a:t>
            </a:r>
            <a:r>
              <a:rPr lang="ar-IQ" dirty="0"/>
              <a:t>الأصوات </a:t>
            </a:r>
            <a:r>
              <a:rPr lang="ar-IQ" dirty="0" smtClean="0"/>
              <a:t>هي :( </a:t>
            </a:r>
            <a:r>
              <a:rPr lang="ar-IQ" dirty="0"/>
              <a:t>ل ، ن </a:t>
            </a:r>
            <a:r>
              <a:rPr lang="ar-IQ" dirty="0" smtClean="0"/>
              <a:t>، </a:t>
            </a:r>
            <a:r>
              <a:rPr lang="ar-IQ" dirty="0"/>
              <a:t>م ، ر ) .</a:t>
            </a: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812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algn="r"/>
            <a:r>
              <a:rPr lang="ar-IQ" dirty="0" smtClean="0"/>
              <a:t>      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         </a:t>
            </a:r>
            <a:r>
              <a:rPr lang="ar-IQ" sz="3200" dirty="0" smtClean="0">
                <a:cs typeface="AF_Aseer" pitchFamily="2" charset="-78"/>
              </a:rPr>
              <a:t>- الصفات المفردة ( الصفات التي لا ضد لها ) </a:t>
            </a:r>
            <a:endParaRPr lang="ar-IQ" dirty="0"/>
          </a:p>
          <a:p>
            <a:pPr algn="r"/>
            <a:r>
              <a:rPr lang="ar-IQ" dirty="0" smtClean="0">
                <a:cs typeface="AF_Aseer" pitchFamily="2" charset="-78"/>
              </a:rPr>
              <a:t>1</a:t>
            </a:r>
            <a:r>
              <a:rPr lang="ar-IQ" sz="2800" dirty="0" smtClean="0">
                <a:cs typeface="AF_Aseer" pitchFamily="2" charset="-78"/>
              </a:rPr>
              <a:t>- </a:t>
            </a:r>
            <a:r>
              <a:rPr lang="ar-IQ" sz="3600" dirty="0" smtClean="0">
                <a:cs typeface="AF_Aseer" pitchFamily="2" charset="-78"/>
              </a:rPr>
              <a:t>التكرار ( الترديدية ) :</a:t>
            </a:r>
          </a:p>
          <a:p>
            <a:pPr algn="r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وهي الأصوات التي يضيق فيها  موضع النطق ضيقاً غير ثابت أو مستقر وهة يتردد ويتكرر ، ومن ثم يطلق عليها الأصوات المكررة أو الترديدية ، ويمثل هذا النوع من الأصوات في اللغة العربية  صوت الراء .</a:t>
            </a:r>
          </a:p>
          <a:p>
            <a:pPr algn="r"/>
            <a:r>
              <a:rPr lang="ar-IQ" sz="2800" dirty="0">
                <a:cs typeface="Ali-A-Sahifa" pitchFamily="2" charset="-78"/>
              </a:rPr>
              <a:t>يقول سيبويه : (( هو حرف شديد يجري فيه  الصوت لتكريره .... ولو لم يكرر لم يجر الصوت منه  وهو الراء ...)) .</a:t>
            </a:r>
          </a:p>
          <a:p>
            <a:pPr algn="r"/>
            <a:r>
              <a:rPr lang="ar-IQ" sz="3600" dirty="0" smtClean="0">
                <a:cs typeface="AF_Aseer" pitchFamily="2" charset="-78"/>
              </a:rPr>
              <a:t>2- الجانبية :</a:t>
            </a:r>
          </a:p>
          <a:p>
            <a:pPr algn="r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وهي الأصوات التي ينحرف فيها مجرى الهواء لأن الهواء يتجنب المرور بنقطة الأغلاق أو التضييق وينحرف الى جانبي الفم فيخرج الهواء جانبياً ويمثل هذه الأصوات في اللغة العربية صوت ( اللام ) .</a:t>
            </a:r>
          </a:p>
        </p:txBody>
      </p:sp>
    </p:spTree>
    <p:extLst>
      <p:ext uri="{BB962C8B-B14F-4D97-AF65-F5344CB8AC3E}">
        <p14:creationId xmlns:p14="http://schemas.microsoft.com/office/powerpoint/2010/main" val="17696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algn="just"/>
            <a:endParaRPr lang="ar-IQ" dirty="0" smtClean="0">
              <a:cs typeface="Ali-A-Sahifa" pitchFamily="2" charset="-78"/>
            </a:endParaRPr>
          </a:p>
          <a:p>
            <a:pPr algn="just"/>
            <a:endParaRPr lang="ar-IQ" dirty="0">
              <a:cs typeface="Ali-A-Sahifa" pitchFamily="2" charset="-78"/>
            </a:endParaRPr>
          </a:p>
          <a:p>
            <a:pPr algn="just"/>
            <a:endParaRPr lang="ar-IQ" dirty="0" smtClean="0">
              <a:cs typeface="Ali-A-Sahifa" pitchFamily="2" charset="-78"/>
            </a:endParaRPr>
          </a:p>
          <a:p>
            <a:pPr algn="just"/>
            <a:r>
              <a:rPr lang="ar-IQ" dirty="0" smtClean="0">
                <a:cs typeface="Ali-A-Sahifa" pitchFamily="2" charset="-78"/>
              </a:rPr>
              <a:t>2) </a:t>
            </a:r>
            <a:r>
              <a:rPr lang="ar-IQ" dirty="0">
                <a:cs typeface="Ali-A-Sahifa" pitchFamily="2" charset="-78"/>
              </a:rPr>
              <a:t>صفات ليس لها ضد وهي سبع صفات:</a:t>
            </a:r>
          </a:p>
          <a:p>
            <a:pPr algn="just"/>
            <a:r>
              <a:rPr lang="ar-IQ" dirty="0">
                <a:cs typeface="Ali-A-Sahifa" pitchFamily="2" charset="-78"/>
              </a:rPr>
              <a:t>الصفير</a:t>
            </a:r>
          </a:p>
          <a:p>
            <a:pPr algn="just"/>
            <a:r>
              <a:rPr lang="ar-IQ" dirty="0">
                <a:cs typeface="Ali-A-Sahifa" pitchFamily="2" charset="-78"/>
              </a:rPr>
              <a:t>القلقلة</a:t>
            </a:r>
          </a:p>
          <a:p>
            <a:pPr algn="just"/>
            <a:r>
              <a:rPr lang="ar-IQ" dirty="0">
                <a:cs typeface="Ali-A-Sahifa" pitchFamily="2" charset="-78"/>
              </a:rPr>
              <a:t>اللين</a:t>
            </a:r>
          </a:p>
          <a:p>
            <a:pPr algn="just"/>
            <a:r>
              <a:rPr lang="ar-IQ" dirty="0">
                <a:cs typeface="Ali-A-Sahifa" pitchFamily="2" charset="-78"/>
              </a:rPr>
              <a:t>الانحراف</a:t>
            </a:r>
          </a:p>
          <a:p>
            <a:pPr algn="just"/>
            <a:r>
              <a:rPr lang="ar-IQ" dirty="0">
                <a:cs typeface="Ali-A-Sahifa" pitchFamily="2" charset="-78"/>
              </a:rPr>
              <a:t>التكرير</a:t>
            </a:r>
          </a:p>
          <a:p>
            <a:pPr algn="just"/>
            <a:r>
              <a:rPr lang="ar-IQ" dirty="0">
                <a:cs typeface="Ali-A-Sahifa" pitchFamily="2" charset="-78"/>
              </a:rPr>
              <a:t>التفشي</a:t>
            </a:r>
          </a:p>
          <a:p>
            <a:pPr algn="just"/>
            <a:r>
              <a:rPr lang="ar-IQ" dirty="0">
                <a:cs typeface="Ali-A-Sahifa" pitchFamily="2" charset="-78"/>
              </a:rPr>
              <a:t>الاستطالة</a:t>
            </a:r>
          </a:p>
          <a:p>
            <a:pPr algn="just"/>
            <a:endParaRPr lang="ar-IQ" dirty="0">
              <a:cs typeface="Ali-A-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85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algn="r"/>
            <a:r>
              <a:rPr lang="ar-IQ" sz="2400" dirty="0" smtClean="0">
                <a:cs typeface="AF_Aseer" pitchFamily="2" charset="-78"/>
              </a:rPr>
              <a:t>      </a:t>
            </a:r>
            <a:r>
              <a:rPr lang="ar-IQ" sz="2800" dirty="0" smtClean="0">
                <a:cs typeface="AF_Aseer" pitchFamily="2" charset="-78"/>
              </a:rPr>
              <a:t>3- الصفير </a:t>
            </a:r>
          </a:p>
          <a:p>
            <a:pPr algn="r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   لغة </a:t>
            </a:r>
            <a:r>
              <a:rPr lang="ar-IQ" sz="2800" dirty="0">
                <a:cs typeface="Ali-A-Sahifa" pitchFamily="2" charset="-78"/>
              </a:rPr>
              <a:t>: </a:t>
            </a:r>
            <a:r>
              <a:rPr lang="ar-IQ" sz="2800" dirty="0" smtClean="0">
                <a:cs typeface="Ali-A-Sahifa" pitchFamily="2" charset="-78"/>
              </a:rPr>
              <a:t>صوت </a:t>
            </a:r>
            <a:r>
              <a:rPr lang="ar-IQ" sz="2800" dirty="0">
                <a:cs typeface="Ali-A-Sahifa" pitchFamily="2" charset="-78"/>
              </a:rPr>
              <a:t>يشبه صفير الطائر. </a:t>
            </a:r>
            <a:br>
              <a:rPr lang="ar-IQ" sz="2800" dirty="0">
                <a:cs typeface="Ali-A-Sahifa" pitchFamily="2" charset="-78"/>
              </a:rPr>
            </a:br>
            <a:r>
              <a:rPr lang="ar-IQ" sz="2800" dirty="0">
                <a:cs typeface="Ali-A-Sahifa" pitchFamily="2" charset="-78"/>
              </a:rPr>
              <a:t/>
            </a:r>
            <a:br>
              <a:rPr lang="ar-IQ" sz="2800" dirty="0">
                <a:cs typeface="Ali-A-Sahifa" pitchFamily="2" charset="-78"/>
              </a:rPr>
            </a:br>
            <a:r>
              <a:rPr lang="ar-IQ" sz="2800" dirty="0" smtClean="0">
                <a:cs typeface="Ali-A-Sahifa" pitchFamily="2" charset="-78"/>
              </a:rPr>
              <a:t>  واصطلاحاً </a:t>
            </a:r>
            <a:r>
              <a:rPr lang="ar-IQ" sz="2800" dirty="0">
                <a:cs typeface="Ali-A-Sahifa" pitchFamily="2" charset="-78"/>
              </a:rPr>
              <a:t>: </a:t>
            </a:r>
            <a:r>
              <a:rPr lang="ar-IQ" sz="2800" dirty="0" smtClean="0">
                <a:cs typeface="Ali-A-Sahifa" pitchFamily="2" charset="-78"/>
              </a:rPr>
              <a:t>خروج </a:t>
            </a:r>
            <a:r>
              <a:rPr lang="ar-IQ" sz="2800" dirty="0">
                <a:cs typeface="Ali-A-Sahifa" pitchFamily="2" charset="-78"/>
              </a:rPr>
              <a:t>صوت زائد يشبه صوت الطائر مصاحب للحرف عند نطقه . </a:t>
            </a:r>
            <a:br>
              <a:rPr lang="ar-IQ" sz="2800" dirty="0">
                <a:cs typeface="Ali-A-Sahifa" pitchFamily="2" charset="-78"/>
              </a:rPr>
            </a:br>
            <a:r>
              <a:rPr lang="ar-IQ" sz="2800" dirty="0" smtClean="0">
                <a:cs typeface="Ali-A-Sahifa" pitchFamily="2" charset="-78"/>
              </a:rPr>
              <a:t>                 وأحرفه </a:t>
            </a:r>
            <a:r>
              <a:rPr lang="ar-IQ" sz="2800" dirty="0">
                <a:cs typeface="Ali-A-Sahifa" pitchFamily="2" charset="-78"/>
              </a:rPr>
              <a:t>ثلاثة ـ الصاد والزاي والسين . </a:t>
            </a:r>
            <a:endParaRPr lang="ar-IQ" sz="2800" dirty="0" smtClean="0">
              <a:cs typeface="Ali-A-Sahifa" pitchFamily="2" charset="-78"/>
            </a:endParaRPr>
          </a:p>
          <a:p>
            <a:pPr algn="r"/>
            <a:endParaRPr lang="ar-IQ" sz="2800" dirty="0">
              <a:cs typeface="Ali-A-Sahifa" pitchFamily="2" charset="-78"/>
            </a:endParaRPr>
          </a:p>
          <a:p>
            <a:pPr algn="r"/>
            <a:r>
              <a:rPr lang="ar-IQ" sz="2800" dirty="0" smtClean="0">
                <a:cs typeface="AF_Aseer" pitchFamily="2" charset="-78"/>
              </a:rPr>
              <a:t>4- </a:t>
            </a:r>
            <a:r>
              <a:rPr lang="ar-IQ" sz="2800" b="1" dirty="0" smtClean="0">
                <a:cs typeface="AF_Aseer" pitchFamily="2" charset="-78"/>
              </a:rPr>
              <a:t>التفشي :</a:t>
            </a:r>
            <a:endParaRPr lang="ar-IQ" sz="2800" dirty="0" smtClean="0">
              <a:cs typeface="AF_Aseer" pitchFamily="2" charset="-78"/>
            </a:endParaRPr>
          </a:p>
          <a:p>
            <a:pPr algn="r"/>
            <a:r>
              <a:rPr lang="ar-IQ" sz="2800" dirty="0">
                <a:cs typeface="AF_Aseer" pitchFamily="2" charset="-78"/>
              </a:rPr>
              <a:t> </a:t>
            </a:r>
            <a:r>
              <a:rPr lang="ar-IQ" sz="2800" dirty="0" smtClean="0">
                <a:cs typeface="AF_Aseer" pitchFamily="2" charset="-78"/>
              </a:rPr>
              <a:t>       </a:t>
            </a:r>
            <a:r>
              <a:rPr lang="ar-IQ" sz="2800" dirty="0">
                <a:cs typeface="Ali-A-Sahifa" pitchFamily="2" charset="-78"/>
              </a:rPr>
              <a:t>لغة </a:t>
            </a:r>
            <a:r>
              <a:rPr lang="ar-IQ" sz="2800" dirty="0">
                <a:cs typeface="AF_Aseer" pitchFamily="2" charset="-78"/>
              </a:rPr>
              <a:t>: </a:t>
            </a:r>
            <a:r>
              <a:rPr lang="ar-IQ" sz="2800" dirty="0" smtClean="0"/>
              <a:t> </a:t>
            </a:r>
            <a:r>
              <a:rPr lang="ar-IQ" sz="2800" dirty="0" smtClean="0">
                <a:cs typeface="Ali-A-Sahifa" pitchFamily="2" charset="-78"/>
              </a:rPr>
              <a:t>الانتشار </a:t>
            </a:r>
            <a:r>
              <a:rPr lang="ar-IQ" sz="2800" dirty="0">
                <a:cs typeface="Ali-A-Sahifa" pitchFamily="2" charset="-78"/>
              </a:rPr>
              <a:t>. </a:t>
            </a:r>
            <a:br>
              <a:rPr lang="ar-IQ" sz="2800" dirty="0">
                <a:cs typeface="Ali-A-Sahifa" pitchFamily="2" charset="-78"/>
              </a:rPr>
            </a:br>
            <a:r>
              <a:rPr lang="ar-IQ" sz="2800" dirty="0" smtClean="0">
                <a:cs typeface="Ali-A-Sahifa" pitchFamily="2" charset="-78"/>
              </a:rPr>
              <a:t>      واصطلاحاً </a:t>
            </a:r>
            <a:r>
              <a:rPr lang="ar-IQ" sz="2800" dirty="0">
                <a:cs typeface="Ali-A-Sahifa" pitchFamily="2" charset="-78"/>
              </a:rPr>
              <a:t>: </a:t>
            </a:r>
            <a:r>
              <a:rPr lang="ar-IQ" sz="2800" dirty="0" smtClean="0">
                <a:cs typeface="Ali-A-Sahifa" pitchFamily="2" charset="-78"/>
              </a:rPr>
              <a:t>انتشار </a:t>
            </a:r>
            <a:r>
              <a:rPr lang="ar-IQ" sz="2800" dirty="0">
                <a:cs typeface="Ali-A-Sahifa" pitchFamily="2" charset="-78"/>
              </a:rPr>
              <a:t>الريح في الفم عند النطق بالشين حتى تتصل </a:t>
            </a:r>
            <a:endParaRPr lang="ar-IQ" sz="2800" dirty="0" smtClean="0">
              <a:cs typeface="Ali-A-Sahifa" pitchFamily="2" charset="-78"/>
            </a:endParaRPr>
          </a:p>
          <a:p>
            <a:pPr algn="r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                  بمخرج </a:t>
            </a:r>
            <a:r>
              <a:rPr lang="ar-IQ" sz="2800" dirty="0">
                <a:cs typeface="Ali-A-Sahifa" pitchFamily="2" charset="-78"/>
              </a:rPr>
              <a:t>الظاء المعجمة وحرفه الشين . </a:t>
            </a: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/>
              <a:t/>
            </a:r>
            <a:br>
              <a:rPr lang="ar-IQ" sz="2800" dirty="0"/>
            </a:br>
            <a:r>
              <a:rPr lang="ar-IQ" sz="2800" dirty="0" smtClean="0"/>
              <a:t>5- </a:t>
            </a:r>
            <a:r>
              <a:rPr lang="ar-IQ" sz="2800" dirty="0">
                <a:cs typeface="AF_Aseer" pitchFamily="2" charset="-78"/>
              </a:rPr>
              <a:t>الهت ( المهتوت ) :</a:t>
            </a:r>
          </a:p>
          <a:p>
            <a:pPr algn="r"/>
            <a:r>
              <a:rPr lang="ar-IQ" sz="2800" dirty="0">
                <a:cs typeface="AF_Aseer" pitchFamily="2" charset="-78"/>
              </a:rPr>
              <a:t> </a:t>
            </a:r>
            <a:r>
              <a:rPr lang="ar-IQ" sz="2800" dirty="0" smtClean="0">
                <a:cs typeface="AF_Aseer" pitchFamily="2" charset="-78"/>
              </a:rPr>
              <a:t>      </a:t>
            </a:r>
            <a:r>
              <a:rPr lang="ar-IQ" sz="2800" dirty="0" smtClean="0">
                <a:cs typeface="Ali-A-Sahifa" pitchFamily="2" charset="-78"/>
              </a:rPr>
              <a:t>وهي صفه خاصة بصوت ( الهاء ) لما فيها من الضعف والخفاء </a:t>
            </a:r>
            <a:endParaRPr lang="ar-IQ" sz="2800" dirty="0">
              <a:cs typeface="Ali-A-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508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480720"/>
          </a:xfrm>
        </p:spPr>
        <p:txBody>
          <a:bodyPr/>
          <a:lstStyle/>
          <a:p>
            <a:pPr algn="just"/>
            <a:endParaRPr lang="ar-IQ" dirty="0" smtClean="0"/>
          </a:p>
          <a:p>
            <a:pPr algn="just"/>
            <a:endParaRPr lang="ar-IQ" dirty="0"/>
          </a:p>
          <a:p>
            <a:pPr algn="just"/>
            <a:r>
              <a:rPr lang="ar-IQ" dirty="0" smtClean="0"/>
              <a:t>   6- الهاوي :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وتختص هذه الصفة بـ( الإلف )  في العربية ، إذ سمى العرب الإلف هاوياً كونه أعلى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مراتب الإنطلاق  في الصوات الصائتة .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يقول سيبويه </a:t>
            </a:r>
            <a:r>
              <a:rPr lang="ar-IQ" dirty="0" smtClean="0">
                <a:sym typeface="Wingdings" pitchFamily="2" charset="2"/>
              </a:rPr>
              <a:t>: (( هو حرف اتسع لهواء الصوت مُخرجُهُ أشد من اتساع مُخرج الياء والواو ))</a:t>
            </a:r>
            <a:endParaRPr lang="ar-IQ" dirty="0" smtClean="0"/>
          </a:p>
          <a:p>
            <a:pPr algn="just"/>
            <a:r>
              <a:rPr lang="ar-IQ" dirty="0"/>
              <a:t> </a:t>
            </a:r>
            <a:r>
              <a:rPr lang="ar-IQ" dirty="0" smtClean="0"/>
              <a:t>  </a:t>
            </a:r>
            <a:endParaRPr lang="ar-IQ" dirty="0"/>
          </a:p>
          <a:p>
            <a:pPr algn="just"/>
            <a:r>
              <a:rPr lang="ar-IQ" dirty="0" smtClean="0"/>
              <a:t>7- المهتوف :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وهي صفة لصوت ( الهمزة ) لخروجها من الصدر كالهتوع ، فنحتاج الى ظهور صوت قوي  شديد ، والهتف يعني الصوت الشديد .</a:t>
            </a:r>
          </a:p>
          <a:p>
            <a:pPr algn="just"/>
            <a:endParaRPr lang="ar-IQ" dirty="0" smtClean="0"/>
          </a:p>
          <a:p>
            <a:pPr algn="just"/>
            <a:r>
              <a:rPr lang="ar-IQ" dirty="0" smtClean="0"/>
              <a:t>8- النفث : </a:t>
            </a:r>
          </a:p>
          <a:p>
            <a:pPr algn="just"/>
            <a:r>
              <a:rPr lang="ar-IQ" b="1" dirty="0" smtClean="0"/>
              <a:t>     وه</a:t>
            </a:r>
            <a:r>
              <a:rPr lang="ar-IQ" b="1" i="1" dirty="0" smtClean="0"/>
              <a:t>ي ص</a:t>
            </a:r>
            <a:r>
              <a:rPr lang="ar-IQ" b="1" dirty="0" smtClean="0"/>
              <a:t>فة لصوتي ( الثاء والفاء ) لأنه يصاحب صوتهما  نَفَثٌ هوائي عند النطق بهما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0208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480720"/>
          </a:xfrm>
        </p:spPr>
        <p:txBody>
          <a:bodyPr/>
          <a:lstStyle/>
          <a:p>
            <a:pPr algn="ctr"/>
            <a:r>
              <a:rPr lang="ar-IQ" dirty="0" smtClean="0"/>
              <a:t> </a:t>
            </a:r>
            <a:r>
              <a:rPr lang="ar-IQ" sz="3600" dirty="0" smtClean="0">
                <a:cs typeface="AF_Aseer" pitchFamily="2" charset="-78"/>
              </a:rPr>
              <a:t>وهناك توزيع آخر لصفات الأصوات بحسب  مرور الهواء عند  </a:t>
            </a:r>
          </a:p>
          <a:p>
            <a:pPr algn="ctr"/>
            <a:r>
              <a:rPr lang="ar-IQ" sz="3600" dirty="0" smtClean="0">
                <a:cs typeface="AF_Aseer" pitchFamily="2" charset="-78"/>
              </a:rPr>
              <a:t>             موضع النطق أو ما </a:t>
            </a:r>
            <a:r>
              <a:rPr lang="ar-IQ" sz="3600" smtClean="0">
                <a:cs typeface="AF_Aseer" pitchFamily="2" charset="-78"/>
              </a:rPr>
              <a:t>يسمى بـ( </a:t>
            </a:r>
            <a:r>
              <a:rPr lang="ar-IQ" sz="3600" dirty="0" smtClean="0">
                <a:cs typeface="AF_Aseer" pitchFamily="2" charset="-78"/>
              </a:rPr>
              <a:t>أسلوب النطق )</a:t>
            </a:r>
          </a:p>
          <a:p>
            <a:pPr algn="just"/>
            <a:r>
              <a:rPr lang="ar-IQ" sz="2800" dirty="0" smtClean="0">
                <a:cs typeface="AF_Aseer" pitchFamily="2" charset="-78"/>
              </a:rPr>
              <a:t>أشكال التعديل في طريق الهواء :</a:t>
            </a:r>
          </a:p>
          <a:p>
            <a:pPr algn="just"/>
            <a:r>
              <a:rPr lang="ar-IQ" sz="3600" dirty="0">
                <a:cs typeface="AF_Aseer" pitchFamily="2" charset="-78"/>
              </a:rPr>
              <a:t> </a:t>
            </a:r>
            <a:r>
              <a:rPr lang="ar-IQ" sz="3600" dirty="0" smtClean="0">
                <a:cs typeface="AF_Aseer" pitchFamily="2" charset="-78"/>
              </a:rPr>
              <a:t>  </a:t>
            </a:r>
            <a:r>
              <a:rPr lang="ar-IQ" sz="2400" dirty="0" smtClean="0">
                <a:cs typeface="Ali-A-Sahifa" pitchFamily="2" charset="-78"/>
              </a:rPr>
              <a:t>عند اصدار الصوت يحدث تعديل ما  الذي يسمى ( اعتراضاً) في عرف القدامى في القناة الهوائية لجهاز النطق ، ويعكس أثره في نوعية الصوت وصفته ، ومنها : 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</a:t>
            </a:r>
            <a:r>
              <a:rPr lang="ar-IQ" sz="2800" dirty="0">
                <a:cs typeface="AF_Aseer" pitchFamily="2" charset="-78"/>
              </a:rPr>
              <a:t>1- قفل تام ثم تسريح </a:t>
            </a:r>
            <a:r>
              <a:rPr lang="ar-IQ" sz="2800" dirty="0" smtClean="0">
                <a:cs typeface="AF_Aseer" pitchFamily="2" charset="-78"/>
              </a:rPr>
              <a:t>:</a:t>
            </a:r>
          </a:p>
          <a:p>
            <a:pPr algn="just"/>
            <a:r>
              <a:rPr lang="ar-IQ" sz="2800" dirty="0">
                <a:cs typeface="AF_Aseer" pitchFamily="2" charset="-78"/>
              </a:rPr>
              <a:t> </a:t>
            </a:r>
            <a:r>
              <a:rPr lang="ar-IQ" sz="2800" dirty="0" smtClean="0">
                <a:cs typeface="AF_Aseer" pitchFamily="2" charset="-78"/>
              </a:rPr>
              <a:t>     </a:t>
            </a:r>
            <a:r>
              <a:rPr lang="ar-IQ" sz="2400" dirty="0">
                <a:cs typeface="Ali-A-Sahifa" pitchFamily="2" charset="-78"/>
              </a:rPr>
              <a:t>وينتج عن </a:t>
            </a:r>
            <a:r>
              <a:rPr lang="ar-IQ" sz="2400" dirty="0" smtClean="0">
                <a:cs typeface="Ali-A-Sahifa" pitchFamily="2" charset="-78"/>
              </a:rPr>
              <a:t>التعديل ما يسمى بالأصوات الوقفية ( </a:t>
            </a:r>
            <a:r>
              <a:rPr lang="en-US" sz="2400" dirty="0" smtClean="0">
                <a:cs typeface="Ali-A-Sahifa" pitchFamily="2" charset="-78"/>
              </a:rPr>
              <a:t>Stops </a:t>
            </a:r>
            <a:r>
              <a:rPr lang="ar-IQ" sz="2400" dirty="0" smtClean="0">
                <a:cs typeface="Ali-A-Sahifa" pitchFamily="2" charset="-78"/>
              </a:rPr>
              <a:t> ) وتسمى كذلك 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بالإنفجاريات ( </a:t>
            </a:r>
            <a:r>
              <a:rPr lang="en-US" sz="2400" dirty="0" smtClean="0">
                <a:cs typeface="Ali-A-Sahifa" pitchFamily="2" charset="-78"/>
              </a:rPr>
              <a:t>Plosives</a:t>
            </a:r>
            <a:r>
              <a:rPr lang="ar-IQ" sz="2400" dirty="0" smtClean="0">
                <a:cs typeface="Ali-A-Sahifa" pitchFamily="2" charset="-78"/>
              </a:rPr>
              <a:t> ) وهي :</a:t>
            </a:r>
          </a:p>
          <a:p>
            <a:pPr algn="just"/>
            <a:r>
              <a:rPr lang="ar-IQ" sz="2400" dirty="0" smtClean="0">
                <a:cs typeface="Ali-A-Sahifa" pitchFamily="2" charset="-78"/>
              </a:rPr>
              <a:t>     أ- الأصوات الإنفجارية المجهورة ( ب ، د ، ض ، الهمزة ، ج ) ، والهمزة هنا بحسب الانفجارية ، </a:t>
            </a:r>
          </a:p>
          <a:p>
            <a:pPr algn="just"/>
            <a:r>
              <a:rPr lang="ar-IQ" sz="2400" dirty="0" smtClean="0">
                <a:cs typeface="Ali-A-Sahifa" pitchFamily="2" charset="-78"/>
              </a:rPr>
              <a:t>       أما  الجهرية فبحسب رأي الأكثرية من العلماء ، وإلا فهي صوت لامجهور ولا مهموس .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</a:t>
            </a:r>
            <a:r>
              <a:rPr lang="ar-IQ" sz="2400" dirty="0">
                <a:cs typeface="Ali-A-Sahifa" pitchFamily="2" charset="-78"/>
              </a:rPr>
              <a:t>ب- الأصوات الإنفجارية المهموسة ( ك ، ت ، ق ، ط ) .</a:t>
            </a:r>
          </a:p>
        </p:txBody>
      </p:sp>
    </p:spTree>
    <p:extLst>
      <p:ext uri="{BB962C8B-B14F-4D97-AF65-F5344CB8AC3E}">
        <p14:creationId xmlns:p14="http://schemas.microsoft.com/office/powerpoint/2010/main" val="404923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algn="just"/>
            <a:endParaRPr lang="ar-IQ" dirty="0" smtClean="0"/>
          </a:p>
          <a:p>
            <a:pPr algn="just"/>
            <a:r>
              <a:rPr lang="ar-IQ" dirty="0"/>
              <a:t> </a:t>
            </a:r>
            <a:r>
              <a:rPr lang="ar-IQ" dirty="0" smtClean="0"/>
              <a:t>     </a:t>
            </a:r>
            <a:r>
              <a:rPr lang="ar-IQ" sz="3200" dirty="0" smtClean="0">
                <a:cs typeface="AF_Aseer" pitchFamily="2" charset="-78"/>
              </a:rPr>
              <a:t>2- التضييق:</a:t>
            </a:r>
          </a:p>
          <a:p>
            <a:pPr algn="just"/>
            <a:r>
              <a:rPr lang="ar-IQ" sz="3200" dirty="0">
                <a:cs typeface="AF_Aseer" pitchFamily="2" charset="-78"/>
              </a:rPr>
              <a:t> </a:t>
            </a:r>
            <a:r>
              <a:rPr lang="ar-IQ" sz="3200" dirty="0" smtClean="0">
                <a:cs typeface="AF_Aseer" pitchFamily="2" charset="-78"/>
              </a:rPr>
              <a:t>  </a:t>
            </a:r>
            <a:r>
              <a:rPr lang="ar-IQ" sz="2800" dirty="0" smtClean="0">
                <a:cs typeface="Ali-A-Sahifa" pitchFamily="2" charset="-78"/>
              </a:rPr>
              <a:t>وينتج عن ذلك الأصوات الاستمرارية </a:t>
            </a:r>
            <a:r>
              <a:rPr lang="ar-IQ" sz="2000" dirty="0" smtClean="0">
                <a:cs typeface="Ali-A-Sahifa" pitchFamily="2" charset="-78"/>
              </a:rPr>
              <a:t>(</a:t>
            </a:r>
            <a:r>
              <a:rPr lang="en-US" sz="2000" dirty="0" smtClean="0">
                <a:cs typeface="Ali-A-Sahifa" pitchFamily="2" charset="-78"/>
              </a:rPr>
              <a:t>Continuants</a:t>
            </a:r>
            <a:r>
              <a:rPr lang="ar-IQ" sz="2000" dirty="0" smtClean="0">
                <a:cs typeface="Ali-A-Sahifa" pitchFamily="2" charset="-78"/>
              </a:rPr>
              <a:t>) ، </a:t>
            </a:r>
            <a:r>
              <a:rPr lang="ar-IQ" sz="2800" dirty="0" smtClean="0">
                <a:cs typeface="Ali-A-Sahifa" pitchFamily="2" charset="-78"/>
              </a:rPr>
              <a:t>وهي : </a:t>
            </a:r>
          </a:p>
          <a:p>
            <a:pPr algn="just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أ- صفيرية  ــــــــــ هسيسية </a:t>
            </a:r>
          </a:p>
          <a:p>
            <a:pPr algn="just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                       هشيشية    </a:t>
            </a:r>
          </a:p>
          <a:p>
            <a:pPr algn="just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       مثل ( س  ، ز  ،  ش ) .</a:t>
            </a:r>
          </a:p>
          <a:p>
            <a:pPr algn="just"/>
            <a:endParaRPr lang="ar-IQ" sz="2800" dirty="0" smtClean="0">
              <a:cs typeface="Ali-A-Sahifa" pitchFamily="2" charset="-78"/>
            </a:endParaRPr>
          </a:p>
          <a:p>
            <a:pPr algn="just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ب – الاحتكاكية ( </a:t>
            </a:r>
            <a:r>
              <a:rPr lang="en-US" sz="2800" dirty="0" smtClean="0">
                <a:cs typeface="Ali-A-Sahifa" pitchFamily="2" charset="-78"/>
              </a:rPr>
              <a:t>Fricatives </a:t>
            </a:r>
            <a:r>
              <a:rPr lang="ar-IQ" sz="2800" dirty="0" smtClean="0">
                <a:cs typeface="Ali-A-Sahifa" pitchFamily="2" charset="-78"/>
              </a:rPr>
              <a:t> ) و هي :</a:t>
            </a:r>
          </a:p>
          <a:p>
            <a:pPr algn="just"/>
            <a:endParaRPr lang="ar-IQ" sz="2800" dirty="0" smtClean="0">
              <a:cs typeface="Ali-A-Sahifa" pitchFamily="2" charset="-78"/>
            </a:endParaRPr>
          </a:p>
          <a:p>
            <a:pPr algn="just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  1- الاحتكاكية المجهورة مثل : ( ع ، غ ، ز ، ذ ، ظ  ).</a:t>
            </a:r>
          </a:p>
          <a:p>
            <a:pPr algn="just"/>
            <a:r>
              <a:rPr lang="ar-IQ" sz="2800" dirty="0">
                <a:cs typeface="Ali-A-Sahifa" pitchFamily="2" charset="-78"/>
              </a:rPr>
              <a:t> </a:t>
            </a:r>
            <a:r>
              <a:rPr lang="ar-IQ" sz="2800" dirty="0" smtClean="0">
                <a:cs typeface="Ali-A-Sahifa" pitchFamily="2" charset="-78"/>
              </a:rPr>
              <a:t>     2- الاحتكاكية المهموس  مثل : ( س ، ش ، ف ، ث ، ص ، هـ ) </a:t>
            </a:r>
            <a:endParaRPr lang="ar-IQ" dirty="0">
              <a:cs typeface="Ali-A-Sahifa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645484" y="2175368"/>
            <a:ext cx="648072" cy="4615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62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algn="just"/>
            <a:endParaRPr lang="ar-IQ" dirty="0" smtClean="0"/>
          </a:p>
          <a:p>
            <a:pPr algn="just"/>
            <a:r>
              <a:rPr lang="ar-IQ" dirty="0" smtClean="0"/>
              <a:t>        </a:t>
            </a:r>
            <a:r>
              <a:rPr lang="ar-IQ" sz="2800" dirty="0" smtClean="0">
                <a:cs typeface="AF_Aseer" pitchFamily="2" charset="-78"/>
              </a:rPr>
              <a:t> 3- قفل ثم تضييق :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  ويسمى الصوت حينئذٍ مركباً ، أو هو ذو تسريح مركب أو نصف وقفي وهي الأصوات التي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تجمع بين صفتي الانفجار  والاحتكاك ، إذ لا يزول العائق بين عضوي النطق زوالا سريعاً أي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لا ينفصلان بسرعة ، وانما انصالهما انفصال بطئ، وفي الانفصال مرحلة من الانسداد المطلق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والانفتاح المطلق ، بمعنى أنه يبدا انفجاريا وينتهي احتكاكياً ، وهذا الصوت المركب ( المزدوج)</a:t>
            </a:r>
          </a:p>
          <a:p>
            <a:pPr algn="just"/>
            <a:r>
              <a:rPr lang="ar-IQ" dirty="0" smtClean="0"/>
              <a:t>كما يطلق عليه بعضهم الصوت المزجي :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اشتجر   يجمع بين ( ش ) و ( ز ) الكردية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السراط     =   =  ( س  ) و ( ص )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ساطع     =   =  (  س )  و ( ص )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سبورة    =   =  ( س ) و ( ص )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ازتجر     =   =  ( ت ) و ( د )  وتنطق بالأخير 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اما الصوت المركب الحقيقي في النطق في العربية فهو ( الجيم ) الفصيح 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306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480720"/>
          </a:xfrm>
        </p:spPr>
        <p:txBody>
          <a:bodyPr/>
          <a:lstStyle/>
          <a:p>
            <a:pPr algn="just"/>
            <a:r>
              <a:rPr lang="ar-IQ" dirty="0" smtClean="0"/>
              <a:t>    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</a:t>
            </a:r>
            <a:r>
              <a:rPr lang="ar-IQ" sz="3200" dirty="0" smtClean="0">
                <a:cs typeface="AF_Aseer" pitchFamily="2" charset="-78"/>
              </a:rPr>
              <a:t> 4- قفل جزئي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وهذه الأصوات تنتج عند قفل جزئي يصحبه فتح جزئي في منطقة أخرى وهي :</a:t>
            </a:r>
          </a:p>
          <a:p>
            <a:pPr algn="just"/>
            <a:endParaRPr lang="ar-IQ" dirty="0" smtClean="0"/>
          </a:p>
          <a:p>
            <a:pPr algn="just"/>
            <a:r>
              <a:rPr lang="ar-IQ" dirty="0"/>
              <a:t> </a:t>
            </a:r>
            <a:r>
              <a:rPr lang="ar-IQ" dirty="0" smtClean="0"/>
              <a:t>   أ- الأصوات الجانبية ، مثل ( اللام ) .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ب- الاصوات الانفية  مثل : ( الميم  و النون ) 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300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</p:spPr>
        <p:txBody>
          <a:bodyPr/>
          <a:lstStyle/>
          <a:p>
            <a:pPr algn="just"/>
            <a:r>
              <a:rPr lang="ar-IQ" dirty="0"/>
              <a:t> </a:t>
            </a:r>
            <a:r>
              <a:rPr lang="ar-IQ" dirty="0" smtClean="0"/>
              <a:t>     </a:t>
            </a:r>
            <a:r>
              <a:rPr lang="ar-IQ" dirty="0" smtClean="0">
                <a:cs typeface="Ali-A-Sahifa" pitchFamily="2" charset="-78"/>
              </a:rPr>
              <a:t>ب – أما عند المحدثين فإنها تتوزع بين تقسيمات متعددة كل بحسب الغاية المراد دراستها:</a:t>
            </a:r>
          </a:p>
          <a:p>
            <a:pPr algn="just"/>
            <a:r>
              <a:rPr lang="ar-IQ" dirty="0">
                <a:cs typeface="Ali-A-Sahifa" pitchFamily="2" charset="-78"/>
              </a:rPr>
              <a:t> </a:t>
            </a:r>
            <a:r>
              <a:rPr lang="ar-IQ" dirty="0" smtClean="0">
                <a:cs typeface="Ali-A-Sahifa" pitchFamily="2" charset="-78"/>
              </a:rPr>
              <a:t>         منها :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  </a:t>
            </a:r>
          </a:p>
          <a:p>
            <a:pPr algn="just"/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dirty="0" smtClean="0">
                <a:cs typeface="Ali-A-Sharif" pitchFamily="2" charset="-78"/>
              </a:rPr>
              <a:t>1- الصفات الثنائية ( المتضادة )</a:t>
            </a:r>
          </a:p>
          <a:p>
            <a:pPr algn="just"/>
            <a:r>
              <a:rPr lang="ar-IQ" dirty="0">
                <a:cs typeface="Ali-A-Sharif" pitchFamily="2" charset="-78"/>
              </a:rPr>
              <a:t> </a:t>
            </a:r>
            <a:r>
              <a:rPr lang="ar-IQ" dirty="0" smtClean="0">
                <a:cs typeface="Ali-A-Sharif" pitchFamily="2" charset="-78"/>
              </a:rPr>
              <a:t>     وهي الصفات التي تعتمد  على أساس الصفة وضدها  ، ومنها :</a:t>
            </a:r>
          </a:p>
          <a:p>
            <a:pPr algn="just"/>
            <a:r>
              <a:rPr lang="ar-IQ" dirty="0">
                <a:cs typeface="Ali-A-Sharif" pitchFamily="2" charset="-78"/>
              </a:rPr>
              <a:t> </a:t>
            </a:r>
            <a:r>
              <a:rPr lang="ar-IQ" dirty="0" smtClean="0">
                <a:cs typeface="Ali-A-Sharif" pitchFamily="2" charset="-78"/>
              </a:rPr>
              <a:t> - الصامتية والمصوتية :    </a:t>
            </a:r>
          </a:p>
          <a:p>
            <a:pPr algn="just"/>
            <a:r>
              <a:rPr lang="ar-IQ" dirty="0">
                <a:cs typeface="Ali-A-Sharif" pitchFamily="2" charset="-78"/>
              </a:rPr>
              <a:t> </a:t>
            </a:r>
            <a:r>
              <a:rPr lang="ar-IQ" dirty="0" smtClean="0">
                <a:cs typeface="Ali-A-Sharif" pitchFamily="2" charset="-78"/>
              </a:rPr>
              <a:t>    تتوزع الأصوات بين  الصوامت ( </a:t>
            </a:r>
            <a:r>
              <a:rPr lang="en-US" dirty="0" smtClean="0">
                <a:cs typeface="Ali-A-Sharif" pitchFamily="2" charset="-78"/>
              </a:rPr>
              <a:t>Consonants </a:t>
            </a:r>
            <a:r>
              <a:rPr lang="ar-IQ" dirty="0" smtClean="0">
                <a:cs typeface="Ali-A-Sharif" pitchFamily="2" charset="-78"/>
              </a:rPr>
              <a:t> )  والمصوتات ( </a:t>
            </a:r>
            <a:r>
              <a:rPr lang="en-US" dirty="0" smtClean="0">
                <a:cs typeface="Ali-A-Sharif" pitchFamily="2" charset="-78"/>
              </a:rPr>
              <a:t>Vowels </a:t>
            </a:r>
            <a:r>
              <a:rPr lang="ar-IQ" dirty="0" smtClean="0">
                <a:cs typeface="Ali-A-Sharif" pitchFamily="2" charset="-78"/>
              </a:rPr>
              <a:t>  ) وأنصاف المصوتات</a:t>
            </a:r>
          </a:p>
          <a:p>
            <a:pPr algn="just"/>
            <a:r>
              <a:rPr lang="en-US" dirty="0" smtClean="0">
                <a:cs typeface="Ali-A-Sharif" pitchFamily="2" charset="-78"/>
              </a:rPr>
              <a:t>Semi – vowel  )    </a:t>
            </a:r>
            <a:r>
              <a:rPr lang="ar-IQ" dirty="0" smtClean="0">
                <a:cs typeface="Ali-A-Sharif" pitchFamily="2" charset="-78"/>
              </a:rPr>
              <a:t>  ) وهي صفات تبن وظائفها ، فالآلية التي تحدث بها انتاج الأصوات تتطلب حركات من أعضاء النطق لاعتراض الهواء المنبعث من الرئتين في أي شكل من الاشكال ، والا لما حدث  الصوت ، فإذا وجد الاعتراض  أو التضييق في ممر الهواء ولِّد أصواتاً ذات خصائص معينة تعرف بالأصوات  الصامتة ، وهي في الانفجاريات والاحتكاكيات .</a:t>
            </a:r>
          </a:p>
          <a:p>
            <a:pPr algn="just"/>
            <a:r>
              <a:rPr lang="ar-IQ" dirty="0">
                <a:cs typeface="Ali-A-Sharif" pitchFamily="2" charset="-78"/>
              </a:rPr>
              <a:t> </a:t>
            </a:r>
            <a:r>
              <a:rPr lang="ar-IQ" dirty="0" smtClean="0">
                <a:cs typeface="Ali-A-Sharif" pitchFamily="2" charset="-78"/>
              </a:rPr>
              <a:t>    أما المصوتات فهي الاصوات التي ينطق بها من دون اعتراض  للهواء عند مروره بالممر النطقي  ولا يضاق ، وقيل في تعريفها : إنها الأصوات التي تلفظ من دون حصول إغلاق كامل للفم ، ودرجة من التضييق باحداث  احتكاك  مسموع ، حيث يتسرب  الهواء فوق مركز اللسان ، وهي أصوات ( ـَـ  ، ـِـ ، ــُ ، والألف ـًـ ، والياء ـٍـ ، والواو ـُُُـُ ) .</a:t>
            </a:r>
            <a:endParaRPr lang="ar-IQ" dirty="0">
              <a:cs typeface="Ali-A-Sharif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693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/>
              <a:t>       </a:t>
            </a:r>
            <a:r>
              <a:rPr lang="ar-IQ" sz="2400" dirty="0" smtClean="0">
                <a:cs typeface="Ali-A-Sahifa" pitchFamily="2" charset="-78"/>
              </a:rPr>
              <a:t>- أما أنصاف المصوتات </a:t>
            </a:r>
            <a:r>
              <a:rPr lang="en-US" sz="2400" dirty="0">
                <a:cs typeface="Ali-A-Sahifa" pitchFamily="2" charset="-78"/>
              </a:rPr>
              <a:t>Semi – </a:t>
            </a:r>
            <a:r>
              <a:rPr lang="en-US" sz="2400" dirty="0" smtClean="0">
                <a:cs typeface="Ali-A-Sahifa" pitchFamily="2" charset="-78"/>
              </a:rPr>
              <a:t>vowels  </a:t>
            </a:r>
            <a:r>
              <a:rPr lang="en-US" sz="2400" dirty="0">
                <a:cs typeface="Ali-A-Sahifa" pitchFamily="2" charset="-78"/>
              </a:rPr>
              <a:t>)</a:t>
            </a:r>
            <a:r>
              <a:rPr lang="ar-IQ" sz="2400" dirty="0" smtClean="0">
                <a:cs typeface="Ali-A-Sahifa" pitchFamily="2" charset="-78"/>
              </a:rPr>
              <a:t>  )  ، فهي التي تعرف عند بعض الاصواتيين   بالأنطلاقيات الانزلاقية ( </a:t>
            </a:r>
            <a:r>
              <a:rPr lang="en-US" sz="2400" dirty="0" smtClean="0">
                <a:cs typeface="Ali-A-Sahifa" pitchFamily="2" charset="-78"/>
              </a:rPr>
              <a:t>Glides</a:t>
            </a:r>
            <a:r>
              <a:rPr lang="ar-IQ" sz="2400" dirty="0" smtClean="0">
                <a:cs typeface="Ali-A-Sahifa" pitchFamily="2" charset="-78"/>
              </a:rPr>
              <a:t> ) ، وهي الأصوات التي تتوافر فيها بعض  خصائص  الصوامت   وبعض خصائص المصوتات ، وهي في العربية ( الياء ، الواو ) ، ولا يأتيان الا  مسبوقين بحركة أو متبوعين  بحركة أو يتوسطان  بين حركتين . مثل : ( ثوب ، يد )</a:t>
            </a:r>
            <a:endParaRPr lang="ar-IQ" sz="2400" dirty="0" smtClean="0"/>
          </a:p>
          <a:p>
            <a:pPr algn="just"/>
            <a:r>
              <a:rPr lang="ar-IQ" sz="2400" dirty="0">
                <a:cs typeface="Ali-A-Sharif" pitchFamily="2" charset="-78"/>
              </a:rPr>
              <a:t> </a:t>
            </a:r>
            <a:r>
              <a:rPr lang="ar-IQ" sz="2400" dirty="0" smtClean="0">
                <a:cs typeface="Ali-A-Sharif" pitchFamily="2" charset="-78"/>
              </a:rPr>
              <a:t>   </a:t>
            </a:r>
            <a:r>
              <a:rPr lang="ar-IQ" sz="2400" dirty="0" smtClean="0">
                <a:cs typeface="AF_Aseer" pitchFamily="2" charset="-78"/>
              </a:rPr>
              <a:t>- الجهر والهمس :</a:t>
            </a:r>
            <a:endParaRPr lang="ar-IQ" sz="2400" dirty="0">
              <a:cs typeface="AF_Aseer" pitchFamily="2" charset="-78"/>
            </a:endParaRPr>
          </a:p>
          <a:p>
            <a:pPr algn="just"/>
            <a:r>
              <a:rPr lang="ar-IQ" sz="2800" dirty="0" smtClean="0">
                <a:cs typeface="Ali-A-Sharif" pitchFamily="2" charset="-78"/>
              </a:rPr>
              <a:t> الجهر </a:t>
            </a:r>
            <a:r>
              <a:rPr lang="ar-IQ" sz="2800" dirty="0">
                <a:cs typeface="Ali-A-Sharif" pitchFamily="2" charset="-78"/>
              </a:rPr>
              <a:t>هو منع جريان النفس عند النطق بالحرف لقوة الاعتماد عليه في المخرج، وهو </a:t>
            </a:r>
            <a:r>
              <a:rPr lang="ar-IQ" sz="2800" dirty="0" smtClean="0">
                <a:cs typeface="Ali-A-Sharif" pitchFamily="2" charset="-78"/>
              </a:rPr>
              <a:t>عند سيبويه (ت 180 هـ ) ((هو انحباس جري النفس عند النطق  بالحرف)) والجهر صفة من ابرز الصفات التي  تلحظ  بحسب  وضع الأوتار الصوتية  ، وتنتج  عندما يقترب  الوتران الصوتيان بعضهما من بعض  في أثناء مرور الهواء وفي أثناء النطق ، فيضييق الفراغ بينهما  بأن يسمح بمرور الهواء ، ولكن  مع إحداث اهتزازات  وذبذبات منتظمة لهذه الأوتار ، وفي هذه الحالة يحدث مايسمى بالجهر . </a:t>
            </a:r>
          </a:p>
          <a:p>
            <a:pPr algn="just"/>
            <a:r>
              <a:rPr lang="ar-IQ" sz="2400" dirty="0" smtClean="0">
                <a:cs typeface="Ali-A-Sharif" pitchFamily="2" charset="-78"/>
              </a:rPr>
              <a:t>أما </a:t>
            </a:r>
            <a:r>
              <a:rPr lang="ar-IQ" sz="2400" dirty="0">
                <a:cs typeface="Ali-A-Sharif" pitchFamily="2" charset="-78"/>
              </a:rPr>
              <a:t>ضده فهو </a:t>
            </a:r>
            <a:r>
              <a:rPr lang="ar-IQ" sz="2400" b="1" dirty="0">
                <a:cs typeface="Ali-A-Sharif" pitchFamily="2" charset="-78"/>
              </a:rPr>
              <a:t>"الهمس"</a:t>
            </a:r>
            <a:r>
              <a:rPr lang="ar-IQ" sz="2400" dirty="0">
                <a:cs typeface="Ali-A-Sharif" pitchFamily="2" charset="-78"/>
              </a:rPr>
              <a:t>والهمس صفة من صفات الضعف، ومعناه جريان النفس مع الحرف، لضعف الاعتماد عليه في المخرج </a:t>
            </a:r>
            <a:r>
              <a:rPr lang="ar-IQ" sz="2400" dirty="0" smtClean="0">
                <a:cs typeface="Ali-A-Sharif" pitchFamily="2" charset="-78"/>
              </a:rPr>
              <a:t>، فالهمس صفة  تنتج عندما ينفرج الوتران الصوتيان  بعضهما من بعض  في أثناء مرور الهواء من الرئتين بأن  يسمحان له بالخروج دون ان يقابله اي اعتراض في طريقه ، ومن ثم  لا يتذبذب الوتران الصوتيان ، وفي هذه الحالة  يحدث ما يسمى بالهمس </a:t>
            </a:r>
            <a:endParaRPr lang="ar-IQ" sz="2400" dirty="0">
              <a:cs typeface="Ali-A-Sharif" pitchFamily="2" charset="-78"/>
            </a:endParaRPr>
          </a:p>
          <a:p>
            <a:pPr algn="just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1908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algn="just"/>
            <a:endParaRPr lang="ar-IQ" dirty="0" smtClean="0"/>
          </a:p>
          <a:p>
            <a:pPr algn="just"/>
            <a:r>
              <a:rPr lang="ar-IQ" dirty="0" smtClean="0"/>
              <a:t>        </a:t>
            </a:r>
            <a:r>
              <a:rPr lang="ar-IQ" sz="2400" dirty="0" smtClean="0">
                <a:cs typeface="Ali-A-Sahifa" pitchFamily="2" charset="-78"/>
              </a:rPr>
              <a:t>- الأصوات المجهورة في العربية : هي :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 ( ب ، ج ، د ، ذ ، ر ، ز ، ض  ، ظ ، ع ، غ ، ل ، م ، ن ، و ، ي ،و( </a:t>
            </a:r>
            <a:r>
              <a:rPr lang="en-US" sz="2400" dirty="0" smtClean="0">
                <a:cs typeface="Ali-A-Sahifa" pitchFamily="2" charset="-78"/>
              </a:rPr>
              <a:t>W – Y</a:t>
            </a:r>
            <a:r>
              <a:rPr lang="ar-IQ" sz="2400" dirty="0" smtClean="0">
                <a:cs typeface="Ali-A-Sahifa" pitchFamily="2" charset="-78"/>
              </a:rPr>
              <a:t> ) في 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       حالة كونهما  أنصاف الحركات ، مع ( الهمزة ) عند أكثر المحدثين ) .</a:t>
            </a:r>
          </a:p>
          <a:p>
            <a:pPr algn="just"/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 smtClean="0">
                <a:cs typeface="Ali-A-Sahifa" pitchFamily="2" charset="-78"/>
              </a:rPr>
              <a:t>       -  أما الأصوات المهموسة في العربية الفصحى فهي : ( ت ، ث ، ح ، خ ، س ، ش ، ص ، ط ، 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     ف ، ق  ، ك ، هـ ) </a:t>
            </a:r>
          </a:p>
          <a:p>
            <a:pPr algn="just"/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 smtClean="0">
                <a:cs typeface="Ali-A-Sahifa" pitchFamily="2" charset="-78"/>
              </a:rPr>
              <a:t>     - وثمة حالة ثالثة ينطبق فيها الوتران الصوتيان انطباقا ، ويسمح بمرور الهواء الى الحلق مدة هذا 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  الانطباق ، ومن ثم ينقطع النفس ، ثم ينفرج الوتران الصوتيان ، فيندفع الهواء في حالة  انفجار ،  </a:t>
            </a:r>
          </a:p>
          <a:p>
            <a:pPr algn="just"/>
            <a:r>
              <a:rPr lang="ar-IQ" sz="2400" dirty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   بعد أن كان محبوساً ويخرج في هذه الأثناء  صوت الهمزة ( همزة القطع ) .</a:t>
            </a:r>
          </a:p>
          <a:p>
            <a:pPr algn="just"/>
            <a:endParaRPr lang="ar-IQ" dirty="0"/>
          </a:p>
          <a:p>
            <a:pPr algn="just"/>
            <a:r>
              <a:rPr lang="ar-IQ" dirty="0" smtClean="0"/>
              <a:t>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121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algn="just"/>
            <a:r>
              <a:rPr lang="ar-IQ" dirty="0" smtClean="0"/>
              <a:t>        </a:t>
            </a:r>
            <a:r>
              <a:rPr lang="ar-IQ" sz="2400" dirty="0" smtClean="0">
                <a:cs typeface="Ali-A-Sahifa" pitchFamily="2" charset="-78"/>
              </a:rPr>
              <a:t>- وللفصل بين صفتي الجهر والهمس في الأصوات  أورد العلماء تجارب متعددة منها :</a:t>
            </a:r>
          </a:p>
          <a:p>
            <a:pPr algn="just"/>
            <a:r>
              <a:rPr lang="en-US" sz="2400" dirty="0" smtClean="0">
                <a:cs typeface="Ali-A-Sahifa" pitchFamily="2" charset="-78"/>
              </a:rPr>
              <a:t> </a:t>
            </a:r>
            <a:endParaRPr lang="ar-IQ" sz="2400" dirty="0" smtClean="0">
              <a:cs typeface="Ali-A-Sahifa" pitchFamily="2" charset="-78"/>
            </a:endParaRPr>
          </a:p>
          <a:p>
            <a:pPr algn="just"/>
            <a:r>
              <a:rPr lang="en-US" sz="2400" dirty="0" smtClean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     1- وضع الأصبع فوق تفاحة آدم ثم النطق بالصوت مستقلا عن غيره من الصوات ، أو كما قال القدامى : يضبط الصوت بحركة السكون ، اذ تحس باهتزازات الوترين الصوتيين ان كان الصوت مجهوراً .</a:t>
            </a:r>
          </a:p>
          <a:p>
            <a:pPr algn="just"/>
            <a:r>
              <a:rPr lang="en-US" sz="2400" dirty="0" smtClean="0">
                <a:cs typeface="Ali-A-Sahifa" pitchFamily="2" charset="-78"/>
              </a:rPr>
              <a:t>       </a:t>
            </a:r>
          </a:p>
          <a:p>
            <a:pPr algn="just"/>
            <a:r>
              <a:rPr lang="en-US" sz="2400" dirty="0">
                <a:cs typeface="Ali-A-Sahifa" pitchFamily="2" charset="-78"/>
              </a:rPr>
              <a:t> </a:t>
            </a:r>
            <a:r>
              <a:rPr lang="en-US" sz="2400" dirty="0" smtClean="0">
                <a:cs typeface="Ali-A-Sahifa" pitchFamily="2" charset="-78"/>
              </a:rPr>
              <a:t>  </a:t>
            </a:r>
            <a:r>
              <a:rPr lang="ar-IQ" sz="2400" dirty="0" smtClean="0">
                <a:cs typeface="Ali-A-Sahifa" pitchFamily="2" charset="-78"/>
              </a:rPr>
              <a:t>  2- </a:t>
            </a:r>
            <a:r>
              <a:rPr lang="en-US" sz="2400" dirty="0" smtClean="0">
                <a:cs typeface="Ali-A-Sahifa" pitchFamily="2" charset="-78"/>
              </a:rPr>
              <a:t> </a:t>
            </a:r>
            <a:r>
              <a:rPr lang="ar-IQ" sz="2400" dirty="0" smtClean="0">
                <a:cs typeface="Ali-A-Sahifa" pitchFamily="2" charset="-78"/>
              </a:rPr>
              <a:t>وضع الصابع في الآذان  ثم النطق بالصوت ، وبذلك يسمع الرنين الذي تنشره الذبذبات الحنجرية في تجاويف الرأس .</a:t>
            </a:r>
          </a:p>
          <a:p>
            <a:pPr algn="just"/>
            <a:endParaRPr lang="ar-IQ" sz="2400" dirty="0">
              <a:cs typeface="Ali-A-Sahifa" pitchFamily="2" charset="-78"/>
            </a:endParaRPr>
          </a:p>
          <a:p>
            <a:pPr algn="just"/>
            <a:r>
              <a:rPr lang="ar-IQ" sz="2400" dirty="0" smtClean="0">
                <a:cs typeface="Ali-A-Sahifa" pitchFamily="2" charset="-78"/>
              </a:rPr>
              <a:t>     3- وضع المرء كفه فوق جبهته في أثناء نطق الصوت ، موضع الاختبار  ، فيحس  برنين للصوت ، وذلك الرنين هو اثر الذبذبة التي يحدثها الوتران الصوتيان .</a:t>
            </a:r>
            <a:endParaRPr lang="ar-IQ" sz="2400" dirty="0">
              <a:cs typeface="Ali-A-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200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024" y="188640"/>
            <a:ext cx="8784976" cy="6336704"/>
          </a:xfrm>
        </p:spPr>
        <p:txBody>
          <a:bodyPr/>
          <a:lstStyle/>
          <a:p>
            <a:pPr algn="just"/>
            <a:r>
              <a:rPr lang="ar-IQ" dirty="0" smtClean="0"/>
              <a:t>        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453421"/>
              </p:ext>
            </p:extLst>
          </p:nvPr>
        </p:nvGraphicFramePr>
        <p:xfrm>
          <a:off x="853616" y="566890"/>
          <a:ext cx="7750832" cy="5806992"/>
        </p:xfrm>
        <a:graphic>
          <a:graphicData uri="http://schemas.openxmlformats.org/drawingml/2006/table">
            <a:tbl>
              <a:tblPr/>
              <a:tblGrid>
                <a:gridCol w="3875416"/>
                <a:gridCol w="3875416"/>
              </a:tblGrid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ونزعُ نفسٍ وردُّ أمسِ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لَقَلْعُ ضِرْسٍ وَضَرْبُ حَبْسِ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ودبغُ جلدٍ </a:t>
                      </a:r>
                      <a:r>
                        <a:rPr lang="ar-IQ" sz="2400" b="0" u="none" strike="noStrike" dirty="0" smtClean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بغير </a:t>
                      </a:r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شمسِ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وَقَرُّ بَرْدٍ وَقَوْدُ فرْدِ</a:t>
                      </a:r>
                      <a:endParaRPr lang="ar-IQ" sz="2400" b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وصرفُ </a:t>
                      </a:r>
                      <a:r>
                        <a:rPr lang="ar-IQ" sz="2400" b="0" u="none" strike="noStrike" dirty="0" smtClean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حَبٍّ </a:t>
                      </a:r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بأرضِ خرسِ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وأكلُ ضبَّ وصيدُ </a:t>
                      </a:r>
                      <a:r>
                        <a:rPr lang="ar-IQ" sz="2400" b="0" u="none" strike="noStrike" dirty="0" smtClean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دُبُّ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وبيعُ دارٍ </a:t>
                      </a:r>
                      <a:r>
                        <a:rPr lang="ar-IQ" sz="2400" b="0" u="none" strike="noStrike" dirty="0" smtClean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بربعِ فلسِ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ونفخُ نارٍ وحملَ عارٍ</a:t>
                      </a:r>
                      <a:endParaRPr lang="ar-IQ" sz="2400" b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وضربُ إلفٍ بحبلِ قلسِ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وبيعُ </a:t>
                      </a:r>
                      <a:r>
                        <a:rPr lang="ar-IQ" sz="2400" b="0" u="none" strike="noStrike" dirty="0" smtClean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خفٍّ وعَدمُ </a:t>
                      </a:r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إلفِ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96783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يرجو نوالاً ببابِ نحسِ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أهونُ من وقفة الحرِّ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9525" y="365918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r-IQ" sz="800" b="0" i="0" u="none" strike="noStrike" cap="none" normalizeH="0" baseline="0" smtClean="0">
              <a:ln>
                <a:noFill/>
              </a:ln>
              <a:solidFill>
                <a:srgbClr val="6D6D6D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800" b="0" i="0" u="none" strike="noStrike" cap="none" normalizeH="0" baseline="0" smtClean="0">
                <a:ln>
                  <a:noFill/>
                </a:ln>
                <a:solidFill>
                  <a:srgbClr val="6D6D6D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ar-IQ" sz="800" b="0" i="0" u="none" strike="noStrike" cap="none" normalizeH="0" baseline="0" smtClean="0">
                <a:ln>
                  <a:noFill/>
                </a:ln>
                <a:solidFill>
                  <a:srgbClr val="6D6D6D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ar-IQ" sz="800" b="0" i="0" u="none" strike="noStrike" cap="none" normalizeH="0" baseline="0" smtClean="0">
              <a:ln>
                <a:noFill/>
              </a:ln>
              <a:solidFill>
                <a:srgbClr val="6D6D6D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563975"/>
              </p:ext>
            </p:extLst>
          </p:nvPr>
        </p:nvGraphicFramePr>
        <p:xfrm>
          <a:off x="683568" y="764704"/>
          <a:ext cx="7812868" cy="5184576"/>
        </p:xfrm>
        <a:graphic>
          <a:graphicData uri="http://schemas.openxmlformats.org/drawingml/2006/table">
            <a:tbl>
              <a:tblPr/>
              <a:tblGrid>
                <a:gridCol w="3906434"/>
                <a:gridCol w="3906434"/>
              </a:tblGrid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إنَّ الجوابَ لبابِ الشرِّ مفتاحُ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قالوا سكتُّ وقد خوصمتُ قلتُ لهم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وفيه أيضاً لصونِ العرضِ إصلاحُ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والصمَّتُ عن جاهلٍ أو أحمقٍ </a:t>
                      </a:r>
                      <a:r>
                        <a:rPr lang="ar-IQ" sz="2400" b="0" u="none" strike="noStrike" dirty="0" smtClean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شرفٌ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والكلبُ يخسى لعمري وهو نباحُ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أما تَرَى الأُسْدَ تُخْشى وهْي صَامِتة ٌ؟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0825" y="260350"/>
            <a:ext cx="8569325" cy="648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2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480720"/>
          </a:xfrm>
        </p:spPr>
        <p:txBody>
          <a:bodyPr/>
          <a:lstStyle/>
          <a:p>
            <a:pPr algn="just"/>
            <a:endParaRPr lang="ar-IQ" dirty="0" smtClean="0"/>
          </a:p>
          <a:p>
            <a:pPr algn="just"/>
            <a:endParaRPr lang="ar-IQ" dirty="0"/>
          </a:p>
          <a:p>
            <a:pPr algn="just"/>
            <a:r>
              <a:rPr lang="ar-IQ" dirty="0" smtClean="0"/>
              <a:t>    </a:t>
            </a:r>
            <a:endParaRPr lang="ar-IQ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64593"/>
              </p:ext>
            </p:extLst>
          </p:nvPr>
        </p:nvGraphicFramePr>
        <p:xfrm>
          <a:off x="251520" y="260648"/>
          <a:ext cx="8568952" cy="6408711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2136237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وَالْعَيْشُ عَيْشَانِ ذَا صَفْوٌ وَذا كَدَرُ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الدَّهْرُ يَوْمَانِ ذا أَمْنٌ وَذَا خَطَرُ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2136237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وَتَسْتَقِرُّ بأقْصى قَاعِهِ الدُّرَرُ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أَمَا تَرَى الْبَحْرَ تَعْلُو فَوْقَهُ جِيَفٌ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  <a:tr h="2136237"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وَلَيْسَ يُكْسَفُ إلاَّ الشَّمْسُ وَالْقَمَرُ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400" b="0" u="none" strike="noStrike" dirty="0">
                          <a:solidFill>
                            <a:srgbClr val="373737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وَفِي السَّماءِ نُجُومٌ لا عِدَادَ لَهَا</a:t>
                      </a:r>
                      <a:endParaRPr lang="ar-IQ" sz="2400" b="0" dirty="0">
                        <a:solidFill>
                          <a:srgbClr val="6D6D6D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EEE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79525" y="409892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r-IQ" sz="800" b="0" i="0" u="none" strike="noStrike" cap="none" normalizeH="0" baseline="0" smtClean="0">
              <a:ln>
                <a:noFill/>
              </a:ln>
              <a:solidFill>
                <a:srgbClr val="6D6D6D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800" b="0" i="0" u="none" strike="noStrike" cap="none" normalizeH="0" baseline="0" smtClean="0">
                <a:ln>
                  <a:noFill/>
                </a:ln>
                <a:solidFill>
                  <a:srgbClr val="6D6D6D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ar-IQ" sz="800" b="0" i="0" u="none" strike="noStrike" cap="none" normalizeH="0" baseline="0" smtClean="0">
                <a:ln>
                  <a:noFill/>
                </a:ln>
                <a:solidFill>
                  <a:srgbClr val="6D6D6D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ar-IQ" sz="800" b="0" i="0" u="none" strike="noStrike" cap="none" normalizeH="0" baseline="0" smtClean="0">
              <a:ln>
                <a:noFill/>
              </a:ln>
              <a:solidFill>
                <a:srgbClr val="6D6D6D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4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412</TotalTime>
  <Words>1419</Words>
  <Application>Microsoft Office PowerPoint</Application>
  <PresentationFormat>On-screen Show (4:3)</PresentationFormat>
  <Paragraphs>215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FOR COMPUTER</dc:creator>
  <cp:lastModifiedBy>Fadhel</cp:lastModifiedBy>
  <cp:revision>110</cp:revision>
  <cp:lastPrinted>2014-12-14T09:27:01Z</cp:lastPrinted>
  <dcterms:created xsi:type="dcterms:W3CDTF">2014-11-29T19:22:22Z</dcterms:created>
  <dcterms:modified xsi:type="dcterms:W3CDTF">2017-11-27T10:13:52Z</dcterms:modified>
</cp:coreProperties>
</file>