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sldIdLst>
    <p:sldId id="256" r:id="rId2"/>
    <p:sldId id="257" r:id="rId3"/>
    <p:sldId id="258" r:id="rId4"/>
    <p:sldId id="265" r:id="rId5"/>
    <p:sldId id="259"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3" d="100"/>
          <a:sy n="63" d="100"/>
        </p:scale>
        <p:origin x="-150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C7487C5E-8812-451F-9ED0-7465ECAF1CDE}" type="datetimeFigureOut">
              <a:rPr lang="ar-IQ" smtClean="0"/>
              <a:t>01/02/1436</a:t>
            </a:fld>
            <a:endParaRPr lang="ar-IQ"/>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33C7D10E-1E58-40AD-9BDC-5B5C329BBF6E}" type="slidenum">
              <a:rPr lang="ar-IQ" smtClean="0"/>
              <a:t>‹#›</a:t>
            </a:fld>
            <a:endParaRPr lang="ar-IQ"/>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487C5E-8812-451F-9ED0-7465ECAF1CDE}" type="datetimeFigureOut">
              <a:rPr lang="ar-IQ" smtClean="0"/>
              <a:t>01/02/1436</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33C7D10E-1E58-40AD-9BDC-5B5C329BBF6E}"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487C5E-8812-451F-9ED0-7465ECAF1CDE}" type="datetimeFigureOut">
              <a:rPr lang="ar-IQ" smtClean="0"/>
              <a:t>01/02/1436</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33C7D10E-1E58-40AD-9BDC-5B5C329BBF6E}"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487C5E-8812-451F-9ED0-7465ECAF1CDE}" type="datetimeFigureOut">
              <a:rPr lang="ar-IQ" smtClean="0"/>
              <a:t>01/02/1436</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33C7D10E-1E58-40AD-9BDC-5B5C329BBF6E}"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C7487C5E-8812-451F-9ED0-7465ECAF1CDE}" type="datetimeFigureOut">
              <a:rPr lang="ar-IQ" smtClean="0"/>
              <a:t>01/02/1436</a:t>
            </a:fld>
            <a:endParaRPr lang="ar-IQ"/>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33C7D10E-1E58-40AD-9BDC-5B5C329BBF6E}" type="slidenum">
              <a:rPr lang="ar-IQ" smtClean="0"/>
              <a:t>‹#›</a:t>
            </a:fld>
            <a:endParaRPr lang="ar-IQ"/>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7487C5E-8812-451F-9ED0-7465ECAF1CDE}" type="datetimeFigureOut">
              <a:rPr lang="ar-IQ" smtClean="0"/>
              <a:t>01/02/1436</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a:xfrm>
            <a:off x="8641080" y="6514568"/>
            <a:ext cx="464288" cy="274320"/>
          </a:xfrm>
        </p:spPr>
        <p:txBody>
          <a:bodyPr/>
          <a:lstStyle>
            <a:extLst/>
          </a:lstStyle>
          <a:p>
            <a:fld id="{33C7D10E-1E58-40AD-9BDC-5B5C329BBF6E}" type="slidenum">
              <a:rPr lang="ar-IQ" smtClean="0"/>
              <a:t>‹#›</a:t>
            </a:fld>
            <a:endParaRPr lang="ar-IQ"/>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7487C5E-8812-451F-9ED0-7465ECAF1CDE}" type="datetimeFigureOut">
              <a:rPr lang="ar-IQ" smtClean="0"/>
              <a:t>01/02/1436</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a:xfrm>
            <a:off x="8641080" y="6514568"/>
            <a:ext cx="464288" cy="274320"/>
          </a:xfrm>
        </p:spPr>
        <p:txBody>
          <a:bodyPr/>
          <a:lstStyle>
            <a:extLst/>
          </a:lstStyle>
          <a:p>
            <a:fld id="{33C7D10E-1E58-40AD-9BDC-5B5C329BBF6E}"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7487C5E-8812-451F-9ED0-7465ECAF1CDE}" type="datetimeFigureOut">
              <a:rPr lang="ar-IQ" smtClean="0"/>
              <a:t>01/02/1436</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33C7D10E-1E58-40AD-9BDC-5B5C329BBF6E}" type="slidenum">
              <a:rPr lang="ar-IQ" smtClean="0"/>
              <a:t>‹#›</a:t>
            </a:fld>
            <a:endParaRPr lang="ar-IQ"/>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7487C5E-8812-451F-9ED0-7465ECAF1CDE}" type="datetimeFigureOut">
              <a:rPr lang="ar-IQ" smtClean="0"/>
              <a:t>01/02/1436</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33C7D10E-1E58-40AD-9BDC-5B5C329BBF6E}"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C7487C5E-8812-451F-9ED0-7465ECAF1CDE}" type="datetimeFigureOut">
              <a:rPr lang="ar-IQ" smtClean="0"/>
              <a:t>01/02/1436</a:t>
            </a:fld>
            <a:endParaRPr lang="ar-IQ"/>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33C7D10E-1E58-40AD-9BDC-5B5C329BBF6E}" type="slidenum">
              <a:rPr lang="ar-IQ" smtClean="0"/>
              <a:t>‹#›</a:t>
            </a:fld>
            <a:endParaRPr lang="ar-IQ"/>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C7487C5E-8812-451F-9ED0-7465ECAF1CDE}" type="datetimeFigureOut">
              <a:rPr lang="ar-IQ" smtClean="0"/>
              <a:t>01/02/1436</a:t>
            </a:fld>
            <a:endParaRPr lang="ar-IQ"/>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33C7D10E-1E58-40AD-9BDC-5B5C329BBF6E}" type="slidenum">
              <a:rPr lang="ar-IQ" smtClean="0"/>
              <a:t>‹#›</a:t>
            </a:fld>
            <a:endParaRPr lang="ar-IQ"/>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ar-IQ"/>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C7487C5E-8812-451F-9ED0-7465ECAF1CDE}" type="datetimeFigureOut">
              <a:rPr lang="ar-IQ" smtClean="0"/>
              <a:t>01/02/1436</a:t>
            </a:fld>
            <a:endParaRPr lang="ar-IQ"/>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33C7D10E-1E58-40AD-9BDC-5B5C329BBF6E}" type="slidenum">
              <a:rPr lang="ar-IQ" smtClean="0"/>
              <a:t>‹#›</a:t>
            </a:fld>
            <a:endParaRPr lang="ar-IQ"/>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marL="54864" algn="r" rtl="1"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r" rtl="1"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r" rtl="1"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r" rtl="1"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r" rtl="1"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r" rtl="1"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r" rtl="1"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260648"/>
            <a:ext cx="8640960" cy="6408712"/>
          </a:xfrm>
        </p:spPr>
        <p:txBody>
          <a:bodyPr/>
          <a:lstStyle/>
          <a:p>
            <a:pPr algn="ctr"/>
            <a:r>
              <a:rPr lang="ar-IQ" sz="4000" dirty="0" smtClean="0">
                <a:cs typeface="AF_Aseer" pitchFamily="2" charset="-78"/>
              </a:rPr>
              <a:t>مخارج الأصوات</a:t>
            </a:r>
          </a:p>
          <a:p>
            <a:r>
              <a:rPr lang="ar-IQ" dirty="0" smtClean="0"/>
              <a:t>  </a:t>
            </a:r>
          </a:p>
          <a:p>
            <a:pPr marL="457200" indent="-457200">
              <a:buFontTx/>
              <a:buChar char="-"/>
            </a:pPr>
            <a:r>
              <a:rPr lang="ar-IQ" dirty="0" smtClean="0">
                <a:cs typeface="Ali-A-Sharif" pitchFamily="2" charset="-78"/>
              </a:rPr>
              <a:t>المخرج في الإصطلاح هو المكان الذي يحدث فيه الصوت ، ويتم بموجبه تصنيف </a:t>
            </a:r>
            <a:r>
              <a:rPr lang="ar-IQ" dirty="0" smtClean="0">
                <a:cs typeface="Ali-A-Sharif" pitchFamily="2" charset="-78"/>
              </a:rPr>
              <a:t>الأصوات </a:t>
            </a:r>
            <a:r>
              <a:rPr lang="ar-IQ" dirty="0" smtClean="0">
                <a:cs typeface="Ali-A-Sharif" pitchFamily="2" charset="-78"/>
              </a:rPr>
              <a:t>اللغوية وترتيبها  في الجهاز النطقي لدى الإنسان.</a:t>
            </a:r>
          </a:p>
          <a:p>
            <a:pPr marL="457200" indent="-457200">
              <a:buFontTx/>
              <a:buChar char="-"/>
            </a:pPr>
            <a:endParaRPr lang="ar-IQ" dirty="0" smtClean="0">
              <a:cs typeface="Ali-A-Sharif" pitchFamily="2" charset="-78"/>
            </a:endParaRPr>
          </a:p>
          <a:p>
            <a:r>
              <a:rPr lang="ar-IQ" dirty="0" smtClean="0">
                <a:cs typeface="Ali-A-Sharif" pitchFamily="2" charset="-78"/>
              </a:rPr>
              <a:t>  - أو هو الموضع الذي يتم فيه الإعتراض لمسار الهواء الصاعد من الرئتين، ويسمى عند علماء اللغة القدامى ( المجرى ) أو المحبس.</a:t>
            </a:r>
          </a:p>
          <a:p>
            <a:endParaRPr lang="ar-IQ" dirty="0" smtClean="0">
              <a:cs typeface="Ali-A-Sharif" pitchFamily="2" charset="-78"/>
            </a:endParaRPr>
          </a:p>
          <a:p>
            <a:r>
              <a:rPr lang="ar-IQ" dirty="0">
                <a:cs typeface="Ali-A-Sharif" pitchFamily="2" charset="-78"/>
              </a:rPr>
              <a:t> </a:t>
            </a:r>
            <a:r>
              <a:rPr lang="ar-IQ" dirty="0" smtClean="0">
                <a:cs typeface="Ali-A-Sharif" pitchFamily="2" charset="-78"/>
              </a:rPr>
              <a:t> - أما علماء </a:t>
            </a:r>
            <a:r>
              <a:rPr lang="ar-IQ" dirty="0" smtClean="0">
                <a:cs typeface="Ali-A-Sharif" pitchFamily="2" charset="-78"/>
              </a:rPr>
              <a:t>الأصوات الغربيون </a:t>
            </a:r>
            <a:r>
              <a:rPr lang="ar-IQ" dirty="0" smtClean="0">
                <a:cs typeface="Ali-A-Sharif" pitchFamily="2" charset="-78"/>
              </a:rPr>
              <a:t>فيطلقون عليه موضع النطق </a:t>
            </a:r>
          </a:p>
          <a:p>
            <a:r>
              <a:rPr lang="ar-IQ" dirty="0" smtClean="0">
                <a:cs typeface="Ali-A-Sharif" pitchFamily="2" charset="-78"/>
              </a:rPr>
              <a:t>( </a:t>
            </a:r>
            <a:r>
              <a:rPr lang="en-US" dirty="0" smtClean="0">
                <a:cs typeface="Ali-A-Sharif" pitchFamily="2" charset="-78"/>
              </a:rPr>
              <a:t>Point </a:t>
            </a:r>
            <a:r>
              <a:rPr lang="en-US" dirty="0" err="1" smtClean="0">
                <a:cs typeface="Ali-A-Sharif" pitchFamily="2" charset="-78"/>
              </a:rPr>
              <a:t>darticlation</a:t>
            </a:r>
            <a:r>
              <a:rPr lang="ar-IQ" dirty="0" smtClean="0">
                <a:cs typeface="Ali-A-Sharif" pitchFamily="2" charset="-78"/>
              </a:rPr>
              <a:t>  ) .</a:t>
            </a:r>
            <a:endParaRPr lang="ar-IQ" dirty="0">
              <a:cs typeface="Ali-A-Sharif" pitchFamily="2" charset="-78"/>
            </a:endParaRPr>
          </a:p>
        </p:txBody>
      </p:sp>
    </p:spTree>
    <p:extLst>
      <p:ext uri="{BB962C8B-B14F-4D97-AF65-F5344CB8AC3E}">
        <p14:creationId xmlns:p14="http://schemas.microsoft.com/office/powerpoint/2010/main" val="38090068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arn(inVertical)">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barn(inVertical)">
                                      <p:cBhvr>
                                        <p:cTn id="26" dur="500"/>
                                        <p:tgtEl>
                                          <p:spTgt spid="3">
                                            <p:txEl>
                                              <p:pRg st="6" end="6"/>
                                            </p:txEl>
                                          </p:spTgt>
                                        </p:tgtEl>
                                      </p:cBhvr>
                                    </p:animEffect>
                                  </p:childTnLst>
                                </p:cTn>
                              </p:par>
                              <p:par>
                                <p:cTn id="27" presetID="16" presetClass="entr" presetSubtype="21"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barn(inVertical)">
                                      <p:cBhvr>
                                        <p:cTn id="2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332656"/>
            <a:ext cx="8712968" cy="6264696"/>
          </a:xfrm>
        </p:spPr>
        <p:txBody>
          <a:bodyPr>
            <a:normAutofit lnSpcReduction="10000"/>
          </a:bodyPr>
          <a:lstStyle/>
          <a:p>
            <a:r>
              <a:rPr lang="ar-IQ" dirty="0" smtClean="0">
                <a:cs typeface="Ali-A-Sahifa" pitchFamily="2" charset="-78"/>
              </a:rPr>
              <a:t>  أ- الشفوي المزدوج </a:t>
            </a:r>
            <a:r>
              <a:rPr lang="ar-IQ" dirty="0" smtClean="0">
                <a:cs typeface="Ali-A-Sahifa" pitchFamily="2" charset="-78"/>
                <a:sym typeface="Wingdings" pitchFamily="2" charset="2"/>
              </a:rPr>
              <a:t>( </a:t>
            </a:r>
            <a:r>
              <a:rPr lang="en-US" dirty="0" err="1" smtClean="0">
                <a:cs typeface="Ali-A-Sahifa" pitchFamily="2" charset="-78"/>
                <a:sym typeface="Wingdings" pitchFamily="2" charset="2"/>
              </a:rPr>
              <a:t>Bilabiale</a:t>
            </a:r>
            <a:r>
              <a:rPr lang="ar-IQ" dirty="0" smtClean="0">
                <a:cs typeface="Ali-A-Sahifa" pitchFamily="2" charset="-78"/>
                <a:sym typeface="Wingdings" pitchFamily="2" charset="2"/>
              </a:rPr>
              <a:t> ).</a:t>
            </a:r>
          </a:p>
          <a:p>
            <a:r>
              <a:rPr lang="ar-IQ" dirty="0" smtClean="0">
                <a:cs typeface="Ali-A-Sahifa" pitchFamily="2" charset="-78"/>
                <a:sym typeface="Wingdings" pitchFamily="2" charset="2"/>
              </a:rPr>
              <a:t>     ويتحقق عندما تنطبق الشفتان كليا بحيث لا تسمحان للهواء الصاعد من </a:t>
            </a:r>
          </a:p>
          <a:p>
            <a:r>
              <a:rPr lang="ar-IQ" dirty="0">
                <a:cs typeface="Ali-A-Sahifa" pitchFamily="2" charset="-78"/>
                <a:sym typeface="Wingdings" pitchFamily="2" charset="2"/>
              </a:rPr>
              <a:t> </a:t>
            </a:r>
            <a:r>
              <a:rPr lang="ar-IQ" dirty="0" smtClean="0">
                <a:cs typeface="Ali-A-Sahifa" pitchFamily="2" charset="-78"/>
                <a:sym typeface="Wingdings" pitchFamily="2" charset="2"/>
              </a:rPr>
              <a:t>    الرئتين بالمرور .</a:t>
            </a:r>
          </a:p>
          <a:p>
            <a:r>
              <a:rPr lang="ar-IQ" dirty="0" smtClean="0">
                <a:cs typeface="Ali-A-Sahifa" pitchFamily="2" charset="-78"/>
                <a:sym typeface="Wingdings" pitchFamily="2" charset="2"/>
              </a:rPr>
              <a:t>ب – الشفوي الأسناني  </a:t>
            </a:r>
            <a:r>
              <a:rPr lang="ar-IQ" dirty="0">
                <a:cs typeface="Ali-A-Sahifa" pitchFamily="2" charset="-78"/>
                <a:sym typeface="Wingdings" pitchFamily="2" charset="2"/>
              </a:rPr>
              <a:t>( </a:t>
            </a:r>
            <a:r>
              <a:rPr lang="en-US" dirty="0">
                <a:cs typeface="Ali-A-Sahifa" pitchFamily="2" charset="-78"/>
                <a:sym typeface="Wingdings" pitchFamily="2" charset="2"/>
              </a:rPr>
              <a:t>Labiodental</a:t>
            </a:r>
            <a:r>
              <a:rPr lang="ar-IQ" dirty="0">
                <a:cs typeface="Ali-A-Sahifa" pitchFamily="2" charset="-78"/>
                <a:sym typeface="Wingdings" pitchFamily="2" charset="2"/>
              </a:rPr>
              <a:t> </a:t>
            </a:r>
            <a:r>
              <a:rPr lang="ar-IQ" dirty="0" smtClean="0">
                <a:cs typeface="Ali-A-Sahifa" pitchFamily="2" charset="-78"/>
                <a:sym typeface="Wingdings" pitchFamily="2" charset="2"/>
              </a:rPr>
              <a:t>).</a:t>
            </a:r>
          </a:p>
          <a:p>
            <a:r>
              <a:rPr lang="ar-IQ" dirty="0" smtClean="0">
                <a:cs typeface="Ali-A-Sahifa" pitchFamily="2" charset="-78"/>
                <a:sym typeface="Wingdings" pitchFamily="2" charset="2"/>
              </a:rPr>
              <a:t>      ويتحقق عندما تلتقي الشفة السفلى  بالأسنان العليا  ، فضلا عن   </a:t>
            </a:r>
          </a:p>
          <a:p>
            <a:r>
              <a:rPr lang="ar-IQ" dirty="0">
                <a:cs typeface="Ali-A-Sahifa" pitchFamily="2" charset="-78"/>
                <a:sym typeface="Wingdings" pitchFamily="2" charset="2"/>
              </a:rPr>
              <a:t> </a:t>
            </a:r>
            <a:r>
              <a:rPr lang="ar-IQ" dirty="0" smtClean="0">
                <a:cs typeface="Ali-A-Sahifa" pitchFamily="2" charset="-78"/>
                <a:sym typeface="Wingdings" pitchFamily="2" charset="2"/>
              </a:rPr>
              <a:t>     حدوث تضييق في مجر الهواء .</a:t>
            </a:r>
          </a:p>
          <a:p>
            <a:endParaRPr lang="ar-IQ" dirty="0">
              <a:cs typeface="Ali-A-Sahifa" pitchFamily="2" charset="-78"/>
              <a:sym typeface="Wingdings" pitchFamily="2" charset="2"/>
            </a:endParaRPr>
          </a:p>
          <a:p>
            <a:r>
              <a:rPr lang="ar-IQ" dirty="0" smtClean="0">
                <a:cs typeface="Ali-A-Sahifa" pitchFamily="2" charset="-78"/>
                <a:sym typeface="Wingdings" pitchFamily="2" charset="2"/>
              </a:rPr>
              <a:t>2- المخرج الأسناي ( </a:t>
            </a:r>
            <a:r>
              <a:rPr lang="en-US" dirty="0" smtClean="0">
                <a:cs typeface="Ali-A-Sahifa" pitchFamily="2" charset="-78"/>
                <a:sym typeface="Wingdings" pitchFamily="2" charset="2"/>
              </a:rPr>
              <a:t>Dental </a:t>
            </a:r>
            <a:r>
              <a:rPr lang="ar-IQ" dirty="0" smtClean="0">
                <a:cs typeface="Ali-A-Sahifa" pitchFamily="2" charset="-78"/>
                <a:sym typeface="Wingdings" pitchFamily="2" charset="2"/>
              </a:rPr>
              <a:t> ) .</a:t>
            </a:r>
          </a:p>
          <a:p>
            <a:r>
              <a:rPr lang="ar-IQ" dirty="0">
                <a:cs typeface="Ali-A-Sahifa" pitchFamily="2" charset="-78"/>
                <a:sym typeface="Wingdings" pitchFamily="2" charset="2"/>
              </a:rPr>
              <a:t> </a:t>
            </a:r>
            <a:r>
              <a:rPr lang="ar-IQ" dirty="0" smtClean="0">
                <a:cs typeface="Ali-A-Sahifa" pitchFamily="2" charset="-78"/>
                <a:sym typeface="Wingdings" pitchFamily="2" charset="2"/>
              </a:rPr>
              <a:t>   ويتحقق عندما </a:t>
            </a:r>
            <a:r>
              <a:rPr lang="ar-IQ" dirty="0" smtClean="0">
                <a:cs typeface="Ali-A-Sahifa" pitchFamily="2" charset="-78"/>
                <a:sym typeface="Wingdings" pitchFamily="2" charset="2"/>
              </a:rPr>
              <a:t>يتصل طرف </a:t>
            </a:r>
            <a:r>
              <a:rPr lang="ar-IQ" dirty="0" smtClean="0">
                <a:cs typeface="Ali-A-Sahifa" pitchFamily="2" charset="-78"/>
                <a:sym typeface="Wingdings" pitchFamily="2" charset="2"/>
              </a:rPr>
              <a:t>اللسان أو الذولق بالأسنان  ، وينقسم على أربعة اقسام :</a:t>
            </a:r>
          </a:p>
          <a:p>
            <a:endParaRPr lang="ar-IQ" dirty="0">
              <a:cs typeface="Ali-A-Sahifa" pitchFamily="2" charset="-78"/>
              <a:sym typeface="Wingdings" pitchFamily="2" charset="2"/>
            </a:endParaRPr>
          </a:p>
          <a:p>
            <a:r>
              <a:rPr lang="ar-IQ" dirty="0" smtClean="0">
                <a:cs typeface="Ali-A-Sahifa" pitchFamily="2" charset="-78"/>
                <a:sym typeface="Wingdings" pitchFamily="2" charset="2"/>
              </a:rPr>
              <a:t> أ- الأسناني المنبسط ( </a:t>
            </a:r>
            <a:r>
              <a:rPr lang="en-US" dirty="0" err="1" smtClean="0">
                <a:cs typeface="Ali-A-Sahifa" pitchFamily="2" charset="-78"/>
                <a:sym typeface="Wingdings" pitchFamily="2" charset="2"/>
              </a:rPr>
              <a:t>Apicales</a:t>
            </a:r>
            <a:r>
              <a:rPr lang="en-US" dirty="0" smtClean="0">
                <a:cs typeface="Ali-A-Sahifa" pitchFamily="2" charset="-78"/>
                <a:sym typeface="Wingdings" pitchFamily="2" charset="2"/>
              </a:rPr>
              <a:t>  Plate</a:t>
            </a:r>
            <a:r>
              <a:rPr lang="ar-IQ" dirty="0" smtClean="0">
                <a:cs typeface="Ali-A-Sahifa" pitchFamily="2" charset="-78"/>
                <a:sym typeface="Wingdings" pitchFamily="2" charset="2"/>
              </a:rPr>
              <a:t>  )</a:t>
            </a:r>
          </a:p>
          <a:p>
            <a:r>
              <a:rPr lang="ar-IQ" dirty="0">
                <a:cs typeface="Ali-A-Sahifa" pitchFamily="2" charset="-78"/>
                <a:sym typeface="Wingdings" pitchFamily="2" charset="2"/>
              </a:rPr>
              <a:t> </a:t>
            </a:r>
            <a:r>
              <a:rPr lang="ar-IQ" dirty="0" smtClean="0">
                <a:cs typeface="Ali-A-Sahifa" pitchFamily="2" charset="-78"/>
                <a:sym typeface="Wingdings" pitchFamily="2" charset="2"/>
              </a:rPr>
              <a:t> ويحدث ذلك عند انخفاض اللسان نحو الأسفل .</a:t>
            </a:r>
            <a:endParaRPr lang="ar-IQ" dirty="0">
              <a:cs typeface="Ali-A-Sahifa" pitchFamily="2" charset="-78"/>
              <a:sym typeface="Wingdings" pitchFamily="2" charset="2"/>
            </a:endParaRPr>
          </a:p>
          <a:p>
            <a:endParaRPr lang="ar-IQ" dirty="0" smtClean="0">
              <a:cs typeface="Ali-A-Sahifa" pitchFamily="2" charset="-78"/>
              <a:sym typeface="Wingdings" pitchFamily="2" charset="2"/>
            </a:endParaRPr>
          </a:p>
          <a:p>
            <a:endParaRPr lang="ar-IQ" dirty="0">
              <a:cs typeface="Ali-A-Sahifa" pitchFamily="2" charset="-78"/>
              <a:sym typeface="Wingdings" pitchFamily="2" charset="2"/>
            </a:endParaRPr>
          </a:p>
          <a:p>
            <a:endParaRPr lang="ar-IQ" dirty="0" smtClean="0">
              <a:cs typeface="Ali-A-Sahifa" pitchFamily="2" charset="-78"/>
              <a:sym typeface="Wingdings" pitchFamily="2" charset="2"/>
            </a:endParaRPr>
          </a:p>
        </p:txBody>
      </p:sp>
    </p:spTree>
    <p:extLst>
      <p:ext uri="{BB962C8B-B14F-4D97-AF65-F5344CB8AC3E}">
        <p14:creationId xmlns:p14="http://schemas.microsoft.com/office/powerpoint/2010/main" val="250369505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arn(inVertical)">
                                      <p:cBhvr>
                                        <p:cTn id="21" dur="500"/>
                                        <p:tgtEl>
                                          <p:spTgt spid="3">
                                            <p:txEl>
                                              <p:pRg st="4" end="4"/>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arn(inVertical)">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circle(in)">
                                      <p:cBhvr>
                                        <p:cTn id="29" dur="2000"/>
                                        <p:tgtEl>
                                          <p:spTgt spid="3">
                                            <p:txEl>
                                              <p:pRg st="7" end="7"/>
                                            </p:txEl>
                                          </p:spTgt>
                                        </p:tgtEl>
                                      </p:cBhvr>
                                    </p:animEffect>
                                  </p:childTnLst>
                                </p:cTn>
                              </p:par>
                              <p:par>
                                <p:cTn id="30" presetID="6" presetClass="entr" presetSubtype="16" fill="hold"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circle(in)">
                                      <p:cBhvr>
                                        <p:cTn id="32" dur="20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circle(in)">
                                      <p:cBhvr>
                                        <p:cTn id="37" dur="2000"/>
                                        <p:tgtEl>
                                          <p:spTgt spid="3">
                                            <p:txEl>
                                              <p:pRg st="10" end="10"/>
                                            </p:txEl>
                                          </p:spTgt>
                                        </p:tgtEl>
                                      </p:cBhvr>
                                    </p:animEffect>
                                  </p:childTnLst>
                                </p:cTn>
                              </p:par>
                              <p:par>
                                <p:cTn id="38" presetID="6" presetClass="entr" presetSubtype="16" fill="hold"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circle(in)">
                                      <p:cBhvr>
                                        <p:cTn id="40"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260648"/>
            <a:ext cx="8784976" cy="6408712"/>
          </a:xfrm>
        </p:spPr>
        <p:txBody>
          <a:bodyPr>
            <a:normAutofit/>
          </a:bodyPr>
          <a:lstStyle/>
          <a:p>
            <a:r>
              <a:rPr lang="ar-IQ" dirty="0" smtClean="0">
                <a:cs typeface="Ali-A-Sahifa" pitchFamily="2" charset="-78"/>
              </a:rPr>
              <a:t>ب- بين الأسنان ( </a:t>
            </a:r>
            <a:r>
              <a:rPr lang="en-US" dirty="0" smtClean="0">
                <a:cs typeface="Ali-A-Sahifa" pitchFamily="2" charset="-78"/>
              </a:rPr>
              <a:t>Inter  dental</a:t>
            </a:r>
            <a:r>
              <a:rPr lang="ar-IQ" dirty="0" smtClean="0">
                <a:cs typeface="Ali-A-Sahifa" pitchFamily="2" charset="-78"/>
              </a:rPr>
              <a:t>  ) .</a:t>
            </a:r>
          </a:p>
          <a:p>
            <a:r>
              <a:rPr lang="ar-IQ" dirty="0">
                <a:cs typeface="Ali-A-Sahifa" pitchFamily="2" charset="-78"/>
              </a:rPr>
              <a:t> </a:t>
            </a:r>
            <a:r>
              <a:rPr lang="ar-IQ" dirty="0" smtClean="0">
                <a:cs typeface="Ali-A-Sahifa" pitchFamily="2" charset="-78"/>
              </a:rPr>
              <a:t>    وذلك عندما يتوسط اللسان الأسنان العليا والسفلى .</a:t>
            </a:r>
          </a:p>
          <a:p>
            <a:endParaRPr lang="ar-IQ" dirty="0" smtClean="0">
              <a:cs typeface="Ali-A-Sahifa" pitchFamily="2" charset="-78"/>
            </a:endParaRPr>
          </a:p>
          <a:p>
            <a:r>
              <a:rPr lang="ar-IQ" dirty="0" smtClean="0">
                <a:cs typeface="Ali-A-Sahifa" pitchFamily="2" charset="-78"/>
              </a:rPr>
              <a:t>ج – الأسناني اللثوي ( </a:t>
            </a:r>
            <a:r>
              <a:rPr lang="en-US" dirty="0" smtClean="0">
                <a:cs typeface="Ali-A-Sahifa" pitchFamily="2" charset="-78"/>
              </a:rPr>
              <a:t>Alveolar</a:t>
            </a:r>
            <a:r>
              <a:rPr lang="ar-IQ" dirty="0" smtClean="0">
                <a:cs typeface="Ali-A-Sahifa" pitchFamily="2" charset="-78"/>
              </a:rPr>
              <a:t>  </a:t>
            </a:r>
            <a:r>
              <a:rPr lang="en-US" dirty="0" smtClean="0">
                <a:cs typeface="Ali-A-Sahifa" pitchFamily="2" charset="-78"/>
              </a:rPr>
              <a:t>Apace - </a:t>
            </a:r>
            <a:r>
              <a:rPr lang="ar-IQ" dirty="0" smtClean="0">
                <a:cs typeface="Ali-A-Sahifa" pitchFamily="2" charset="-78"/>
              </a:rPr>
              <a:t> ).</a:t>
            </a:r>
          </a:p>
          <a:p>
            <a:r>
              <a:rPr lang="ar-IQ" dirty="0" smtClean="0">
                <a:cs typeface="Ali-A-Sahifa" pitchFamily="2" charset="-78"/>
              </a:rPr>
              <a:t>ويتم عند اتصال اللسان بالأسنان العليا أو مقدمة اللسان باللثة  أو أصول الثنايا .</a:t>
            </a:r>
          </a:p>
          <a:p>
            <a:endParaRPr lang="ar-IQ" dirty="0">
              <a:cs typeface="Ali-A-Sahifa" pitchFamily="2" charset="-78"/>
            </a:endParaRPr>
          </a:p>
          <a:p>
            <a:r>
              <a:rPr lang="ar-IQ" dirty="0" smtClean="0">
                <a:cs typeface="Ali-A-Sahifa" pitchFamily="2" charset="-78"/>
              </a:rPr>
              <a:t>د- الأسناني الرجعي ( </a:t>
            </a:r>
            <a:r>
              <a:rPr lang="en-US" dirty="0" smtClean="0">
                <a:cs typeface="Ali-A-Sahifa" pitchFamily="2" charset="-78"/>
              </a:rPr>
              <a:t>Palatable </a:t>
            </a:r>
            <a:r>
              <a:rPr lang="ar-IQ" dirty="0" smtClean="0">
                <a:cs typeface="Ali-A-Sahifa" pitchFamily="2" charset="-78"/>
              </a:rPr>
              <a:t>  ) .</a:t>
            </a:r>
          </a:p>
          <a:p>
            <a:r>
              <a:rPr lang="ar-IQ" dirty="0" smtClean="0">
                <a:cs typeface="Ali-A-Sahifa" pitchFamily="2" charset="-78"/>
              </a:rPr>
              <a:t>ويتم عند اتصال سطح اللسان بالحنك ، وينقسم بدوره على ثلاثة أقسام :</a:t>
            </a:r>
          </a:p>
          <a:p>
            <a:r>
              <a:rPr lang="ar-IQ" dirty="0">
                <a:cs typeface="Ali-A-Sahifa" pitchFamily="2" charset="-78"/>
              </a:rPr>
              <a:t> </a:t>
            </a:r>
            <a:r>
              <a:rPr lang="ar-IQ" dirty="0" smtClean="0">
                <a:cs typeface="Ali-A-Sahifa" pitchFamily="2" charset="-78"/>
              </a:rPr>
              <a:t>  - الغاري الأمامي : ويتم عندما يتصل سطح اللسان بالجزء الأمامي من </a:t>
            </a:r>
          </a:p>
          <a:p>
            <a:r>
              <a:rPr lang="ar-IQ" dirty="0">
                <a:cs typeface="Ali-A-Sahifa" pitchFamily="2" charset="-78"/>
              </a:rPr>
              <a:t> </a:t>
            </a:r>
            <a:r>
              <a:rPr lang="ar-IQ" dirty="0" smtClean="0">
                <a:cs typeface="Ali-A-Sahifa" pitchFamily="2" charset="-78"/>
              </a:rPr>
              <a:t>        الحنك الأعلى .</a:t>
            </a:r>
          </a:p>
          <a:p>
            <a:r>
              <a:rPr lang="ar-IQ" dirty="0">
                <a:cs typeface="Ali-A-Sahifa" pitchFamily="2" charset="-78"/>
              </a:rPr>
              <a:t> </a:t>
            </a:r>
            <a:r>
              <a:rPr lang="ar-IQ" dirty="0" smtClean="0">
                <a:cs typeface="Ali-A-Sahifa" pitchFamily="2" charset="-78"/>
              </a:rPr>
              <a:t>   - الغاري الخلفي : </a:t>
            </a:r>
            <a:r>
              <a:rPr lang="ar-IQ" dirty="0">
                <a:cs typeface="Ali-A-Sahifa" pitchFamily="2" charset="-78"/>
              </a:rPr>
              <a:t>ويتم </a:t>
            </a:r>
            <a:r>
              <a:rPr lang="ar-IQ" dirty="0" smtClean="0">
                <a:cs typeface="Ali-A-Sahifa" pitchFamily="2" charset="-78"/>
              </a:rPr>
              <a:t>عندما </a:t>
            </a:r>
            <a:r>
              <a:rPr lang="ar-IQ" dirty="0">
                <a:cs typeface="Ali-A-Sahifa" pitchFamily="2" charset="-78"/>
              </a:rPr>
              <a:t>يتصل سطح </a:t>
            </a:r>
            <a:r>
              <a:rPr lang="ar-IQ" dirty="0" smtClean="0">
                <a:cs typeface="Ali-A-Sahifa" pitchFamily="2" charset="-78"/>
              </a:rPr>
              <a:t>اللسان  بمؤخرة الحنك  </a:t>
            </a:r>
            <a:endParaRPr lang="ar-IQ" dirty="0">
              <a:cs typeface="Ali-A-Sahifa" pitchFamily="2" charset="-78"/>
            </a:endParaRPr>
          </a:p>
        </p:txBody>
      </p:sp>
    </p:spTree>
    <p:extLst>
      <p:ext uri="{BB962C8B-B14F-4D97-AF65-F5344CB8AC3E}">
        <p14:creationId xmlns:p14="http://schemas.microsoft.com/office/powerpoint/2010/main" val="390317240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arn(inVertical)">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arn(inVertical)">
                                      <p:cBhvr>
                                        <p:cTn id="23" dur="500"/>
                                        <p:tgtEl>
                                          <p:spTgt spid="3">
                                            <p:txEl>
                                              <p:pRg st="6" end="6"/>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barn(inVertical)">
                                      <p:cBhvr>
                                        <p:cTn id="26" dur="500"/>
                                        <p:tgtEl>
                                          <p:spTgt spid="3">
                                            <p:txEl>
                                              <p:pRg st="7" end="7"/>
                                            </p:txEl>
                                          </p:spTgt>
                                        </p:tgtEl>
                                      </p:cBhvr>
                                    </p:animEffect>
                                  </p:childTnLst>
                                </p:cTn>
                              </p:par>
                              <p:par>
                                <p:cTn id="27" presetID="16" presetClass="entr" presetSubtype="21"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barn(inVertical)">
                                      <p:cBhvr>
                                        <p:cTn id="29" dur="500"/>
                                        <p:tgtEl>
                                          <p:spTgt spid="3">
                                            <p:txEl>
                                              <p:pRg st="8" end="8"/>
                                            </p:txEl>
                                          </p:spTgt>
                                        </p:tgtEl>
                                      </p:cBhvr>
                                    </p:animEffect>
                                  </p:childTnLst>
                                </p:cTn>
                              </p:par>
                              <p:par>
                                <p:cTn id="30" presetID="16" presetClass="entr" presetSubtype="21" fill="hold"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barn(inVertical)">
                                      <p:cBhvr>
                                        <p:cTn id="3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88640"/>
            <a:ext cx="8712968" cy="6552728"/>
          </a:xfrm>
        </p:spPr>
        <p:txBody>
          <a:bodyPr/>
          <a:lstStyle/>
          <a:p>
            <a:r>
              <a:rPr lang="ar-IQ" dirty="0" smtClean="0">
                <a:cs typeface="Ali-A-Sahifa" pitchFamily="2" charset="-78"/>
              </a:rPr>
              <a:t>  - الطبقي : ويتحقق ذلك باتصال سطح اللسان بالطبق ، وهو الجزء الرخو من الحنك الأعلى .</a:t>
            </a:r>
          </a:p>
          <a:p>
            <a:r>
              <a:rPr lang="ar-IQ" dirty="0">
                <a:cs typeface="Ali-A-Sahifa" pitchFamily="2" charset="-78"/>
              </a:rPr>
              <a:t>  </a:t>
            </a:r>
            <a:endParaRPr lang="ar-IQ" dirty="0" smtClean="0">
              <a:cs typeface="Ali-A-Sahifa" pitchFamily="2" charset="-78"/>
            </a:endParaRPr>
          </a:p>
          <a:p>
            <a:r>
              <a:rPr lang="ar-IQ" dirty="0">
                <a:cs typeface="Ali-A-Sahifa" pitchFamily="2" charset="-78"/>
              </a:rPr>
              <a:t> </a:t>
            </a:r>
            <a:r>
              <a:rPr lang="ar-IQ" dirty="0" smtClean="0">
                <a:cs typeface="Ali-A-Sahifa" pitchFamily="2" charset="-78"/>
              </a:rPr>
              <a:t>4- مرج الصافرات والشينات : ويكون ذلك بامتداد اللسان في قاع الفم ، ويتخذ شكل مجرى ، يمكن الهواء من المرور  وينقسم : </a:t>
            </a:r>
          </a:p>
          <a:p>
            <a:endParaRPr lang="ar-IQ" dirty="0" smtClean="0">
              <a:cs typeface="Ali-A-Sahifa" pitchFamily="2" charset="-78"/>
            </a:endParaRPr>
          </a:p>
          <a:p>
            <a:r>
              <a:rPr lang="ar-IQ" dirty="0" smtClean="0">
                <a:cs typeface="Ali-A-Sahifa" pitchFamily="2" charset="-78"/>
              </a:rPr>
              <a:t>    أ- الصافرات ( </a:t>
            </a:r>
            <a:r>
              <a:rPr lang="en-US" dirty="0" smtClean="0">
                <a:cs typeface="Ali-A-Sahifa" pitchFamily="2" charset="-78"/>
              </a:rPr>
              <a:t> </a:t>
            </a:r>
            <a:r>
              <a:rPr lang="en-US" dirty="0" err="1" smtClean="0">
                <a:cs typeface="Ali-A-Sahifa" pitchFamily="2" charset="-78"/>
              </a:rPr>
              <a:t>Sifflantes</a:t>
            </a:r>
            <a:r>
              <a:rPr lang="ar-IQ" dirty="0" smtClean="0">
                <a:cs typeface="Ali-A-Sahifa" pitchFamily="2" charset="-78"/>
              </a:rPr>
              <a:t> ) وتحدث  عندما تتصل مقدمة اللسان بالحنك الأمامي .</a:t>
            </a:r>
          </a:p>
          <a:p>
            <a:endParaRPr lang="ar-IQ" dirty="0" smtClean="0">
              <a:cs typeface="Ali-A-Sahifa" pitchFamily="2" charset="-78"/>
            </a:endParaRPr>
          </a:p>
          <a:p>
            <a:r>
              <a:rPr lang="ar-IQ" dirty="0">
                <a:cs typeface="Ali-A-Sahifa" pitchFamily="2" charset="-78"/>
              </a:rPr>
              <a:t> </a:t>
            </a:r>
            <a:r>
              <a:rPr lang="ar-IQ" dirty="0" smtClean="0">
                <a:cs typeface="Ali-A-Sahifa" pitchFamily="2" charset="-78"/>
              </a:rPr>
              <a:t>   ب- الشينات ( </a:t>
            </a:r>
            <a:r>
              <a:rPr lang="en-US" dirty="0" smtClean="0">
                <a:cs typeface="Ali-A-Sahifa" pitchFamily="2" charset="-78"/>
              </a:rPr>
              <a:t> </a:t>
            </a:r>
            <a:r>
              <a:rPr lang="en-US" dirty="0" err="1" smtClean="0">
                <a:cs typeface="Ali-A-Sahifa" pitchFamily="2" charset="-78"/>
              </a:rPr>
              <a:t>chuntantes</a:t>
            </a:r>
            <a:r>
              <a:rPr lang="en-US" dirty="0" smtClean="0">
                <a:cs typeface="Ali-A-Sahifa" pitchFamily="2" charset="-78"/>
              </a:rPr>
              <a:t> </a:t>
            </a:r>
            <a:r>
              <a:rPr lang="ar-IQ" dirty="0" smtClean="0">
                <a:cs typeface="Ali-A-Sahifa" pitchFamily="2" charset="-78"/>
              </a:rPr>
              <a:t> ) وتحدث عند اتصال مقدمة اللسان ( الأسلة ) بالحنك الأوسط .</a:t>
            </a:r>
          </a:p>
          <a:p>
            <a:endParaRPr lang="ar-IQ" dirty="0">
              <a:cs typeface="Ali-A-Sahifa" pitchFamily="2" charset="-78"/>
            </a:endParaRPr>
          </a:p>
        </p:txBody>
      </p:sp>
    </p:spTree>
    <p:extLst>
      <p:ext uri="{BB962C8B-B14F-4D97-AF65-F5344CB8AC3E}">
        <p14:creationId xmlns:p14="http://schemas.microsoft.com/office/powerpoint/2010/main" val="1444743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circle(in)">
                                      <p:cBhvr>
                                        <p:cTn id="2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88640"/>
            <a:ext cx="8640960" cy="6480720"/>
          </a:xfrm>
        </p:spPr>
        <p:txBody>
          <a:bodyPr/>
          <a:lstStyle/>
          <a:p>
            <a:r>
              <a:rPr lang="ar-IQ" dirty="0" smtClean="0">
                <a:cs typeface="Ali-A-Sahifa" pitchFamily="2" charset="-78"/>
              </a:rPr>
              <a:t>5- المخرج اللهوي ( </a:t>
            </a:r>
            <a:r>
              <a:rPr lang="en-US" dirty="0" smtClean="0">
                <a:cs typeface="Ali-A-Sahifa" pitchFamily="2" charset="-78"/>
              </a:rPr>
              <a:t>uvular ire </a:t>
            </a:r>
            <a:r>
              <a:rPr lang="ar-IQ" dirty="0" smtClean="0">
                <a:cs typeface="Ali-A-Sahifa" pitchFamily="2" charset="-78"/>
              </a:rPr>
              <a:t> ). ويتحقق هذا المخرج عندما يلتقي أقصى اللسان باللهاة .</a:t>
            </a:r>
          </a:p>
          <a:p>
            <a:endParaRPr lang="ar-IQ" dirty="0">
              <a:cs typeface="Ali-A-Sahifa" pitchFamily="2" charset="-78"/>
            </a:endParaRPr>
          </a:p>
          <a:p>
            <a:r>
              <a:rPr lang="ar-IQ" dirty="0" smtClean="0">
                <a:cs typeface="Ali-A-Sahifa" pitchFamily="2" charset="-78"/>
              </a:rPr>
              <a:t>6- المخرج الحنجري ( </a:t>
            </a:r>
            <a:r>
              <a:rPr lang="en-US" dirty="0" smtClean="0">
                <a:cs typeface="Ali-A-Sahifa" pitchFamily="2" charset="-78"/>
              </a:rPr>
              <a:t>Laryngeal </a:t>
            </a:r>
            <a:r>
              <a:rPr lang="ar-IQ" dirty="0" smtClean="0">
                <a:cs typeface="Ali-A-Sahifa" pitchFamily="2" charset="-78"/>
              </a:rPr>
              <a:t> ) . ويتحقق هذا المخرج عندما تتوقف حركة الوترين الصوتيين ، ويتقلص الغشاء الداخلي للحنجرة .</a:t>
            </a:r>
          </a:p>
          <a:p>
            <a:endParaRPr lang="ar-IQ" dirty="0">
              <a:cs typeface="Ali-A-Sahifa" pitchFamily="2" charset="-78"/>
            </a:endParaRPr>
          </a:p>
          <a:p>
            <a:r>
              <a:rPr lang="ar-IQ" dirty="0" smtClean="0">
                <a:cs typeface="Ali-A-Sahifa" pitchFamily="2" charset="-78"/>
              </a:rPr>
              <a:t>  هذه باختصار أهم المخارج الصوتية في الدراسات اللسانية الحديثة ، وقد تم بموجب  هذه المخارج تصنيف الأصوات الصامتة في العربية على النحو الآتي :</a:t>
            </a:r>
            <a:endParaRPr lang="ar-IQ" dirty="0">
              <a:cs typeface="Ali-A-Sahifa" pitchFamily="2" charset="-78"/>
            </a:endParaRPr>
          </a:p>
        </p:txBody>
      </p:sp>
    </p:spTree>
    <p:extLst>
      <p:ext uri="{BB962C8B-B14F-4D97-AF65-F5344CB8AC3E}">
        <p14:creationId xmlns:p14="http://schemas.microsoft.com/office/powerpoint/2010/main" val="18241413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188640"/>
            <a:ext cx="8856984" cy="6480720"/>
          </a:xfrm>
        </p:spPr>
        <p:txBody>
          <a:bodyPr/>
          <a:lstStyle/>
          <a:p>
            <a:endParaRPr lang="ar-IQ" dirty="0"/>
          </a:p>
        </p:txBody>
      </p:sp>
      <p:pic>
        <p:nvPicPr>
          <p:cNvPr id="4" name="Picture 3" descr="http://4.bp.blogspot.com/_oWFes2epC7s/S9lffezb5WI/AAAAAAAAAAc/SEAPoWCdkwU/s1600/Picture1.jpg"/>
          <p:cNvPicPr/>
          <p:nvPr/>
        </p:nvPicPr>
        <p:blipFill>
          <a:blip r:embed="rId2">
            <a:extLst>
              <a:ext uri="{28A0092B-C50C-407E-A947-70E740481C1C}">
                <a14:useLocalDpi xmlns:a14="http://schemas.microsoft.com/office/drawing/2010/main" val="0"/>
              </a:ext>
            </a:extLst>
          </a:blip>
          <a:srcRect/>
          <a:stretch>
            <a:fillRect/>
          </a:stretch>
        </p:blipFill>
        <p:spPr bwMode="auto">
          <a:xfrm>
            <a:off x="179512" y="260648"/>
            <a:ext cx="8712968" cy="6408712"/>
          </a:xfrm>
          <a:prstGeom prst="rect">
            <a:avLst/>
          </a:prstGeom>
          <a:noFill/>
          <a:ln>
            <a:noFill/>
          </a:ln>
        </p:spPr>
      </p:pic>
    </p:spTree>
    <p:extLst>
      <p:ext uri="{BB962C8B-B14F-4D97-AF65-F5344CB8AC3E}">
        <p14:creationId xmlns:p14="http://schemas.microsoft.com/office/powerpoint/2010/main" val="378550111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856984" cy="6552728"/>
          </a:xfrm>
        </p:spPr>
        <p:txBody>
          <a:bodyPr/>
          <a:lstStyle/>
          <a:p>
            <a:r>
              <a:rPr lang="ar-IQ" dirty="0" smtClean="0">
                <a:cs typeface="Ali-A-Sahifa" pitchFamily="2" charset="-78"/>
              </a:rPr>
              <a:t>1- الأصوات الشفوية المزدوجة : وهي ( الباء ، الميم ، الواو ) .</a:t>
            </a:r>
          </a:p>
          <a:p>
            <a:endParaRPr lang="ar-IQ" dirty="0">
              <a:cs typeface="Ali-A-Sahifa" pitchFamily="2" charset="-78"/>
            </a:endParaRPr>
          </a:p>
          <a:p>
            <a:r>
              <a:rPr lang="ar-IQ" dirty="0" smtClean="0">
                <a:cs typeface="Ali-A-Sahifa" pitchFamily="2" charset="-78"/>
              </a:rPr>
              <a:t>2- الأصوات الشفوية الأسنانية : وهي ( الفاء ) .</a:t>
            </a:r>
          </a:p>
          <a:p>
            <a:endParaRPr lang="ar-IQ" dirty="0">
              <a:cs typeface="Ali-A-Sahifa" pitchFamily="2" charset="-78"/>
            </a:endParaRPr>
          </a:p>
          <a:p>
            <a:r>
              <a:rPr lang="ar-IQ" dirty="0" smtClean="0">
                <a:cs typeface="Ali-A-Sahifa" pitchFamily="2" charset="-78"/>
              </a:rPr>
              <a:t>3- الأصوات بين الأسنانية : وهي ( الظاء ، الذال ، الثاء ) .</a:t>
            </a:r>
          </a:p>
          <a:p>
            <a:endParaRPr lang="ar-IQ" dirty="0">
              <a:cs typeface="Ali-A-Sahifa" pitchFamily="2" charset="-78"/>
            </a:endParaRPr>
          </a:p>
          <a:p>
            <a:r>
              <a:rPr lang="ar-IQ" dirty="0" smtClean="0">
                <a:cs typeface="Ali-A-Sahifa" pitchFamily="2" charset="-78"/>
              </a:rPr>
              <a:t>4- الأصوات الأسنانية اللثوية : </a:t>
            </a:r>
          </a:p>
          <a:p>
            <a:r>
              <a:rPr lang="ar-IQ" dirty="0">
                <a:cs typeface="Ali-A-Sahifa" pitchFamily="2" charset="-78"/>
              </a:rPr>
              <a:t> </a:t>
            </a:r>
            <a:r>
              <a:rPr lang="ar-IQ" dirty="0" smtClean="0">
                <a:cs typeface="Ali-A-Sahifa" pitchFamily="2" charset="-78"/>
              </a:rPr>
              <a:t>    وهي ( الضاد ، الدال، الطاء،التاء،الزاي ،الصاد ، السين ).</a:t>
            </a:r>
          </a:p>
          <a:p>
            <a:endParaRPr lang="ar-IQ" dirty="0">
              <a:cs typeface="Ali-A-Sahifa" pitchFamily="2" charset="-78"/>
            </a:endParaRPr>
          </a:p>
          <a:p>
            <a:r>
              <a:rPr lang="ar-IQ" dirty="0" smtClean="0">
                <a:cs typeface="Ali-A-Sahifa" pitchFamily="2" charset="-78"/>
              </a:rPr>
              <a:t>5- الأصوات اللثوية المائعة : وهي ( اللام ، الراء ، النون ) .</a:t>
            </a:r>
          </a:p>
          <a:p>
            <a:endParaRPr lang="ar-IQ" dirty="0">
              <a:cs typeface="Ali-A-Sahifa" pitchFamily="2" charset="-78"/>
            </a:endParaRPr>
          </a:p>
          <a:p>
            <a:r>
              <a:rPr lang="ar-IQ" dirty="0" smtClean="0">
                <a:cs typeface="Ali-A-Sahifa" pitchFamily="2" charset="-78"/>
              </a:rPr>
              <a:t>6- الأصوات الغارية الأمامية : وهي : (الشين، الجيم ، الياء).</a:t>
            </a:r>
            <a:endParaRPr lang="ar-IQ" dirty="0">
              <a:cs typeface="Ali-A-Sahifa" pitchFamily="2" charset="-78"/>
            </a:endParaRPr>
          </a:p>
        </p:txBody>
      </p:sp>
    </p:spTree>
    <p:extLst>
      <p:ext uri="{BB962C8B-B14F-4D97-AF65-F5344CB8AC3E}">
        <p14:creationId xmlns:p14="http://schemas.microsoft.com/office/powerpoint/2010/main" val="29129090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 calcmode="lin" valueType="num">
                                      <p:cBhvr additive="base">
                                        <p:cTn id="3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 calcmode="lin" valueType="num">
                                      <p:cBhvr additive="base">
                                        <p:cTn id="3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856984" cy="6480720"/>
          </a:xfrm>
        </p:spPr>
        <p:txBody>
          <a:bodyPr/>
          <a:lstStyle/>
          <a:p>
            <a:r>
              <a:rPr lang="ar-IQ" dirty="0" smtClean="0">
                <a:cs typeface="Ali-A-Sahifa" pitchFamily="2" charset="-78"/>
              </a:rPr>
              <a:t>7- الأصوات </a:t>
            </a:r>
            <a:r>
              <a:rPr lang="ar-IQ" dirty="0" smtClean="0">
                <a:cs typeface="Ali-A-Sahifa" pitchFamily="2" charset="-78"/>
              </a:rPr>
              <a:t>الغارية </a:t>
            </a:r>
            <a:r>
              <a:rPr lang="ar-IQ" dirty="0" smtClean="0">
                <a:cs typeface="Ali-A-Sahifa" pitchFamily="2" charset="-78"/>
              </a:rPr>
              <a:t>الخلفية : وهي ( </a:t>
            </a:r>
            <a:r>
              <a:rPr lang="ar-IQ" dirty="0" smtClean="0">
                <a:cs typeface="Ali-A-Sahifa" pitchFamily="2" charset="-78"/>
              </a:rPr>
              <a:t>القاف </a:t>
            </a:r>
            <a:r>
              <a:rPr lang="ar-IQ" dirty="0" smtClean="0">
                <a:cs typeface="Ali-A-Sahifa" pitchFamily="2" charset="-78"/>
              </a:rPr>
              <a:t>) . </a:t>
            </a:r>
          </a:p>
          <a:p>
            <a:endParaRPr lang="ar-IQ" dirty="0">
              <a:cs typeface="Ali-A-Sahifa" pitchFamily="2" charset="-78"/>
            </a:endParaRPr>
          </a:p>
          <a:p>
            <a:r>
              <a:rPr lang="ar-IQ" dirty="0" smtClean="0">
                <a:cs typeface="Ali-A-Sahifa" pitchFamily="2" charset="-78"/>
              </a:rPr>
              <a:t>8- الأصوات الطبقية : وهي ( الكاف ، الغين </a:t>
            </a:r>
            <a:r>
              <a:rPr lang="ar-IQ" dirty="0" smtClean="0">
                <a:cs typeface="Ali-A-Sahifa" pitchFamily="2" charset="-78"/>
              </a:rPr>
              <a:t>، </a:t>
            </a:r>
            <a:r>
              <a:rPr lang="ar-IQ" dirty="0" smtClean="0">
                <a:cs typeface="Ali-A-Sahifa" pitchFamily="2" charset="-78"/>
              </a:rPr>
              <a:t>الخاء ) .</a:t>
            </a:r>
          </a:p>
          <a:p>
            <a:endParaRPr lang="ar-IQ" dirty="0">
              <a:cs typeface="Ali-A-Sahifa" pitchFamily="2" charset="-78"/>
            </a:endParaRPr>
          </a:p>
          <a:p>
            <a:r>
              <a:rPr lang="ar-IQ" dirty="0" smtClean="0">
                <a:cs typeface="Ali-A-Sahifa" pitchFamily="2" charset="-78"/>
              </a:rPr>
              <a:t>9- الأصوات الخلفية : وهي ( العين ، الحاء ) .</a:t>
            </a:r>
          </a:p>
          <a:p>
            <a:endParaRPr lang="ar-IQ" dirty="0">
              <a:cs typeface="Ali-A-Sahifa" pitchFamily="2" charset="-78"/>
            </a:endParaRPr>
          </a:p>
          <a:p>
            <a:r>
              <a:rPr lang="ar-IQ" dirty="0" smtClean="0">
                <a:cs typeface="Ali-A-Sahifa" pitchFamily="2" charset="-78"/>
              </a:rPr>
              <a:t>10- الأصوات الحنجرية : وهي ( الهمزة ، الهاء ) .</a:t>
            </a:r>
            <a:endParaRPr lang="ar-IQ" dirty="0">
              <a:cs typeface="Ali-A-Sahifa" pitchFamily="2" charset="-78"/>
            </a:endParaRPr>
          </a:p>
        </p:txBody>
      </p:sp>
    </p:spTree>
    <p:extLst>
      <p:ext uri="{BB962C8B-B14F-4D97-AF65-F5344CB8AC3E}">
        <p14:creationId xmlns:p14="http://schemas.microsoft.com/office/powerpoint/2010/main" val="68336270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ircle(in)">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circle(in)">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16632"/>
            <a:ext cx="8856984" cy="6624736"/>
          </a:xfrm>
        </p:spPr>
        <p:txBody>
          <a:bodyPr/>
          <a:lstStyle/>
          <a:p>
            <a:endParaRPr lang="ar-IQ" dirty="0"/>
          </a:p>
        </p:txBody>
      </p:sp>
      <p:pic>
        <p:nvPicPr>
          <p:cNvPr id="4" name="Picture 3" descr="https://encrypted-tbn1.gstatic.com/images?q=tbn:ANd9GcSGHHNPQaEOUsxynzJtrp7D0mEp-19Chz33AZ3IGl-or7Xc98WS5A"/>
          <p:cNvPicPr/>
          <p:nvPr/>
        </p:nvPicPr>
        <p:blipFill>
          <a:blip r:embed="rId2">
            <a:extLst>
              <a:ext uri="{28A0092B-C50C-407E-A947-70E740481C1C}">
                <a14:useLocalDpi xmlns:a14="http://schemas.microsoft.com/office/drawing/2010/main" val="0"/>
              </a:ext>
            </a:extLst>
          </a:blip>
          <a:srcRect/>
          <a:stretch>
            <a:fillRect/>
          </a:stretch>
        </p:blipFill>
        <p:spPr bwMode="auto">
          <a:xfrm>
            <a:off x="251520" y="260648"/>
            <a:ext cx="8640960" cy="6480720"/>
          </a:xfrm>
          <a:prstGeom prst="rect">
            <a:avLst/>
          </a:prstGeom>
          <a:noFill/>
          <a:ln>
            <a:noFill/>
          </a:ln>
        </p:spPr>
      </p:pic>
    </p:spTree>
    <p:extLst>
      <p:ext uri="{BB962C8B-B14F-4D97-AF65-F5344CB8AC3E}">
        <p14:creationId xmlns:p14="http://schemas.microsoft.com/office/powerpoint/2010/main" val="4042455776"/>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856984" cy="6552728"/>
          </a:xfrm>
        </p:spPr>
        <p:txBody>
          <a:bodyPr>
            <a:normAutofit lnSpcReduction="10000"/>
          </a:bodyPr>
          <a:lstStyle/>
          <a:p>
            <a:pPr algn="ctr"/>
            <a:r>
              <a:rPr lang="ar-IQ" dirty="0" smtClean="0">
                <a:cs typeface="AF_Aseer" pitchFamily="2" charset="-78"/>
              </a:rPr>
              <a:t>مخرج الأصوات عند اعلام القدامى</a:t>
            </a:r>
          </a:p>
          <a:p>
            <a:r>
              <a:rPr lang="ar-IQ" dirty="0" smtClean="0">
                <a:cs typeface="Ali-A-Sharif" pitchFamily="2" charset="-78"/>
              </a:rPr>
              <a:t>  1- الخليل بن أحمد الفراهيدي : في ( العين )</a:t>
            </a:r>
          </a:p>
          <a:p>
            <a:pPr marL="457200" indent="-457200">
              <a:buFontTx/>
              <a:buChar char="-"/>
            </a:pPr>
            <a:r>
              <a:rPr lang="ar-IQ" dirty="0" smtClean="0">
                <a:cs typeface="Ali-A-Sharif" pitchFamily="2" charset="-78"/>
              </a:rPr>
              <a:t>(ع ح هـ خ غ ) (ق ك ) (ج ش ض ) (ص س ز ) (ط ت د ) </a:t>
            </a:r>
          </a:p>
          <a:p>
            <a:pPr marL="457200" indent="-457200">
              <a:buFontTx/>
              <a:buChar char="-"/>
            </a:pPr>
            <a:r>
              <a:rPr lang="ar-IQ" dirty="0" smtClean="0">
                <a:cs typeface="Ali-A-Sharif" pitchFamily="2" charset="-78"/>
              </a:rPr>
              <a:t>( ظ ث ذ ) ( ر ل ن ) ( ف ب م ) ( و ا ي ء ) .</a:t>
            </a:r>
          </a:p>
          <a:p>
            <a:pPr marL="457200" indent="-457200">
              <a:buFontTx/>
              <a:buChar char="-"/>
            </a:pPr>
            <a:endParaRPr lang="ar-IQ" dirty="0">
              <a:cs typeface="Ali-A-Sharif" pitchFamily="2" charset="-78"/>
            </a:endParaRPr>
          </a:p>
          <a:p>
            <a:r>
              <a:rPr lang="ar-IQ" dirty="0" smtClean="0">
                <a:cs typeface="Ali-A-Sharif" pitchFamily="2" charset="-78"/>
              </a:rPr>
              <a:t> 2- سيبويه ( الكتاب ):</a:t>
            </a:r>
          </a:p>
          <a:p>
            <a:r>
              <a:rPr lang="ar-IQ" dirty="0">
                <a:cs typeface="Ali-A-Sharif" pitchFamily="2" charset="-78"/>
              </a:rPr>
              <a:t> </a:t>
            </a:r>
            <a:r>
              <a:rPr lang="ar-IQ" dirty="0" smtClean="0">
                <a:cs typeface="Ali-A-Sharif" pitchFamily="2" charset="-78"/>
              </a:rPr>
              <a:t>  ( ء هـ) ( ع ح غ خ ) ( ق ك ) ( ج ش ي ) ( ض ) ( ل ن ر ) ( ط د ت )</a:t>
            </a:r>
          </a:p>
          <a:p>
            <a:r>
              <a:rPr lang="ar-IQ" dirty="0">
                <a:cs typeface="Ali-A-Sharif" pitchFamily="2" charset="-78"/>
              </a:rPr>
              <a:t> </a:t>
            </a:r>
            <a:r>
              <a:rPr lang="ar-IQ" dirty="0" smtClean="0">
                <a:cs typeface="Ali-A-Sharif" pitchFamily="2" charset="-78"/>
              </a:rPr>
              <a:t>  ( ز س ص ) ( ظ ذ ث ) ( ف ب م و ) .</a:t>
            </a:r>
          </a:p>
          <a:p>
            <a:endParaRPr lang="ar-IQ" dirty="0">
              <a:cs typeface="Ali-A-Sharif" pitchFamily="2" charset="-78"/>
            </a:endParaRPr>
          </a:p>
          <a:p>
            <a:r>
              <a:rPr lang="ar-IQ" dirty="0" smtClean="0">
                <a:cs typeface="Ali-A-Sharif" pitchFamily="2" charset="-78"/>
              </a:rPr>
              <a:t> 3- ابن  جني : في ( سر صناعة الإعراب ):</a:t>
            </a:r>
          </a:p>
          <a:p>
            <a:pPr marL="457200" indent="-457200">
              <a:buFontTx/>
              <a:buChar char="-"/>
            </a:pPr>
            <a:r>
              <a:rPr lang="ar-IQ" dirty="0">
                <a:cs typeface="Ali-A-Sharif" pitchFamily="2" charset="-78"/>
              </a:rPr>
              <a:t> </a:t>
            </a:r>
            <a:r>
              <a:rPr lang="ar-IQ" dirty="0" smtClean="0">
                <a:cs typeface="Ali-A-Sharif" pitchFamily="2" charset="-78"/>
              </a:rPr>
              <a:t>   </a:t>
            </a:r>
            <a:r>
              <a:rPr lang="ar-IQ" dirty="0">
                <a:cs typeface="Ali-A-Sharif" pitchFamily="2" charset="-78"/>
              </a:rPr>
              <a:t>-( ء ا هـ )-(ع ح )-(غ خ ) -(ق)-(ك)-(ج ش ي )-(ض</a:t>
            </a:r>
            <a:r>
              <a:rPr lang="ar-IQ" dirty="0" smtClean="0">
                <a:cs typeface="Ali-A-Sharif" pitchFamily="2" charset="-78"/>
              </a:rPr>
              <a:t>)</a:t>
            </a:r>
            <a:endParaRPr lang="ar-IQ" dirty="0">
              <a:cs typeface="Ali-A-Sharif" pitchFamily="2" charset="-78"/>
            </a:endParaRPr>
          </a:p>
          <a:p>
            <a:pPr marL="457200" indent="-457200">
              <a:buFontTx/>
              <a:buChar char="-"/>
            </a:pPr>
            <a:r>
              <a:rPr lang="ar-IQ" dirty="0" smtClean="0">
                <a:cs typeface="Ali-A-Sharif" pitchFamily="2" charset="-78"/>
              </a:rPr>
              <a:t>    -( </a:t>
            </a:r>
            <a:r>
              <a:rPr lang="ar-IQ" dirty="0">
                <a:cs typeface="Ali-A-Sharif" pitchFamily="2" charset="-78"/>
              </a:rPr>
              <a:t>ل ) –(ن)- ( ر)- (ط د ت </a:t>
            </a:r>
            <a:r>
              <a:rPr lang="ar-IQ" sz="2800" dirty="0">
                <a:cs typeface="Ali-A-Sharif" pitchFamily="2" charset="-78"/>
              </a:rPr>
              <a:t>)</a:t>
            </a:r>
            <a:r>
              <a:rPr lang="ar-IQ" dirty="0">
                <a:cs typeface="Ali-A-Sharif" pitchFamily="2" charset="-78"/>
              </a:rPr>
              <a:t> –( ص ز س </a:t>
            </a:r>
            <a:r>
              <a:rPr lang="ar-IQ" sz="3600" dirty="0">
                <a:cs typeface="Ali-A-Sharif" pitchFamily="2" charset="-78"/>
              </a:rPr>
              <a:t>)</a:t>
            </a:r>
            <a:r>
              <a:rPr lang="ar-IQ" dirty="0">
                <a:cs typeface="Ali-A-Sharif" pitchFamily="2" charset="-78"/>
              </a:rPr>
              <a:t> – (ظ ذ ث )</a:t>
            </a:r>
          </a:p>
          <a:p>
            <a:r>
              <a:rPr lang="ar-IQ" dirty="0" smtClean="0">
                <a:cs typeface="Ali-A-Sharif" pitchFamily="2" charset="-78"/>
              </a:rPr>
              <a:t>        - </a:t>
            </a:r>
            <a:r>
              <a:rPr lang="ar-IQ" dirty="0">
                <a:cs typeface="Ali-A-Sharif" pitchFamily="2" charset="-78"/>
              </a:rPr>
              <a:t>( ف</a:t>
            </a:r>
            <a:r>
              <a:rPr lang="ar-IQ" sz="3600" dirty="0">
                <a:cs typeface="Ali-A-Sharif" pitchFamily="2" charset="-78"/>
              </a:rPr>
              <a:t>)</a:t>
            </a:r>
            <a:r>
              <a:rPr lang="ar-IQ" dirty="0">
                <a:cs typeface="Ali-A-Sharif" pitchFamily="2" charset="-78"/>
              </a:rPr>
              <a:t> – ( ب و م ) .</a:t>
            </a:r>
          </a:p>
          <a:p>
            <a:endParaRPr lang="ar-IQ" dirty="0" smtClean="0">
              <a:cs typeface="Ali-A-Sharif" pitchFamily="2" charset="-78"/>
            </a:endParaRPr>
          </a:p>
          <a:p>
            <a:endParaRPr lang="ar-IQ" dirty="0" smtClean="0">
              <a:cs typeface="Ali-A-Sharif" pitchFamily="2" charset="-78"/>
            </a:endParaRPr>
          </a:p>
        </p:txBody>
      </p:sp>
    </p:spTree>
    <p:extLst>
      <p:ext uri="{BB962C8B-B14F-4D97-AF65-F5344CB8AC3E}">
        <p14:creationId xmlns:p14="http://schemas.microsoft.com/office/powerpoint/2010/main" val="1414238011"/>
      </p:ext>
    </p:extLst>
  </p:cSld>
  <p:clrMapOvr>
    <a:masterClrMapping/>
  </p:clrMapOvr>
  <mc:AlternateContent xmlns:mc="http://schemas.openxmlformats.org/markup-compatibility/2006">
    <mc:Choice xmlns:p14="http://schemas.microsoft.com/office/powerpoint/2010/main" Requires="p14">
      <p:transition spd="slow" p14:dur="4000">
        <p14:vortex/>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anim calcmode="lin" valueType="num">
                                      <p:cBhvr>
                                        <p:cTn id="3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1000"/>
                                        <p:tgtEl>
                                          <p:spTgt spid="3">
                                            <p:txEl>
                                              <p:pRg st="7" end="7"/>
                                            </p:txEl>
                                          </p:spTgt>
                                        </p:tgtEl>
                                      </p:cBhvr>
                                    </p:animEffect>
                                    <p:anim calcmode="lin" valueType="num">
                                      <p:cBhvr>
                                        <p:cTn id="3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6" presetClass="entr" presetSubtype="16" fill="hold" nodeType="click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circle(in)">
                                      <p:cBhvr>
                                        <p:cTn id="44" dur="2000"/>
                                        <p:tgtEl>
                                          <p:spTgt spid="3">
                                            <p:txEl>
                                              <p:pRg st="9" end="9"/>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Effect transition="in" filter="barn(inVertical)">
                                      <p:cBhvr>
                                        <p:cTn id="49" dur="500"/>
                                        <p:tgtEl>
                                          <p:spTgt spid="3">
                                            <p:txEl>
                                              <p:pRg st="10" end="10"/>
                                            </p:txEl>
                                          </p:spTgt>
                                        </p:tgtEl>
                                      </p:cBhvr>
                                    </p:animEffect>
                                  </p:childTnLst>
                                </p:cTn>
                              </p:par>
                              <p:par>
                                <p:cTn id="50" presetID="16" presetClass="entr" presetSubtype="21" fill="hold" nodeType="with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barn(inVertical)">
                                      <p:cBhvr>
                                        <p:cTn id="52" dur="500"/>
                                        <p:tgtEl>
                                          <p:spTgt spid="3">
                                            <p:txEl>
                                              <p:pRg st="11" end="11"/>
                                            </p:txEl>
                                          </p:spTgt>
                                        </p:tgtEl>
                                      </p:cBhvr>
                                    </p:animEffect>
                                  </p:childTnLst>
                                </p:cTn>
                              </p:par>
                              <p:par>
                                <p:cTn id="53" presetID="16" presetClass="entr" presetSubtype="21" fill="hold" nodeType="with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animEffect transition="in" filter="barn(inVertical)">
                                      <p:cBhvr>
                                        <p:cTn id="55"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16632"/>
            <a:ext cx="8784976" cy="6552728"/>
          </a:xfrm>
        </p:spPr>
        <p:txBody>
          <a:bodyPr/>
          <a:lstStyle/>
          <a:p>
            <a:pPr algn="ctr"/>
            <a:r>
              <a:rPr lang="ar-IQ" dirty="0" smtClean="0">
                <a:cs typeface="AF_Aseer" pitchFamily="2" charset="-78"/>
              </a:rPr>
              <a:t>مخارج الأصوات عند أعلام المحدثين</a:t>
            </a:r>
          </a:p>
        </p:txBody>
      </p:sp>
      <p:graphicFrame>
        <p:nvGraphicFramePr>
          <p:cNvPr id="4" name="Table 3"/>
          <p:cNvGraphicFramePr>
            <a:graphicFrameLocks noGrp="1"/>
          </p:cNvGraphicFramePr>
          <p:nvPr>
            <p:extLst>
              <p:ext uri="{D42A27DB-BD31-4B8C-83A1-F6EECF244321}">
                <p14:modId xmlns:p14="http://schemas.microsoft.com/office/powerpoint/2010/main" val="18124405"/>
              </p:ext>
            </p:extLst>
          </p:nvPr>
        </p:nvGraphicFramePr>
        <p:xfrm>
          <a:off x="1475656" y="908720"/>
          <a:ext cx="6096000" cy="5400040"/>
        </p:xfrm>
        <a:graphic>
          <a:graphicData uri="http://schemas.openxmlformats.org/drawingml/2006/table">
            <a:tbl>
              <a:tblPr rtl="1" firstRow="1" bandRow="1">
                <a:tableStyleId>{5C22544A-7EE6-4342-B048-85BDC9FD1C3A}</a:tableStyleId>
              </a:tblPr>
              <a:tblGrid>
                <a:gridCol w="2032000"/>
                <a:gridCol w="2032000"/>
                <a:gridCol w="2032000"/>
              </a:tblGrid>
              <a:tr h="370840">
                <a:tc>
                  <a:txBody>
                    <a:bodyPr/>
                    <a:lstStyle/>
                    <a:p>
                      <a:pPr algn="ctr" rtl="1"/>
                      <a:r>
                        <a:rPr lang="ar-IQ" dirty="0" smtClean="0"/>
                        <a:t>د</a:t>
                      </a:r>
                      <a:r>
                        <a:rPr lang="ar-IQ" baseline="0" dirty="0" smtClean="0"/>
                        <a:t> . كمال محمد بشر</a:t>
                      </a:r>
                      <a:endParaRPr lang="ar-IQ" dirty="0"/>
                    </a:p>
                  </a:txBody>
                  <a:tcPr/>
                </a:tc>
                <a:tc>
                  <a:txBody>
                    <a:bodyPr/>
                    <a:lstStyle/>
                    <a:p>
                      <a:pPr algn="ctr" rtl="1"/>
                      <a:r>
                        <a:rPr lang="ar-IQ" dirty="0" smtClean="0"/>
                        <a:t>د. صبحي الصالح </a:t>
                      </a:r>
                      <a:endParaRPr lang="ar-IQ" dirty="0"/>
                    </a:p>
                  </a:txBody>
                  <a:tcPr/>
                </a:tc>
                <a:tc>
                  <a:txBody>
                    <a:bodyPr/>
                    <a:lstStyle/>
                    <a:p>
                      <a:pPr algn="ctr" rtl="1"/>
                      <a:r>
                        <a:rPr lang="ar-IQ" dirty="0" smtClean="0"/>
                        <a:t>د. أحمد مختار عمر</a:t>
                      </a:r>
                      <a:endParaRPr lang="ar-IQ" dirty="0"/>
                    </a:p>
                  </a:txBody>
                  <a:tcPr/>
                </a:tc>
              </a:tr>
              <a:tr h="370840">
                <a:tc>
                  <a:txBody>
                    <a:bodyPr/>
                    <a:lstStyle/>
                    <a:p>
                      <a:pPr algn="ctr" rtl="1"/>
                      <a:r>
                        <a:rPr lang="ar-IQ" sz="2400" b="0" dirty="0" smtClean="0">
                          <a:cs typeface="Ali-A-Sharif" pitchFamily="2" charset="-78"/>
                        </a:rPr>
                        <a:t>شفوية</a:t>
                      </a:r>
                      <a:endParaRPr lang="ar-IQ" sz="2400" b="0" dirty="0">
                        <a:cs typeface="Ali-A-Sharif" pitchFamily="2" charset="-78"/>
                      </a:endParaRPr>
                    </a:p>
                  </a:txBody>
                  <a:tcPr/>
                </a:tc>
                <a:tc>
                  <a:txBody>
                    <a:bodyPr/>
                    <a:lstStyle/>
                    <a:p>
                      <a:pPr algn="ctr" rtl="1"/>
                      <a:r>
                        <a:rPr lang="ar-IQ" sz="2400" b="0" dirty="0" smtClean="0">
                          <a:cs typeface="Ali-A-Sharif" pitchFamily="2" charset="-78"/>
                        </a:rPr>
                        <a:t>الجوفية الهوائية</a:t>
                      </a:r>
                      <a:endParaRPr lang="ar-IQ" sz="2400" b="0" dirty="0">
                        <a:cs typeface="Ali-A-Sharif" pitchFamily="2" charset="-78"/>
                      </a:endParaRPr>
                    </a:p>
                  </a:txBody>
                  <a:tcPr/>
                </a:tc>
                <a:tc>
                  <a:txBody>
                    <a:bodyPr/>
                    <a:lstStyle/>
                    <a:p>
                      <a:pPr algn="ctr" rtl="1"/>
                      <a:r>
                        <a:rPr lang="ar-IQ" sz="2400" b="0" dirty="0" smtClean="0">
                          <a:cs typeface="Ali-A-Sharif" pitchFamily="2" charset="-78"/>
                        </a:rPr>
                        <a:t>شفتاني</a:t>
                      </a:r>
                      <a:endParaRPr lang="ar-IQ" sz="2400" b="0" dirty="0">
                        <a:cs typeface="Ali-A-Sharif" pitchFamily="2" charset="-78"/>
                      </a:endParaRPr>
                    </a:p>
                  </a:txBody>
                  <a:tcPr/>
                </a:tc>
              </a:tr>
              <a:tr h="370840">
                <a:tc>
                  <a:txBody>
                    <a:bodyPr/>
                    <a:lstStyle/>
                    <a:p>
                      <a:pPr algn="ctr" rtl="1"/>
                      <a:r>
                        <a:rPr lang="ar-IQ" sz="2400" b="0" dirty="0" smtClean="0">
                          <a:cs typeface="Ali-A-Sharif" pitchFamily="2" charset="-78"/>
                        </a:rPr>
                        <a:t>أسناني شفوي</a:t>
                      </a:r>
                      <a:endParaRPr lang="ar-IQ" sz="2400" b="0" dirty="0">
                        <a:cs typeface="Ali-A-Sharif" pitchFamily="2" charset="-78"/>
                      </a:endParaRPr>
                    </a:p>
                  </a:txBody>
                  <a:tcPr/>
                </a:tc>
                <a:tc>
                  <a:txBody>
                    <a:bodyPr/>
                    <a:lstStyle/>
                    <a:p>
                      <a:pPr algn="ctr" rtl="1"/>
                      <a:r>
                        <a:rPr lang="ar-IQ" sz="2400" b="0" dirty="0" smtClean="0">
                          <a:cs typeface="Ali-A-Sharif" pitchFamily="2" charset="-78"/>
                        </a:rPr>
                        <a:t>الحلقية</a:t>
                      </a:r>
                      <a:endParaRPr lang="ar-IQ" sz="2400" b="0" dirty="0">
                        <a:cs typeface="Ali-A-Sharif" pitchFamily="2" charset="-78"/>
                      </a:endParaRPr>
                    </a:p>
                  </a:txBody>
                  <a:tcPr/>
                </a:tc>
                <a:tc>
                  <a:txBody>
                    <a:bodyPr/>
                    <a:lstStyle/>
                    <a:p>
                      <a:pPr algn="ctr" rtl="1"/>
                      <a:r>
                        <a:rPr lang="ar-IQ" sz="2400" b="0" dirty="0" smtClean="0">
                          <a:cs typeface="Ali-A-Sharif" pitchFamily="2" charset="-78"/>
                        </a:rPr>
                        <a:t>شفوي أسناني</a:t>
                      </a:r>
                      <a:endParaRPr lang="ar-IQ" sz="2400" b="0" dirty="0">
                        <a:cs typeface="Ali-A-Sharif" pitchFamily="2" charset="-78"/>
                      </a:endParaRPr>
                    </a:p>
                  </a:txBody>
                  <a:tcPr/>
                </a:tc>
              </a:tr>
              <a:tr h="370840">
                <a:tc>
                  <a:txBody>
                    <a:bodyPr/>
                    <a:lstStyle/>
                    <a:p>
                      <a:pPr algn="ctr" rtl="1"/>
                      <a:r>
                        <a:rPr lang="ar-IQ" sz="2400" b="0" dirty="0" smtClean="0">
                          <a:cs typeface="Ali-A-Sharif" pitchFamily="2" charset="-78"/>
                        </a:rPr>
                        <a:t>أسناني</a:t>
                      </a:r>
                      <a:endParaRPr lang="ar-IQ" sz="2400" b="0" dirty="0">
                        <a:cs typeface="Ali-A-Sharif" pitchFamily="2" charset="-78"/>
                      </a:endParaRPr>
                    </a:p>
                  </a:txBody>
                  <a:tcPr/>
                </a:tc>
                <a:tc>
                  <a:txBody>
                    <a:bodyPr/>
                    <a:lstStyle/>
                    <a:p>
                      <a:pPr algn="ctr" rtl="1"/>
                      <a:r>
                        <a:rPr lang="ar-IQ" sz="2400" b="0" dirty="0" smtClean="0">
                          <a:cs typeface="Ali-A-Sharif" pitchFamily="2" charset="-78"/>
                        </a:rPr>
                        <a:t>اللهوية</a:t>
                      </a:r>
                      <a:endParaRPr lang="ar-IQ" sz="2400" b="0" dirty="0">
                        <a:cs typeface="Ali-A-Sharif" pitchFamily="2" charset="-78"/>
                      </a:endParaRPr>
                    </a:p>
                  </a:txBody>
                  <a:tcPr/>
                </a:tc>
                <a:tc>
                  <a:txBody>
                    <a:bodyPr/>
                    <a:lstStyle/>
                    <a:p>
                      <a:pPr algn="ctr" rtl="1"/>
                      <a:r>
                        <a:rPr lang="ar-IQ" sz="2400" b="0" dirty="0" smtClean="0">
                          <a:cs typeface="Ali-A-Sharif" pitchFamily="2" charset="-78"/>
                        </a:rPr>
                        <a:t>أسناني</a:t>
                      </a:r>
                      <a:endParaRPr lang="ar-IQ" sz="2400" b="0" dirty="0">
                        <a:cs typeface="Ali-A-Sharif" pitchFamily="2" charset="-78"/>
                      </a:endParaRPr>
                    </a:p>
                  </a:txBody>
                  <a:tcPr/>
                </a:tc>
              </a:tr>
              <a:tr h="370840">
                <a:tc>
                  <a:txBody>
                    <a:bodyPr/>
                    <a:lstStyle/>
                    <a:p>
                      <a:pPr algn="ctr" rtl="1"/>
                      <a:r>
                        <a:rPr lang="ar-IQ" sz="2400" b="0" dirty="0" smtClean="0">
                          <a:cs typeface="Ali-A-Sharif" pitchFamily="2" charset="-78"/>
                        </a:rPr>
                        <a:t>أسناني لثوي </a:t>
                      </a:r>
                      <a:endParaRPr lang="ar-IQ" sz="2400" b="0" dirty="0">
                        <a:cs typeface="Ali-A-Sharif" pitchFamily="2" charset="-78"/>
                      </a:endParaRPr>
                    </a:p>
                  </a:txBody>
                  <a:tcPr/>
                </a:tc>
                <a:tc>
                  <a:txBody>
                    <a:bodyPr/>
                    <a:lstStyle/>
                    <a:p>
                      <a:pPr algn="ctr" rtl="1"/>
                      <a:r>
                        <a:rPr lang="ar-IQ" sz="2400" b="0" dirty="0" smtClean="0">
                          <a:cs typeface="Ali-A-Sharif" pitchFamily="2" charset="-78"/>
                        </a:rPr>
                        <a:t>الشجرية</a:t>
                      </a:r>
                      <a:endParaRPr lang="ar-IQ" sz="2400" b="0" dirty="0">
                        <a:cs typeface="Ali-A-Sharif" pitchFamily="2" charset="-78"/>
                      </a:endParaRPr>
                    </a:p>
                  </a:txBody>
                  <a:tcPr/>
                </a:tc>
                <a:tc>
                  <a:txBody>
                    <a:bodyPr/>
                    <a:lstStyle/>
                    <a:p>
                      <a:pPr algn="ctr" rtl="1"/>
                      <a:r>
                        <a:rPr lang="ar-IQ" sz="2400" b="0" dirty="0" smtClean="0">
                          <a:cs typeface="Ali-A-Sharif" pitchFamily="2" charset="-78"/>
                        </a:rPr>
                        <a:t>أسناني لثوي</a:t>
                      </a:r>
                      <a:endParaRPr lang="ar-IQ" sz="2400" b="0" dirty="0">
                        <a:cs typeface="Ali-A-Sharif" pitchFamily="2" charset="-78"/>
                      </a:endParaRPr>
                    </a:p>
                  </a:txBody>
                  <a:tcPr/>
                </a:tc>
              </a:tr>
              <a:tr h="370840">
                <a:tc>
                  <a:txBody>
                    <a:bodyPr/>
                    <a:lstStyle/>
                    <a:p>
                      <a:pPr algn="ctr" rtl="1"/>
                      <a:r>
                        <a:rPr lang="ar-IQ" sz="2400" b="0" dirty="0" smtClean="0">
                          <a:cs typeface="Ali-A-Sharif" pitchFamily="2" charset="-78"/>
                        </a:rPr>
                        <a:t>لثوي</a:t>
                      </a:r>
                      <a:endParaRPr lang="ar-IQ" sz="2400" b="0" dirty="0">
                        <a:cs typeface="Ali-A-Sharif" pitchFamily="2" charset="-78"/>
                      </a:endParaRPr>
                    </a:p>
                  </a:txBody>
                  <a:tcPr/>
                </a:tc>
                <a:tc>
                  <a:txBody>
                    <a:bodyPr/>
                    <a:lstStyle/>
                    <a:p>
                      <a:pPr algn="ctr" rtl="1"/>
                      <a:r>
                        <a:rPr lang="ar-IQ" sz="2400" b="0" dirty="0" smtClean="0">
                          <a:cs typeface="Ali-A-Sharif" pitchFamily="2" charset="-78"/>
                        </a:rPr>
                        <a:t>الذلقية</a:t>
                      </a:r>
                      <a:endParaRPr lang="ar-IQ" sz="2400" b="0" dirty="0">
                        <a:cs typeface="Ali-A-Sharif" pitchFamily="2" charset="-78"/>
                      </a:endParaRPr>
                    </a:p>
                  </a:txBody>
                  <a:tcPr/>
                </a:tc>
                <a:tc>
                  <a:txBody>
                    <a:bodyPr/>
                    <a:lstStyle/>
                    <a:p>
                      <a:pPr algn="ctr" rtl="1"/>
                      <a:r>
                        <a:rPr lang="ar-IQ" sz="2400" b="0" dirty="0" smtClean="0">
                          <a:cs typeface="Ali-A-Sharif" pitchFamily="2" charset="-78"/>
                        </a:rPr>
                        <a:t>لثوي</a:t>
                      </a:r>
                      <a:endParaRPr lang="ar-IQ" sz="2400" b="0" dirty="0">
                        <a:cs typeface="Ali-A-Sharif" pitchFamily="2" charset="-78"/>
                      </a:endParaRPr>
                    </a:p>
                  </a:txBody>
                  <a:tcPr/>
                </a:tc>
              </a:tr>
              <a:tr h="370840">
                <a:tc>
                  <a:txBody>
                    <a:bodyPr/>
                    <a:lstStyle/>
                    <a:p>
                      <a:pPr algn="ctr" rtl="1"/>
                      <a:r>
                        <a:rPr lang="ar-IQ" sz="2400" b="0" dirty="0" smtClean="0">
                          <a:cs typeface="Ali-A-Sharif" pitchFamily="2" charset="-78"/>
                        </a:rPr>
                        <a:t>لثوي احتكاكي</a:t>
                      </a:r>
                      <a:endParaRPr lang="ar-IQ" sz="2400" b="0" dirty="0">
                        <a:cs typeface="Ali-A-Sharif" pitchFamily="2" charset="-78"/>
                      </a:endParaRPr>
                    </a:p>
                  </a:txBody>
                  <a:tcPr/>
                </a:tc>
                <a:tc>
                  <a:txBody>
                    <a:bodyPr/>
                    <a:lstStyle/>
                    <a:p>
                      <a:pPr algn="ctr" rtl="1"/>
                      <a:r>
                        <a:rPr lang="ar-IQ" sz="2400" b="0" dirty="0" smtClean="0">
                          <a:cs typeface="Ali-A-Sharif" pitchFamily="2" charset="-78"/>
                        </a:rPr>
                        <a:t>النطعية</a:t>
                      </a:r>
                      <a:endParaRPr lang="ar-IQ" sz="2400" b="0" dirty="0">
                        <a:cs typeface="Ali-A-Sharif" pitchFamily="2" charset="-78"/>
                      </a:endParaRPr>
                    </a:p>
                  </a:txBody>
                  <a:tcPr/>
                </a:tc>
                <a:tc>
                  <a:txBody>
                    <a:bodyPr/>
                    <a:lstStyle/>
                    <a:p>
                      <a:pPr algn="ctr" rtl="1"/>
                      <a:r>
                        <a:rPr lang="ar-IQ" sz="2400" b="0" dirty="0" smtClean="0">
                          <a:cs typeface="Ali-A-Sharif" pitchFamily="2" charset="-78"/>
                        </a:rPr>
                        <a:t>غاري</a:t>
                      </a:r>
                      <a:endParaRPr lang="ar-IQ" sz="2400" b="0" dirty="0">
                        <a:cs typeface="Ali-A-Sharif" pitchFamily="2" charset="-78"/>
                      </a:endParaRPr>
                    </a:p>
                  </a:txBody>
                  <a:tcPr/>
                </a:tc>
              </a:tr>
              <a:tr h="370840">
                <a:tc>
                  <a:txBody>
                    <a:bodyPr/>
                    <a:lstStyle/>
                    <a:p>
                      <a:pPr algn="ctr" rtl="1"/>
                      <a:r>
                        <a:rPr lang="ar-IQ" sz="2400" b="0" dirty="0" smtClean="0">
                          <a:cs typeface="Ali-A-Sharif" pitchFamily="2" charset="-78"/>
                        </a:rPr>
                        <a:t>وسط الحنك</a:t>
                      </a:r>
                      <a:endParaRPr lang="ar-IQ" sz="2400" b="0" dirty="0">
                        <a:cs typeface="Ali-A-Sharif" pitchFamily="2" charset="-78"/>
                      </a:endParaRPr>
                    </a:p>
                  </a:txBody>
                  <a:tcPr/>
                </a:tc>
                <a:tc>
                  <a:txBody>
                    <a:bodyPr/>
                    <a:lstStyle/>
                    <a:p>
                      <a:pPr algn="ctr" rtl="1"/>
                      <a:r>
                        <a:rPr lang="ar-IQ" sz="2400" b="0" dirty="0" smtClean="0">
                          <a:cs typeface="Ali-A-Sharif" pitchFamily="2" charset="-78"/>
                        </a:rPr>
                        <a:t>الأسلية</a:t>
                      </a:r>
                      <a:endParaRPr lang="ar-IQ" sz="2400" b="0" dirty="0">
                        <a:cs typeface="Ali-A-Sharif" pitchFamily="2" charset="-78"/>
                      </a:endParaRPr>
                    </a:p>
                  </a:txBody>
                  <a:tcPr/>
                </a:tc>
                <a:tc>
                  <a:txBody>
                    <a:bodyPr/>
                    <a:lstStyle/>
                    <a:p>
                      <a:pPr algn="ctr" rtl="1"/>
                      <a:r>
                        <a:rPr lang="ar-IQ" sz="2400" b="0" dirty="0" smtClean="0">
                          <a:cs typeface="Ali-A-Sharif" pitchFamily="2" charset="-78"/>
                        </a:rPr>
                        <a:t>غاري طبقي</a:t>
                      </a:r>
                    </a:p>
                  </a:txBody>
                  <a:tcPr/>
                </a:tc>
              </a:tr>
              <a:tr h="370840">
                <a:tc>
                  <a:txBody>
                    <a:bodyPr/>
                    <a:lstStyle/>
                    <a:p>
                      <a:pPr algn="ctr" rtl="1"/>
                      <a:r>
                        <a:rPr lang="ar-IQ" sz="2400" b="0" dirty="0" smtClean="0">
                          <a:cs typeface="Ali-A-Sharif" pitchFamily="2" charset="-78"/>
                        </a:rPr>
                        <a:t>أقصى الحنك</a:t>
                      </a:r>
                      <a:endParaRPr lang="ar-IQ" sz="2400" b="0" dirty="0">
                        <a:cs typeface="Ali-A-Sharif" pitchFamily="2" charset="-78"/>
                      </a:endParaRPr>
                    </a:p>
                  </a:txBody>
                  <a:tcPr/>
                </a:tc>
                <a:tc>
                  <a:txBody>
                    <a:bodyPr/>
                    <a:lstStyle/>
                    <a:p>
                      <a:pPr algn="ctr" rtl="1"/>
                      <a:r>
                        <a:rPr lang="ar-IQ" sz="2400" b="0" dirty="0" smtClean="0">
                          <a:cs typeface="Ali-A-Sharif" pitchFamily="2" charset="-78"/>
                        </a:rPr>
                        <a:t>اللثوية</a:t>
                      </a:r>
                      <a:endParaRPr lang="ar-IQ" sz="2400" b="0" dirty="0">
                        <a:cs typeface="Ali-A-Sharif" pitchFamily="2" charset="-78"/>
                      </a:endParaRPr>
                    </a:p>
                  </a:txBody>
                  <a:tcPr/>
                </a:tc>
                <a:tc>
                  <a:txBody>
                    <a:bodyPr/>
                    <a:lstStyle/>
                    <a:p>
                      <a:pPr algn="ctr" rtl="1"/>
                      <a:r>
                        <a:rPr lang="ar-IQ" sz="2400" b="0" dirty="0" smtClean="0">
                          <a:cs typeface="Ali-A-Sharif" pitchFamily="2" charset="-78"/>
                        </a:rPr>
                        <a:t>طبقي</a:t>
                      </a:r>
                    </a:p>
                  </a:txBody>
                  <a:tcPr/>
                </a:tc>
              </a:tr>
              <a:tr h="370840">
                <a:tc>
                  <a:txBody>
                    <a:bodyPr/>
                    <a:lstStyle/>
                    <a:p>
                      <a:pPr algn="ctr" rtl="1"/>
                      <a:r>
                        <a:rPr lang="ar-IQ" sz="2400" b="0" dirty="0" smtClean="0">
                          <a:cs typeface="Ali-A-Sharif" pitchFamily="2" charset="-78"/>
                        </a:rPr>
                        <a:t>لهوي</a:t>
                      </a:r>
                      <a:endParaRPr lang="ar-IQ" sz="2400" b="0" dirty="0">
                        <a:cs typeface="Ali-A-Sharif" pitchFamily="2" charset="-78"/>
                      </a:endParaRPr>
                    </a:p>
                  </a:txBody>
                  <a:tcPr/>
                </a:tc>
                <a:tc>
                  <a:txBody>
                    <a:bodyPr/>
                    <a:lstStyle/>
                    <a:p>
                      <a:pPr algn="ctr" rtl="1"/>
                      <a:r>
                        <a:rPr lang="ar-IQ" sz="2400" b="0" dirty="0" smtClean="0">
                          <a:cs typeface="Ali-A-Sharif" pitchFamily="2" charset="-78"/>
                        </a:rPr>
                        <a:t>الشفوية</a:t>
                      </a:r>
                      <a:endParaRPr lang="ar-IQ" sz="2400" b="0" dirty="0">
                        <a:cs typeface="Ali-A-Sharif" pitchFamily="2" charset="-78"/>
                      </a:endParaRPr>
                    </a:p>
                  </a:txBody>
                  <a:tcPr/>
                </a:tc>
                <a:tc>
                  <a:txBody>
                    <a:bodyPr/>
                    <a:lstStyle/>
                    <a:p>
                      <a:pPr algn="ctr" rtl="1"/>
                      <a:r>
                        <a:rPr lang="ar-IQ" sz="2400" b="0" dirty="0" smtClean="0">
                          <a:cs typeface="Ali-A-Sharif" pitchFamily="2" charset="-78"/>
                        </a:rPr>
                        <a:t>لهوي</a:t>
                      </a:r>
                    </a:p>
                  </a:txBody>
                  <a:tcPr/>
                </a:tc>
              </a:tr>
              <a:tr h="370840">
                <a:tc>
                  <a:txBody>
                    <a:bodyPr/>
                    <a:lstStyle/>
                    <a:p>
                      <a:pPr algn="ctr" rtl="1"/>
                      <a:r>
                        <a:rPr lang="ar-IQ" sz="2400" b="0" dirty="0" smtClean="0">
                          <a:cs typeface="Ali-A-Sharif" pitchFamily="2" charset="-78"/>
                        </a:rPr>
                        <a:t>حنكي</a:t>
                      </a:r>
                      <a:endParaRPr lang="ar-IQ" sz="2400" b="0" dirty="0">
                        <a:cs typeface="Ali-A-Sharif" pitchFamily="2" charset="-78"/>
                      </a:endParaRPr>
                    </a:p>
                  </a:txBody>
                  <a:tcPr/>
                </a:tc>
                <a:tc>
                  <a:txBody>
                    <a:bodyPr/>
                    <a:lstStyle/>
                    <a:p>
                      <a:pPr algn="ctr" rtl="1"/>
                      <a:r>
                        <a:rPr lang="ar-IQ" sz="2400" b="0" dirty="0" smtClean="0">
                          <a:cs typeface="Ali-A-Sharif" pitchFamily="2" charset="-78"/>
                        </a:rPr>
                        <a:t>الخيشومية</a:t>
                      </a:r>
                      <a:endParaRPr lang="ar-IQ" sz="2400" b="0" dirty="0">
                        <a:cs typeface="Ali-A-Sharif" pitchFamily="2" charset="-78"/>
                      </a:endParaRPr>
                    </a:p>
                  </a:txBody>
                  <a:tcPr/>
                </a:tc>
                <a:tc>
                  <a:txBody>
                    <a:bodyPr/>
                    <a:lstStyle/>
                    <a:p>
                      <a:pPr algn="ctr" rtl="1"/>
                      <a:r>
                        <a:rPr lang="ar-IQ" sz="2400" b="0" dirty="0" smtClean="0">
                          <a:cs typeface="Ali-A-Sharif" pitchFamily="2" charset="-78"/>
                        </a:rPr>
                        <a:t>حلقي</a:t>
                      </a:r>
                    </a:p>
                  </a:txBody>
                  <a:tcPr/>
                </a:tc>
              </a:tr>
              <a:tr h="370840">
                <a:tc>
                  <a:txBody>
                    <a:bodyPr/>
                    <a:lstStyle/>
                    <a:p>
                      <a:pPr algn="ctr" rtl="1"/>
                      <a:r>
                        <a:rPr lang="ar-IQ" sz="2400" b="0" dirty="0" smtClean="0">
                          <a:cs typeface="Ali-A-Sharif" pitchFamily="2" charset="-78"/>
                        </a:rPr>
                        <a:t>حنجري</a:t>
                      </a:r>
                      <a:endParaRPr lang="ar-IQ" sz="2400" b="0" dirty="0">
                        <a:cs typeface="Ali-A-Sharif" pitchFamily="2" charset="-78"/>
                      </a:endParaRPr>
                    </a:p>
                  </a:txBody>
                  <a:tcPr/>
                </a:tc>
                <a:tc>
                  <a:txBody>
                    <a:bodyPr/>
                    <a:lstStyle/>
                    <a:p>
                      <a:pPr algn="ctr" rtl="1"/>
                      <a:endParaRPr lang="ar-IQ" sz="2400" b="0" dirty="0">
                        <a:cs typeface="Ali-A-Sharif" pitchFamily="2" charset="-78"/>
                      </a:endParaRPr>
                    </a:p>
                  </a:txBody>
                  <a:tcPr/>
                </a:tc>
                <a:tc>
                  <a:txBody>
                    <a:bodyPr/>
                    <a:lstStyle/>
                    <a:p>
                      <a:pPr algn="ctr" rtl="1"/>
                      <a:r>
                        <a:rPr lang="ar-IQ" sz="2400" b="0" dirty="0" smtClean="0">
                          <a:cs typeface="Ali-A-Sharif" pitchFamily="2" charset="-78"/>
                        </a:rPr>
                        <a:t>حنجري</a:t>
                      </a:r>
                    </a:p>
                  </a:txBody>
                  <a:tcPr/>
                </a:tc>
              </a:tr>
            </a:tbl>
          </a:graphicData>
        </a:graphic>
      </p:graphicFrame>
    </p:spTree>
    <p:extLst>
      <p:ext uri="{BB962C8B-B14F-4D97-AF65-F5344CB8AC3E}">
        <p14:creationId xmlns:p14="http://schemas.microsoft.com/office/powerpoint/2010/main" val="2623228294"/>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260648"/>
            <a:ext cx="8856984" cy="6336704"/>
          </a:xfrm>
        </p:spPr>
        <p:txBody>
          <a:bodyPr/>
          <a:lstStyle/>
          <a:p>
            <a:pPr algn="ctr"/>
            <a:r>
              <a:rPr lang="ar-IQ" dirty="0" smtClean="0">
                <a:cs typeface="AF_Aseer" pitchFamily="2" charset="-78"/>
              </a:rPr>
              <a:t>مخارج الأصوات عند علماء العرب القدماء</a:t>
            </a:r>
          </a:p>
          <a:p>
            <a:endParaRPr lang="ar-IQ" dirty="0">
              <a:cs typeface="AF_Aseer" pitchFamily="2" charset="-78"/>
            </a:endParaRPr>
          </a:p>
          <a:p>
            <a:r>
              <a:rPr lang="ar-IQ" dirty="0" smtClean="0">
                <a:cs typeface="Ali-A-Sharif" pitchFamily="2" charset="-78"/>
              </a:rPr>
              <a:t>المتتبع للدراسات الصوتية عند القدامى والمحدثين  يلاحظ  أن هناك اختلافا ملحوظاً في :</a:t>
            </a:r>
          </a:p>
          <a:p>
            <a:r>
              <a:rPr lang="ar-IQ" dirty="0">
                <a:cs typeface="Ali-A-Sharif" pitchFamily="2" charset="-78"/>
              </a:rPr>
              <a:t>1- </a:t>
            </a:r>
            <a:r>
              <a:rPr lang="ar-IQ" dirty="0" smtClean="0">
                <a:cs typeface="Ali-A-Sharif" pitchFamily="2" charset="-78"/>
              </a:rPr>
              <a:t>مخارج الأصوات .</a:t>
            </a:r>
          </a:p>
          <a:p>
            <a:r>
              <a:rPr lang="ar-IQ" dirty="0" smtClean="0">
                <a:cs typeface="Ali-A-Sharif" pitchFamily="2" charset="-78"/>
              </a:rPr>
              <a:t>2- صفات الأصوات.</a:t>
            </a:r>
          </a:p>
          <a:p>
            <a:r>
              <a:rPr lang="ar-IQ" dirty="0" smtClean="0">
                <a:cs typeface="Ali-A-Sharif" pitchFamily="2" charset="-78"/>
              </a:rPr>
              <a:t>3- ترتيب الأصوات .</a:t>
            </a:r>
          </a:p>
          <a:p>
            <a:r>
              <a:rPr lang="ar-IQ" dirty="0" smtClean="0">
                <a:cs typeface="Ali-A-Sharif" pitchFamily="2" charset="-78"/>
              </a:rPr>
              <a:t>4- عدد الأصوات .</a:t>
            </a:r>
          </a:p>
          <a:p>
            <a:endParaRPr lang="ar-IQ" dirty="0">
              <a:cs typeface="Ali-A-Sharif" pitchFamily="2" charset="-78"/>
            </a:endParaRPr>
          </a:p>
          <a:p>
            <a:r>
              <a:rPr lang="ar-IQ" dirty="0" smtClean="0">
                <a:cs typeface="Ali-A-Sharif" pitchFamily="2" charset="-78"/>
              </a:rPr>
              <a:t> - فمن حيث العدد مثلا نجد أن الخليل بن أحمد الفراهيدي </a:t>
            </a:r>
            <a:r>
              <a:rPr lang="ar-IQ" dirty="0" smtClean="0">
                <a:cs typeface="Ali-A-Sharif" pitchFamily="2" charset="-78"/>
              </a:rPr>
              <a:t>قسمها على </a:t>
            </a:r>
            <a:r>
              <a:rPr lang="ar-IQ" dirty="0" smtClean="0">
                <a:cs typeface="Ali-A-Sharif" pitchFamily="2" charset="-78"/>
              </a:rPr>
              <a:t>ثمانية وعشرين مخرجا مجموعا فيما قسمه  سيبويه وابن جني </a:t>
            </a:r>
            <a:r>
              <a:rPr lang="ar-IQ" dirty="0" smtClean="0">
                <a:cs typeface="Ali-A-Sharif" pitchFamily="2" charset="-78"/>
              </a:rPr>
              <a:t>الى </a:t>
            </a:r>
            <a:r>
              <a:rPr lang="ar-IQ" dirty="0" smtClean="0">
                <a:cs typeface="Ali-A-Sharif" pitchFamily="2" charset="-78"/>
              </a:rPr>
              <a:t>ستة عشر مخرجا، على حين أنها لا تتجاوج في الدراسات الصوتية الحديثة  عشرة مخارج .</a:t>
            </a:r>
          </a:p>
          <a:p>
            <a:endParaRPr lang="ar-IQ" dirty="0">
              <a:cs typeface="Ali-A-Sharif" pitchFamily="2" charset="-78"/>
            </a:endParaRPr>
          </a:p>
          <a:p>
            <a:endParaRPr lang="ar-IQ" dirty="0">
              <a:cs typeface="Ali-A-Sharif" pitchFamily="2" charset="-78"/>
            </a:endParaRPr>
          </a:p>
        </p:txBody>
      </p:sp>
    </p:spTree>
    <p:extLst>
      <p:ext uri="{BB962C8B-B14F-4D97-AF65-F5344CB8AC3E}">
        <p14:creationId xmlns:p14="http://schemas.microsoft.com/office/powerpoint/2010/main" val="85736597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circle(in)">
                                      <p:cBhvr>
                                        <p:cTn id="24" dur="20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wipe(down)">
                                      <p:cBhvr>
                                        <p:cTn id="34" dur="50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260648"/>
            <a:ext cx="8928992" cy="6408712"/>
          </a:xfrm>
        </p:spPr>
        <p:txBody>
          <a:bodyPr>
            <a:normAutofit/>
          </a:bodyPr>
          <a:lstStyle/>
          <a:p>
            <a:r>
              <a:rPr lang="ar-IQ" dirty="0" smtClean="0"/>
              <a:t> </a:t>
            </a:r>
            <a:r>
              <a:rPr lang="ar-IQ" dirty="0" smtClean="0">
                <a:cs typeface="Ali-A-Sharif" pitchFamily="2" charset="-78"/>
              </a:rPr>
              <a:t>- ومن حيث الترتيب نجد أن القدامى قد رتبوا مخارج الأصوات </a:t>
            </a:r>
            <a:r>
              <a:rPr lang="ar-IQ" dirty="0" smtClean="0">
                <a:cs typeface="Ali-A-Sharif" pitchFamily="2" charset="-78"/>
              </a:rPr>
              <a:t>ترتيباً تصاعدياً</a:t>
            </a:r>
            <a:r>
              <a:rPr lang="ar-IQ" dirty="0" smtClean="0">
                <a:cs typeface="Ali-A-Sharif" pitchFamily="2" charset="-78"/>
              </a:rPr>
              <a:t>، أي من أقصى الحلق الى الشفتين وذلك خلافاً للدراسات الحديثة التي تبدأ من الشفتين  وتنتهي عند الحنجرة .</a:t>
            </a:r>
          </a:p>
          <a:p>
            <a:endParaRPr lang="ar-IQ" dirty="0">
              <a:cs typeface="Ali-A-Sharif" pitchFamily="2" charset="-78"/>
            </a:endParaRPr>
          </a:p>
          <a:p>
            <a:pPr marL="457200" indent="-457200">
              <a:buFontTx/>
              <a:buChar char="-"/>
            </a:pPr>
            <a:r>
              <a:rPr lang="ar-IQ" dirty="0" smtClean="0">
                <a:cs typeface="Ali-A-Sharif" pitchFamily="2" charset="-78"/>
              </a:rPr>
              <a:t>فان ابن جني مثلا يرتب الأصوات ترتيباً تصاعدياً ، أي من أقصى الحلق الى الشفتين وكما يأتي :</a:t>
            </a:r>
          </a:p>
          <a:p>
            <a:pPr marL="457200" indent="-457200">
              <a:buFontTx/>
              <a:buChar char="-"/>
            </a:pPr>
            <a:endParaRPr lang="ar-IQ" dirty="0" smtClean="0">
              <a:cs typeface="Ali-A-Sharif" pitchFamily="2" charset="-78"/>
            </a:endParaRPr>
          </a:p>
          <a:p>
            <a:pPr marL="457200" indent="-457200">
              <a:buFontTx/>
              <a:buChar char="-"/>
            </a:pPr>
            <a:r>
              <a:rPr lang="ar-IQ" dirty="0" smtClean="0">
                <a:cs typeface="Ali-A-Sharif" pitchFamily="2" charset="-78"/>
              </a:rPr>
              <a:t>-( ء ا هـ )-(ع ح )-(غ خ ) -(ق)-(ك)-(ج ش ي )-(ض)</a:t>
            </a:r>
          </a:p>
          <a:p>
            <a:pPr marL="457200" indent="-457200">
              <a:buFontTx/>
              <a:buChar char="-"/>
            </a:pPr>
            <a:endParaRPr lang="ar-IQ" dirty="0" smtClean="0">
              <a:cs typeface="Ali-A-Sharif" pitchFamily="2" charset="-78"/>
            </a:endParaRPr>
          </a:p>
          <a:p>
            <a:pPr marL="457200" indent="-457200">
              <a:buFontTx/>
              <a:buChar char="-"/>
            </a:pPr>
            <a:r>
              <a:rPr lang="ar-IQ" dirty="0" smtClean="0">
                <a:cs typeface="Ali-A-Sharif" pitchFamily="2" charset="-78"/>
              </a:rPr>
              <a:t>-( ل ) </a:t>
            </a:r>
            <a:r>
              <a:rPr lang="ar-IQ" dirty="0" smtClean="0">
                <a:cs typeface="Ali-A-Sharif" pitchFamily="2" charset="-78"/>
              </a:rPr>
              <a:t>–(ن)- ( ر)- (ط د </a:t>
            </a:r>
            <a:r>
              <a:rPr lang="ar-IQ" dirty="0" smtClean="0">
                <a:cs typeface="Ali-A-Sharif" pitchFamily="2" charset="-78"/>
              </a:rPr>
              <a:t>ت</a:t>
            </a:r>
            <a:r>
              <a:rPr lang="ar-IQ" dirty="0">
                <a:cs typeface="Ali-A-Sharif" pitchFamily="2" charset="-78"/>
              </a:rPr>
              <a:t> </a:t>
            </a:r>
            <a:r>
              <a:rPr lang="ar-IQ" sz="2800" dirty="0" smtClean="0">
                <a:cs typeface="Ali-A-Sharif" pitchFamily="2" charset="-78"/>
              </a:rPr>
              <a:t>)</a:t>
            </a:r>
            <a:r>
              <a:rPr lang="ar-IQ" dirty="0" smtClean="0">
                <a:cs typeface="Ali-A-Sharif" pitchFamily="2" charset="-78"/>
              </a:rPr>
              <a:t> </a:t>
            </a:r>
            <a:r>
              <a:rPr lang="ar-IQ" dirty="0" smtClean="0">
                <a:cs typeface="Ali-A-Sharif" pitchFamily="2" charset="-78"/>
              </a:rPr>
              <a:t>–( </a:t>
            </a:r>
            <a:r>
              <a:rPr lang="ar-IQ" dirty="0" smtClean="0">
                <a:cs typeface="Ali-A-Sharif" pitchFamily="2" charset="-78"/>
              </a:rPr>
              <a:t>ص ز س </a:t>
            </a:r>
            <a:r>
              <a:rPr lang="ar-IQ" sz="3600" dirty="0" smtClean="0">
                <a:cs typeface="Ali-A-Sharif" pitchFamily="2" charset="-78"/>
              </a:rPr>
              <a:t>)</a:t>
            </a:r>
            <a:r>
              <a:rPr lang="ar-IQ" dirty="0" smtClean="0">
                <a:cs typeface="Ali-A-Sharif" pitchFamily="2" charset="-78"/>
              </a:rPr>
              <a:t> – (ظ ذ ث )</a:t>
            </a:r>
          </a:p>
          <a:p>
            <a:pPr marL="457200" indent="-457200">
              <a:buFontTx/>
              <a:buChar char="-"/>
            </a:pPr>
            <a:endParaRPr lang="ar-IQ" dirty="0" smtClean="0">
              <a:cs typeface="Ali-A-Sharif" pitchFamily="2" charset="-78"/>
            </a:endParaRPr>
          </a:p>
          <a:p>
            <a:pPr marL="457200" indent="-457200">
              <a:buFontTx/>
              <a:buChar char="-"/>
            </a:pPr>
            <a:r>
              <a:rPr lang="ar-IQ" dirty="0" smtClean="0">
                <a:cs typeface="Ali-A-Sharif" pitchFamily="2" charset="-78"/>
              </a:rPr>
              <a:t>- ( ف</a:t>
            </a:r>
            <a:r>
              <a:rPr lang="ar-IQ" sz="3600" dirty="0" smtClean="0">
                <a:cs typeface="Ali-A-Sharif" pitchFamily="2" charset="-78"/>
              </a:rPr>
              <a:t>)</a:t>
            </a:r>
            <a:r>
              <a:rPr lang="ar-IQ" dirty="0" smtClean="0">
                <a:cs typeface="Ali-A-Sharif" pitchFamily="2" charset="-78"/>
              </a:rPr>
              <a:t> – ( ب و م ) .</a:t>
            </a:r>
          </a:p>
          <a:p>
            <a:pPr marL="457200" indent="-457200">
              <a:buFontTx/>
              <a:buChar char="-"/>
            </a:pPr>
            <a:endParaRPr lang="ar-IQ" dirty="0" smtClean="0">
              <a:cs typeface="Ali-A-Sharif" pitchFamily="2" charset="-78"/>
            </a:endParaRPr>
          </a:p>
          <a:p>
            <a:pPr marL="457200" indent="-457200">
              <a:buFontTx/>
              <a:buChar char="-"/>
            </a:pPr>
            <a:endParaRPr lang="ar-IQ" dirty="0">
              <a:cs typeface="Ali-A-Sharif" pitchFamily="2" charset="-78"/>
            </a:endParaRPr>
          </a:p>
        </p:txBody>
      </p:sp>
    </p:spTree>
    <p:extLst>
      <p:ext uri="{BB962C8B-B14F-4D97-AF65-F5344CB8AC3E}">
        <p14:creationId xmlns:p14="http://schemas.microsoft.com/office/powerpoint/2010/main" val="352634859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arn(inVertical)">
                                      <p:cBhvr>
                                        <p:cTn id="23" dur="5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1000"/>
                                        <p:tgtEl>
                                          <p:spTgt spid="3">
                                            <p:txEl>
                                              <p:pRg st="8" end="8"/>
                                            </p:txEl>
                                          </p:spTgt>
                                        </p:tgtEl>
                                      </p:cBhvr>
                                    </p:animEffect>
                                    <p:anim calcmode="lin" valueType="num">
                                      <p:cBhvr>
                                        <p:cTn id="2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408712"/>
          </a:xfrm>
        </p:spPr>
        <p:txBody>
          <a:bodyPr/>
          <a:lstStyle/>
          <a:p>
            <a:endParaRPr lang="ar-IQ" dirty="0"/>
          </a:p>
        </p:txBody>
      </p:sp>
      <p:pic>
        <p:nvPicPr>
          <p:cNvPr id="4" name="Picture 3" descr="https://encrypted-tbn0.gstatic.com/images?q=tbn:ANd9GcQ5sEJ4e7iS2ukCsNMAuRQM4jDcqIlVbcWvvJLqLTsxzpI23JxO"/>
          <p:cNvPicPr/>
          <p:nvPr/>
        </p:nvPicPr>
        <p:blipFill>
          <a:blip r:embed="rId2">
            <a:extLst>
              <a:ext uri="{28A0092B-C50C-407E-A947-70E740481C1C}">
                <a14:useLocalDpi xmlns:a14="http://schemas.microsoft.com/office/drawing/2010/main" val="0"/>
              </a:ext>
            </a:extLst>
          </a:blip>
          <a:srcRect/>
          <a:stretch>
            <a:fillRect/>
          </a:stretch>
        </p:blipFill>
        <p:spPr bwMode="auto">
          <a:xfrm>
            <a:off x="683568" y="692696"/>
            <a:ext cx="7632848" cy="5616624"/>
          </a:xfrm>
          <a:prstGeom prst="rect">
            <a:avLst/>
          </a:prstGeom>
          <a:noFill/>
          <a:ln>
            <a:noFill/>
          </a:ln>
        </p:spPr>
      </p:pic>
    </p:spTree>
    <p:extLst>
      <p:ext uri="{BB962C8B-B14F-4D97-AF65-F5344CB8AC3E}">
        <p14:creationId xmlns:p14="http://schemas.microsoft.com/office/powerpoint/2010/main" val="19749180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552728"/>
          </a:xfrm>
        </p:spPr>
        <p:txBody>
          <a:bodyPr/>
          <a:lstStyle/>
          <a:p>
            <a:pPr algn="ctr"/>
            <a:r>
              <a:rPr lang="ar-IQ" dirty="0" smtClean="0">
                <a:cs typeface="AF_Aseer" pitchFamily="2" charset="-78"/>
              </a:rPr>
              <a:t>مخارج الحروف (الأصوات )عند ابن الجزري</a:t>
            </a:r>
          </a:p>
          <a:p>
            <a:endParaRPr lang="ar-IQ" dirty="0">
              <a:cs typeface="AF_Aseer" pitchFamily="2" charset="-78"/>
            </a:endParaRPr>
          </a:p>
          <a:p>
            <a:r>
              <a:rPr lang="ar-IQ" dirty="0" smtClean="0">
                <a:cs typeface="Ali-A-Sharif" pitchFamily="2" charset="-78"/>
              </a:rPr>
              <a:t>المخرج الأول : الجوف : وهو مخصص </a:t>
            </a:r>
            <a:r>
              <a:rPr lang="ar-IQ" dirty="0" smtClean="0">
                <a:cs typeface="Ali-A-Sharif" pitchFamily="2" charset="-78"/>
              </a:rPr>
              <a:t>للألف </a:t>
            </a:r>
            <a:r>
              <a:rPr lang="ar-IQ" dirty="0" smtClean="0">
                <a:cs typeface="Ali-A-Sharif" pitchFamily="2" charset="-78"/>
              </a:rPr>
              <a:t>والواو الساكنة المضموم ما قبلها، والياء الساكنة المكسورة ما قبلها وتسمى هذه الحروف بحروف المد و اللين، وتسمى  أيضاً بالحروف الهوائية أو الجوفية .</a:t>
            </a:r>
          </a:p>
          <a:p>
            <a:endParaRPr lang="ar-IQ" dirty="0">
              <a:cs typeface="Ali-A-Sharif" pitchFamily="2" charset="-78"/>
            </a:endParaRPr>
          </a:p>
          <a:p>
            <a:r>
              <a:rPr lang="ar-IQ" dirty="0" smtClean="0">
                <a:cs typeface="Ali-A-Sharif" pitchFamily="2" charset="-78"/>
              </a:rPr>
              <a:t>المخرج الثاني : أقصى الحلق : وهو للهمزة والهاء .</a:t>
            </a:r>
          </a:p>
          <a:p>
            <a:endParaRPr lang="ar-IQ" dirty="0">
              <a:cs typeface="Ali-A-Sharif" pitchFamily="2" charset="-78"/>
            </a:endParaRPr>
          </a:p>
          <a:p>
            <a:r>
              <a:rPr lang="ar-IQ" dirty="0" smtClean="0">
                <a:cs typeface="Ali-A-Sharif" pitchFamily="2" charset="-78"/>
              </a:rPr>
              <a:t>المخرج الثالث : وسط الحلق :  وهو للعين والحاء .</a:t>
            </a:r>
          </a:p>
          <a:p>
            <a:endParaRPr lang="ar-IQ" dirty="0">
              <a:cs typeface="Ali-A-Sharif" pitchFamily="2" charset="-78"/>
            </a:endParaRPr>
          </a:p>
          <a:p>
            <a:r>
              <a:rPr lang="ar-IQ" dirty="0" smtClean="0">
                <a:cs typeface="Ali-A-Sharif" pitchFamily="2" charset="-78"/>
              </a:rPr>
              <a:t>المخرج الرابع : أدنى الحلق : وهو للغين والخاء ، ويسمى الحروف المتعلقة </a:t>
            </a:r>
            <a:r>
              <a:rPr lang="ar-IQ" dirty="0" smtClean="0">
                <a:cs typeface="Ali-A-Sharif" pitchFamily="2" charset="-78"/>
              </a:rPr>
              <a:t>بالمخارج </a:t>
            </a:r>
            <a:r>
              <a:rPr lang="ar-IQ" dirty="0" smtClean="0">
                <a:cs typeface="Ali-A-Sharif" pitchFamily="2" charset="-78"/>
              </a:rPr>
              <a:t>الثلاثة الأخيرة بالحروف الحلقية  نسبة الحلق .</a:t>
            </a:r>
          </a:p>
          <a:p>
            <a:endParaRPr lang="ar-IQ" dirty="0" smtClean="0">
              <a:cs typeface="Ali-A-Sharif" pitchFamily="2" charset="-78"/>
            </a:endParaRPr>
          </a:p>
          <a:p>
            <a:endParaRPr lang="ar-IQ" dirty="0">
              <a:cs typeface="Ali-A-Sharif" pitchFamily="2" charset="-78"/>
            </a:endParaRPr>
          </a:p>
        </p:txBody>
      </p:sp>
    </p:spTree>
    <p:extLst>
      <p:ext uri="{BB962C8B-B14F-4D97-AF65-F5344CB8AC3E}">
        <p14:creationId xmlns:p14="http://schemas.microsoft.com/office/powerpoint/2010/main" val="397751554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barn(inVertical)">
                                      <p:cBhvr>
                                        <p:cTn id="19" dur="500"/>
                                        <p:tgtEl>
                                          <p:spTgt spid="3">
                                            <p:txEl>
                                              <p:pRg st="6" end="6"/>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circle(in)">
                                      <p:cBhvr>
                                        <p:cTn id="24"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16632"/>
            <a:ext cx="8712968" cy="6624736"/>
          </a:xfrm>
        </p:spPr>
        <p:txBody>
          <a:bodyPr/>
          <a:lstStyle/>
          <a:p>
            <a:r>
              <a:rPr lang="ar-IQ" dirty="0" smtClean="0">
                <a:cs typeface="Ali-A-Sharif" pitchFamily="2" charset="-78"/>
              </a:rPr>
              <a:t>-المخرج الخامس : اللهاة : وهو مخرج  القاف والكاف ، وتسمى هذان الحرفان باللهويين نسبة </a:t>
            </a:r>
            <a:r>
              <a:rPr lang="ar-IQ" dirty="0" smtClean="0">
                <a:cs typeface="Ali-A-Sharif" pitchFamily="2" charset="-78"/>
              </a:rPr>
              <a:t>الى اللهاة </a:t>
            </a:r>
            <a:r>
              <a:rPr lang="ar-IQ" dirty="0" smtClean="0">
                <a:cs typeface="Ali-A-Sharif" pitchFamily="2" charset="-78"/>
              </a:rPr>
              <a:t>.</a:t>
            </a:r>
          </a:p>
          <a:p>
            <a:endParaRPr lang="ar-IQ" dirty="0" smtClean="0">
              <a:cs typeface="Ali-A-Sharif" pitchFamily="2" charset="-78"/>
            </a:endParaRPr>
          </a:p>
          <a:p>
            <a:r>
              <a:rPr lang="ar-IQ" dirty="0" smtClean="0">
                <a:cs typeface="Ali-A-Sharif" pitchFamily="2" charset="-78"/>
              </a:rPr>
              <a:t>-المخرج السادس : وهو مخرج الجيم والشين </a:t>
            </a:r>
            <a:r>
              <a:rPr lang="ar-IQ" dirty="0" smtClean="0">
                <a:cs typeface="Ali-A-Sharif" pitchFamily="2" charset="-78"/>
              </a:rPr>
              <a:t>والياء </a:t>
            </a:r>
            <a:r>
              <a:rPr lang="ar-IQ" dirty="0" smtClean="0">
                <a:cs typeface="Ali-A-Sharif" pitchFamily="2" charset="-78"/>
              </a:rPr>
              <a:t>غير المدية ، وتسمى بالأحرف الشجرية ، ومكان حدوثها هو وسط اللسان ، ويحاذيه من الحنك الأعلى .</a:t>
            </a:r>
          </a:p>
          <a:p>
            <a:endParaRPr lang="ar-IQ" dirty="0" smtClean="0">
              <a:cs typeface="Ali-A-Sharif" pitchFamily="2" charset="-78"/>
            </a:endParaRPr>
          </a:p>
          <a:p>
            <a:r>
              <a:rPr lang="ar-IQ" dirty="0" smtClean="0">
                <a:cs typeface="Ali-A-Sharif" pitchFamily="2" charset="-78"/>
              </a:rPr>
              <a:t>المخرج السابع : وهو حافة اللسان وما يحاذيه من الأضراس من الناحية اليسرى عند أغلب العلماء ، ومن الجهة اليمنى عند الأقلية ، وهو مخرج الضاد الذي تنسب اليه اللغة العربية ، ويرى سيبويه أنها تصدر من الجانبين .</a:t>
            </a:r>
          </a:p>
          <a:p>
            <a:endParaRPr lang="ar-IQ" dirty="0">
              <a:cs typeface="Ali-A-Sharif" pitchFamily="2" charset="-78"/>
            </a:endParaRPr>
          </a:p>
          <a:p>
            <a:r>
              <a:rPr lang="ar-IQ" dirty="0" smtClean="0">
                <a:cs typeface="Ali-A-Sharif" pitchFamily="2" charset="-78"/>
              </a:rPr>
              <a:t>- المخرج الثامن : حافة اللسان من أدناها الى منتهى طرفه وما بينهما وبين  ما يليها من  الحنك الأعلى مما فوق الضاحك  والناب  والرباعية والثنية ، وهو مخصص ل</a:t>
            </a:r>
            <a:r>
              <a:rPr lang="ar-IQ" dirty="0">
                <a:cs typeface="Ali-A-Sharif" pitchFamily="2" charset="-78"/>
              </a:rPr>
              <a:t>حرف </a:t>
            </a:r>
            <a:r>
              <a:rPr lang="ar-IQ" dirty="0" smtClean="0">
                <a:cs typeface="Ali-A-Sharif" pitchFamily="2" charset="-78"/>
              </a:rPr>
              <a:t>اللام.</a:t>
            </a:r>
            <a:endParaRPr lang="ar-IQ" dirty="0">
              <a:cs typeface="Ali-A-Sharif" pitchFamily="2" charset="-78"/>
            </a:endParaRPr>
          </a:p>
          <a:p>
            <a:endParaRPr lang="ar-IQ" dirty="0" smtClean="0">
              <a:cs typeface="Ali-A-Sharif" pitchFamily="2" charset="-78"/>
            </a:endParaRPr>
          </a:p>
          <a:p>
            <a:pPr marL="457200" indent="-457200">
              <a:buFontTx/>
              <a:buChar char="-"/>
            </a:pPr>
            <a:endParaRPr lang="ar-IQ" dirty="0" smtClean="0">
              <a:cs typeface="Ali-A-Sharif" pitchFamily="2" charset="-78"/>
            </a:endParaRPr>
          </a:p>
          <a:p>
            <a:endParaRPr lang="ar-IQ" dirty="0" smtClean="0">
              <a:cs typeface="Ali-A-Sharif" pitchFamily="2" charset="-78"/>
            </a:endParaRPr>
          </a:p>
          <a:p>
            <a:endParaRPr lang="ar-IQ" dirty="0">
              <a:cs typeface="Ali-A-Sharif" pitchFamily="2" charset="-78"/>
            </a:endParaRPr>
          </a:p>
        </p:txBody>
      </p:sp>
    </p:spTree>
    <p:extLst>
      <p:ext uri="{BB962C8B-B14F-4D97-AF65-F5344CB8AC3E}">
        <p14:creationId xmlns:p14="http://schemas.microsoft.com/office/powerpoint/2010/main" val="62558183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60648"/>
            <a:ext cx="8784976" cy="6408712"/>
          </a:xfrm>
        </p:spPr>
        <p:txBody>
          <a:bodyPr>
            <a:normAutofit lnSpcReduction="10000"/>
          </a:bodyPr>
          <a:lstStyle/>
          <a:p>
            <a:r>
              <a:rPr lang="ar-IQ" dirty="0" smtClean="0">
                <a:cs typeface="Ali-A-Sharif" pitchFamily="2" charset="-78"/>
              </a:rPr>
              <a:t>-المخرج التاسع : طرف اللسان بينه وبين ما فوق الثنايا اسفل اللام قليلا ، وهو مخرج النون .</a:t>
            </a:r>
          </a:p>
          <a:p>
            <a:endParaRPr lang="ar-IQ" dirty="0">
              <a:cs typeface="Ali-A-Sharif" pitchFamily="2" charset="-78"/>
            </a:endParaRPr>
          </a:p>
          <a:p>
            <a:r>
              <a:rPr lang="ar-IQ" dirty="0" smtClean="0">
                <a:cs typeface="Ali-A-Sharif" pitchFamily="2" charset="-78"/>
              </a:rPr>
              <a:t>-المخرج العاشر : وهو مخرج الراء ويقع بين طرف اللسان وبين ما فوق الثنايا العاليا الا أنها أدخل  في ظهر اللسان قليلا،وتسمى الأحرف الثلاثة ( ل ، ن ، </a:t>
            </a:r>
            <a:r>
              <a:rPr lang="ar-IQ" dirty="0" smtClean="0">
                <a:cs typeface="Ali-A-Sharif" pitchFamily="2" charset="-78"/>
              </a:rPr>
              <a:t>ر </a:t>
            </a:r>
            <a:r>
              <a:rPr lang="ar-IQ" dirty="0" smtClean="0">
                <a:cs typeface="Ali-A-Sharif" pitchFamily="2" charset="-78"/>
              </a:rPr>
              <a:t>) بالأحرف الذلقية نسبة الى الذلق ، وهو طرف اللسان حين يكون </a:t>
            </a:r>
            <a:r>
              <a:rPr lang="ar-IQ" dirty="0" smtClean="0">
                <a:cs typeface="Ali-A-Sharif" pitchFamily="2" charset="-78"/>
              </a:rPr>
              <a:t>متحركا.</a:t>
            </a:r>
            <a:endParaRPr lang="ar-IQ" dirty="0" smtClean="0">
              <a:cs typeface="Ali-A-Sharif" pitchFamily="2" charset="-78"/>
            </a:endParaRPr>
          </a:p>
          <a:p>
            <a:endParaRPr lang="ar-IQ" dirty="0">
              <a:cs typeface="Ali-A-Sharif" pitchFamily="2" charset="-78"/>
            </a:endParaRPr>
          </a:p>
          <a:p>
            <a:r>
              <a:rPr lang="ar-IQ" dirty="0" smtClean="0">
                <a:cs typeface="Ali-A-Sharif" pitchFamily="2" charset="-78"/>
              </a:rPr>
              <a:t>-المخرج الحادي عشر : طرف اللسان وأصول الثنايا العليا وهو مخرج ( ط،د،ت) وتسمى هذه الحروف بالحروف النطعية لمجاورة مخرجها لنطع الفم ، وهو غار الحنك الأعلى ، أي سقفه .</a:t>
            </a:r>
          </a:p>
          <a:p>
            <a:endParaRPr lang="ar-IQ" dirty="0">
              <a:cs typeface="Ali-A-Sharif" pitchFamily="2" charset="-78"/>
            </a:endParaRPr>
          </a:p>
          <a:p>
            <a:r>
              <a:rPr lang="ar-IQ" dirty="0" smtClean="0">
                <a:cs typeface="Ali-A-Sharif" pitchFamily="2" charset="-78"/>
              </a:rPr>
              <a:t>- المخرج الثاني عشر : أسلة اللسان : وهي مخرج ( ص، س، ز ) وتسمى بالأحرف الأسلية  لخروجها بين أسلة اللسان وفويق الثنايا السفلى .</a:t>
            </a:r>
          </a:p>
          <a:p>
            <a:endParaRPr lang="ar-IQ" dirty="0">
              <a:cs typeface="Ali-A-Sharif" pitchFamily="2" charset="-78"/>
            </a:endParaRPr>
          </a:p>
        </p:txBody>
      </p:sp>
    </p:spTree>
    <p:extLst>
      <p:ext uri="{BB962C8B-B14F-4D97-AF65-F5344CB8AC3E}">
        <p14:creationId xmlns:p14="http://schemas.microsoft.com/office/powerpoint/2010/main" val="3128601080"/>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circle(in)">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188640"/>
            <a:ext cx="8640960" cy="6552728"/>
          </a:xfrm>
        </p:spPr>
        <p:txBody>
          <a:bodyPr/>
          <a:lstStyle/>
          <a:p>
            <a:pPr marL="457200" indent="-457200">
              <a:buFontTx/>
              <a:buChar char="-"/>
            </a:pPr>
            <a:r>
              <a:rPr lang="ar-IQ" dirty="0" smtClean="0">
                <a:cs typeface="Ali-A-Sharif" pitchFamily="2" charset="-78"/>
              </a:rPr>
              <a:t>المخرج </a:t>
            </a:r>
            <a:r>
              <a:rPr lang="ar-IQ" dirty="0" smtClean="0">
                <a:cs typeface="Ali-A-Sharif" pitchFamily="2" charset="-78"/>
              </a:rPr>
              <a:t>الثالث </a:t>
            </a:r>
            <a:r>
              <a:rPr lang="ar-IQ" dirty="0" smtClean="0">
                <a:cs typeface="Ali-A-Sharif" pitchFamily="2" charset="-78"/>
              </a:rPr>
              <a:t>عشر : اللثة  وهي مخرج الحروف اللثوية ، وهي ( ظ ، ذ، ث ) وسميت بذلك لخروجها من بين  طرف اللسلن ، وأطراف الثنايا العليا بالقرب من اللثة .</a:t>
            </a:r>
          </a:p>
          <a:p>
            <a:pPr marL="457200" indent="-457200">
              <a:buFontTx/>
              <a:buChar char="-"/>
            </a:pPr>
            <a:r>
              <a:rPr lang="ar-IQ" dirty="0" smtClean="0">
                <a:cs typeface="Ali-A-Sharif" pitchFamily="2" charset="-78"/>
              </a:rPr>
              <a:t>المخرج الرابع عشر : باطن الشفة السفلى واطراف الثنايا </a:t>
            </a:r>
            <a:r>
              <a:rPr lang="ar-IQ" dirty="0" smtClean="0">
                <a:cs typeface="Ali-A-Sharif" pitchFamily="2" charset="-78"/>
              </a:rPr>
              <a:t>العليا </a:t>
            </a:r>
            <a:r>
              <a:rPr lang="ar-IQ" dirty="0" smtClean="0">
                <a:cs typeface="Ali-A-Sharif" pitchFamily="2" charset="-78"/>
              </a:rPr>
              <a:t>وهو مخرج الفاء .</a:t>
            </a:r>
          </a:p>
          <a:p>
            <a:pPr marL="457200" indent="-457200">
              <a:buFontTx/>
              <a:buChar char="-"/>
            </a:pPr>
            <a:endParaRPr lang="ar-IQ" dirty="0">
              <a:cs typeface="Ali-A-Sharif" pitchFamily="2" charset="-78"/>
            </a:endParaRPr>
          </a:p>
          <a:p>
            <a:pPr marL="457200" indent="-457200">
              <a:buFontTx/>
              <a:buChar char="-"/>
            </a:pPr>
            <a:r>
              <a:rPr lang="ar-IQ" dirty="0" smtClean="0">
                <a:cs typeface="Ali-A-Sharif" pitchFamily="2" charset="-78"/>
              </a:rPr>
              <a:t>المخرج الخامس عشر : وهو مخرج الواو غير المدية والباء والميم مما بين الشفتين.</a:t>
            </a:r>
          </a:p>
          <a:p>
            <a:pPr marL="457200" indent="-457200">
              <a:buFontTx/>
              <a:buChar char="-"/>
            </a:pPr>
            <a:endParaRPr lang="ar-IQ" dirty="0">
              <a:cs typeface="Ali-A-Sharif" pitchFamily="2" charset="-78"/>
            </a:endParaRPr>
          </a:p>
          <a:p>
            <a:pPr marL="457200" indent="-457200">
              <a:buFontTx/>
              <a:buChar char="-"/>
            </a:pPr>
            <a:r>
              <a:rPr lang="ar-IQ" dirty="0" smtClean="0">
                <a:cs typeface="Ali-A-Sharif" pitchFamily="2" charset="-78"/>
              </a:rPr>
              <a:t>المخرج السادس عشر : الخيشوم وهو مخرج الميم والنون المشددتين في حال الإدغام والإخفاء .  </a:t>
            </a:r>
          </a:p>
          <a:p>
            <a:pPr marL="457200" indent="-457200">
              <a:buFontTx/>
              <a:buChar char="-"/>
            </a:pPr>
            <a:endParaRPr lang="ar-IQ" dirty="0">
              <a:cs typeface="Ali-A-Sharif" pitchFamily="2" charset="-78"/>
            </a:endParaRPr>
          </a:p>
          <a:p>
            <a:pPr marL="457200" indent="-457200">
              <a:buFontTx/>
              <a:buChar char="-"/>
            </a:pPr>
            <a:endParaRPr lang="ar-IQ" dirty="0">
              <a:cs typeface="Ali-A-Sharif" pitchFamily="2" charset="-78"/>
            </a:endParaRPr>
          </a:p>
        </p:txBody>
      </p:sp>
    </p:spTree>
    <p:extLst>
      <p:ext uri="{BB962C8B-B14F-4D97-AF65-F5344CB8AC3E}">
        <p14:creationId xmlns:p14="http://schemas.microsoft.com/office/powerpoint/2010/main" val="2021446748"/>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16632"/>
            <a:ext cx="8784976" cy="6480720"/>
          </a:xfrm>
        </p:spPr>
        <p:txBody>
          <a:bodyPr/>
          <a:lstStyle/>
          <a:p>
            <a:pPr algn="ctr"/>
            <a:r>
              <a:rPr lang="ar-IQ" dirty="0" smtClean="0">
                <a:cs typeface="AF_Aseer" pitchFamily="2" charset="-78"/>
              </a:rPr>
              <a:t>مخارج </a:t>
            </a:r>
            <a:r>
              <a:rPr lang="ar-IQ" dirty="0" smtClean="0">
                <a:cs typeface="AF_Aseer" pitchFamily="2" charset="-78"/>
              </a:rPr>
              <a:t> الأصوات  عند  </a:t>
            </a:r>
            <a:r>
              <a:rPr lang="ar-IQ" dirty="0" smtClean="0">
                <a:cs typeface="AF_Aseer" pitchFamily="2" charset="-78"/>
              </a:rPr>
              <a:t>علماء </a:t>
            </a:r>
            <a:r>
              <a:rPr lang="ar-IQ" dirty="0" smtClean="0">
                <a:cs typeface="AF_Aseer" pitchFamily="2" charset="-78"/>
              </a:rPr>
              <a:t> الأصوات  المحدثين </a:t>
            </a:r>
            <a:endParaRPr lang="ar-IQ" dirty="0" smtClean="0">
              <a:cs typeface="AF_Aseer" pitchFamily="2" charset="-78"/>
            </a:endParaRPr>
          </a:p>
          <a:p>
            <a:pPr algn="just"/>
            <a:r>
              <a:rPr lang="ar-IQ" dirty="0" smtClean="0">
                <a:cs typeface="Ali-A-Sahifa" pitchFamily="2" charset="-78"/>
              </a:rPr>
              <a:t>  - لقد استفادت الدراسات الصوتية مما توصل اليه العلم في بعض التخصصات  وعلى الخصوص تلك التي لها علاقة  بالجهاز الصوتي عند الإنسان  مثل علم الطب والبيولوجيا واختراع الالات الكاشفة  إستفادة  مكنتها من إعطاء وصف دقيق لمخارج  الأصوات  ، وقد أدى ذلك بها الى إعادة توزيع الأصوات  اللغوية توزيعاً  يتناسب مع التطور  لحاصل في المجالات جميعها ، مما جعل علماء الأصوات المحدثين يكادون يجمعون على التصنف الآتي :</a:t>
            </a:r>
          </a:p>
          <a:p>
            <a:pPr algn="just"/>
            <a:endParaRPr lang="ar-IQ" dirty="0">
              <a:cs typeface="Ali-A-Sahifa" pitchFamily="2" charset="-78"/>
            </a:endParaRPr>
          </a:p>
          <a:p>
            <a:pPr algn="just"/>
            <a:r>
              <a:rPr lang="ar-IQ" dirty="0" smtClean="0">
                <a:cs typeface="Ali-A-Sahifa" pitchFamily="2" charset="-78"/>
              </a:rPr>
              <a:t>1- المخرج الشفوي (</a:t>
            </a:r>
            <a:r>
              <a:rPr lang="en-US" dirty="0" err="1" smtClean="0">
                <a:cs typeface="Ali-A-Sahifa" pitchFamily="2" charset="-78"/>
              </a:rPr>
              <a:t>Alibale</a:t>
            </a:r>
            <a:r>
              <a:rPr lang="en-US" dirty="0" smtClean="0">
                <a:cs typeface="Ali-A-Sahifa" pitchFamily="2" charset="-78"/>
              </a:rPr>
              <a:t> </a:t>
            </a:r>
            <a:r>
              <a:rPr lang="ar-IQ" dirty="0" smtClean="0">
                <a:cs typeface="Ali-A-Sahifa" pitchFamily="2" charset="-78"/>
              </a:rPr>
              <a:t>  ).</a:t>
            </a:r>
          </a:p>
          <a:p>
            <a:pPr algn="just"/>
            <a:r>
              <a:rPr lang="ar-IQ" dirty="0">
                <a:cs typeface="Ali-A-Sahifa" pitchFamily="2" charset="-78"/>
              </a:rPr>
              <a:t> </a:t>
            </a:r>
            <a:r>
              <a:rPr lang="ar-IQ" dirty="0" smtClean="0">
                <a:cs typeface="Ali-A-Sahifa" pitchFamily="2" charset="-78"/>
              </a:rPr>
              <a:t>  ويتم تحقيق هذا المخرج  باقتراب  الشفتين  من بعضهما ، وينقسم بدوره على قسمين :</a:t>
            </a:r>
            <a:endParaRPr lang="ar-IQ" dirty="0">
              <a:cs typeface="Ali-A-Sahifa" pitchFamily="2" charset="-78"/>
            </a:endParaRPr>
          </a:p>
          <a:p>
            <a:endParaRPr lang="ar-IQ" dirty="0">
              <a:cs typeface="AF_Aseer" pitchFamily="2" charset="-78"/>
            </a:endParaRPr>
          </a:p>
        </p:txBody>
      </p:sp>
    </p:spTree>
    <p:extLst>
      <p:ext uri="{BB962C8B-B14F-4D97-AF65-F5344CB8AC3E}">
        <p14:creationId xmlns:p14="http://schemas.microsoft.com/office/powerpoint/2010/main" val="143165597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arn(inVertical)">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858</TotalTime>
  <Words>1440</Words>
  <Application>Microsoft Office PowerPoint</Application>
  <PresentationFormat>On-screen Show (4:3)</PresentationFormat>
  <Paragraphs>166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Foundry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فراس الصعيو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 FOR COMPUTER</dc:creator>
  <cp:lastModifiedBy>RAM FOR COMPUTER</cp:lastModifiedBy>
  <cp:revision>82</cp:revision>
  <dcterms:created xsi:type="dcterms:W3CDTF">2014-11-22T19:50:34Z</dcterms:created>
  <dcterms:modified xsi:type="dcterms:W3CDTF">2014-11-23T21:46:20Z</dcterms:modified>
</cp:coreProperties>
</file>