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5" r:id="rId27"/>
    <p:sldId id="282" r:id="rId28"/>
    <p:sldId id="283" r:id="rId29"/>
    <p:sldId id="284" r:id="rId30"/>
    <p:sldId id="286" r:id="rId3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0A8C95-EFD6-492A-A4CF-A5F3E544DCFA}" type="datetimeFigureOut">
              <a:rPr lang="ar-IQ" smtClean="0"/>
              <a:t>22/02/1436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3B58D25-13D1-4CF8-A26E-4F36C3909820}" type="slidenum">
              <a:rPr lang="ar-IQ" smtClean="0"/>
              <a:t>‹#›</a:t>
            </a:fld>
            <a:endParaRPr lang="ar-IQ"/>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A8C95-EFD6-492A-A4CF-A5F3E544DCFA}" type="datetimeFigureOut">
              <a:rPr lang="ar-IQ" smtClean="0"/>
              <a:t>22/02/1436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3B58D25-13D1-4CF8-A26E-4F36C3909820}"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0A8C95-EFD6-492A-A4CF-A5F3E544DCFA}" type="datetimeFigureOut">
              <a:rPr lang="ar-IQ" smtClean="0"/>
              <a:t>22/02/1436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3B58D25-13D1-4CF8-A26E-4F36C3909820}"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0A8C95-EFD6-492A-A4CF-A5F3E544DCFA}" type="datetimeFigureOut">
              <a:rPr lang="ar-IQ" smtClean="0"/>
              <a:t>22/02/1436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3B58D25-13D1-4CF8-A26E-4F36C3909820}"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A8C95-EFD6-492A-A4CF-A5F3E544DCFA}" type="datetimeFigureOut">
              <a:rPr lang="ar-IQ" smtClean="0"/>
              <a:t>22/02/1436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3B58D25-13D1-4CF8-A26E-4F36C3909820}"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80A8C95-EFD6-492A-A4CF-A5F3E544DCFA}" type="datetimeFigureOut">
              <a:rPr lang="ar-IQ" smtClean="0"/>
              <a:t>22/02/1436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3B58D25-13D1-4CF8-A26E-4F36C3909820}"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0A8C95-EFD6-492A-A4CF-A5F3E544DCFA}" type="datetimeFigureOut">
              <a:rPr lang="ar-IQ" smtClean="0"/>
              <a:t>22/02/1436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3B58D25-13D1-4CF8-A26E-4F36C3909820}" type="slidenum">
              <a:rPr lang="ar-IQ" smtClean="0"/>
              <a:t>‹#›</a:t>
            </a:fld>
            <a:endParaRPr lang="ar-IQ"/>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0A8C95-EFD6-492A-A4CF-A5F3E544DCFA}" type="datetimeFigureOut">
              <a:rPr lang="ar-IQ" smtClean="0"/>
              <a:t>22/02/1436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3B58D25-13D1-4CF8-A26E-4F36C3909820}"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A8C95-EFD6-492A-A4CF-A5F3E544DCFA}" type="datetimeFigureOut">
              <a:rPr lang="ar-IQ" smtClean="0"/>
              <a:t>22/02/1436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3B58D25-13D1-4CF8-A26E-4F36C3909820}"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A8C95-EFD6-492A-A4CF-A5F3E544DCFA}" type="datetimeFigureOut">
              <a:rPr lang="ar-IQ" smtClean="0"/>
              <a:t>22/02/1436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3B58D25-13D1-4CF8-A26E-4F36C3909820}"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A8C95-EFD6-492A-A4CF-A5F3E544DCFA}" type="datetimeFigureOut">
              <a:rPr lang="ar-IQ" smtClean="0"/>
              <a:t>22/02/1436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3B58D25-13D1-4CF8-A26E-4F36C3909820}" type="slidenum">
              <a:rPr lang="ar-IQ" smtClean="0"/>
              <a:t>‹#›</a:t>
            </a:fld>
            <a:endParaRPr lang="ar-IQ"/>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80A8C95-EFD6-492A-A4CF-A5F3E544DCFA}" type="datetimeFigureOut">
              <a:rPr lang="ar-IQ" smtClean="0"/>
              <a:t>22/02/1436</a:t>
            </a:fld>
            <a:endParaRPr lang="ar-IQ"/>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3B58D25-13D1-4CF8-A26E-4F36C3909820}"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476672"/>
            <a:ext cx="7828384" cy="5832648"/>
          </a:xfrm>
          <a:ln>
            <a:solidFill>
              <a:schemeClr val="tx1">
                <a:lumMod val="95000"/>
              </a:schemeClr>
            </a:solidFill>
          </a:ln>
        </p:spPr>
        <p:txBody>
          <a:bodyPr>
            <a:normAutofit/>
          </a:bodyPr>
          <a:lstStyle/>
          <a:p>
            <a:pPr algn="just"/>
            <a:r>
              <a:rPr lang="ar-IQ" sz="3200" b="1" dirty="0">
                <a:cs typeface="Ali-A-Sahifa" pitchFamily="2" charset="-78"/>
              </a:rPr>
              <a:t>علم الأصوات </a:t>
            </a:r>
            <a:r>
              <a:rPr lang="ar-IQ" sz="3200" b="1" dirty="0" smtClean="0">
                <a:cs typeface="Ali-A-Sahifa" pitchFamily="2" charset="-78"/>
              </a:rPr>
              <a:t>النطقي</a:t>
            </a:r>
          </a:p>
          <a:p>
            <a:pPr algn="just"/>
            <a:r>
              <a:rPr lang="ar-IQ" sz="3200" dirty="0" smtClean="0">
                <a:cs typeface="Ali-A-Sahifa" pitchFamily="2" charset="-78"/>
              </a:rPr>
              <a:t> - </a:t>
            </a:r>
            <a:r>
              <a:rPr lang="ar-IQ" sz="2800" dirty="0" smtClean="0">
                <a:solidFill>
                  <a:schemeClr val="tx1">
                    <a:lumMod val="85000"/>
                  </a:schemeClr>
                </a:solidFill>
                <a:cs typeface="Ali-A-Sahifa" pitchFamily="2" charset="-78"/>
              </a:rPr>
              <a:t>وتشمل </a:t>
            </a:r>
            <a:r>
              <a:rPr lang="ar-IQ" sz="2800" dirty="0">
                <a:solidFill>
                  <a:schemeClr val="tx1">
                    <a:lumMod val="85000"/>
                  </a:schemeClr>
                </a:solidFill>
                <a:cs typeface="Ali-A-Sahifa" pitchFamily="2" charset="-78"/>
              </a:rPr>
              <a:t>دراسة أعضاء النطق ووظائفها النطقية من خلال معرفة آليتها ودورها في إصدار الأصوات والتنوع فيها وهو</a:t>
            </a:r>
            <a:r>
              <a:rPr lang="en-US" sz="2800" dirty="0">
                <a:solidFill>
                  <a:schemeClr val="tx1">
                    <a:lumMod val="85000"/>
                  </a:schemeClr>
                </a:solidFill>
                <a:cs typeface="Ali-A-Sahifa" pitchFamily="2" charset="-78"/>
              </a:rPr>
              <a:t>»</a:t>
            </a:r>
            <a:r>
              <a:rPr lang="ar-IQ" sz="2800" dirty="0">
                <a:solidFill>
                  <a:schemeClr val="tx1">
                    <a:lumMod val="85000"/>
                  </a:schemeClr>
                </a:solidFill>
                <a:cs typeface="Ali-A-Sahifa" pitchFamily="2" charset="-78"/>
              </a:rPr>
              <a:t>علم لغوي يدرس الأصوات اللغوية من حيث المخارج والصفات</a:t>
            </a:r>
            <a:r>
              <a:rPr lang="en-US" sz="2800" dirty="0">
                <a:solidFill>
                  <a:schemeClr val="tx1">
                    <a:lumMod val="85000"/>
                  </a:schemeClr>
                </a:solidFill>
                <a:cs typeface="Ali-A-Sahifa" pitchFamily="2" charset="-78"/>
              </a:rPr>
              <a:t>«</a:t>
            </a:r>
            <a:r>
              <a:rPr lang="ar-IQ" sz="2800" dirty="0">
                <a:solidFill>
                  <a:schemeClr val="tx1">
                    <a:lumMod val="85000"/>
                  </a:schemeClr>
                </a:solidFill>
                <a:cs typeface="Ali-A-Sahifa" pitchFamily="2" charset="-78"/>
              </a:rPr>
              <a:t> ومن ثم يقدم نتائجه لعلم الصوت التشكيلي "</a:t>
            </a:r>
            <a:r>
              <a:rPr lang="en-GB" sz="2800" dirty="0" err="1" smtClean="0">
                <a:solidFill>
                  <a:schemeClr val="tx1">
                    <a:lumMod val="85000"/>
                  </a:schemeClr>
                </a:solidFill>
                <a:cs typeface="Ali-A-Sahifa" pitchFamily="2" charset="-78"/>
              </a:rPr>
              <a:t>Phon</a:t>
            </a:r>
            <a:r>
              <a:rPr lang="en-US" sz="2800" dirty="0" err="1" smtClean="0">
                <a:solidFill>
                  <a:schemeClr val="tx1">
                    <a:lumMod val="85000"/>
                  </a:schemeClr>
                </a:solidFill>
                <a:cs typeface="Ali-A-Sahifa" pitchFamily="2" charset="-78"/>
              </a:rPr>
              <a:t>ol</a:t>
            </a:r>
            <a:r>
              <a:rPr lang="en-GB" sz="2800" dirty="0" err="1" smtClean="0">
                <a:solidFill>
                  <a:schemeClr val="tx1">
                    <a:lumMod val="85000"/>
                  </a:schemeClr>
                </a:solidFill>
                <a:cs typeface="Ali-A-Sahifa" pitchFamily="2" charset="-78"/>
              </a:rPr>
              <a:t>ogy</a:t>
            </a:r>
            <a:r>
              <a:rPr lang="ar-IQ" sz="2800" dirty="0">
                <a:solidFill>
                  <a:schemeClr val="tx1">
                    <a:lumMod val="85000"/>
                  </a:schemeClr>
                </a:solidFill>
                <a:cs typeface="Ali-A-Sahifa" pitchFamily="2" charset="-78"/>
              </a:rPr>
              <a:t>" من خلال ائتلاف الوحدات الصوتية في شكل مقاطع </a:t>
            </a:r>
            <a:r>
              <a:rPr lang="ar-IQ" sz="2800" dirty="0" smtClean="0">
                <a:solidFill>
                  <a:schemeClr val="tx1">
                    <a:lumMod val="85000"/>
                  </a:schemeClr>
                </a:solidFill>
                <a:cs typeface="Ali-A-Sahifa" pitchFamily="2" charset="-78"/>
              </a:rPr>
              <a:t>وصيغ .</a:t>
            </a:r>
          </a:p>
          <a:p>
            <a:pPr algn="just"/>
            <a:endParaRPr lang="ar-IQ" sz="2800" dirty="0" smtClean="0">
              <a:solidFill>
                <a:schemeClr val="tx1">
                  <a:lumMod val="85000"/>
                </a:schemeClr>
              </a:solidFill>
              <a:cs typeface="Ali-A-Sahifa" pitchFamily="2" charset="-78"/>
            </a:endParaRPr>
          </a:p>
          <a:p>
            <a:pPr algn="just"/>
            <a:r>
              <a:rPr lang="ar-IQ" sz="3200" dirty="0" smtClean="0">
                <a:solidFill>
                  <a:schemeClr val="tx1">
                    <a:lumMod val="85000"/>
                  </a:schemeClr>
                </a:solidFill>
                <a:cs typeface="Ali-A-Sahifa" pitchFamily="2" charset="-78"/>
              </a:rPr>
              <a:t>- </a:t>
            </a:r>
            <a:r>
              <a:rPr lang="ar-IQ" sz="2800" dirty="0">
                <a:solidFill>
                  <a:schemeClr val="tx1">
                    <a:lumMod val="85000"/>
                  </a:schemeClr>
                </a:solidFill>
                <a:cs typeface="Ali-A-Sahifa" pitchFamily="2" charset="-78"/>
              </a:rPr>
              <a:t>إلى جانب ذلك فإن هذا العلم يدرس آلية النطق من خلال عرض وظيفة كل عضو في توليد الحركة المناسبة عن طريق تعديلات أساسية وثانوية لمجرى الهواء الذي يحدد نوعية الصوت وسمته سواءً أكان ذلك لغوياً </a:t>
            </a:r>
            <a:r>
              <a:rPr lang="en-GB" sz="2800" dirty="0">
                <a:solidFill>
                  <a:schemeClr val="tx1">
                    <a:lumMod val="85000"/>
                  </a:schemeClr>
                </a:solidFill>
                <a:cs typeface="Ali-A-Sahifa" pitchFamily="2" charset="-78"/>
              </a:rPr>
              <a:t>Speech sound</a:t>
            </a:r>
            <a:r>
              <a:rPr lang="ar-IQ" sz="2800" dirty="0">
                <a:solidFill>
                  <a:schemeClr val="tx1">
                    <a:lumMod val="85000"/>
                  </a:schemeClr>
                </a:solidFill>
                <a:cs typeface="Ali-A-Sahifa" pitchFamily="2" charset="-78"/>
              </a:rPr>
              <a:t> أم غير </a:t>
            </a:r>
            <a:r>
              <a:rPr lang="ar-IQ" sz="2800" dirty="0" smtClean="0">
                <a:solidFill>
                  <a:schemeClr val="tx1">
                    <a:lumMod val="85000"/>
                  </a:schemeClr>
                </a:solidFill>
                <a:cs typeface="Ali-A-Sahifa" pitchFamily="2" charset="-78"/>
              </a:rPr>
              <a:t>لغوي  </a:t>
            </a:r>
            <a:r>
              <a:rPr lang="en-GB" sz="2800" dirty="0" smtClean="0">
                <a:solidFill>
                  <a:schemeClr val="tx1">
                    <a:lumMod val="85000"/>
                  </a:schemeClr>
                </a:solidFill>
                <a:cs typeface="Ali-A-Sahifa" pitchFamily="2" charset="-78"/>
              </a:rPr>
              <a:t>non </a:t>
            </a:r>
            <a:r>
              <a:rPr lang="en-GB" sz="2800" dirty="0">
                <a:solidFill>
                  <a:schemeClr val="tx1">
                    <a:lumMod val="85000"/>
                  </a:schemeClr>
                </a:solidFill>
                <a:cs typeface="Ali-A-Sahifa" pitchFamily="2" charset="-78"/>
              </a:rPr>
              <a:t>Speech</a:t>
            </a:r>
            <a:endParaRPr lang="ar-IQ" sz="2800" dirty="0">
              <a:solidFill>
                <a:schemeClr val="tx1">
                  <a:lumMod val="85000"/>
                </a:schemeClr>
              </a:solidFill>
              <a:cs typeface="Ali-A-Sahifa" pitchFamily="2" charset="-78"/>
            </a:endParaRPr>
          </a:p>
        </p:txBody>
      </p:sp>
    </p:spTree>
    <p:extLst>
      <p:ext uri="{BB962C8B-B14F-4D97-AF65-F5344CB8AC3E}">
        <p14:creationId xmlns:p14="http://schemas.microsoft.com/office/powerpoint/2010/main" val="35452668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332656"/>
            <a:ext cx="8640959" cy="6264695"/>
          </a:xfrm>
        </p:spPr>
        <p:txBody>
          <a:bodyPr>
            <a:normAutofit lnSpcReduction="10000"/>
          </a:bodyPr>
          <a:lstStyle/>
          <a:p>
            <a:pPr algn="just"/>
            <a:r>
              <a:rPr lang="ar-IQ" sz="3000" b="1" dirty="0">
                <a:cs typeface="Ali-A-Sahifa" pitchFamily="2" charset="-78"/>
              </a:rPr>
              <a:t>3- الحنجرة "</a:t>
            </a:r>
            <a:r>
              <a:rPr lang="en-GB" sz="3000" b="1" dirty="0">
                <a:cs typeface="Ali-A-Sahifa" pitchFamily="2" charset="-78"/>
              </a:rPr>
              <a:t>Larynx</a:t>
            </a:r>
            <a:r>
              <a:rPr lang="ar-IQ" sz="3000" b="1" dirty="0">
                <a:cs typeface="Ali-A-Sahifa" pitchFamily="2" charset="-78"/>
              </a:rPr>
              <a:t>" .</a:t>
            </a:r>
            <a:endParaRPr lang="en-US" sz="3000" dirty="0">
              <a:cs typeface="Ali-A-Sahifa" pitchFamily="2" charset="-78"/>
            </a:endParaRPr>
          </a:p>
          <a:p>
            <a:pPr algn="just"/>
            <a:r>
              <a:rPr lang="ar-IQ" sz="3000" dirty="0">
                <a:cs typeface="Ali-A-Sahifa" pitchFamily="2" charset="-78"/>
              </a:rPr>
              <a:t>       وهي من أعضاء النطق المهمة في عملية التصويت بل</a:t>
            </a:r>
            <a:r>
              <a:rPr lang="en-US" sz="3000" dirty="0">
                <a:cs typeface="Ali-A-Sahifa" pitchFamily="2" charset="-78"/>
              </a:rPr>
              <a:t>»</a:t>
            </a:r>
            <a:r>
              <a:rPr lang="ar-IQ" sz="3000" dirty="0">
                <a:cs typeface="Ali-A-Sahifa" pitchFamily="2" charset="-78"/>
              </a:rPr>
              <a:t>هي الأداة الأساسية في إنتاج الصوت, ففيها يتحول الهواء إلى ذبذبات صوتية</a:t>
            </a:r>
            <a:r>
              <a:rPr lang="en-US" sz="3000" dirty="0" smtClean="0">
                <a:cs typeface="Ali-A-Sahifa" pitchFamily="2" charset="-78"/>
              </a:rPr>
              <a:t>«</a:t>
            </a:r>
            <a:r>
              <a:rPr lang="ar-IQ" sz="3000" dirty="0" smtClean="0">
                <a:cs typeface="Ali-A-Sahifa" pitchFamily="2" charset="-78"/>
              </a:rPr>
              <a:t>، </a:t>
            </a:r>
            <a:r>
              <a:rPr lang="ar-IQ" sz="3000" dirty="0">
                <a:cs typeface="Ali-A-Sahifa" pitchFamily="2" charset="-78"/>
              </a:rPr>
              <a:t>وهي أشبه بصندوق غضروفي مثبتة في قمة القصبة الهوائية في أعلى الحلق تحت جذر اللسان وأمام المرئ، وتتوسط فصي الغدة الدرقية "</a:t>
            </a:r>
            <a:r>
              <a:rPr lang="en-GB" sz="3000" dirty="0">
                <a:cs typeface="Ali-A-Sahifa" pitchFamily="2" charset="-78"/>
              </a:rPr>
              <a:t>The thyroid gland</a:t>
            </a:r>
            <a:r>
              <a:rPr lang="ar-IQ" sz="3000" dirty="0">
                <a:cs typeface="Ali-A-Sahifa" pitchFamily="2" charset="-78"/>
              </a:rPr>
              <a:t>" الذي يمر من أمامها النسيج الواصل بين هذين الفصين في جزئيهما السفلي. وبذلك فهي توليفة متعددة من الغضاريف تربطها المفاصل، والأربطة والأغشية، </a:t>
            </a:r>
            <a:r>
              <a:rPr lang="en-US" sz="3000" dirty="0">
                <a:cs typeface="Ali-A-Sahifa" pitchFamily="2" charset="-78"/>
              </a:rPr>
              <a:t>»</a:t>
            </a:r>
            <a:r>
              <a:rPr lang="ar-IQ" sz="3000" dirty="0">
                <a:cs typeface="Ali-A-Sahifa" pitchFamily="2" charset="-78"/>
              </a:rPr>
              <a:t>فالأغشية المبطنة للحنجرة امتداد للأغشية المبطنة للبلعوم من أعلى، والقصبة الهوائية من أسفل</a:t>
            </a:r>
            <a:r>
              <a:rPr lang="en-US" sz="3000" dirty="0" smtClean="0">
                <a:cs typeface="Ali-A-Sahifa" pitchFamily="2" charset="-78"/>
              </a:rPr>
              <a:t>«</a:t>
            </a:r>
            <a:endParaRPr lang="ar-IQ" sz="3000" dirty="0" smtClean="0">
              <a:cs typeface="Ali-A-Sahifa" pitchFamily="2" charset="-78"/>
            </a:endParaRPr>
          </a:p>
          <a:p>
            <a:pPr algn="just"/>
            <a:r>
              <a:rPr lang="ar-IQ" sz="3000" dirty="0">
                <a:cs typeface="Ali-A-Sahifa" pitchFamily="2" charset="-78"/>
              </a:rPr>
              <a:t>-وتضم هذه التوليفة مجموعة من العضلات الدقيقة التي تؤدي إلى تغييرات في علاقة الغضاريف المتبادلة, وبالتالي في عملية التصويت، فهي عضو متحرك وحركتها ضرورية لحماية ممر الهواء المؤدي إلى الرئتين عند عملية البلع؛لأنها ترتفع عندها لتشكل صمام أمان عند التصويت الحاد</a:t>
            </a:r>
          </a:p>
        </p:txBody>
      </p:sp>
    </p:spTree>
    <p:extLst>
      <p:ext uri="{BB962C8B-B14F-4D97-AF65-F5344CB8AC3E}">
        <p14:creationId xmlns:p14="http://schemas.microsoft.com/office/powerpoint/2010/main" val="12681225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60648"/>
            <a:ext cx="8640959" cy="6264695"/>
          </a:xfrm>
        </p:spPr>
        <p:txBody>
          <a:bodyPr>
            <a:noAutofit/>
          </a:bodyPr>
          <a:lstStyle/>
          <a:p>
            <a:pPr algn="just"/>
            <a:r>
              <a:rPr lang="ar-IQ" sz="4800" dirty="0">
                <a:cs typeface="Ali-A-Sahifa" pitchFamily="2" charset="-78"/>
              </a:rPr>
              <a:t>و تتكون الحنجرة من: </a:t>
            </a:r>
            <a:endParaRPr lang="ar-IQ" sz="4800" dirty="0" smtClean="0">
              <a:cs typeface="Ali-A-Sahifa" pitchFamily="2" charset="-78"/>
            </a:endParaRPr>
          </a:p>
          <a:p>
            <a:pPr algn="just"/>
            <a:endParaRPr lang="en-US" sz="4800" dirty="0">
              <a:cs typeface="Ali-A-Sahifa" pitchFamily="2" charset="-78"/>
            </a:endParaRPr>
          </a:p>
          <a:p>
            <a:pPr algn="just"/>
            <a:r>
              <a:rPr lang="ar-IQ" sz="4800" dirty="0">
                <a:cs typeface="Ali-A-Sahifa" pitchFamily="2" charset="-78"/>
              </a:rPr>
              <a:t>أولاً : الغضاريف</a:t>
            </a:r>
          </a:p>
          <a:p>
            <a:pPr algn="just"/>
            <a:r>
              <a:rPr lang="ar-IQ" sz="4800" dirty="0">
                <a:cs typeface="Ali-A-Sahifa" pitchFamily="2" charset="-78"/>
              </a:rPr>
              <a:t>ثانياً: المفاصل</a:t>
            </a:r>
          </a:p>
          <a:p>
            <a:pPr algn="just"/>
            <a:r>
              <a:rPr lang="ar-IQ" sz="4800" dirty="0">
                <a:cs typeface="Ali-A-Sahifa" pitchFamily="2" charset="-78"/>
              </a:rPr>
              <a:t>ثالثاً- الأربطة </a:t>
            </a:r>
          </a:p>
          <a:p>
            <a:pPr algn="just"/>
            <a:r>
              <a:rPr lang="ar-IQ" sz="4800" dirty="0">
                <a:cs typeface="Ali-A-Sahifa" pitchFamily="2" charset="-78"/>
              </a:rPr>
              <a:t>رابعاً – </a:t>
            </a:r>
            <a:r>
              <a:rPr lang="ar-IQ" sz="4800" dirty="0" smtClean="0">
                <a:cs typeface="Ali-A-Sahifa" pitchFamily="2" charset="-78"/>
              </a:rPr>
              <a:t>العضل</a:t>
            </a:r>
            <a:endParaRPr lang="ar-IQ" sz="4800" dirty="0">
              <a:cs typeface="Ali-A-Sahifa" pitchFamily="2" charset="-78"/>
            </a:endParaRPr>
          </a:p>
        </p:txBody>
      </p:sp>
      <p:pic>
        <p:nvPicPr>
          <p:cNvPr id="3" name="Picture 2" descr="https://encrypted-tbn0.gstatic.com/images?q=tbn:ANd9GcQIxA2_F7_3j3YfiJcioWubdqQS8Gg4vQV2kK0XJo1gPXKKBWHd"/>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52737"/>
            <a:ext cx="4004077" cy="5328591"/>
          </a:xfrm>
          <a:prstGeom prst="rect">
            <a:avLst/>
          </a:prstGeom>
          <a:noFill/>
          <a:ln>
            <a:noFill/>
          </a:ln>
        </p:spPr>
      </p:pic>
    </p:spTree>
    <p:extLst>
      <p:ext uri="{BB962C8B-B14F-4D97-AF65-F5344CB8AC3E}">
        <p14:creationId xmlns:p14="http://schemas.microsoft.com/office/powerpoint/2010/main" val="8930938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332656"/>
            <a:ext cx="8784975" cy="6336703"/>
          </a:xfrm>
        </p:spPr>
        <p:txBody>
          <a:bodyPr/>
          <a:lstStyle/>
          <a:p>
            <a:pPr algn="ctr"/>
            <a:r>
              <a:rPr lang="ar-IQ" b="1" dirty="0"/>
              <a:t>مواضع العضلات الحنجرية ومكونات الحلق</a:t>
            </a:r>
            <a:endParaRPr lang="ar-IQ"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41682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3224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528" y="404664"/>
            <a:ext cx="8424935" cy="6048671"/>
          </a:xfrm>
        </p:spPr>
        <p:txBody>
          <a:bodyPr>
            <a:normAutofit/>
          </a:bodyPr>
          <a:lstStyle/>
          <a:p>
            <a:pPr algn="just"/>
            <a:r>
              <a:rPr lang="ar-IQ" sz="2800" dirty="0">
                <a:cs typeface="Ali-A-Sahifa" pitchFamily="2" charset="-78"/>
              </a:rPr>
              <a:t>خامساً - الوتران الصوتيان </a:t>
            </a:r>
            <a:r>
              <a:rPr lang="ar-IQ" sz="2800" dirty="0" smtClean="0">
                <a:cs typeface="Ali-A-Sahifa" pitchFamily="2" charset="-78"/>
              </a:rPr>
              <a:t>« </a:t>
            </a:r>
            <a:r>
              <a:rPr lang="en-GB" sz="2800" dirty="0">
                <a:cs typeface="Ali-A-Sahifa" pitchFamily="2" charset="-78"/>
              </a:rPr>
              <a:t>Vocal </a:t>
            </a:r>
            <a:r>
              <a:rPr lang="en-GB" sz="2800" dirty="0" smtClean="0">
                <a:cs typeface="Ali-A-Sahifa" pitchFamily="2" charset="-78"/>
              </a:rPr>
              <a:t>Cords</a:t>
            </a:r>
            <a:r>
              <a:rPr lang="ar-IQ" sz="2800" dirty="0" smtClean="0">
                <a:cs typeface="Ali-A-Sahifa" pitchFamily="2" charset="-78"/>
              </a:rPr>
              <a:t>»</a:t>
            </a:r>
          </a:p>
          <a:p>
            <a:pPr algn="just"/>
            <a:endParaRPr lang="ar-IQ" sz="2400" dirty="0" smtClean="0">
              <a:cs typeface="Ali-A-Sahifa" pitchFamily="2" charset="-78"/>
            </a:endParaRPr>
          </a:p>
          <a:p>
            <a:pPr algn="just"/>
            <a:r>
              <a:rPr lang="ar-IQ" sz="2400" dirty="0" smtClean="0">
                <a:cs typeface="Ali-A-Sahifa" pitchFamily="2" charset="-78"/>
              </a:rPr>
              <a:t>    </a:t>
            </a:r>
            <a:r>
              <a:rPr lang="ar-IQ" sz="2800" dirty="0" smtClean="0">
                <a:cs typeface="Ali-A-Sahifa" pitchFamily="2" charset="-78"/>
              </a:rPr>
              <a:t>يعدُ </a:t>
            </a:r>
            <a:r>
              <a:rPr lang="ar-IQ" sz="2800" dirty="0">
                <a:cs typeface="Ali-A-Sahifa" pitchFamily="2" charset="-78"/>
              </a:rPr>
              <a:t>الوتران الصوتيان من أهم أجزاء الحنجرة على الإطلاق لما لهما من </a:t>
            </a:r>
            <a:r>
              <a:rPr lang="en-US" sz="2800" dirty="0">
                <a:cs typeface="Ali-A-Sahifa" pitchFamily="2" charset="-78"/>
              </a:rPr>
              <a:t>»</a:t>
            </a:r>
            <a:r>
              <a:rPr lang="ar-IQ" sz="2800" dirty="0">
                <a:cs typeface="Ali-A-Sahifa" pitchFamily="2" charset="-78"/>
              </a:rPr>
              <a:t>القدرة على إنتاج النغمة الصوتية التي تسمى بالجهر</a:t>
            </a:r>
            <a:r>
              <a:rPr lang="en-US" sz="2800" dirty="0" smtClean="0">
                <a:cs typeface="Ali-A-Sahifa" pitchFamily="2" charset="-78"/>
              </a:rPr>
              <a:t>«</a:t>
            </a:r>
            <a:r>
              <a:rPr lang="ar-IQ" sz="2800" dirty="0" smtClean="0">
                <a:cs typeface="Ali-A-Sahifa" pitchFamily="2" charset="-78"/>
              </a:rPr>
              <a:t> </a:t>
            </a:r>
            <a:r>
              <a:rPr lang="ar-IQ" sz="2800" dirty="0">
                <a:cs typeface="Ali-A-Sahifa" pitchFamily="2" charset="-78"/>
              </a:rPr>
              <a:t>فهما زوجان من النسيج العضلي المرن يتخذان وضعاً أفـقياً في الحنجرة من الخلف إلى الأمام، ويفصل بين الزوجين العلوي والسفلي الواقعين بين الزاوية الدرقية والغضروف الهرمي فراغ </a:t>
            </a:r>
            <a:r>
              <a:rPr lang="ar-IQ" sz="2800" dirty="0" smtClean="0">
                <a:cs typeface="Ali-A-Sahifa" pitchFamily="2" charset="-78"/>
              </a:rPr>
              <a:t>البطين</a:t>
            </a:r>
          </a:p>
          <a:p>
            <a:pPr algn="just"/>
            <a:endParaRPr lang="ar-IQ" sz="2400" dirty="0" smtClean="0">
              <a:cs typeface="Ali-A-Sahifa" pitchFamily="2" charset="-78"/>
            </a:endParaRPr>
          </a:p>
          <a:p>
            <a:pPr algn="just"/>
            <a:r>
              <a:rPr lang="ar-IQ" sz="2400" dirty="0" smtClean="0">
                <a:cs typeface="Ali-A-Sahifa" pitchFamily="2" charset="-78"/>
              </a:rPr>
              <a:t>   فالعلويان </a:t>
            </a:r>
            <a:r>
              <a:rPr lang="ar-IQ" sz="2400" dirty="0">
                <a:cs typeface="Ali-A-Sahifa" pitchFamily="2" charset="-78"/>
              </a:rPr>
              <a:t>دورهما طفيف أو معدوم في عملية النطق؛ لذلك يطلق عليهما تسمية الأوتار الكاذبة الزائفة " </a:t>
            </a:r>
            <a:r>
              <a:rPr lang="en-GB" sz="2400" dirty="0">
                <a:cs typeface="Ali-A-Sahifa" pitchFamily="2" charset="-78"/>
              </a:rPr>
              <a:t>false vocal cords </a:t>
            </a:r>
            <a:r>
              <a:rPr lang="ar-IQ" sz="2400" dirty="0" smtClean="0">
                <a:cs typeface="Ali-A-Sahifa" pitchFamily="2" charset="-78"/>
              </a:rPr>
              <a:t>" </a:t>
            </a:r>
            <a:r>
              <a:rPr lang="ar-IQ" sz="2400" dirty="0">
                <a:cs typeface="Ali-A-Sahifa" pitchFamily="2" charset="-78"/>
              </a:rPr>
              <a:t>أما السفليان فيشبهان الشفتين ويقعان على قمة القصبة الهوائية متقابلين، ويثبتان من الأمام عند تفاحة آدم ومتاخمان لبعضهما </a:t>
            </a:r>
            <a:r>
              <a:rPr lang="ar-IQ" sz="2400" dirty="0" smtClean="0">
                <a:cs typeface="Ali-A-Sahifa" pitchFamily="2" charset="-78"/>
              </a:rPr>
              <a:t>البعض، </a:t>
            </a:r>
            <a:r>
              <a:rPr lang="ar-IQ" sz="2400" dirty="0">
                <a:cs typeface="Ali-A-Sahifa" pitchFamily="2" charset="-78"/>
              </a:rPr>
              <a:t>يلتقيان عند الغضروف الدرقي ويتحركان في أوضاع مختلفة لإعطاء الصوت طبيعته </a:t>
            </a:r>
            <a:r>
              <a:rPr lang="ar-IQ" sz="2400" dirty="0" smtClean="0">
                <a:cs typeface="Ali-A-Sahifa" pitchFamily="2" charset="-78"/>
              </a:rPr>
              <a:t>النطقية.</a:t>
            </a:r>
          </a:p>
          <a:p>
            <a:pPr algn="just"/>
            <a:r>
              <a:rPr lang="ar-IQ" sz="2400" dirty="0" smtClean="0">
                <a:cs typeface="Ali-A-Sahifa" pitchFamily="2" charset="-78"/>
              </a:rPr>
              <a:t> </a:t>
            </a:r>
            <a:endParaRPr lang="ar-IQ" sz="2400" dirty="0">
              <a:cs typeface="Ali-A-Sahifa" pitchFamily="2" charset="-78"/>
            </a:endParaRPr>
          </a:p>
        </p:txBody>
      </p:sp>
    </p:spTree>
    <p:extLst>
      <p:ext uri="{BB962C8B-B14F-4D97-AF65-F5344CB8AC3E}">
        <p14:creationId xmlns:p14="http://schemas.microsoft.com/office/powerpoint/2010/main" val="977255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heel(1)">
                                      <p:cBhvr>
                                        <p:cTn id="18" dur="2000"/>
                                        <p:tgtEl>
                                          <p:spTgt spid="2">
                                            <p:txEl>
                                              <p:pRg st="4" end="4"/>
                                            </p:tx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heel(1)">
                                      <p:cBhvr>
                                        <p:cTn id="21"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60648"/>
            <a:ext cx="8712967" cy="6336703"/>
          </a:xfrm>
        </p:spPr>
        <p:txBody>
          <a:bodyPr/>
          <a:lstStyle/>
          <a:p>
            <a:pPr algn="just"/>
            <a:r>
              <a:rPr lang="ar-IQ" sz="2000" dirty="0" smtClean="0">
                <a:cs typeface="Ali-A-Sahifa" pitchFamily="2" charset="-78"/>
              </a:rPr>
              <a:t>   </a:t>
            </a:r>
          </a:p>
          <a:p>
            <a:pPr algn="just"/>
            <a:r>
              <a:rPr lang="ar-IQ" sz="2800" dirty="0" smtClean="0">
                <a:cs typeface="Ali-A-Sahifa" pitchFamily="2" charset="-78"/>
              </a:rPr>
              <a:t>   وهما </a:t>
            </a:r>
            <a:r>
              <a:rPr lang="ar-IQ" sz="2800" dirty="0">
                <a:cs typeface="Ali-A-Sahifa" pitchFamily="2" charset="-78"/>
              </a:rPr>
              <a:t>مثار الخلاف بين العلماء من حيث التسمية والمعرفة بهما. كما أن النظريات تعددت في وضعهما وأدائهما لإصدار الصوت إذ إنّ معدل اهتزاز الوترين يحدد أنواع الأصوات الصادرة عنهما فهما يهتزان أفقياً،وأقصى درجة للإزاحة الأفقية عند اهتزازهما تصل حوالي (4 ملم</a:t>
            </a:r>
            <a:r>
              <a:rPr lang="ar-IQ" sz="2800" dirty="0" smtClean="0">
                <a:cs typeface="Ali-A-Sahifa" pitchFamily="2" charset="-78"/>
              </a:rPr>
              <a:t>).</a:t>
            </a:r>
          </a:p>
          <a:p>
            <a:pPr algn="just"/>
            <a:endParaRPr lang="ar-IQ" sz="2000" dirty="0">
              <a:cs typeface="Ali-A-Sahifa" pitchFamily="2" charset="-78"/>
            </a:endParaRPr>
          </a:p>
          <a:p>
            <a:pPr algn="just"/>
            <a:r>
              <a:rPr lang="ar-IQ" sz="2000" dirty="0" smtClean="0">
                <a:cs typeface="Ali-A-Sahifa" pitchFamily="2" charset="-78"/>
              </a:rPr>
              <a:t>   </a:t>
            </a:r>
            <a:r>
              <a:rPr lang="ar-IQ" sz="2800" dirty="0">
                <a:cs typeface="Ali-A-Sahifa" pitchFamily="2" charset="-78"/>
              </a:rPr>
              <a:t>أما أقصى درجة للإزاحة العمودية فتتصل إلى (0.2-0.5 ملم) والمدة التي يستغرقها الوتران الصوتيان في الفتح والقفل تسمى بالدورة الاهتزازية "</a:t>
            </a:r>
            <a:r>
              <a:rPr lang="en-GB" sz="2800" dirty="0">
                <a:cs typeface="Ali-A-Sahifa" pitchFamily="2" charset="-78"/>
              </a:rPr>
              <a:t>Vibratory cycle</a:t>
            </a:r>
            <a:r>
              <a:rPr lang="ar-IQ" sz="2800" dirty="0">
                <a:cs typeface="Ali-A-Sahifa" pitchFamily="2" charset="-78"/>
              </a:rPr>
              <a:t>", وهي متفاوتة بين (60-70) دورة في الثانية عند إصدار الصوت المنخفض عند الرجال, ويصل إلى (1200-1300) دورة في الثانية عند الصوت </a:t>
            </a:r>
            <a:r>
              <a:rPr lang="ar-IQ" sz="2800" dirty="0" smtClean="0">
                <a:cs typeface="Ali-A-Sahifa" pitchFamily="2" charset="-78"/>
              </a:rPr>
              <a:t>الموسيقي.</a:t>
            </a:r>
          </a:p>
          <a:p>
            <a:pPr algn="just"/>
            <a:endParaRPr lang="ar-IQ" sz="2000" dirty="0">
              <a:cs typeface="Ali-A-Sahifa" pitchFamily="2" charset="-78"/>
            </a:endParaRPr>
          </a:p>
          <a:p>
            <a:pPr algn="just"/>
            <a:r>
              <a:rPr lang="ar-IQ" sz="2000" dirty="0">
                <a:cs typeface="Ali-A-Sahifa" pitchFamily="2" charset="-78"/>
              </a:rPr>
              <a:t>. </a:t>
            </a:r>
            <a:r>
              <a:rPr lang="ar-IQ" sz="2800" dirty="0">
                <a:cs typeface="Ali-A-Sahifa" pitchFamily="2" charset="-78"/>
              </a:rPr>
              <a:t>والوتران الصوتيان عند الرجال أطول منهما عند المرأة، لذا فإن معدل تذبذبهما عندهم أقل </a:t>
            </a:r>
          </a:p>
          <a:p>
            <a:pPr algn="just"/>
            <a:endParaRPr lang="ar-IQ" dirty="0"/>
          </a:p>
        </p:txBody>
      </p:sp>
    </p:spTree>
    <p:extLst>
      <p:ext uri="{BB962C8B-B14F-4D97-AF65-F5344CB8AC3E}">
        <p14:creationId xmlns:p14="http://schemas.microsoft.com/office/powerpoint/2010/main" val="2811723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7504" y="260648"/>
            <a:ext cx="8784975" cy="6336703"/>
          </a:xfrm>
        </p:spPr>
        <p:txBody>
          <a:bodyPr>
            <a:normAutofit/>
          </a:bodyPr>
          <a:lstStyle/>
          <a:p>
            <a:pPr algn="just"/>
            <a:r>
              <a:rPr lang="ar-IQ" dirty="0" smtClean="0"/>
              <a:t>     </a:t>
            </a:r>
            <a:r>
              <a:rPr lang="ar-IQ" sz="2800" dirty="0" smtClean="0">
                <a:cs typeface="Ali-A-Sahifa" pitchFamily="2" charset="-78"/>
              </a:rPr>
              <a:t>وهذه </a:t>
            </a:r>
            <a:r>
              <a:rPr lang="ar-IQ" sz="2800" dirty="0">
                <a:cs typeface="Ali-A-Sahifa" pitchFamily="2" charset="-78"/>
              </a:rPr>
              <a:t>الذبذبات تنتج عن طريق الاهتزازات الحاصلة في الوترين التي يتحكم بها مدى اتساع أو انقباض الفتحة الواقعة بين الوترين الصوتيين المسماة بفتحة المزمار </a:t>
            </a:r>
            <a:r>
              <a:rPr lang="ar-IQ" sz="2800" dirty="0" smtClean="0">
                <a:cs typeface="Ali-A-Sahifa" pitchFamily="2" charset="-78"/>
              </a:rPr>
              <a:t>:</a:t>
            </a:r>
          </a:p>
          <a:p>
            <a:pPr algn="just"/>
            <a:endParaRPr lang="ar-IQ" sz="2800" dirty="0" smtClean="0">
              <a:cs typeface="Ali-A-Sahifa" pitchFamily="2" charset="-78"/>
            </a:endParaRPr>
          </a:p>
          <a:p>
            <a:pPr algn="just"/>
            <a:r>
              <a:rPr lang="ar-IQ" sz="2800" b="1" dirty="0">
                <a:cs typeface="Ali-A-Sharif" pitchFamily="2" charset="-78"/>
              </a:rPr>
              <a:t>1- التنفس العادي </a:t>
            </a:r>
            <a:r>
              <a:rPr lang="en-US" sz="2800" b="1" dirty="0">
                <a:cs typeface="Ali-A-Sharif" pitchFamily="2" charset="-78"/>
              </a:rPr>
              <a:t> "</a:t>
            </a:r>
            <a:r>
              <a:rPr lang="ar-IQ" sz="2800" b="1" dirty="0">
                <a:cs typeface="Ali-A-Sharif" pitchFamily="2" charset="-78"/>
              </a:rPr>
              <a:t>الانفتاح – </a:t>
            </a:r>
            <a:r>
              <a:rPr lang="en-GB" sz="2800" b="1" dirty="0">
                <a:cs typeface="Ali-A-Sharif" pitchFamily="2" charset="-78"/>
              </a:rPr>
              <a:t>Wide apart  </a:t>
            </a:r>
            <a:r>
              <a:rPr lang="ar-IQ" sz="2800" b="1" dirty="0">
                <a:cs typeface="Ali-A-Sharif" pitchFamily="2" charset="-78"/>
              </a:rPr>
              <a:t> </a:t>
            </a:r>
            <a:r>
              <a:rPr lang="ar-IQ" sz="2800" b="1" dirty="0" smtClean="0">
                <a:cs typeface="Ali-A-Sharif" pitchFamily="2" charset="-78"/>
              </a:rPr>
              <a:t>.</a:t>
            </a:r>
          </a:p>
          <a:p>
            <a:pPr algn="just"/>
            <a:endParaRPr lang="ar-IQ" sz="2800" b="1" dirty="0" smtClean="0">
              <a:cs typeface="Ali-A-Sharif" pitchFamily="2" charset="-78"/>
            </a:endParaRPr>
          </a:p>
          <a:p>
            <a:pPr algn="just"/>
            <a:r>
              <a:rPr lang="ar-IQ" sz="2800" b="1" dirty="0">
                <a:cs typeface="Ali-A-Sharif" pitchFamily="2" charset="-78"/>
              </a:rPr>
              <a:t>2- القفل " الغلق التام – </a:t>
            </a:r>
            <a:r>
              <a:rPr lang="ar-IQ" sz="2800" b="1" dirty="0" smtClean="0">
                <a:cs typeface="Ali-A-Sharif" pitchFamily="2" charset="-78"/>
              </a:rPr>
              <a:t>« </a:t>
            </a:r>
            <a:r>
              <a:rPr lang="en-GB" sz="2800" b="1" dirty="0">
                <a:cs typeface="Ali-A-Sharif" pitchFamily="2" charset="-78"/>
              </a:rPr>
              <a:t>Tightly </a:t>
            </a:r>
            <a:r>
              <a:rPr lang="en-GB" sz="2800" b="1" dirty="0" smtClean="0">
                <a:cs typeface="Ali-A-Sharif" pitchFamily="2" charset="-78"/>
              </a:rPr>
              <a:t>closed</a:t>
            </a:r>
            <a:r>
              <a:rPr lang="ar-IQ" sz="2800" b="1" dirty="0" smtClean="0">
                <a:cs typeface="Ali-A-Sharif" pitchFamily="2" charset="-78"/>
              </a:rPr>
              <a:t>»</a:t>
            </a:r>
          </a:p>
          <a:p>
            <a:pPr algn="just"/>
            <a:endParaRPr lang="ar-IQ" sz="2800" dirty="0" smtClean="0">
              <a:cs typeface="Ali-A-Sharif" pitchFamily="2" charset="-78"/>
            </a:endParaRPr>
          </a:p>
          <a:p>
            <a:pPr algn="just"/>
            <a:r>
              <a:rPr lang="ar-IQ" sz="2800" dirty="0" smtClean="0">
                <a:cs typeface="Ali-A-Sharif" pitchFamily="2" charset="-78"/>
              </a:rPr>
              <a:t>3</a:t>
            </a:r>
            <a:r>
              <a:rPr lang="ar-IQ" sz="2800" b="1" dirty="0" smtClean="0">
                <a:cs typeface="Ali-A-Sharif" pitchFamily="2" charset="-78"/>
              </a:rPr>
              <a:t>- التضييق</a:t>
            </a:r>
            <a:r>
              <a:rPr lang="ar-IQ" sz="2800" b="1" dirty="0">
                <a:cs typeface="Ali-A-Sharif" pitchFamily="2" charset="-78"/>
              </a:rPr>
              <a:t> </a:t>
            </a:r>
            <a:r>
              <a:rPr lang="ar-IQ" sz="2800" b="1" dirty="0" smtClean="0">
                <a:cs typeface="Ali-A-Sharif" pitchFamily="2" charset="-78"/>
              </a:rPr>
              <a:t>« </a:t>
            </a:r>
            <a:r>
              <a:rPr lang="en-GB" sz="2800" b="1" dirty="0" smtClean="0">
                <a:cs typeface="Ali-A-Sharif" pitchFamily="2" charset="-78"/>
              </a:rPr>
              <a:t>Whispered voice</a:t>
            </a:r>
            <a:r>
              <a:rPr lang="ar-IQ" sz="2800" b="1" dirty="0" smtClean="0">
                <a:cs typeface="Ali-A-Sharif" pitchFamily="2" charset="-78"/>
              </a:rPr>
              <a:t> »</a:t>
            </a:r>
          </a:p>
          <a:p>
            <a:pPr algn="just"/>
            <a:endParaRPr lang="ar-IQ" sz="2800" b="1" dirty="0" smtClean="0">
              <a:cs typeface="Ali-A-Sharif" pitchFamily="2" charset="-78"/>
            </a:endParaRPr>
          </a:p>
          <a:p>
            <a:pPr algn="just"/>
            <a:r>
              <a:rPr lang="ar-IQ" sz="2800" b="1" dirty="0" smtClean="0">
                <a:cs typeface="Ali-A-Sharif" pitchFamily="2" charset="-78"/>
              </a:rPr>
              <a:t>4-التذبذب </a:t>
            </a:r>
            <a:r>
              <a:rPr lang="ar-IQ" sz="2800" b="1" dirty="0">
                <a:cs typeface="Ali-A-Sharif" pitchFamily="2" charset="-78"/>
              </a:rPr>
              <a:t>« </a:t>
            </a:r>
            <a:r>
              <a:rPr lang="ar-IQ" sz="2800" b="1" dirty="0" smtClean="0">
                <a:cs typeface="Ali-A-Sharif" pitchFamily="2" charset="-78"/>
              </a:rPr>
              <a:t>الإجهار» </a:t>
            </a:r>
            <a:r>
              <a:rPr lang="en-GB" sz="2800" b="1" dirty="0">
                <a:cs typeface="Ali-A-Sharif" pitchFamily="2" charset="-78"/>
              </a:rPr>
              <a:t>Phonation </a:t>
            </a:r>
            <a:r>
              <a:rPr lang="en-GB" sz="2800" b="1" dirty="0" err="1" smtClean="0">
                <a:cs typeface="Ali-A-Sharif" pitchFamily="2" charset="-78"/>
              </a:rPr>
              <a:t>vocing</a:t>
            </a:r>
            <a:r>
              <a:rPr lang="ar-IQ" sz="2800" b="1" dirty="0" smtClean="0">
                <a:cs typeface="Ali-A-Sharif" pitchFamily="2" charset="-78"/>
              </a:rPr>
              <a:t>»</a:t>
            </a:r>
            <a:endParaRPr lang="ar-IQ" sz="2800" dirty="0">
              <a:cs typeface="Ali-A-Sharif" pitchFamily="2" charset="-78"/>
            </a:endParaRPr>
          </a:p>
        </p:txBody>
      </p:sp>
    </p:spTree>
    <p:extLst>
      <p:ext uri="{BB962C8B-B14F-4D97-AF65-F5344CB8AC3E}">
        <p14:creationId xmlns:p14="http://schemas.microsoft.com/office/powerpoint/2010/main" val="31924379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wheel(1)">
                                      <p:cBhvr>
                                        <p:cTn id="23" dur="20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1520" y="404664"/>
            <a:ext cx="8640959" cy="6192687"/>
          </a:xfrm>
        </p:spPr>
        <p:txBody>
          <a:bodyPr/>
          <a:lstStyle/>
          <a:p>
            <a:pPr algn="just"/>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04664"/>
            <a:ext cx="28860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532171"/>
            <a:ext cx="5792145" cy="399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36096" y="908720"/>
            <a:ext cx="3096344" cy="51988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solidFill>
                  <a:schemeClr val="tx2">
                    <a:lumMod val="50000"/>
                  </a:schemeClr>
                </a:solidFill>
                <a:cs typeface="Ali-A-Sharif Bold" pitchFamily="2" charset="-78"/>
              </a:rPr>
              <a:t>1- حالات </a:t>
            </a:r>
            <a:r>
              <a:rPr lang="ar-IQ" b="1" dirty="0">
                <a:solidFill>
                  <a:schemeClr val="tx2">
                    <a:lumMod val="50000"/>
                  </a:schemeClr>
                </a:solidFill>
                <a:cs typeface="Ali-A-Sharif Bold" pitchFamily="2" charset="-78"/>
              </a:rPr>
              <a:t>الوترين </a:t>
            </a:r>
            <a:r>
              <a:rPr lang="ar-IQ" b="1" dirty="0" smtClean="0">
                <a:solidFill>
                  <a:schemeClr val="tx2">
                    <a:lumMod val="50000"/>
                  </a:schemeClr>
                </a:solidFill>
                <a:cs typeface="Ali-A-Sharif Bold" pitchFamily="2" charset="-78"/>
              </a:rPr>
              <a:t>الصوتيين</a:t>
            </a:r>
            <a:endParaRPr lang="ar-IQ" dirty="0">
              <a:solidFill>
                <a:schemeClr val="tx2">
                  <a:lumMod val="50000"/>
                </a:schemeClr>
              </a:solidFill>
              <a:cs typeface="Ali-A-Sharif Bold" pitchFamily="2" charset="-78"/>
            </a:endParaRPr>
          </a:p>
        </p:txBody>
      </p:sp>
      <p:sp>
        <p:nvSpPr>
          <p:cNvPr id="6" name="Rectangle 5"/>
          <p:cNvSpPr/>
          <p:nvPr/>
        </p:nvSpPr>
        <p:spPr>
          <a:xfrm>
            <a:off x="5436096" y="1772816"/>
            <a:ext cx="3312368" cy="43204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solidFill>
                  <a:schemeClr val="tx2">
                    <a:lumMod val="50000"/>
                  </a:schemeClr>
                </a:solidFill>
                <a:cs typeface="Ali-A-Sahifa Bold" pitchFamily="2" charset="-78"/>
              </a:rPr>
              <a:t>2- حالات </a:t>
            </a:r>
            <a:r>
              <a:rPr lang="ar-IQ" b="1" dirty="0">
                <a:solidFill>
                  <a:schemeClr val="tx2">
                    <a:lumMod val="50000"/>
                  </a:schemeClr>
                </a:solidFill>
                <a:cs typeface="Ali-A-Sahifa Bold" pitchFamily="2" charset="-78"/>
              </a:rPr>
              <a:t>الوترين الصوتيين( صورة حية )</a:t>
            </a:r>
            <a:endParaRPr lang="ar-IQ" dirty="0">
              <a:solidFill>
                <a:schemeClr val="tx2">
                  <a:lumMod val="50000"/>
                </a:schemeClr>
              </a:solidFill>
              <a:cs typeface="Ali-A-Sahifa Bold" pitchFamily="2" charset="-78"/>
            </a:endParaRPr>
          </a:p>
        </p:txBody>
      </p:sp>
    </p:spTree>
    <p:extLst>
      <p:ext uri="{BB962C8B-B14F-4D97-AF65-F5344CB8AC3E}">
        <p14:creationId xmlns:p14="http://schemas.microsoft.com/office/powerpoint/2010/main" val="16211185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1)">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528" y="332656"/>
            <a:ext cx="8568951" cy="6192687"/>
          </a:xfrm>
        </p:spPr>
        <p:txBody>
          <a:bodyPr>
            <a:normAutofit fontScale="92500" lnSpcReduction="20000"/>
          </a:bodyPr>
          <a:lstStyle/>
          <a:p>
            <a:pPr algn="just"/>
            <a:r>
              <a:rPr lang="ar-IQ" sz="2800" b="1" dirty="0" smtClean="0">
                <a:cs typeface="Ali-A-Sahifa" pitchFamily="2" charset="-78"/>
              </a:rPr>
              <a:t>  6- الحلق </a:t>
            </a:r>
            <a:r>
              <a:rPr lang="ar-IQ" sz="2800" b="1" dirty="0">
                <a:cs typeface="Ali-A-Sahifa" pitchFamily="2" charset="-78"/>
              </a:rPr>
              <a:t>" البلعوم – </a:t>
            </a:r>
            <a:r>
              <a:rPr lang="en-GB" sz="2800" b="1" dirty="0">
                <a:cs typeface="Ali-A-Sahifa" pitchFamily="2" charset="-78"/>
              </a:rPr>
              <a:t>Pharynx</a:t>
            </a:r>
            <a:r>
              <a:rPr lang="ar-IQ" sz="2800" b="1" dirty="0">
                <a:cs typeface="Ali-A-Sahifa" pitchFamily="2" charset="-78"/>
              </a:rPr>
              <a:t> " </a:t>
            </a:r>
            <a:endParaRPr lang="en-US" sz="2800" dirty="0">
              <a:cs typeface="Ali-A-Sahifa" pitchFamily="2" charset="-78"/>
            </a:endParaRPr>
          </a:p>
          <a:p>
            <a:pPr algn="just"/>
            <a:r>
              <a:rPr lang="ar-IQ" sz="3200" dirty="0">
                <a:cs typeface="Ali-A-Sahifa" pitchFamily="2" charset="-78"/>
              </a:rPr>
              <a:t>       وهو الفراغ الواقع بين الحنجرة وأقصى </a:t>
            </a:r>
            <a:r>
              <a:rPr lang="ar-IQ" sz="3200" dirty="0" smtClean="0">
                <a:cs typeface="Ali-A-Sahifa" pitchFamily="2" charset="-78"/>
              </a:rPr>
              <a:t>اللسان وآخر </a:t>
            </a:r>
            <a:r>
              <a:rPr lang="ar-IQ" sz="3200" dirty="0">
                <a:cs typeface="Ali-A-Sahifa" pitchFamily="2" charset="-78"/>
              </a:rPr>
              <a:t>التجويف الأنفي في شكل مجرى </a:t>
            </a:r>
            <a:r>
              <a:rPr lang="ar-IQ" sz="3200" dirty="0" smtClean="0">
                <a:cs typeface="Ali-A-Sahifa" pitchFamily="2" charset="-78"/>
              </a:rPr>
              <a:t>عضلي.</a:t>
            </a:r>
            <a:r>
              <a:rPr lang="ar-IQ" sz="3200" baseline="30000" dirty="0" smtClean="0">
                <a:cs typeface="Ali-A-Sahifa" pitchFamily="2" charset="-78"/>
              </a:rPr>
              <a:t> </a:t>
            </a:r>
          </a:p>
          <a:p>
            <a:pPr algn="just"/>
            <a:r>
              <a:rPr lang="ar-IQ" sz="3200" baseline="30000" dirty="0">
                <a:cs typeface="Ali-A-Sahifa" pitchFamily="2" charset="-78"/>
              </a:rPr>
              <a:t> </a:t>
            </a:r>
            <a:r>
              <a:rPr lang="ar-IQ" sz="3200" baseline="30000" dirty="0" smtClean="0">
                <a:cs typeface="Ali-A-Sahifa" pitchFamily="2" charset="-78"/>
              </a:rPr>
              <a:t> </a:t>
            </a:r>
            <a:r>
              <a:rPr lang="ar-IQ" sz="3200" dirty="0" smtClean="0">
                <a:cs typeface="Ali-A-Sahifa" pitchFamily="2" charset="-78"/>
              </a:rPr>
              <a:t> - يبلغ </a:t>
            </a:r>
            <a:r>
              <a:rPr lang="ar-IQ" sz="3200" dirty="0">
                <a:cs typeface="Ali-A-Sahifa" pitchFamily="2" charset="-78"/>
              </a:rPr>
              <a:t>طوله ( 12سم) وهو مدخل للجهازين التنفسي والهضمي. فالحد العلوي منه يعد قاعدة الجمجمة من الخلف وجذر </a:t>
            </a:r>
            <a:r>
              <a:rPr lang="ar-IQ" sz="3200" dirty="0" smtClean="0">
                <a:cs typeface="Ali-A-Sahifa" pitchFamily="2" charset="-78"/>
              </a:rPr>
              <a:t>اللسان من </a:t>
            </a:r>
            <a:r>
              <a:rPr lang="ar-IQ" sz="3200" dirty="0">
                <a:cs typeface="Ali-A-Sahifa" pitchFamily="2" charset="-78"/>
              </a:rPr>
              <a:t>الأمام، وحده السفلي هو الحنجرة، وهو متسع الشكل في جزئه العلوي الذي يتحكم به صمام متحرك, وهو الصمام اللهوي البلعومي، يعمل على إغلاق الممر الواقع بين البلعوم والمرئ؛ إلا في حالة </a:t>
            </a:r>
            <a:r>
              <a:rPr lang="ar-IQ" sz="3200" dirty="0" smtClean="0">
                <a:cs typeface="Ali-A-Sahifa" pitchFamily="2" charset="-78"/>
              </a:rPr>
              <a:t>البلع. </a:t>
            </a:r>
          </a:p>
          <a:p>
            <a:pPr algn="just"/>
            <a:r>
              <a:rPr lang="ar-IQ" sz="3200" dirty="0">
                <a:cs typeface="Ali-A-Sahifa" pitchFamily="2" charset="-78"/>
              </a:rPr>
              <a:t> </a:t>
            </a:r>
            <a:r>
              <a:rPr lang="ar-IQ" sz="3200" dirty="0" smtClean="0">
                <a:cs typeface="Ali-A-Sahifa" pitchFamily="2" charset="-78"/>
              </a:rPr>
              <a:t> - أما </a:t>
            </a:r>
            <a:r>
              <a:rPr lang="ar-IQ" sz="3200" dirty="0">
                <a:cs typeface="Ali-A-Sahifa" pitchFamily="2" charset="-78"/>
              </a:rPr>
              <a:t>في جزئه السفلي فيضيق؛ لأنّه امتداد للمرئ، إذ يمتاز الجانب الأمامي منه بوجود فتحتين كبيرتين: الأولى توصل الحلق بالتجويف الأنفي، والأخرى الفموي، </a:t>
            </a:r>
            <a:endParaRPr lang="ar-IQ" sz="3200" dirty="0" smtClean="0">
              <a:cs typeface="Ali-A-Sahifa" pitchFamily="2" charset="-78"/>
            </a:endParaRPr>
          </a:p>
          <a:p>
            <a:pPr algn="just"/>
            <a:r>
              <a:rPr lang="ar-IQ" sz="3200" dirty="0">
                <a:cs typeface="Ali-A-Sahifa" pitchFamily="2" charset="-78"/>
              </a:rPr>
              <a:t> </a:t>
            </a:r>
            <a:r>
              <a:rPr lang="ar-IQ" sz="3200" dirty="0" smtClean="0">
                <a:cs typeface="Ali-A-Sahifa" pitchFamily="2" charset="-78"/>
              </a:rPr>
              <a:t> - أما </a:t>
            </a:r>
            <a:r>
              <a:rPr lang="ar-IQ" sz="3200" dirty="0">
                <a:cs typeface="Ali-A-Sahifa" pitchFamily="2" charset="-78"/>
              </a:rPr>
              <a:t>من الجانبين فله فتحتان توصلان إلى قناتي أستاكيوس، ويتصل الجدار في الأسفل بفراغ </a:t>
            </a:r>
            <a:r>
              <a:rPr lang="ar-SA" sz="3200" dirty="0">
                <a:cs typeface="Ali-A-Sahifa" pitchFamily="2" charset="-78"/>
              </a:rPr>
              <a:t>البلعوم كما يتصلان بجذر اللسان والعظم اللامي، والغضروفين الدرقي والحلقي</a:t>
            </a:r>
            <a:r>
              <a:rPr lang="en-US" sz="3200" dirty="0">
                <a:cs typeface="Ali-A-Sahifa" pitchFamily="2" charset="-78"/>
              </a:rPr>
              <a:t> </a:t>
            </a:r>
            <a:r>
              <a:rPr lang="en-US" baseline="30000" dirty="0">
                <a:cs typeface="Ali-A-Sahifa" pitchFamily="2" charset="-78"/>
              </a:rPr>
              <a:t>.</a:t>
            </a:r>
            <a:endParaRPr lang="en-US" dirty="0">
              <a:cs typeface="Ali-A-Sahifa" pitchFamily="2" charset="-78"/>
            </a:endParaRPr>
          </a:p>
          <a:p>
            <a:pPr algn="just"/>
            <a:endParaRPr lang="ar-IQ" dirty="0">
              <a:cs typeface="Ali-A-Sahifa" pitchFamily="2" charset="-78"/>
            </a:endParaRPr>
          </a:p>
        </p:txBody>
      </p:sp>
    </p:spTree>
    <p:extLst>
      <p:ext uri="{BB962C8B-B14F-4D97-AF65-F5344CB8AC3E}">
        <p14:creationId xmlns:p14="http://schemas.microsoft.com/office/powerpoint/2010/main" val="16706299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60648"/>
            <a:ext cx="8712967" cy="6408711"/>
          </a:xfrm>
        </p:spPr>
        <p:txBody>
          <a:bodyPr>
            <a:normAutofit/>
          </a:bodyPr>
          <a:lstStyle/>
          <a:p>
            <a:pPr algn="just"/>
            <a:r>
              <a:rPr lang="ar-IQ" sz="3200" dirty="0">
                <a:cs typeface="Ali-A-Sahifa" pitchFamily="2" charset="-78"/>
              </a:rPr>
              <a:t>وإجمالاً فإن للحلق سبع </a:t>
            </a:r>
            <a:r>
              <a:rPr lang="ar-IQ" sz="3200" dirty="0" smtClean="0">
                <a:cs typeface="Ali-A-Sahifa" pitchFamily="2" charset="-78"/>
              </a:rPr>
              <a:t>فتحات </a:t>
            </a:r>
            <a:r>
              <a:rPr lang="ar-IQ" sz="3200" dirty="0">
                <a:cs typeface="Ali-A-Sahifa" pitchFamily="2" charset="-78"/>
              </a:rPr>
              <a:t>وهي: </a:t>
            </a:r>
            <a:endParaRPr lang="en-US" sz="3200" dirty="0">
              <a:cs typeface="Ali-A-Sahifa" pitchFamily="2" charset="-78"/>
            </a:endParaRPr>
          </a:p>
          <a:p>
            <a:pPr algn="just"/>
            <a:r>
              <a:rPr lang="ar-IQ" sz="3200" dirty="0">
                <a:cs typeface="Ali-A-Sahifa" pitchFamily="2" charset="-78"/>
              </a:rPr>
              <a:t>1-</a:t>
            </a:r>
            <a:r>
              <a:rPr lang="ar-SA" sz="3200" dirty="0">
                <a:cs typeface="Ali-A-Sahifa" pitchFamily="2" charset="-78"/>
              </a:rPr>
              <a:t> فتحة التجويف الفموي</a:t>
            </a:r>
            <a:r>
              <a:rPr lang="ar-SA" sz="3200" dirty="0" smtClean="0">
                <a:cs typeface="Ali-A-Sahifa" pitchFamily="2" charset="-78"/>
              </a:rPr>
              <a:t>.</a:t>
            </a:r>
            <a:endParaRPr lang="en-US" sz="3200" dirty="0">
              <a:cs typeface="Ali-A-Sahifa" pitchFamily="2" charset="-78"/>
            </a:endParaRPr>
          </a:p>
          <a:p>
            <a:pPr algn="just"/>
            <a:r>
              <a:rPr lang="ar-SA" sz="3200" dirty="0">
                <a:cs typeface="Ali-A-Sahifa" pitchFamily="2" charset="-78"/>
              </a:rPr>
              <a:t>2- فتحتا الأنف الداخليتان " اليمنى واليسرى" </a:t>
            </a:r>
            <a:endParaRPr lang="en-US" sz="3200" dirty="0" smtClean="0">
              <a:cs typeface="Ali-A-Sahifa" pitchFamily="2" charset="-78"/>
            </a:endParaRPr>
          </a:p>
          <a:p>
            <a:pPr algn="just"/>
            <a:r>
              <a:rPr lang="ar-SA" sz="3200" dirty="0">
                <a:cs typeface="Ali-A-Sahifa" pitchFamily="2" charset="-78"/>
              </a:rPr>
              <a:t>3- فتحتا قناتي إستاكيوس " اليمنى واليسرى " </a:t>
            </a:r>
            <a:endParaRPr lang="ar-IQ" sz="3200" dirty="0" smtClean="0">
              <a:cs typeface="Ali-A-Sahifa" pitchFamily="2" charset="-78"/>
            </a:endParaRPr>
          </a:p>
          <a:p>
            <a:pPr algn="just"/>
            <a:r>
              <a:rPr lang="ar-SA" sz="3200" dirty="0" smtClean="0">
                <a:cs typeface="Ali-A-Sahifa" pitchFamily="2" charset="-78"/>
              </a:rPr>
              <a:t>4- </a:t>
            </a:r>
            <a:r>
              <a:rPr lang="ar-SA" sz="3200" dirty="0">
                <a:cs typeface="Ali-A-Sahifa" pitchFamily="2" charset="-78"/>
              </a:rPr>
              <a:t>فتحة المرئ.               </a:t>
            </a:r>
            <a:endParaRPr lang="en-US" sz="3200" dirty="0">
              <a:cs typeface="Ali-A-Sahifa" pitchFamily="2" charset="-78"/>
            </a:endParaRPr>
          </a:p>
          <a:p>
            <a:pPr algn="just"/>
            <a:r>
              <a:rPr lang="ar-SA" sz="3200" dirty="0" smtClean="0">
                <a:cs typeface="Ali-A-Sahifa" pitchFamily="2" charset="-78"/>
              </a:rPr>
              <a:t>5- </a:t>
            </a:r>
            <a:r>
              <a:rPr lang="ar-SA" sz="3200" dirty="0">
                <a:cs typeface="Ali-A-Sahifa" pitchFamily="2" charset="-78"/>
              </a:rPr>
              <a:t>فتحة الحنجرة. </a:t>
            </a:r>
            <a:endParaRPr lang="en-US" sz="3200" dirty="0">
              <a:cs typeface="Ali-A-Sahifa" pitchFamily="2" charset="-78"/>
            </a:endParaRPr>
          </a:p>
          <a:p>
            <a:pPr algn="just"/>
            <a:r>
              <a:rPr lang="ar-IQ" sz="3200" dirty="0">
                <a:cs typeface="Ali-A-Sahifa" pitchFamily="2" charset="-78"/>
              </a:rPr>
              <a:t>        وتتحكم بهذه الفتحات مجموعة من العضلات التي تعرف في مجموعتين "المضيقة والرافعة" التي لهما الدور البارز في تغيير شكل الحلق وزيادة حجم حجرة الرنين التي تؤثر في درجة رنين </a:t>
            </a:r>
            <a:r>
              <a:rPr lang="ar-IQ" sz="3200" dirty="0" smtClean="0">
                <a:cs typeface="Ali-A-Sahifa" pitchFamily="2" charset="-78"/>
              </a:rPr>
              <a:t>الصوت.</a:t>
            </a:r>
            <a:endParaRPr lang="ar-IQ" sz="3200" dirty="0">
              <a:cs typeface="Ali-A-Sahifa" pitchFamily="2" charset="-78"/>
            </a:endParaRPr>
          </a:p>
        </p:txBody>
      </p:sp>
    </p:spTree>
    <p:extLst>
      <p:ext uri="{BB962C8B-B14F-4D97-AF65-F5344CB8AC3E}">
        <p14:creationId xmlns:p14="http://schemas.microsoft.com/office/powerpoint/2010/main" val="219951551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heel(1)">
                                      <p:cBhvr>
                                        <p:cTn id="15" dur="2000"/>
                                        <p:tgtEl>
                                          <p:spTgt spid="2">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heel(1)">
                                      <p:cBhvr>
                                        <p:cTn id="18" dur="2000"/>
                                        <p:tgtEl>
                                          <p:spTgt spid="2">
                                            <p:txEl>
                                              <p:pRg st="3" end="3"/>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heel(1)">
                                      <p:cBhvr>
                                        <p:cTn id="21" dur="2000"/>
                                        <p:tgtEl>
                                          <p:spTgt spid="2">
                                            <p:txEl>
                                              <p:pRg st="4" end="4"/>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heel(1)">
                                      <p:cBhvr>
                                        <p:cTn id="24" dur="20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60648"/>
            <a:ext cx="8784975" cy="6408711"/>
          </a:xfrm>
        </p:spPr>
        <p:txBody>
          <a:bodyPr>
            <a:normAutofit fontScale="92500" lnSpcReduction="20000"/>
          </a:bodyPr>
          <a:lstStyle/>
          <a:p>
            <a:pPr algn="just"/>
            <a:r>
              <a:rPr lang="ar-IQ" b="1" dirty="0" smtClean="0"/>
              <a:t>7-</a:t>
            </a:r>
            <a:r>
              <a:rPr lang="ar-IQ" sz="2800" b="1" dirty="0" smtClean="0">
                <a:cs typeface="Ali-A-Sharif" pitchFamily="2" charset="-78"/>
              </a:rPr>
              <a:t>الحنك </a:t>
            </a:r>
            <a:r>
              <a:rPr lang="ar-IQ" sz="2800" b="1" dirty="0">
                <a:cs typeface="Ali-A-Sharif" pitchFamily="2" charset="-78"/>
              </a:rPr>
              <a:t>" </a:t>
            </a:r>
            <a:r>
              <a:rPr lang="en-GB" sz="2800" b="1" dirty="0">
                <a:cs typeface="Ali-A-Sharif" pitchFamily="2" charset="-78"/>
              </a:rPr>
              <a:t>Palate</a:t>
            </a:r>
            <a:r>
              <a:rPr lang="ar-IQ" sz="2800" b="1" dirty="0">
                <a:cs typeface="Ali-A-Sharif" pitchFamily="2" charset="-78"/>
              </a:rPr>
              <a:t> "</a:t>
            </a:r>
            <a:endParaRPr lang="en-US" sz="2800" dirty="0">
              <a:cs typeface="Ali-A-Sharif" pitchFamily="2" charset="-78"/>
            </a:endParaRPr>
          </a:p>
          <a:p>
            <a:pPr algn="just"/>
            <a:r>
              <a:rPr lang="ar-IQ" sz="2800" dirty="0">
                <a:cs typeface="Ali-A-Sharif" pitchFamily="2" charset="-78"/>
              </a:rPr>
              <a:t>        هو سقف الفم أو الحنك الأعلى كما استعمله علماء العرب</a:t>
            </a:r>
            <a:r>
              <a:rPr lang="ar-IQ" sz="2800" baseline="30000" dirty="0">
                <a:cs typeface="Ali-A-Sharif" pitchFamily="2" charset="-78"/>
              </a:rPr>
              <a:t>()</a:t>
            </a:r>
            <a:r>
              <a:rPr lang="ar-IQ" sz="2800" dirty="0">
                <a:cs typeface="Ali-A-Sharif" pitchFamily="2" charset="-78"/>
              </a:rPr>
              <a:t>. وعند المحدثين هو منتصف الفم ويبدأ من اللثة وأصل الأسنان العليا في الفك العلوي "</a:t>
            </a:r>
            <a:r>
              <a:rPr lang="en-GB" sz="2800" dirty="0">
                <a:cs typeface="Ali-A-Sharif" pitchFamily="2" charset="-78"/>
              </a:rPr>
              <a:t>Maxilla</a:t>
            </a:r>
            <a:r>
              <a:rPr lang="ar-IQ" sz="2800" dirty="0">
                <a:cs typeface="Ali-A-Sharif" pitchFamily="2" charset="-78"/>
              </a:rPr>
              <a:t>" وينتهي باللهاة  "</a:t>
            </a:r>
            <a:r>
              <a:rPr lang="en-US" sz="2800" dirty="0">
                <a:cs typeface="Ali-A-Sharif" pitchFamily="2" charset="-78"/>
              </a:rPr>
              <a:t>"</a:t>
            </a:r>
            <a:r>
              <a:rPr lang="en-GB" sz="2800" dirty="0">
                <a:cs typeface="Ali-A-Sharif" pitchFamily="2" charset="-78"/>
              </a:rPr>
              <a:t>Uvula</a:t>
            </a:r>
            <a:r>
              <a:rPr lang="ar-IQ" sz="2800" dirty="0">
                <a:cs typeface="Ali-A-Sharif" pitchFamily="2" charset="-78"/>
              </a:rPr>
              <a:t> </a:t>
            </a:r>
            <a:endParaRPr lang="ar-IQ" sz="2800" dirty="0" smtClean="0">
              <a:cs typeface="Ali-A-Sharif" pitchFamily="2" charset="-78"/>
            </a:endParaRPr>
          </a:p>
          <a:p>
            <a:pPr algn="just"/>
            <a:r>
              <a:rPr lang="ar-IQ" sz="2800" dirty="0">
                <a:cs typeface="Ali-A-Sharif" pitchFamily="2" charset="-78"/>
              </a:rPr>
              <a:t> ـ الحنك الصلب </a:t>
            </a:r>
            <a:r>
              <a:rPr lang="en-GB" sz="2800" dirty="0">
                <a:cs typeface="Ali-A-Sharif" pitchFamily="2" charset="-78"/>
              </a:rPr>
              <a:t>Hard Palate "   </a:t>
            </a:r>
            <a:r>
              <a:rPr lang="ar-IQ" sz="2800" dirty="0">
                <a:cs typeface="Ali-A-Sharif" pitchFamily="2" charset="-78"/>
              </a:rPr>
              <a:t>"</a:t>
            </a:r>
            <a:endParaRPr lang="en-US" sz="2800" dirty="0">
              <a:cs typeface="Ali-A-Sharif" pitchFamily="2" charset="-78"/>
            </a:endParaRPr>
          </a:p>
          <a:p>
            <a:pPr algn="just"/>
            <a:r>
              <a:rPr lang="ar-IQ" sz="2800" dirty="0">
                <a:cs typeface="Ali-A-Sharif" pitchFamily="2" charset="-78"/>
              </a:rPr>
              <a:t>    ـ الحنك اللين    </a:t>
            </a:r>
            <a:r>
              <a:rPr lang="en-GB" sz="2800" dirty="0">
                <a:cs typeface="Ali-A-Sharif" pitchFamily="2" charset="-78"/>
              </a:rPr>
              <a:t>Soft Palate</a:t>
            </a:r>
            <a:r>
              <a:rPr lang="en-US" sz="2800" dirty="0">
                <a:cs typeface="Ali-A-Sharif" pitchFamily="2" charset="-78"/>
              </a:rPr>
              <a:t> </a:t>
            </a:r>
            <a:r>
              <a:rPr lang="en-US" sz="2800" dirty="0" smtClean="0">
                <a:cs typeface="Ali-A-Sharif" pitchFamily="2" charset="-78"/>
              </a:rPr>
              <a:t>«</a:t>
            </a:r>
            <a:endParaRPr lang="ar-IQ" sz="2800" dirty="0" smtClean="0">
              <a:cs typeface="Ali-A-Sharif" pitchFamily="2" charset="-78"/>
            </a:endParaRPr>
          </a:p>
          <a:p>
            <a:pPr algn="just"/>
            <a:endParaRPr lang="en-US" sz="2800" dirty="0">
              <a:cs typeface="Ali-A-Sharif" pitchFamily="2" charset="-78"/>
            </a:endParaRPr>
          </a:p>
          <a:p>
            <a:pPr algn="just"/>
            <a:r>
              <a:rPr lang="ar-IQ" sz="2800" dirty="0">
                <a:cs typeface="Ali-A-Sharif" pitchFamily="2" charset="-78"/>
              </a:rPr>
              <a:t> </a:t>
            </a:r>
            <a:r>
              <a:rPr lang="ar-IQ" sz="2800" dirty="0" smtClean="0">
                <a:cs typeface="Ali-A-Sharif" pitchFamily="2" charset="-78"/>
              </a:rPr>
              <a:t> - ما </a:t>
            </a:r>
            <a:r>
              <a:rPr lang="ar-IQ" sz="2800" dirty="0">
                <a:cs typeface="Ali-A-Sharif" pitchFamily="2" charset="-78"/>
              </a:rPr>
              <a:t>التقسيمات الأخرى فهي تفيد الدراسات الصوتية بمختلف مجالاتها وصفاً </a:t>
            </a:r>
            <a:r>
              <a:rPr lang="ar-IQ" sz="2800" dirty="0" smtClean="0">
                <a:cs typeface="Ali-A-Sharif" pitchFamily="2" charset="-78"/>
              </a:rPr>
              <a:t>وتحليلاً،</a:t>
            </a:r>
            <a:r>
              <a:rPr lang="ar-IQ" sz="2800" baseline="30000" dirty="0" smtClean="0">
                <a:cs typeface="Ali-A-Sharif" pitchFamily="2" charset="-78"/>
              </a:rPr>
              <a:t> </a:t>
            </a:r>
            <a:r>
              <a:rPr lang="ar-IQ" sz="2800" dirty="0">
                <a:cs typeface="Ali-A-Sharif" pitchFamily="2" charset="-78"/>
              </a:rPr>
              <a:t>وعلى</a:t>
            </a:r>
            <a:r>
              <a:rPr lang="ar-IQ" sz="2800" baseline="30000" dirty="0">
                <a:cs typeface="Ali-A-Sharif" pitchFamily="2" charset="-78"/>
              </a:rPr>
              <a:t> </a:t>
            </a:r>
            <a:r>
              <a:rPr lang="ar-IQ" sz="2800" dirty="0">
                <a:cs typeface="Ali-A-Sharif" pitchFamily="2" charset="-78"/>
              </a:rPr>
              <a:t>الخصوص التقسيم الرباعي الذي نذهب إليه أيضاً صعوداً من الجوف(الأسفل) نحو الخارج</a:t>
            </a:r>
            <a:r>
              <a:rPr lang="ar-IQ" sz="2800" dirty="0" smtClean="0">
                <a:cs typeface="Ali-A-Sharif" pitchFamily="2" charset="-78"/>
              </a:rPr>
              <a:t>:</a:t>
            </a:r>
          </a:p>
          <a:p>
            <a:pPr algn="just"/>
            <a:r>
              <a:rPr lang="ar-IQ" sz="2800" b="1" dirty="0">
                <a:cs typeface="Ali-A-Sharif" pitchFamily="2" charset="-78"/>
              </a:rPr>
              <a:t>أ – اللهاة </a:t>
            </a:r>
            <a:r>
              <a:rPr lang="ar-IQ" sz="2800" b="1" dirty="0" smtClean="0">
                <a:cs typeface="Ali-A-Sharif" pitchFamily="2" charset="-78"/>
              </a:rPr>
              <a:t>« </a:t>
            </a:r>
            <a:r>
              <a:rPr lang="en-GB" sz="2800" b="1" dirty="0" smtClean="0">
                <a:cs typeface="Ali-A-Sharif" pitchFamily="2" charset="-78"/>
              </a:rPr>
              <a:t>Uvula</a:t>
            </a:r>
            <a:r>
              <a:rPr lang="ar-IQ" sz="2800" b="1" dirty="0" smtClean="0">
                <a:cs typeface="Ali-A-Sharif" pitchFamily="2" charset="-78"/>
              </a:rPr>
              <a:t>»</a:t>
            </a:r>
          </a:p>
          <a:p>
            <a:pPr algn="just"/>
            <a:r>
              <a:rPr lang="ar-IQ" sz="2800" b="1" dirty="0">
                <a:cs typeface="Ali-A-Sharif" pitchFamily="2" charset="-78"/>
              </a:rPr>
              <a:t>ب- الطبق "  الحنك اللين </a:t>
            </a:r>
            <a:r>
              <a:rPr lang="ar-IQ" sz="2800" b="1" dirty="0" smtClean="0">
                <a:cs typeface="Ali-A-Sharif" pitchFamily="2" charset="-78"/>
              </a:rPr>
              <a:t>« –</a:t>
            </a:r>
            <a:r>
              <a:rPr lang="en-GB" sz="2800" b="1" dirty="0">
                <a:cs typeface="Ali-A-Sharif" pitchFamily="2" charset="-78"/>
              </a:rPr>
              <a:t>Soft </a:t>
            </a:r>
            <a:r>
              <a:rPr lang="en-GB" sz="2800" b="1" dirty="0" smtClean="0">
                <a:cs typeface="Ali-A-Sharif" pitchFamily="2" charset="-78"/>
              </a:rPr>
              <a:t>Palate</a:t>
            </a:r>
            <a:r>
              <a:rPr lang="ar-IQ" sz="2800" b="1" dirty="0" smtClean="0">
                <a:cs typeface="Ali-A-Sharif" pitchFamily="2" charset="-78"/>
              </a:rPr>
              <a:t>»</a:t>
            </a:r>
            <a:r>
              <a:rPr lang="en-GB" sz="2800" b="1" dirty="0" smtClean="0">
                <a:cs typeface="Ali-A-Sharif" pitchFamily="2" charset="-78"/>
              </a:rPr>
              <a:t> </a:t>
            </a:r>
            <a:endParaRPr lang="ar-IQ" sz="2800" b="1" dirty="0" smtClean="0">
              <a:cs typeface="Ali-A-Sharif" pitchFamily="2" charset="-78"/>
            </a:endParaRPr>
          </a:p>
          <a:p>
            <a:pPr algn="just"/>
            <a:r>
              <a:rPr lang="ar-IQ" sz="2800" b="1" dirty="0" smtClean="0">
                <a:cs typeface="Ali-A-Sharif" pitchFamily="2" charset="-78"/>
              </a:rPr>
              <a:t>ج </a:t>
            </a:r>
            <a:r>
              <a:rPr lang="ar-IQ" sz="2800" b="1" dirty="0">
                <a:cs typeface="Ali-A-Sharif" pitchFamily="2" charset="-78"/>
              </a:rPr>
              <a:t>– الغار</a:t>
            </a:r>
            <a:r>
              <a:rPr lang="en-US" sz="2800" b="1" dirty="0">
                <a:cs typeface="Ali-A-Sharif" pitchFamily="2" charset="-78"/>
              </a:rPr>
              <a:t> " </a:t>
            </a:r>
            <a:r>
              <a:rPr lang="ar-IQ" sz="2800" b="1" dirty="0">
                <a:cs typeface="Ali-A-Sharif" pitchFamily="2" charset="-78"/>
              </a:rPr>
              <a:t>الحنك الصلب </a:t>
            </a:r>
            <a:r>
              <a:rPr lang="ar-IQ" sz="2800" b="1" dirty="0" smtClean="0">
                <a:cs typeface="Ali-A-Sharif" pitchFamily="2" charset="-78"/>
              </a:rPr>
              <a:t>«– </a:t>
            </a:r>
            <a:r>
              <a:rPr lang="en-GB" sz="2800" b="1" dirty="0">
                <a:cs typeface="Ali-A-Sharif" pitchFamily="2" charset="-78"/>
              </a:rPr>
              <a:t>hard palate</a:t>
            </a:r>
            <a:r>
              <a:rPr lang="ar-IQ" sz="2800" b="1" dirty="0">
                <a:cs typeface="Ali-A-Sharif" pitchFamily="2" charset="-78"/>
              </a:rPr>
              <a:t> </a:t>
            </a:r>
            <a:r>
              <a:rPr lang="ar-IQ" sz="2800" b="1" dirty="0" smtClean="0">
                <a:cs typeface="Ali-A-Sharif" pitchFamily="2" charset="-78"/>
              </a:rPr>
              <a:t> </a:t>
            </a:r>
            <a:r>
              <a:rPr lang="ar-IQ" sz="2800" b="1" dirty="0">
                <a:cs typeface="Ali-A-Sharif" pitchFamily="2" charset="-78"/>
              </a:rPr>
              <a:t>»</a:t>
            </a:r>
            <a:r>
              <a:rPr lang="en-GB" sz="2800" b="1" dirty="0">
                <a:cs typeface="Ali-A-Sharif" pitchFamily="2" charset="-78"/>
              </a:rPr>
              <a:t> </a:t>
            </a:r>
            <a:endParaRPr lang="ar-IQ" sz="2800" b="1" dirty="0" smtClean="0">
              <a:cs typeface="Ali-A-Sharif" pitchFamily="2" charset="-78"/>
            </a:endParaRPr>
          </a:p>
          <a:p>
            <a:pPr algn="just"/>
            <a:r>
              <a:rPr lang="ar-IQ" sz="2800" b="1" dirty="0">
                <a:cs typeface="Ali-A-Sharif" pitchFamily="2" charset="-78"/>
              </a:rPr>
              <a:t>د – اللثة "أصول الأسنان العليا </a:t>
            </a:r>
            <a:r>
              <a:rPr lang="ar-IQ" sz="2800" b="1" dirty="0" smtClean="0">
                <a:cs typeface="Ali-A-Sharif" pitchFamily="2" charset="-78"/>
              </a:rPr>
              <a:t>–</a:t>
            </a:r>
            <a:r>
              <a:rPr lang="en-GB" sz="2800" b="1" dirty="0" smtClean="0">
                <a:cs typeface="Ali-A-Sharif" pitchFamily="2" charset="-78"/>
              </a:rPr>
              <a:t>areolae </a:t>
            </a:r>
            <a:r>
              <a:rPr lang="en-GB" sz="2800" b="1" dirty="0">
                <a:cs typeface="Ali-A-Sharif" pitchFamily="2" charset="-78"/>
              </a:rPr>
              <a:t>gum ridge </a:t>
            </a:r>
            <a:r>
              <a:rPr lang="ar-IQ" sz="2800" b="1" dirty="0" smtClean="0">
                <a:cs typeface="Ali-A-Sharif" pitchFamily="2" charset="-78"/>
              </a:rPr>
              <a:t> </a:t>
            </a:r>
            <a:r>
              <a:rPr lang="ar-IQ" sz="2800" b="1" dirty="0">
                <a:cs typeface="Ali-A-Sharif" pitchFamily="2" charset="-78"/>
              </a:rPr>
              <a:t>»</a:t>
            </a:r>
            <a:r>
              <a:rPr lang="en-GB" sz="2800" b="1" dirty="0">
                <a:cs typeface="Ali-A-Sharif" pitchFamily="2" charset="-78"/>
              </a:rPr>
              <a:t> </a:t>
            </a:r>
            <a:endParaRPr lang="ar-IQ" sz="2800" b="1" dirty="0">
              <a:cs typeface="Ali-A-Sharif" pitchFamily="2" charset="-78"/>
            </a:endParaRPr>
          </a:p>
          <a:p>
            <a:pPr algn="just"/>
            <a:endParaRPr lang="en-US" dirty="0"/>
          </a:p>
          <a:p>
            <a:pPr algn="just"/>
            <a:endParaRPr lang="en-US" dirty="0"/>
          </a:p>
          <a:p>
            <a:r>
              <a:rPr lang="ar-IQ" dirty="0" smtClean="0"/>
              <a:t>.</a:t>
            </a:r>
            <a:endParaRPr lang="ar-IQ" dirty="0"/>
          </a:p>
        </p:txBody>
      </p:sp>
    </p:spTree>
    <p:extLst>
      <p:ext uri="{BB962C8B-B14F-4D97-AF65-F5344CB8AC3E}">
        <p14:creationId xmlns:p14="http://schemas.microsoft.com/office/powerpoint/2010/main" val="157015643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barn(inVertical)">
                                      <p:cBhvr>
                                        <p:cTn id="35" dur="500"/>
                                        <p:tgtEl>
                                          <p:spTgt spid="2">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barn(inVertical)">
                                      <p:cBhvr>
                                        <p:cTn id="38" dur="500"/>
                                        <p:tgtEl>
                                          <p:spTgt spid="2">
                                            <p:txEl>
                                              <p:pRg st="8" end="8"/>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barn(inVertical)">
                                      <p:cBhvr>
                                        <p:cTn id="4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188640"/>
            <a:ext cx="8784976" cy="6480720"/>
          </a:xfrm>
        </p:spPr>
        <p:txBody>
          <a:bodyPr>
            <a:normAutofit/>
          </a:bodyPr>
          <a:lstStyle/>
          <a:p>
            <a:pPr algn="just"/>
            <a:r>
              <a:rPr lang="ar-IQ" sz="3200" b="1" dirty="0" smtClean="0">
                <a:cs typeface="Ali-A-Sharif" pitchFamily="2" charset="-78"/>
              </a:rPr>
              <a:t>- أعضاء </a:t>
            </a:r>
            <a:r>
              <a:rPr lang="ar-IQ" sz="3200" b="1" dirty="0">
                <a:cs typeface="Ali-A-Sharif" pitchFamily="2" charset="-78"/>
              </a:rPr>
              <a:t>النطق ووظائفها.</a:t>
            </a:r>
          </a:p>
          <a:p>
            <a:pPr marL="457200" indent="-457200" algn="just">
              <a:buFontTx/>
              <a:buChar char="-"/>
            </a:pPr>
            <a:r>
              <a:rPr lang="ar-IQ" sz="2800" dirty="0" smtClean="0">
                <a:solidFill>
                  <a:schemeClr val="tx1">
                    <a:lumMod val="85000"/>
                  </a:schemeClr>
                </a:solidFill>
                <a:cs typeface="Ali-A-Sharif" pitchFamily="2" charset="-78"/>
              </a:rPr>
              <a:t>اختلف </a:t>
            </a:r>
            <a:r>
              <a:rPr lang="ar-IQ" sz="2800" dirty="0">
                <a:solidFill>
                  <a:schemeClr val="tx1">
                    <a:lumMod val="85000"/>
                  </a:schemeClr>
                </a:solidFill>
                <a:cs typeface="Ali-A-Sharif" pitchFamily="2" charset="-78"/>
              </a:rPr>
              <a:t>العلماء في تناول محاور هذا العلم, فمنهم من عرف أعضاء الجهاز النطقي عند الإنسان مقتصراً دراسته في هذا المجال، ومنهم من حددها لوصف عام مع بيان الأصوات التي تصدر عن كل عضو من دون الغوص في مجاله </a:t>
            </a:r>
            <a:r>
              <a:rPr lang="ar-IQ" sz="2800" dirty="0" smtClean="0">
                <a:solidFill>
                  <a:schemeClr val="tx1">
                    <a:lumMod val="85000"/>
                  </a:schemeClr>
                </a:solidFill>
                <a:cs typeface="Ali-A-Sharif" pitchFamily="2" charset="-78"/>
              </a:rPr>
              <a:t>الفسيولوجي.</a:t>
            </a:r>
          </a:p>
          <a:p>
            <a:pPr marL="457200" indent="-457200" algn="just">
              <a:buFontTx/>
              <a:buChar char="-"/>
            </a:pPr>
            <a:r>
              <a:rPr lang="ar-IQ" sz="2800" dirty="0" smtClean="0">
                <a:solidFill>
                  <a:schemeClr val="tx1">
                    <a:lumMod val="85000"/>
                  </a:schemeClr>
                </a:solidFill>
                <a:cs typeface="Ali-A-Sharif" pitchFamily="2" charset="-78"/>
              </a:rPr>
              <a:t> </a:t>
            </a:r>
            <a:r>
              <a:rPr lang="ar-IQ" sz="2800" dirty="0">
                <a:solidFill>
                  <a:schemeClr val="tx1">
                    <a:lumMod val="85000"/>
                  </a:schemeClr>
                </a:solidFill>
                <a:cs typeface="Ali-A-Sharif" pitchFamily="2" charset="-78"/>
              </a:rPr>
              <a:t>فيما </a:t>
            </a:r>
            <a:r>
              <a:rPr lang="ar-IQ" sz="2800" dirty="0" smtClean="0">
                <a:solidFill>
                  <a:schemeClr val="tx1">
                    <a:lumMod val="85000"/>
                  </a:schemeClr>
                </a:solidFill>
                <a:cs typeface="Ali-A-Sharif" pitchFamily="2" charset="-78"/>
              </a:rPr>
              <a:t>تناول </a:t>
            </a:r>
            <a:r>
              <a:rPr lang="ar-IQ" sz="2800" dirty="0">
                <a:solidFill>
                  <a:schemeClr val="tx1">
                    <a:lumMod val="85000"/>
                  </a:schemeClr>
                </a:solidFill>
                <a:cs typeface="Ali-A-Sharif" pitchFamily="2" charset="-78"/>
              </a:rPr>
              <a:t>بعض المحدثين </a:t>
            </a:r>
            <a:r>
              <a:rPr lang="ar-IQ" sz="2800" dirty="0" smtClean="0">
                <a:solidFill>
                  <a:schemeClr val="tx1">
                    <a:lumMod val="85000"/>
                  </a:schemeClr>
                </a:solidFill>
                <a:cs typeface="Ali-A-Sharif" pitchFamily="2" charset="-78"/>
              </a:rPr>
              <a:t>هذا الجهاز في </a:t>
            </a:r>
            <a:r>
              <a:rPr lang="ar-IQ" sz="2800" dirty="0">
                <a:solidFill>
                  <a:schemeClr val="tx1">
                    <a:lumMod val="85000"/>
                  </a:schemeClr>
                </a:solidFill>
                <a:cs typeface="Ali-A-Sharif" pitchFamily="2" charset="-78"/>
              </a:rPr>
              <a:t>عرض مفصل لأعضائه وآلية إصدارها للأصوات التي تعد الوظيفة الثانوية لها في شكل تحليل </a:t>
            </a:r>
            <a:r>
              <a:rPr lang="ar-IQ" sz="2800" dirty="0" smtClean="0">
                <a:solidFill>
                  <a:schemeClr val="tx1">
                    <a:lumMod val="85000"/>
                  </a:schemeClr>
                </a:solidFill>
                <a:cs typeface="Ali-A-Sharif" pitchFamily="2" charset="-78"/>
              </a:rPr>
              <a:t>أنثروبولوجي.</a:t>
            </a:r>
          </a:p>
          <a:p>
            <a:pPr marL="457200" indent="-457200" algn="just">
              <a:buFontTx/>
              <a:buChar char="-"/>
            </a:pPr>
            <a:endParaRPr lang="ar-IQ" sz="2800" dirty="0">
              <a:solidFill>
                <a:schemeClr val="tx1">
                  <a:lumMod val="85000"/>
                </a:schemeClr>
              </a:solidFill>
              <a:cs typeface="Ali-A-Sharif" pitchFamily="2" charset="-78"/>
            </a:endParaRPr>
          </a:p>
          <a:p>
            <a:pPr marL="457200" indent="-457200" algn="just">
              <a:buFontTx/>
              <a:buChar char="-"/>
            </a:pPr>
            <a:r>
              <a:rPr lang="ar-IQ" sz="2800" dirty="0">
                <a:cs typeface="Ali-A-Sharif" pitchFamily="2" charset="-78"/>
              </a:rPr>
              <a:t>وتتوزع أعضـاء النطـق عند الإنسـان بحسب الحركة </a:t>
            </a:r>
            <a:r>
              <a:rPr lang="ar-IQ" sz="2800" dirty="0" smtClean="0">
                <a:cs typeface="Ali-A-Sharif" pitchFamily="2" charset="-78"/>
              </a:rPr>
              <a:t>والثبات:</a:t>
            </a:r>
          </a:p>
          <a:p>
            <a:pPr marL="457200" indent="-457200" algn="just">
              <a:buFontTx/>
              <a:buChar char="-"/>
            </a:pPr>
            <a:r>
              <a:rPr lang="ar-IQ" sz="2800" dirty="0">
                <a:cs typeface="Ali-A-Sharif" pitchFamily="2" charset="-78"/>
              </a:rPr>
              <a:t>- </a:t>
            </a:r>
            <a:r>
              <a:rPr lang="ar-IQ" sz="2800" dirty="0">
                <a:solidFill>
                  <a:schemeClr val="tx1">
                    <a:lumMod val="85000"/>
                  </a:schemeClr>
                </a:solidFill>
                <a:cs typeface="Ali-A-Sharif" pitchFamily="2" charset="-78"/>
              </a:rPr>
              <a:t>القسم الثابت: الذي لايتحرك ويشمل الجدار الخلفي للحلق والحنك </a:t>
            </a:r>
            <a:r>
              <a:rPr lang="ar-IQ" sz="2800" dirty="0" smtClean="0">
                <a:solidFill>
                  <a:schemeClr val="tx1">
                    <a:lumMod val="85000"/>
                  </a:schemeClr>
                </a:solidFill>
                <a:cs typeface="Ali-A-Sharif" pitchFamily="2" charset="-78"/>
              </a:rPr>
              <a:t>   </a:t>
            </a:r>
          </a:p>
          <a:p>
            <a:pPr algn="just"/>
            <a:r>
              <a:rPr lang="ar-IQ" sz="2800" dirty="0" smtClean="0">
                <a:solidFill>
                  <a:schemeClr val="tx1">
                    <a:lumMod val="85000"/>
                  </a:schemeClr>
                </a:solidFill>
                <a:cs typeface="Ali-A-Sharif" pitchFamily="2" charset="-78"/>
              </a:rPr>
              <a:t>                       الصلب </a:t>
            </a:r>
            <a:r>
              <a:rPr lang="ar-IQ" sz="2800" dirty="0">
                <a:solidFill>
                  <a:schemeClr val="tx1">
                    <a:lumMod val="85000"/>
                  </a:schemeClr>
                </a:solidFill>
                <a:cs typeface="Ali-A-Sharif" pitchFamily="2" charset="-78"/>
              </a:rPr>
              <a:t>والأسنان العليا واللثة</a:t>
            </a:r>
            <a:r>
              <a:rPr lang="ar-IQ" sz="2800" dirty="0" smtClean="0">
                <a:solidFill>
                  <a:schemeClr val="tx1">
                    <a:lumMod val="85000"/>
                  </a:schemeClr>
                </a:solidFill>
                <a:cs typeface="Ali-A-Sharif" pitchFamily="2" charset="-78"/>
              </a:rPr>
              <a:t>.</a:t>
            </a:r>
          </a:p>
          <a:p>
            <a:pPr marL="457200" indent="-457200" algn="just">
              <a:buFontTx/>
              <a:buChar char="-"/>
            </a:pPr>
            <a:r>
              <a:rPr lang="ar-IQ" sz="2800" dirty="0">
                <a:solidFill>
                  <a:schemeClr val="tx1">
                    <a:lumMod val="85000"/>
                  </a:schemeClr>
                </a:solidFill>
                <a:cs typeface="Ali-A-Sharif" pitchFamily="2" charset="-78"/>
              </a:rPr>
              <a:t>-القسم المتحرك: ويشمل الرئتين والوترين الصوتيين والحنجرة </a:t>
            </a:r>
            <a:r>
              <a:rPr lang="ar-IQ" sz="2800" dirty="0" smtClean="0">
                <a:solidFill>
                  <a:schemeClr val="tx1">
                    <a:lumMod val="85000"/>
                  </a:schemeClr>
                </a:solidFill>
                <a:cs typeface="Ali-A-Sharif" pitchFamily="2" charset="-78"/>
              </a:rPr>
              <a:t>واللهاة </a:t>
            </a:r>
          </a:p>
          <a:p>
            <a:pPr algn="just"/>
            <a:r>
              <a:rPr lang="ar-IQ" sz="2800" dirty="0">
                <a:solidFill>
                  <a:schemeClr val="tx1">
                    <a:lumMod val="85000"/>
                  </a:schemeClr>
                </a:solidFill>
                <a:cs typeface="Ali-A-Sharif" pitchFamily="2" charset="-78"/>
              </a:rPr>
              <a:t> </a:t>
            </a:r>
            <a:r>
              <a:rPr lang="ar-IQ" sz="2800" dirty="0" smtClean="0">
                <a:solidFill>
                  <a:schemeClr val="tx1">
                    <a:lumMod val="85000"/>
                  </a:schemeClr>
                </a:solidFill>
                <a:cs typeface="Ali-A-Sharif" pitchFamily="2" charset="-78"/>
              </a:rPr>
              <a:t>                      والطبق </a:t>
            </a:r>
            <a:r>
              <a:rPr lang="ar-IQ" sz="2800" dirty="0">
                <a:solidFill>
                  <a:schemeClr val="tx1">
                    <a:lumMod val="85000"/>
                  </a:schemeClr>
                </a:solidFill>
                <a:cs typeface="Ali-A-Sharif" pitchFamily="2" charset="-78"/>
              </a:rPr>
              <a:t>والفك السفلي واللسان </a:t>
            </a:r>
            <a:r>
              <a:rPr lang="ar-IQ" sz="2800" dirty="0" smtClean="0">
                <a:solidFill>
                  <a:schemeClr val="tx1">
                    <a:lumMod val="85000"/>
                  </a:schemeClr>
                </a:solidFill>
                <a:cs typeface="Ali-A-Sharif" pitchFamily="2" charset="-78"/>
              </a:rPr>
              <a:t>والشفتين.</a:t>
            </a:r>
            <a:endParaRPr lang="ar-IQ" sz="2800" dirty="0">
              <a:solidFill>
                <a:schemeClr val="tx1">
                  <a:lumMod val="85000"/>
                </a:schemeClr>
              </a:solidFill>
              <a:cs typeface="Ali-A-Sharif" pitchFamily="2" charset="-78"/>
            </a:endParaRPr>
          </a:p>
        </p:txBody>
      </p:sp>
    </p:spTree>
    <p:extLst>
      <p:ext uri="{BB962C8B-B14F-4D97-AF65-F5344CB8AC3E}">
        <p14:creationId xmlns:p14="http://schemas.microsoft.com/office/powerpoint/2010/main" val="21623412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circle(in)">
                                      <p:cBhvr>
                                        <p:cTn id="18" dur="20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heel(1)">
                                      <p:cBhvr>
                                        <p:cTn id="29" dur="2000"/>
                                        <p:tgtEl>
                                          <p:spTgt spid="2">
                                            <p:txEl>
                                              <p:pRg st="5" end="5"/>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heel(1)">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heel(1)">
                                      <p:cBhvr>
                                        <p:cTn id="37" dur="2000"/>
                                        <p:tgtEl>
                                          <p:spTgt spid="2">
                                            <p:txEl>
                                              <p:pRg st="7" end="7"/>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wheel(1)">
                                      <p:cBhvr>
                                        <p:cTn id="40"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528" y="332656"/>
            <a:ext cx="8496943" cy="6264695"/>
          </a:xfrm>
        </p:spPr>
        <p:txBody>
          <a:bodyPr>
            <a:normAutofit/>
          </a:bodyPr>
          <a:lstStyle/>
          <a:p>
            <a:pPr algn="just"/>
            <a:r>
              <a:rPr lang="ar-IQ" sz="2800" b="1" dirty="0" smtClean="0">
                <a:cs typeface="Ali-A-Sharif" pitchFamily="2" charset="-78"/>
              </a:rPr>
              <a:t>8- </a:t>
            </a:r>
            <a:r>
              <a:rPr lang="ar-IQ" sz="2800" b="1" dirty="0">
                <a:cs typeface="Ali-A-Sharif" pitchFamily="2" charset="-78"/>
              </a:rPr>
              <a:t>الأسنان  "</a:t>
            </a:r>
            <a:r>
              <a:rPr lang="en-GB" sz="2800" b="1" dirty="0">
                <a:cs typeface="Ali-A-Sharif" pitchFamily="2" charset="-78"/>
              </a:rPr>
              <a:t>Teeth</a:t>
            </a:r>
            <a:r>
              <a:rPr lang="ar-IQ" sz="2800" b="1" dirty="0">
                <a:cs typeface="Ali-A-Sharif" pitchFamily="2" charset="-78"/>
              </a:rPr>
              <a:t>":</a:t>
            </a:r>
            <a:endParaRPr lang="en-US" sz="2800" dirty="0">
              <a:cs typeface="Ali-A-Sharif" pitchFamily="2" charset="-78"/>
            </a:endParaRPr>
          </a:p>
          <a:p>
            <a:pPr algn="just"/>
            <a:r>
              <a:rPr lang="ar-IQ" sz="2800" dirty="0">
                <a:cs typeface="Ali-A-Sharif" pitchFamily="2" charset="-78"/>
              </a:rPr>
              <a:t>         تعد الأسنان من أعضاء النطق الثابتة عند معظم الباحثين</a:t>
            </a:r>
            <a:r>
              <a:rPr lang="ar-IQ" sz="2800" baseline="30000" dirty="0" smtClean="0">
                <a:cs typeface="Ali-A-Sharif" pitchFamily="2" charset="-78"/>
              </a:rPr>
              <a:t>(</a:t>
            </a:r>
            <a:r>
              <a:rPr lang="ar-IQ" sz="2800" dirty="0" smtClean="0">
                <a:cs typeface="Ali-A-Sharif" pitchFamily="2" charset="-78"/>
              </a:rPr>
              <a:t>،ونرى </a:t>
            </a:r>
            <a:r>
              <a:rPr lang="ar-IQ" sz="2800" dirty="0">
                <a:cs typeface="Ali-A-Sharif" pitchFamily="2" charset="-78"/>
              </a:rPr>
              <a:t>أن هذا الثبات ينفي عنها آلية النطق، لذا فهي من الأعضاء المساعدة أو الثانوية لعدم قدرتها على إضفاء سمة الإحداث إلا عن طريق مشاركة عضو آخر في إصدار بعض الأصوات أو أكثر، وهي على ثلاثة </a:t>
            </a:r>
            <a:r>
              <a:rPr lang="ar-IQ" sz="2800" dirty="0" smtClean="0">
                <a:cs typeface="Ali-A-Sharif" pitchFamily="2" charset="-78"/>
              </a:rPr>
              <a:t>أنواع:</a:t>
            </a:r>
            <a:r>
              <a:rPr lang="ar-IQ" sz="2800" baseline="30000" dirty="0" smtClean="0">
                <a:cs typeface="Ali-A-Sharif" pitchFamily="2" charset="-78"/>
              </a:rPr>
              <a:t> </a:t>
            </a:r>
            <a:endParaRPr lang="en-US" sz="2800" dirty="0">
              <a:cs typeface="Ali-A-Sharif" pitchFamily="2" charset="-78"/>
            </a:endParaRPr>
          </a:p>
          <a:p>
            <a:pPr algn="just"/>
            <a:r>
              <a:rPr lang="ar-IQ" sz="2800" dirty="0">
                <a:cs typeface="Ali-A-Sharif" pitchFamily="2" charset="-78"/>
              </a:rPr>
              <a:t>1- منها ماهي أسنانية خالصة في طولها مع الذلق مثل: (ذ، ث، ظ).</a:t>
            </a:r>
            <a:endParaRPr lang="en-US" sz="2800" dirty="0">
              <a:cs typeface="Ali-A-Sharif" pitchFamily="2" charset="-78"/>
            </a:endParaRPr>
          </a:p>
          <a:p>
            <a:pPr algn="just"/>
            <a:r>
              <a:rPr lang="ar-IQ" sz="2800" dirty="0">
                <a:cs typeface="Ali-A-Sharif" pitchFamily="2" charset="-78"/>
              </a:rPr>
              <a:t>2-ومنها ماهي أسـنانية من الحافة الداخلية مع حـركة اللسان واللثة مثـل: (د، ت، ض، ط).</a:t>
            </a:r>
            <a:endParaRPr lang="en-US" sz="2800" dirty="0">
              <a:cs typeface="Ali-A-Sharif" pitchFamily="2" charset="-78"/>
            </a:endParaRPr>
          </a:p>
          <a:p>
            <a:pPr algn="just"/>
            <a:r>
              <a:rPr lang="ar-IQ" sz="2800" dirty="0">
                <a:cs typeface="Ali-A-Sharif" pitchFamily="2" charset="-78"/>
              </a:rPr>
              <a:t>۳- ومنها ماهي أسنانية من الحافة الخارجية مع الشفتين في مثل: (ف). </a:t>
            </a:r>
            <a:endParaRPr lang="ar-IQ" sz="2800" dirty="0" smtClean="0">
              <a:cs typeface="Ali-A-Sharif" pitchFamily="2" charset="-78"/>
            </a:endParaRPr>
          </a:p>
          <a:p>
            <a:pPr algn="just"/>
            <a:endParaRPr lang="en-US" sz="2800" dirty="0">
              <a:cs typeface="Ali-A-Sharif" pitchFamily="2" charset="-78"/>
            </a:endParaRPr>
          </a:p>
          <a:p>
            <a:pPr algn="just"/>
            <a:r>
              <a:rPr lang="ar-IQ" sz="2800" dirty="0">
                <a:cs typeface="Ali-A-Sharif" pitchFamily="2" charset="-78"/>
              </a:rPr>
              <a:t>وهي ثابتة العدد عند كل فرد, وفي اثنين وثلاثين سناً (16) في الفك العلوي و(16) في الفك </a:t>
            </a:r>
            <a:r>
              <a:rPr lang="ar-IQ" sz="2800" dirty="0" smtClean="0">
                <a:cs typeface="Ali-A-Sharif" pitchFamily="2" charset="-78"/>
              </a:rPr>
              <a:t>السفلي. </a:t>
            </a:r>
            <a:r>
              <a:rPr lang="ar-IQ" sz="2800" dirty="0">
                <a:cs typeface="Ali-A-Sharif" pitchFamily="2" charset="-78"/>
              </a:rPr>
              <a:t>وهي مقسمة على المجاميع الآتية</a:t>
            </a:r>
            <a:r>
              <a:rPr lang="ar-IQ" sz="2800" dirty="0" smtClean="0">
                <a:cs typeface="Ali-A-Sharif" pitchFamily="2" charset="-78"/>
              </a:rPr>
              <a:t>:</a:t>
            </a:r>
            <a:endParaRPr lang="en-US" sz="2800" dirty="0">
              <a:cs typeface="Ali-A-Sharif" pitchFamily="2" charset="-78"/>
            </a:endParaRPr>
          </a:p>
          <a:p>
            <a:pPr algn="just"/>
            <a:endParaRPr lang="ar-IQ" sz="2800" dirty="0">
              <a:cs typeface="Ali-A-Sharif" pitchFamily="2" charset="-78"/>
            </a:endParaRPr>
          </a:p>
        </p:txBody>
      </p:sp>
    </p:spTree>
    <p:extLst>
      <p:ext uri="{BB962C8B-B14F-4D97-AF65-F5344CB8AC3E}">
        <p14:creationId xmlns:p14="http://schemas.microsoft.com/office/powerpoint/2010/main" val="19455672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1520" y="332656"/>
            <a:ext cx="8640959" cy="6264695"/>
          </a:xfrm>
        </p:spPr>
        <p:txBody>
          <a:bodyPr/>
          <a:lstStyle/>
          <a:p>
            <a:pPr algn="just"/>
            <a:endParaRPr lang="ar-IQ" dirty="0"/>
          </a:p>
        </p:txBody>
      </p:sp>
      <p:graphicFrame>
        <p:nvGraphicFramePr>
          <p:cNvPr id="8" name="Table 7"/>
          <p:cNvGraphicFramePr>
            <a:graphicFrameLocks noGrp="1"/>
          </p:cNvGraphicFramePr>
          <p:nvPr>
            <p:extLst>
              <p:ext uri="{D42A27DB-BD31-4B8C-83A1-F6EECF244321}">
                <p14:modId xmlns:p14="http://schemas.microsoft.com/office/powerpoint/2010/main" val="3001797390"/>
              </p:ext>
            </p:extLst>
          </p:nvPr>
        </p:nvGraphicFramePr>
        <p:xfrm>
          <a:off x="971602" y="1052737"/>
          <a:ext cx="6984775" cy="4679626"/>
        </p:xfrm>
        <a:graphic>
          <a:graphicData uri="http://schemas.openxmlformats.org/drawingml/2006/table">
            <a:tbl>
              <a:tblPr rtl="1" firstRow="1" firstCol="1" lastRow="1" lastCol="1" bandRow="1" bandCol="1">
                <a:tableStyleId>{5C22544A-7EE6-4342-B048-85BDC9FD1C3A}</a:tableStyleId>
              </a:tblPr>
              <a:tblGrid>
                <a:gridCol w="479561"/>
                <a:gridCol w="1649399"/>
                <a:gridCol w="1169838"/>
                <a:gridCol w="1210321"/>
                <a:gridCol w="1196826"/>
                <a:gridCol w="1278830"/>
              </a:tblGrid>
              <a:tr h="892899">
                <a:tc>
                  <a:txBody>
                    <a:bodyPr/>
                    <a:lstStyle/>
                    <a:p>
                      <a:pPr algn="ctr" rtl="1">
                        <a:lnSpc>
                          <a:spcPct val="85000"/>
                        </a:lnSpc>
                        <a:spcAft>
                          <a:spcPts val="0"/>
                        </a:spcAft>
                      </a:pPr>
                      <a:r>
                        <a:rPr lang="ar-IQ" sz="2000" dirty="0">
                          <a:solidFill>
                            <a:schemeClr val="tx1"/>
                          </a:solidFill>
                          <a:effectLst/>
                          <a:cs typeface="Ali-A-Jiddah" pitchFamily="2" charset="-78"/>
                        </a:rPr>
                        <a:t>ت</a:t>
                      </a:r>
                      <a:endParaRPr lang="en-US" sz="1400" dirty="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dirty="0">
                          <a:solidFill>
                            <a:schemeClr val="tx1"/>
                          </a:solidFill>
                          <a:effectLst/>
                          <a:cs typeface="Ali-A-Jiddah" pitchFamily="2" charset="-78"/>
                        </a:rPr>
                        <a:t>الإسم علمياً</a:t>
                      </a:r>
                      <a:endParaRPr lang="en-US" sz="1400" dirty="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endParaRPr lang="ar-IQ" sz="2000" dirty="0" smtClean="0">
                        <a:solidFill>
                          <a:schemeClr val="tx1"/>
                        </a:solidFill>
                        <a:effectLst/>
                        <a:cs typeface="Ali-A-Jiddah" pitchFamily="2" charset="-78"/>
                      </a:endParaRPr>
                    </a:p>
                    <a:p>
                      <a:pPr algn="ctr" rtl="1">
                        <a:lnSpc>
                          <a:spcPct val="85000"/>
                        </a:lnSpc>
                        <a:spcAft>
                          <a:spcPts val="0"/>
                        </a:spcAft>
                      </a:pPr>
                      <a:endParaRPr lang="ar-IQ" sz="2000" dirty="0" smtClean="0">
                        <a:solidFill>
                          <a:schemeClr val="tx1"/>
                        </a:solidFill>
                        <a:effectLst/>
                        <a:cs typeface="Ali-A-Jiddah" pitchFamily="2" charset="-78"/>
                      </a:endParaRPr>
                    </a:p>
                    <a:p>
                      <a:pPr algn="ctr" rtl="1">
                        <a:lnSpc>
                          <a:spcPct val="85000"/>
                        </a:lnSpc>
                        <a:spcAft>
                          <a:spcPts val="0"/>
                        </a:spcAft>
                      </a:pPr>
                      <a:r>
                        <a:rPr lang="ar-IQ" sz="2000" dirty="0" smtClean="0">
                          <a:solidFill>
                            <a:schemeClr val="tx1"/>
                          </a:solidFill>
                          <a:effectLst/>
                          <a:cs typeface="Ali-A-Jiddah" pitchFamily="2" charset="-78"/>
                        </a:rPr>
                        <a:t>لغوياً</a:t>
                      </a:r>
                      <a:endParaRPr lang="en-US" sz="1400" dirty="0">
                        <a:solidFill>
                          <a:schemeClr val="tx1"/>
                        </a:solidFill>
                        <a:effectLst/>
                        <a:latin typeface="Times New Roman"/>
                        <a:ea typeface="Times New Roman"/>
                        <a:cs typeface="Ali-A-Jiddah" pitchFamily="2" charset="-78"/>
                      </a:endParaRPr>
                    </a:p>
                  </a:txBody>
                  <a:tcPr marL="68580" marR="68580" marT="0" marB="0">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المجموع</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الفك العلوي</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dirty="0">
                          <a:solidFill>
                            <a:schemeClr val="tx1"/>
                          </a:solidFill>
                          <a:effectLst/>
                          <a:cs typeface="Ali-A-Jiddah" pitchFamily="2" charset="-78"/>
                        </a:rPr>
                        <a:t>الفك السفلي</a:t>
                      </a:r>
                      <a:endParaRPr lang="en-US" sz="1400" dirty="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r>
              <a:tr h="892899">
                <a:tc>
                  <a:txBody>
                    <a:bodyPr/>
                    <a:lstStyle/>
                    <a:p>
                      <a:pPr algn="ctr" rtl="1">
                        <a:lnSpc>
                          <a:spcPct val="85000"/>
                        </a:lnSpc>
                        <a:spcAft>
                          <a:spcPts val="0"/>
                        </a:spcAft>
                      </a:pPr>
                      <a:r>
                        <a:rPr lang="ar-IQ" sz="2000" dirty="0">
                          <a:solidFill>
                            <a:schemeClr val="tx1"/>
                          </a:solidFill>
                          <a:effectLst/>
                          <a:cs typeface="Ali-A-Jiddah" pitchFamily="2" charset="-78"/>
                        </a:rPr>
                        <a:t>1</a:t>
                      </a:r>
                      <a:endParaRPr lang="en-US" sz="1400" dirty="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dirty="0">
                          <a:solidFill>
                            <a:schemeClr val="tx1"/>
                          </a:solidFill>
                          <a:effectLst/>
                          <a:cs typeface="Ali-A-Jiddah" pitchFamily="2" charset="-78"/>
                        </a:rPr>
                        <a:t>القواطع المركزية</a:t>
                      </a:r>
                      <a:endParaRPr lang="en-US" sz="1400" dirty="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endParaRPr lang="ar-IQ" sz="2000" dirty="0" smtClean="0">
                        <a:solidFill>
                          <a:schemeClr val="tx1"/>
                        </a:solidFill>
                        <a:effectLst/>
                        <a:cs typeface="Ali-A-Jiddah" pitchFamily="2" charset="-78"/>
                      </a:endParaRPr>
                    </a:p>
                    <a:p>
                      <a:pPr algn="ctr" rtl="1">
                        <a:lnSpc>
                          <a:spcPct val="85000"/>
                        </a:lnSpc>
                        <a:spcAft>
                          <a:spcPts val="0"/>
                        </a:spcAft>
                      </a:pPr>
                      <a:r>
                        <a:rPr lang="ar-IQ" sz="2000" dirty="0" smtClean="0">
                          <a:solidFill>
                            <a:schemeClr val="tx1"/>
                          </a:solidFill>
                          <a:effectLst/>
                          <a:cs typeface="Ali-A-Jiddah" pitchFamily="2" charset="-78"/>
                        </a:rPr>
                        <a:t>ثنية</a:t>
                      </a:r>
                      <a:endParaRPr lang="en-US" sz="1400" dirty="0">
                        <a:solidFill>
                          <a:schemeClr val="tx1"/>
                        </a:solidFill>
                        <a:effectLst/>
                        <a:latin typeface="Times New Roman"/>
                        <a:ea typeface="Times New Roman"/>
                        <a:cs typeface="Ali-A-Jiddah" pitchFamily="2" charset="-78"/>
                      </a:endParaRPr>
                    </a:p>
                  </a:txBody>
                  <a:tcPr marL="68580" marR="68580" marT="0" marB="0">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4</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2</a:t>
                      </a:r>
                      <a:endParaRPr lang="en-US" sz="20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dirty="0">
                          <a:solidFill>
                            <a:schemeClr val="tx1"/>
                          </a:solidFill>
                          <a:effectLst/>
                          <a:cs typeface="Ali-A-Jiddah" pitchFamily="2" charset="-78"/>
                        </a:rPr>
                        <a:t>2</a:t>
                      </a:r>
                      <a:endParaRPr lang="en-US" sz="2000" dirty="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r>
              <a:tr h="892899">
                <a:tc>
                  <a:txBody>
                    <a:bodyPr/>
                    <a:lstStyle/>
                    <a:p>
                      <a:pPr algn="ctr" rtl="1">
                        <a:lnSpc>
                          <a:spcPct val="85000"/>
                        </a:lnSpc>
                        <a:spcAft>
                          <a:spcPts val="0"/>
                        </a:spcAft>
                      </a:pPr>
                      <a:r>
                        <a:rPr lang="ar-IQ" sz="2000">
                          <a:solidFill>
                            <a:schemeClr val="tx1"/>
                          </a:solidFill>
                          <a:effectLst/>
                          <a:cs typeface="Ali-A-Jiddah" pitchFamily="2" charset="-78"/>
                        </a:rPr>
                        <a:t>2</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dirty="0">
                          <a:solidFill>
                            <a:schemeClr val="tx1"/>
                          </a:solidFill>
                          <a:effectLst/>
                          <a:cs typeface="Ali-A-Jiddah" pitchFamily="2" charset="-78"/>
                        </a:rPr>
                        <a:t>القواطع الجانبية</a:t>
                      </a:r>
                      <a:endParaRPr lang="en-US" sz="1400" dirty="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endParaRPr lang="ar-IQ" sz="2000" dirty="0" smtClean="0">
                        <a:solidFill>
                          <a:schemeClr val="tx1"/>
                        </a:solidFill>
                        <a:effectLst/>
                        <a:cs typeface="Ali-A-Jiddah" pitchFamily="2" charset="-78"/>
                      </a:endParaRPr>
                    </a:p>
                    <a:p>
                      <a:pPr algn="ctr" rtl="1">
                        <a:lnSpc>
                          <a:spcPct val="85000"/>
                        </a:lnSpc>
                        <a:spcAft>
                          <a:spcPts val="0"/>
                        </a:spcAft>
                      </a:pPr>
                      <a:r>
                        <a:rPr lang="ar-IQ" sz="2000" dirty="0" smtClean="0">
                          <a:solidFill>
                            <a:schemeClr val="tx1"/>
                          </a:solidFill>
                          <a:effectLst/>
                          <a:cs typeface="Ali-A-Jiddah" pitchFamily="2" charset="-78"/>
                        </a:rPr>
                        <a:t>رباعية</a:t>
                      </a:r>
                      <a:endParaRPr lang="en-US" sz="1400" dirty="0">
                        <a:solidFill>
                          <a:schemeClr val="tx1"/>
                        </a:solidFill>
                        <a:effectLst/>
                        <a:latin typeface="Times New Roman"/>
                        <a:ea typeface="Times New Roman"/>
                        <a:cs typeface="Ali-A-Jiddah" pitchFamily="2" charset="-78"/>
                      </a:endParaRPr>
                    </a:p>
                  </a:txBody>
                  <a:tcPr marL="68580" marR="68580" marT="0" marB="0">
                    <a:solidFill>
                      <a:schemeClr val="accent3">
                        <a:lumMod val="75000"/>
                      </a:schemeClr>
                    </a:solidFill>
                  </a:tcPr>
                </a:tc>
                <a:tc>
                  <a:txBody>
                    <a:bodyPr/>
                    <a:lstStyle/>
                    <a:p>
                      <a:pPr algn="ctr" rtl="1">
                        <a:lnSpc>
                          <a:spcPct val="85000"/>
                        </a:lnSpc>
                        <a:spcAft>
                          <a:spcPts val="0"/>
                        </a:spcAft>
                      </a:pPr>
                      <a:endParaRPr lang="ar-IQ" sz="2000" dirty="0" smtClean="0">
                        <a:solidFill>
                          <a:schemeClr val="tx1"/>
                        </a:solidFill>
                        <a:effectLst/>
                        <a:cs typeface="Ali-A-Jiddah" pitchFamily="2" charset="-78"/>
                      </a:endParaRPr>
                    </a:p>
                    <a:p>
                      <a:pPr algn="ctr" rtl="1">
                        <a:lnSpc>
                          <a:spcPct val="85000"/>
                        </a:lnSpc>
                        <a:spcAft>
                          <a:spcPts val="0"/>
                        </a:spcAft>
                      </a:pPr>
                      <a:r>
                        <a:rPr lang="ar-IQ" sz="2000" dirty="0" smtClean="0">
                          <a:solidFill>
                            <a:schemeClr val="tx1"/>
                          </a:solidFill>
                          <a:effectLst/>
                          <a:cs typeface="Ali-A-Jiddah" pitchFamily="2" charset="-78"/>
                        </a:rPr>
                        <a:t>4</a:t>
                      </a:r>
                      <a:endParaRPr lang="en-US" sz="2000" dirty="0">
                        <a:solidFill>
                          <a:schemeClr val="tx1"/>
                        </a:solidFill>
                        <a:effectLst/>
                        <a:latin typeface="Times New Roman"/>
                        <a:ea typeface="Times New Roman"/>
                        <a:cs typeface="Ali-A-Jiddah" pitchFamily="2" charset="-78"/>
                      </a:endParaRPr>
                    </a:p>
                  </a:txBody>
                  <a:tcPr marL="68580" marR="68580" marT="0" marB="0">
                    <a:solidFill>
                      <a:schemeClr val="accent3">
                        <a:lumMod val="75000"/>
                      </a:schemeClr>
                    </a:solidFill>
                  </a:tcPr>
                </a:tc>
                <a:tc>
                  <a:txBody>
                    <a:bodyPr/>
                    <a:lstStyle/>
                    <a:p>
                      <a:pPr algn="ctr" rtl="1">
                        <a:lnSpc>
                          <a:spcPct val="85000"/>
                        </a:lnSpc>
                        <a:spcAft>
                          <a:spcPts val="0"/>
                        </a:spcAft>
                      </a:pPr>
                      <a:r>
                        <a:rPr lang="ar-IQ" sz="2000" dirty="0">
                          <a:solidFill>
                            <a:schemeClr val="tx1"/>
                          </a:solidFill>
                          <a:effectLst/>
                          <a:cs typeface="Ali-A-Jiddah" pitchFamily="2" charset="-78"/>
                        </a:rPr>
                        <a:t>2</a:t>
                      </a:r>
                      <a:endParaRPr lang="en-US" sz="2000" dirty="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2</a:t>
                      </a:r>
                      <a:endParaRPr lang="en-US" sz="20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r>
              <a:tr h="446449">
                <a:tc>
                  <a:txBody>
                    <a:bodyPr/>
                    <a:lstStyle/>
                    <a:p>
                      <a:pPr algn="ctr" rtl="1">
                        <a:lnSpc>
                          <a:spcPct val="85000"/>
                        </a:lnSpc>
                        <a:spcAft>
                          <a:spcPts val="0"/>
                        </a:spcAft>
                      </a:pPr>
                      <a:r>
                        <a:rPr lang="ar-IQ" sz="2000">
                          <a:solidFill>
                            <a:schemeClr val="tx1"/>
                          </a:solidFill>
                          <a:effectLst/>
                          <a:cs typeface="Ali-A-Jiddah" pitchFamily="2" charset="-78"/>
                        </a:rPr>
                        <a:t>3</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الأنياب</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endParaRPr lang="ar-IQ" sz="2000" dirty="0" smtClean="0">
                        <a:solidFill>
                          <a:schemeClr val="tx1"/>
                        </a:solidFill>
                        <a:effectLst/>
                        <a:cs typeface="Ali-A-Jiddah" pitchFamily="2" charset="-78"/>
                      </a:endParaRPr>
                    </a:p>
                    <a:p>
                      <a:pPr algn="ctr" rtl="1">
                        <a:lnSpc>
                          <a:spcPct val="85000"/>
                        </a:lnSpc>
                        <a:spcAft>
                          <a:spcPts val="0"/>
                        </a:spcAft>
                      </a:pPr>
                      <a:r>
                        <a:rPr lang="ar-IQ" sz="2000" dirty="0" smtClean="0">
                          <a:solidFill>
                            <a:schemeClr val="tx1"/>
                          </a:solidFill>
                          <a:effectLst/>
                          <a:cs typeface="Ali-A-Jiddah" pitchFamily="2" charset="-78"/>
                        </a:rPr>
                        <a:t>ناب</a:t>
                      </a:r>
                      <a:endParaRPr lang="en-US" sz="1400" dirty="0">
                        <a:solidFill>
                          <a:schemeClr val="tx1"/>
                        </a:solidFill>
                        <a:effectLst/>
                        <a:latin typeface="Times New Roman"/>
                        <a:ea typeface="Times New Roman"/>
                        <a:cs typeface="Ali-A-Jiddah" pitchFamily="2" charset="-78"/>
                      </a:endParaRPr>
                    </a:p>
                  </a:txBody>
                  <a:tcPr marL="68580" marR="68580" marT="0" marB="0">
                    <a:solidFill>
                      <a:schemeClr val="accent3">
                        <a:lumMod val="75000"/>
                      </a:schemeClr>
                    </a:solidFill>
                  </a:tcPr>
                </a:tc>
                <a:tc>
                  <a:txBody>
                    <a:bodyPr/>
                    <a:lstStyle/>
                    <a:p>
                      <a:pPr algn="ctr" rtl="1">
                        <a:lnSpc>
                          <a:spcPct val="85000"/>
                        </a:lnSpc>
                        <a:spcAft>
                          <a:spcPts val="0"/>
                        </a:spcAft>
                      </a:pPr>
                      <a:endParaRPr lang="ar-IQ" sz="2000" dirty="0" smtClean="0">
                        <a:solidFill>
                          <a:schemeClr val="tx1"/>
                        </a:solidFill>
                        <a:effectLst/>
                        <a:cs typeface="Ali-A-Jiddah" pitchFamily="2" charset="-78"/>
                      </a:endParaRPr>
                    </a:p>
                    <a:p>
                      <a:pPr algn="ctr" rtl="1">
                        <a:lnSpc>
                          <a:spcPct val="85000"/>
                        </a:lnSpc>
                        <a:spcAft>
                          <a:spcPts val="0"/>
                        </a:spcAft>
                      </a:pPr>
                      <a:r>
                        <a:rPr lang="ar-IQ" sz="2000" dirty="0" smtClean="0">
                          <a:solidFill>
                            <a:schemeClr val="tx1"/>
                          </a:solidFill>
                          <a:effectLst/>
                          <a:cs typeface="Ali-A-Jiddah" pitchFamily="2" charset="-78"/>
                        </a:rPr>
                        <a:t>4</a:t>
                      </a:r>
                      <a:endParaRPr lang="en-US" sz="2000" dirty="0">
                        <a:solidFill>
                          <a:schemeClr val="tx1"/>
                        </a:solidFill>
                        <a:effectLst/>
                        <a:latin typeface="Times New Roman"/>
                        <a:ea typeface="Times New Roman"/>
                        <a:cs typeface="Ali-A-Jiddah" pitchFamily="2" charset="-78"/>
                      </a:endParaRPr>
                    </a:p>
                  </a:txBody>
                  <a:tcPr marL="68580" marR="68580" marT="0" marB="0">
                    <a:solidFill>
                      <a:schemeClr val="accent3">
                        <a:lumMod val="75000"/>
                      </a:schemeClr>
                    </a:solidFill>
                  </a:tcPr>
                </a:tc>
                <a:tc>
                  <a:txBody>
                    <a:bodyPr/>
                    <a:lstStyle/>
                    <a:p>
                      <a:pPr algn="ctr" rtl="1">
                        <a:lnSpc>
                          <a:spcPct val="85000"/>
                        </a:lnSpc>
                        <a:spcAft>
                          <a:spcPts val="0"/>
                        </a:spcAft>
                      </a:pPr>
                      <a:r>
                        <a:rPr lang="ar-IQ" sz="2000" dirty="0">
                          <a:solidFill>
                            <a:schemeClr val="tx1"/>
                          </a:solidFill>
                          <a:effectLst/>
                          <a:cs typeface="Ali-A-Jiddah" pitchFamily="2" charset="-78"/>
                        </a:rPr>
                        <a:t>2</a:t>
                      </a:r>
                      <a:endParaRPr lang="en-US" sz="2000" dirty="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2</a:t>
                      </a:r>
                      <a:endParaRPr lang="en-US" sz="20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r>
              <a:tr h="446449">
                <a:tc>
                  <a:txBody>
                    <a:bodyPr/>
                    <a:lstStyle/>
                    <a:p>
                      <a:pPr algn="ctr" rtl="1">
                        <a:lnSpc>
                          <a:spcPct val="85000"/>
                        </a:lnSpc>
                        <a:spcAft>
                          <a:spcPts val="0"/>
                        </a:spcAft>
                      </a:pPr>
                      <a:r>
                        <a:rPr lang="ar-IQ" sz="2000">
                          <a:solidFill>
                            <a:schemeClr val="tx1"/>
                          </a:solidFill>
                          <a:effectLst/>
                          <a:cs typeface="Ali-A-Jiddah" pitchFamily="2" charset="-78"/>
                        </a:rPr>
                        <a:t>4</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الضواحك</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endParaRPr lang="ar-IQ" sz="2000" dirty="0" smtClean="0">
                        <a:solidFill>
                          <a:schemeClr val="tx1"/>
                        </a:solidFill>
                        <a:effectLst/>
                        <a:cs typeface="Ali-A-Jiddah" pitchFamily="2" charset="-78"/>
                      </a:endParaRPr>
                    </a:p>
                    <a:p>
                      <a:pPr algn="ctr" rtl="1">
                        <a:lnSpc>
                          <a:spcPct val="85000"/>
                        </a:lnSpc>
                        <a:spcAft>
                          <a:spcPts val="0"/>
                        </a:spcAft>
                      </a:pPr>
                      <a:r>
                        <a:rPr lang="ar-IQ" sz="2000" dirty="0" smtClean="0">
                          <a:solidFill>
                            <a:schemeClr val="tx1"/>
                          </a:solidFill>
                          <a:effectLst/>
                          <a:cs typeface="Ali-A-Jiddah" pitchFamily="2" charset="-78"/>
                        </a:rPr>
                        <a:t>ضاحك</a:t>
                      </a:r>
                      <a:endParaRPr lang="en-US" sz="1400" dirty="0">
                        <a:solidFill>
                          <a:schemeClr val="tx1"/>
                        </a:solidFill>
                        <a:effectLst/>
                        <a:latin typeface="Times New Roman"/>
                        <a:ea typeface="Times New Roman"/>
                        <a:cs typeface="Ali-A-Jiddah" pitchFamily="2" charset="-78"/>
                      </a:endParaRPr>
                    </a:p>
                  </a:txBody>
                  <a:tcPr marL="68580" marR="68580" marT="0" marB="0">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8</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dirty="0">
                          <a:solidFill>
                            <a:schemeClr val="tx1"/>
                          </a:solidFill>
                          <a:effectLst/>
                          <a:cs typeface="Ali-A-Jiddah" pitchFamily="2" charset="-78"/>
                        </a:rPr>
                        <a:t>4</a:t>
                      </a:r>
                      <a:endParaRPr lang="en-US" sz="2000" dirty="0">
                        <a:solidFill>
                          <a:schemeClr val="tx1"/>
                        </a:solidFill>
                        <a:effectLst/>
                        <a:latin typeface="Times New Roman"/>
                        <a:ea typeface="Times New Roman"/>
                        <a:cs typeface="Ali-A-Jiddah" pitchFamily="2" charset="-78"/>
                      </a:endParaRPr>
                    </a:p>
                  </a:txBody>
                  <a:tcPr marL="68580" marR="68580" marT="0" marB="0">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4</a:t>
                      </a:r>
                      <a:endParaRPr lang="en-US" sz="2000">
                        <a:solidFill>
                          <a:schemeClr val="tx1"/>
                        </a:solidFill>
                        <a:effectLst/>
                        <a:latin typeface="Times New Roman"/>
                        <a:ea typeface="Times New Roman"/>
                        <a:cs typeface="Ali-A-Jiddah" pitchFamily="2" charset="-78"/>
                      </a:endParaRPr>
                    </a:p>
                  </a:txBody>
                  <a:tcPr marL="68580" marR="68580" marT="0" marB="0">
                    <a:solidFill>
                      <a:schemeClr val="accent3">
                        <a:lumMod val="75000"/>
                      </a:schemeClr>
                    </a:solidFill>
                  </a:tcPr>
                </a:tc>
              </a:tr>
              <a:tr h="446449">
                <a:tc>
                  <a:txBody>
                    <a:bodyPr/>
                    <a:lstStyle/>
                    <a:p>
                      <a:pPr algn="ctr" rtl="1">
                        <a:lnSpc>
                          <a:spcPct val="85000"/>
                        </a:lnSpc>
                        <a:spcAft>
                          <a:spcPts val="0"/>
                        </a:spcAft>
                      </a:pPr>
                      <a:r>
                        <a:rPr lang="ar-IQ" sz="2000">
                          <a:solidFill>
                            <a:schemeClr val="tx1"/>
                          </a:solidFill>
                          <a:effectLst/>
                          <a:cs typeface="Ali-A-Jiddah" pitchFamily="2" charset="-78"/>
                        </a:rPr>
                        <a:t>5</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الأضراس</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endParaRPr lang="ar-IQ" sz="2000" dirty="0" smtClean="0">
                        <a:solidFill>
                          <a:schemeClr val="tx1"/>
                        </a:solidFill>
                        <a:effectLst/>
                        <a:cs typeface="Ali-A-Jiddah" pitchFamily="2" charset="-78"/>
                      </a:endParaRPr>
                    </a:p>
                    <a:p>
                      <a:pPr algn="ctr" rtl="1">
                        <a:lnSpc>
                          <a:spcPct val="85000"/>
                        </a:lnSpc>
                        <a:spcAft>
                          <a:spcPts val="0"/>
                        </a:spcAft>
                      </a:pPr>
                      <a:r>
                        <a:rPr lang="ar-IQ" sz="2000" dirty="0" smtClean="0">
                          <a:solidFill>
                            <a:schemeClr val="tx1"/>
                          </a:solidFill>
                          <a:effectLst/>
                          <a:cs typeface="Ali-A-Jiddah" pitchFamily="2" charset="-78"/>
                        </a:rPr>
                        <a:t>أضراس</a:t>
                      </a:r>
                      <a:endParaRPr lang="en-US" sz="1400" dirty="0">
                        <a:solidFill>
                          <a:schemeClr val="tx1"/>
                        </a:solidFill>
                        <a:effectLst/>
                        <a:latin typeface="Times New Roman"/>
                        <a:ea typeface="Times New Roman"/>
                        <a:cs typeface="Ali-A-Jiddah" pitchFamily="2" charset="-78"/>
                      </a:endParaRPr>
                    </a:p>
                  </a:txBody>
                  <a:tcPr marL="68580" marR="68580" marT="0" marB="0">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12</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dirty="0">
                          <a:solidFill>
                            <a:schemeClr val="tx1"/>
                          </a:solidFill>
                          <a:effectLst/>
                          <a:cs typeface="Ali-A-Jiddah" pitchFamily="2" charset="-78"/>
                        </a:rPr>
                        <a:t>6</a:t>
                      </a:r>
                      <a:endParaRPr lang="en-US" sz="2000" dirty="0">
                        <a:solidFill>
                          <a:schemeClr val="tx1"/>
                        </a:solidFill>
                        <a:effectLst/>
                        <a:latin typeface="Times New Roman"/>
                        <a:ea typeface="Times New Roman"/>
                        <a:cs typeface="Ali-A-Jiddah" pitchFamily="2" charset="-78"/>
                      </a:endParaRPr>
                    </a:p>
                  </a:txBody>
                  <a:tcPr marL="68580" marR="68580" marT="0" marB="0">
                    <a:solidFill>
                      <a:schemeClr val="accent3">
                        <a:lumMod val="75000"/>
                      </a:schemeClr>
                    </a:solidFill>
                  </a:tcPr>
                </a:tc>
                <a:tc>
                  <a:txBody>
                    <a:bodyPr/>
                    <a:lstStyle/>
                    <a:p>
                      <a:pPr algn="ctr" rtl="1">
                        <a:lnSpc>
                          <a:spcPct val="85000"/>
                        </a:lnSpc>
                        <a:spcAft>
                          <a:spcPts val="0"/>
                        </a:spcAft>
                      </a:pPr>
                      <a:r>
                        <a:rPr lang="ar-IQ" sz="2000" dirty="0">
                          <a:solidFill>
                            <a:schemeClr val="tx1"/>
                          </a:solidFill>
                          <a:effectLst/>
                          <a:cs typeface="Ali-A-Jiddah" pitchFamily="2" charset="-78"/>
                        </a:rPr>
                        <a:t>6</a:t>
                      </a:r>
                      <a:endParaRPr lang="en-US" sz="2000" dirty="0">
                        <a:solidFill>
                          <a:schemeClr val="tx1"/>
                        </a:solidFill>
                        <a:effectLst/>
                        <a:latin typeface="Times New Roman"/>
                        <a:ea typeface="Times New Roman"/>
                        <a:cs typeface="Ali-A-Jiddah" pitchFamily="2" charset="-78"/>
                      </a:endParaRPr>
                    </a:p>
                  </a:txBody>
                  <a:tcPr marL="68580" marR="68580" marT="0" marB="0">
                    <a:solidFill>
                      <a:schemeClr val="accent3">
                        <a:lumMod val="75000"/>
                      </a:schemeClr>
                    </a:solidFill>
                  </a:tcPr>
                </a:tc>
              </a:tr>
              <a:tr h="446449">
                <a:tc>
                  <a:txBody>
                    <a:bodyPr/>
                    <a:lstStyle/>
                    <a:p>
                      <a:pPr algn="ctr" rtl="1">
                        <a:lnSpc>
                          <a:spcPct val="85000"/>
                        </a:lnSpc>
                        <a:spcAft>
                          <a:spcPts val="0"/>
                        </a:spcAft>
                      </a:pPr>
                      <a:r>
                        <a:rPr lang="ar-IQ" sz="2000">
                          <a:solidFill>
                            <a:schemeClr val="tx1"/>
                          </a:solidFill>
                          <a:effectLst/>
                          <a:cs typeface="Ali-A-Jiddah" pitchFamily="2" charset="-78"/>
                        </a:rPr>
                        <a:t>6</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dirty="0" smtClean="0">
                          <a:solidFill>
                            <a:schemeClr val="tx1"/>
                          </a:solidFill>
                          <a:effectLst/>
                          <a:cs typeface="Ali-A-Jiddah" pitchFamily="2" charset="-78"/>
                        </a:rPr>
                        <a:t>النواجذ</a:t>
                      </a:r>
                      <a:endParaRPr lang="en-US" sz="1400" dirty="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ــ</a:t>
                      </a:r>
                      <a:endParaRPr lang="en-US" sz="1400">
                        <a:solidFill>
                          <a:schemeClr val="tx1"/>
                        </a:solidFill>
                        <a:effectLst/>
                        <a:latin typeface="Times New Roman"/>
                        <a:ea typeface="Times New Roman"/>
                        <a:cs typeface="Ali-A-Jiddah" pitchFamily="2" charset="-78"/>
                      </a:endParaRPr>
                    </a:p>
                  </a:txBody>
                  <a:tcPr marL="68580" marR="68580" marT="0" marB="0">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4</a:t>
                      </a:r>
                      <a:endParaRPr lang="en-US" sz="14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a:solidFill>
                            <a:schemeClr val="tx1"/>
                          </a:solidFill>
                          <a:effectLst/>
                          <a:cs typeface="Ali-A-Jiddah" pitchFamily="2" charset="-78"/>
                        </a:rPr>
                        <a:t>2</a:t>
                      </a:r>
                      <a:endParaRPr lang="en-US" sz="200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c>
                  <a:txBody>
                    <a:bodyPr/>
                    <a:lstStyle/>
                    <a:p>
                      <a:pPr algn="ctr" rtl="1">
                        <a:lnSpc>
                          <a:spcPct val="85000"/>
                        </a:lnSpc>
                        <a:spcAft>
                          <a:spcPts val="0"/>
                        </a:spcAft>
                      </a:pPr>
                      <a:r>
                        <a:rPr lang="ar-IQ" sz="2000" dirty="0">
                          <a:solidFill>
                            <a:schemeClr val="tx1"/>
                          </a:solidFill>
                          <a:effectLst/>
                          <a:cs typeface="Ali-A-Jiddah" pitchFamily="2" charset="-78"/>
                        </a:rPr>
                        <a:t>2</a:t>
                      </a:r>
                      <a:endParaRPr lang="en-US" sz="2000" dirty="0">
                        <a:solidFill>
                          <a:schemeClr val="tx1"/>
                        </a:solidFill>
                        <a:effectLst/>
                        <a:latin typeface="Times New Roman"/>
                        <a:ea typeface="Times New Roman"/>
                        <a:cs typeface="Ali-A-Jiddah" pitchFamily="2" charset="-78"/>
                      </a:endParaRPr>
                    </a:p>
                  </a:txBody>
                  <a:tcPr marL="68580" marR="68580" marT="0" marB="0" anchor="ctr">
                    <a:solidFill>
                      <a:schemeClr val="accent3">
                        <a:lumMod val="75000"/>
                      </a:schemeClr>
                    </a:solidFill>
                  </a:tcPr>
                </a:tc>
              </a:tr>
            </a:tbl>
          </a:graphicData>
        </a:graphic>
      </p:graphicFrame>
      <p:sp>
        <p:nvSpPr>
          <p:cNvPr id="9" name="Rectangle 5"/>
          <p:cNvSpPr>
            <a:spLocks noChangeArrowheads="1"/>
          </p:cNvSpPr>
          <p:nvPr/>
        </p:nvSpPr>
        <p:spPr bwMode="auto">
          <a:xfrm>
            <a:off x="2206625" y="1922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166198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60648"/>
            <a:ext cx="8784975" cy="6336703"/>
          </a:xfrm>
        </p:spPr>
        <p:txBody>
          <a:bodyPr>
            <a:normAutofit/>
          </a:bodyPr>
          <a:lstStyle/>
          <a:p>
            <a:pPr algn="just"/>
            <a:endParaRPr lang="ar-IQ" sz="2800" dirty="0" smtClean="0">
              <a:cs typeface="Ali-A-Sharif" pitchFamily="2" charset="-78"/>
            </a:endParaRPr>
          </a:p>
          <a:p>
            <a:pPr algn="just"/>
            <a:r>
              <a:rPr lang="en-US" sz="2800" dirty="0" smtClean="0">
                <a:cs typeface="Ali-A-Sharif" pitchFamily="2" charset="-78"/>
              </a:rPr>
              <a:t>   -</a:t>
            </a:r>
            <a:r>
              <a:rPr lang="ar-IQ" sz="2800" dirty="0" smtClean="0">
                <a:cs typeface="Ali-A-Sharif" pitchFamily="2" charset="-78"/>
              </a:rPr>
              <a:t>فضلاً </a:t>
            </a:r>
            <a:r>
              <a:rPr lang="ar-IQ" sz="2800" dirty="0">
                <a:cs typeface="Ali-A-Sharif" pitchFamily="2" charset="-78"/>
              </a:rPr>
              <a:t>عن هذا فإن للأسنان مهمة كبرى، فلولاها لما نُطِق  بصوت واحد بصورة صحيحة، إذ لها دور في امتصاص الموجات الصوتية وانعكاسها بدليل تضارب الأصوات وتداخلها عند المتكلمين بأسنان صناعية، فضلاً عن أن للون الأسنان دوراً في وضوح الصوت ودقته، كما أن لنضج الأسنان وشكلها له أهمية كبرى في عملية النطق، وأي نقص في الأسنان يؤدي إلى خلل في الصوت؛ لأنّ حجرة الرنين الفموية قد تتغير بسبب هذا </a:t>
            </a:r>
            <a:r>
              <a:rPr lang="ar-IQ" sz="2800" dirty="0" smtClean="0">
                <a:cs typeface="Ali-A-Sharif" pitchFamily="2" charset="-78"/>
              </a:rPr>
              <a:t>النقص.</a:t>
            </a:r>
          </a:p>
          <a:p>
            <a:pPr algn="just"/>
            <a:endParaRPr lang="ar-IQ" sz="2800" dirty="0" smtClean="0">
              <a:cs typeface="Ali-A-Sharif" pitchFamily="2" charset="-78"/>
            </a:endParaRPr>
          </a:p>
          <a:p>
            <a:pPr algn="just"/>
            <a:r>
              <a:rPr lang="ar-IQ" sz="2800" dirty="0">
                <a:cs typeface="Ali-A-Sharif" pitchFamily="2" charset="-78"/>
              </a:rPr>
              <a:t> </a:t>
            </a:r>
            <a:r>
              <a:rPr lang="ar-IQ" sz="2800" dirty="0" smtClean="0">
                <a:cs typeface="Ali-A-Sharif" pitchFamily="2" charset="-78"/>
              </a:rPr>
              <a:t> - </a:t>
            </a:r>
            <a:r>
              <a:rPr lang="ar-IQ" sz="2800" dirty="0">
                <a:cs typeface="Ali-A-Sharif" pitchFamily="2" charset="-78"/>
              </a:rPr>
              <a:t>لذا قيل :إن سقوط الأسنان جميعها أفضل من سقوط بعضها لأداء العمليات النطقية بصورة سليمة </a:t>
            </a:r>
            <a:r>
              <a:rPr lang="ar-IQ" sz="2800" dirty="0" smtClean="0">
                <a:cs typeface="Ali-A-Sharif" pitchFamily="2" charset="-78"/>
              </a:rPr>
              <a:t>.</a:t>
            </a:r>
            <a:endParaRPr lang="ar-IQ" sz="2800" dirty="0">
              <a:cs typeface="Ali-A-Sharif" pitchFamily="2" charset="-78"/>
            </a:endParaRPr>
          </a:p>
        </p:txBody>
      </p:sp>
    </p:spTree>
    <p:extLst>
      <p:ext uri="{BB962C8B-B14F-4D97-AF65-F5344CB8AC3E}">
        <p14:creationId xmlns:p14="http://schemas.microsoft.com/office/powerpoint/2010/main" val="280809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60648"/>
            <a:ext cx="8784975" cy="6336703"/>
          </a:xfrm>
        </p:spPr>
        <p:txBody>
          <a:bodyPr/>
          <a:lstStyle/>
          <a:p>
            <a:pPr algn="just"/>
            <a:r>
              <a:rPr lang="ar-IQ" b="1" dirty="0"/>
              <a:t> </a:t>
            </a:r>
            <a:r>
              <a:rPr lang="ar-IQ" b="1" dirty="0" smtClean="0"/>
              <a:t>                                   الأسنان </a:t>
            </a:r>
            <a:r>
              <a:rPr lang="ar-IQ" b="1" dirty="0"/>
              <a:t>ومواضعها</a:t>
            </a:r>
            <a:endParaRPr lang="en-US" dirty="0"/>
          </a:p>
          <a:p>
            <a:pPr algn="just"/>
            <a:endParaRPr lang="ar-IQ" dirty="0"/>
          </a:p>
        </p:txBody>
      </p:sp>
      <p:pic>
        <p:nvPicPr>
          <p:cNvPr id="4" name="Picture 3" descr="http://www9.0zz0.com/2011/01/11/07/573906378.jpg"/>
          <p:cNvPicPr/>
          <p:nvPr/>
        </p:nvPicPr>
        <p:blipFill>
          <a:blip r:embed="rId2">
            <a:extLst>
              <a:ext uri="{28A0092B-C50C-407E-A947-70E740481C1C}">
                <a14:useLocalDpi xmlns:a14="http://schemas.microsoft.com/office/drawing/2010/main" val="0"/>
              </a:ext>
            </a:extLst>
          </a:blip>
          <a:srcRect/>
          <a:stretch>
            <a:fillRect/>
          </a:stretch>
        </p:blipFill>
        <p:spPr bwMode="auto">
          <a:xfrm>
            <a:off x="1115616" y="764704"/>
            <a:ext cx="6552728" cy="5688631"/>
          </a:xfrm>
          <a:prstGeom prst="rect">
            <a:avLst/>
          </a:prstGeom>
          <a:noFill/>
          <a:ln>
            <a:noFill/>
          </a:ln>
        </p:spPr>
      </p:pic>
    </p:spTree>
    <p:extLst>
      <p:ext uri="{BB962C8B-B14F-4D97-AF65-F5344CB8AC3E}">
        <p14:creationId xmlns:p14="http://schemas.microsoft.com/office/powerpoint/2010/main" val="2104164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1520" y="260648"/>
            <a:ext cx="8568951" cy="6408712"/>
          </a:xfrm>
        </p:spPr>
        <p:txBody>
          <a:bodyPr>
            <a:normAutofit/>
          </a:bodyPr>
          <a:lstStyle/>
          <a:p>
            <a:pPr algn="just"/>
            <a:r>
              <a:rPr lang="en-US" sz="2400" dirty="0" smtClean="0"/>
              <a:t>   </a:t>
            </a:r>
            <a:r>
              <a:rPr lang="ar-IQ" sz="2400" dirty="0" smtClean="0"/>
              <a:t> </a:t>
            </a:r>
            <a:r>
              <a:rPr lang="ar-IQ" sz="2400" b="1" dirty="0" smtClean="0"/>
              <a:t>9-اللسان </a:t>
            </a:r>
            <a:r>
              <a:rPr lang="ar-IQ" sz="2400" b="1" dirty="0"/>
              <a:t>" </a:t>
            </a:r>
            <a:r>
              <a:rPr lang="en-GB" sz="2400" b="1" dirty="0"/>
              <a:t>Tongue</a:t>
            </a:r>
            <a:r>
              <a:rPr lang="ar-IQ" sz="2400" b="1" dirty="0"/>
              <a:t> "</a:t>
            </a:r>
            <a:endParaRPr lang="en-US" sz="2400" dirty="0"/>
          </a:p>
          <a:p>
            <a:pPr algn="just"/>
            <a:r>
              <a:rPr lang="ar-IQ" sz="2800" dirty="0" smtClean="0">
                <a:cs typeface="Ali-A-Sahifa" pitchFamily="2" charset="-78"/>
              </a:rPr>
              <a:t>    </a:t>
            </a:r>
            <a:r>
              <a:rPr lang="ar-IQ" sz="2800" dirty="0">
                <a:cs typeface="Ali-A-Sahifa" pitchFamily="2" charset="-78"/>
              </a:rPr>
              <a:t> العضو الأكثر أهمية بين أعضاء النطق ,وهو الفيصل في العملية النطقية عند الإنسان، فلو استئصل اللسان ما كان هناك نطق للأصوات ولا كلام، عكس استئصال الأوتار أو الحنجرة بفضل التقدم الحاصل في </a:t>
            </a:r>
            <a:r>
              <a:rPr lang="ar-IQ" sz="2800" dirty="0" smtClean="0">
                <a:cs typeface="Ali-A-Sahifa" pitchFamily="2" charset="-78"/>
              </a:rPr>
              <a:t>إيجاد </a:t>
            </a:r>
            <a:r>
              <a:rPr lang="ar-IQ" sz="2800" dirty="0">
                <a:cs typeface="Ali-A-Sahifa" pitchFamily="2" charset="-78"/>
              </a:rPr>
              <a:t>البدائل </a:t>
            </a:r>
            <a:r>
              <a:rPr lang="ar-IQ" sz="2800" dirty="0" smtClean="0">
                <a:cs typeface="Ali-A-Sahifa" pitchFamily="2" charset="-78"/>
              </a:rPr>
              <a:t>عنها .</a:t>
            </a:r>
            <a:endParaRPr lang="ar-IQ" sz="2800" dirty="0">
              <a:cs typeface="Ali-A-Sahifa" pitchFamily="2" charset="-78"/>
            </a:endParaRPr>
          </a:p>
          <a:p>
            <a:pPr algn="just"/>
            <a:r>
              <a:rPr lang="ar-IQ" sz="2800" dirty="0" smtClean="0">
                <a:cs typeface="Ali-A-Sahifa" pitchFamily="2" charset="-78"/>
              </a:rPr>
              <a:t>  </a:t>
            </a:r>
            <a:r>
              <a:rPr lang="ar-IQ" sz="2800" dirty="0">
                <a:cs typeface="Ali-A-Sahifa" pitchFamily="2" charset="-78"/>
              </a:rPr>
              <a:t> واللسان عضو عضلي مرن يتحرك في كل الاتجاهات داخل التجويف الفموي، ويتصل من الأسفل بأرضية الفم، على حين أن أقصاه يتصل بكل من العظم اللامي ولسان المزمار والحنك اللين والبلعوم، ويمتد طرفه من الأسفل نحو القواطع السفلى، وسطحه السفلي بالفك السفلي، وهو في عامته ينتمي إلى الحجرة الفموية، فعند إغلاق الفم يأخذ وضع الاستراحة ويكون منطقباً على الجزء العلوي من الحجرة </a:t>
            </a:r>
            <a:r>
              <a:rPr lang="ar-IQ" sz="2800" dirty="0" smtClean="0">
                <a:cs typeface="Ali-A-Sahifa" pitchFamily="2" charset="-78"/>
              </a:rPr>
              <a:t>هذه.</a:t>
            </a:r>
          </a:p>
          <a:p>
            <a:pPr algn="just"/>
            <a:r>
              <a:rPr lang="ar-IQ" sz="2800" dirty="0" smtClean="0"/>
              <a:t>   </a:t>
            </a:r>
            <a:r>
              <a:rPr lang="ar-IQ" sz="2800" dirty="0">
                <a:cs typeface="Ali-A-Sahifa" pitchFamily="2" charset="-78"/>
              </a:rPr>
              <a:t>وأجمع العلماء على إطلاق اللسان على اللغة حصراً بحسب الوظيفة التي يقوم بها اللسان, وحتى قيل فيه: إنه من أهم أعضاء النطق في إنتاج الأصوات:</a:t>
            </a:r>
            <a:r>
              <a:rPr lang="en-US" sz="2800" dirty="0">
                <a:cs typeface="Ali-A-Sahifa" pitchFamily="2" charset="-78"/>
              </a:rPr>
              <a:t> » </a:t>
            </a:r>
            <a:r>
              <a:rPr lang="ar-IQ" sz="2800" dirty="0">
                <a:cs typeface="Ali-A-Sahifa" pitchFamily="2" charset="-78"/>
              </a:rPr>
              <a:t>لما يمتلك من موقع وما يتميز به- من جريه في حركة داخل الفم بواسطة مجموعة من العضلات، لذلك كان إطلاق اللسان على اللغة مناسبة للإمكانات التي يمتلكها في صنع الأصوات اللغوية</a:t>
            </a:r>
            <a:r>
              <a:rPr lang="en-US" sz="2800" dirty="0">
                <a:cs typeface="Ali-A-Sahifa" pitchFamily="2" charset="-78"/>
              </a:rPr>
              <a:t>«</a:t>
            </a:r>
            <a:endParaRPr lang="ar-IQ" sz="2800" dirty="0">
              <a:cs typeface="Ali-A-Sahifa" pitchFamily="2" charset="-78"/>
            </a:endParaRPr>
          </a:p>
          <a:p>
            <a:pPr algn="just"/>
            <a:endParaRPr lang="ar-IQ" sz="2800" dirty="0">
              <a:cs typeface="Ali-A-Sahifa" pitchFamily="2" charset="-78"/>
            </a:endParaRPr>
          </a:p>
          <a:p>
            <a:pPr algn="just"/>
            <a:endParaRPr lang="ar-IQ" sz="2800" dirty="0">
              <a:cs typeface="Ali-A-Sahifa" pitchFamily="2" charset="-78"/>
            </a:endParaRPr>
          </a:p>
        </p:txBody>
      </p:sp>
    </p:spTree>
    <p:extLst>
      <p:ext uri="{BB962C8B-B14F-4D97-AF65-F5344CB8AC3E}">
        <p14:creationId xmlns:p14="http://schemas.microsoft.com/office/powerpoint/2010/main" val="110375784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332656"/>
            <a:ext cx="8712967" cy="6264695"/>
          </a:xfrm>
        </p:spPr>
        <p:txBody>
          <a:bodyPr>
            <a:normAutofit fontScale="85000" lnSpcReduction="20000"/>
          </a:bodyPr>
          <a:lstStyle/>
          <a:p>
            <a:pPr algn="just"/>
            <a:r>
              <a:rPr lang="ar-IQ" sz="3600" dirty="0">
                <a:cs typeface="Ali-A-Sahifa" pitchFamily="2" charset="-78"/>
              </a:rPr>
              <a:t>ومن تقسيمات اللسان بحسب الوظيفة النطقية </a:t>
            </a:r>
            <a:r>
              <a:rPr lang="ar-IQ" sz="3600" dirty="0" smtClean="0">
                <a:cs typeface="Ali-A-Sahifa" pitchFamily="2" charset="-78"/>
              </a:rPr>
              <a:t>هي: </a:t>
            </a:r>
            <a:endParaRPr lang="en-US" sz="3600" dirty="0">
              <a:cs typeface="Ali-A-Sahifa" pitchFamily="2" charset="-78"/>
            </a:endParaRPr>
          </a:p>
          <a:p>
            <a:pPr algn="just"/>
            <a:r>
              <a:rPr lang="ar-IQ" sz="2800" b="1" dirty="0">
                <a:cs typeface="Ali-A-Sahifa" pitchFamily="2" charset="-78"/>
              </a:rPr>
              <a:t>أ – نصل اللسان "  </a:t>
            </a:r>
            <a:r>
              <a:rPr lang="en-US" sz="2800" b="1" dirty="0">
                <a:cs typeface="Ali-A-Sahifa" pitchFamily="2" charset="-78"/>
              </a:rPr>
              <a:t>rim</a:t>
            </a:r>
            <a:r>
              <a:rPr lang="ar-IQ" sz="2800" b="1" dirty="0">
                <a:cs typeface="Ali-A-Sahifa" pitchFamily="2" charset="-78"/>
              </a:rPr>
              <a:t>"</a:t>
            </a:r>
            <a:r>
              <a:rPr lang="ar-IQ" sz="2800" dirty="0">
                <a:cs typeface="Ali-A-Sahifa" pitchFamily="2" charset="-78"/>
              </a:rPr>
              <a:t> وينقسم على </a:t>
            </a:r>
            <a:r>
              <a:rPr lang="ar-IQ" sz="2800" dirty="0" smtClean="0">
                <a:cs typeface="Ali-A-Sahifa" pitchFamily="2" charset="-78"/>
              </a:rPr>
              <a:t>:</a:t>
            </a:r>
            <a:endParaRPr lang="en-US" sz="2800" dirty="0">
              <a:cs typeface="Ali-A-Sahifa" pitchFamily="2" charset="-78"/>
            </a:endParaRPr>
          </a:p>
          <a:p>
            <a:pPr algn="just"/>
            <a:r>
              <a:rPr lang="ar-IQ" sz="2800" dirty="0">
                <a:cs typeface="Ali-A-Sahifa" pitchFamily="2" charset="-78"/>
              </a:rPr>
              <a:t> </a:t>
            </a:r>
            <a:r>
              <a:rPr lang="ar-IQ" sz="2800" dirty="0" smtClean="0">
                <a:cs typeface="Ali-A-Sahifa" pitchFamily="2" charset="-78"/>
              </a:rPr>
              <a:t>                                               1 - </a:t>
            </a:r>
            <a:r>
              <a:rPr lang="ar-IQ" sz="2800" dirty="0">
                <a:cs typeface="Ali-A-Sahifa" pitchFamily="2" charset="-78"/>
              </a:rPr>
              <a:t>مستدق اللسان </a:t>
            </a:r>
            <a:r>
              <a:rPr lang="en-US" sz="2800" dirty="0">
                <a:cs typeface="Ali-A-Sahifa" pitchFamily="2" charset="-78"/>
              </a:rPr>
              <a:t>Tip " </a:t>
            </a:r>
            <a:r>
              <a:rPr lang="ar-IQ" sz="2800" dirty="0">
                <a:cs typeface="Ali-A-Sahifa" pitchFamily="2" charset="-78"/>
              </a:rPr>
              <a:t> " </a:t>
            </a:r>
            <a:endParaRPr lang="en-US" sz="2800" dirty="0">
              <a:cs typeface="Ali-A-Sahifa" pitchFamily="2" charset="-78"/>
            </a:endParaRPr>
          </a:p>
          <a:p>
            <a:pPr algn="just"/>
            <a:r>
              <a:rPr lang="ar-IQ" sz="2800" dirty="0" smtClean="0">
                <a:cs typeface="Ali-A-Sahifa" pitchFamily="2" charset="-78"/>
              </a:rPr>
              <a:t>                                               2 -  </a:t>
            </a:r>
            <a:r>
              <a:rPr lang="ar-IQ" sz="2800" dirty="0">
                <a:cs typeface="Ali-A-Sahifa" pitchFamily="2" charset="-78"/>
              </a:rPr>
              <a:t>أسلة اللسان "</a:t>
            </a:r>
            <a:r>
              <a:rPr lang="en-US" sz="2800" dirty="0">
                <a:cs typeface="Ali-A-Sahifa" pitchFamily="2" charset="-78"/>
              </a:rPr>
              <a:t>Lamina </a:t>
            </a:r>
            <a:r>
              <a:rPr lang="ar-IQ" sz="2800" dirty="0">
                <a:cs typeface="Ali-A-Sahifa" pitchFamily="2" charset="-78"/>
              </a:rPr>
              <a:t> </a:t>
            </a:r>
            <a:r>
              <a:rPr lang="ar-IQ" sz="2800" dirty="0" smtClean="0">
                <a:cs typeface="Ali-A-Sahifa" pitchFamily="2" charset="-78"/>
              </a:rPr>
              <a:t>"</a:t>
            </a:r>
            <a:endParaRPr lang="en-US" dirty="0"/>
          </a:p>
          <a:p>
            <a:pPr algn="just"/>
            <a:r>
              <a:rPr lang="ar-IQ" sz="2800" b="1" dirty="0">
                <a:cs typeface="Ali-A-Sahifa" pitchFamily="2" charset="-78"/>
              </a:rPr>
              <a:t>ب- حافة اللسان "  </a:t>
            </a:r>
            <a:r>
              <a:rPr lang="en-GB" sz="2800" b="1" dirty="0">
                <a:cs typeface="Ali-A-Sahifa" pitchFamily="2" charset="-78"/>
              </a:rPr>
              <a:t>The Blade</a:t>
            </a:r>
            <a:r>
              <a:rPr lang="ar-IQ" sz="2800" b="1" dirty="0">
                <a:cs typeface="Ali-A-Sahifa" pitchFamily="2" charset="-78"/>
              </a:rPr>
              <a:t>" </a:t>
            </a:r>
            <a:endParaRPr lang="en-US" sz="2800" dirty="0">
              <a:cs typeface="Ali-A-Sahifa" pitchFamily="2" charset="-78"/>
            </a:endParaRPr>
          </a:p>
          <a:p>
            <a:pPr algn="just"/>
            <a:r>
              <a:rPr lang="ar-IQ" sz="2800" dirty="0">
                <a:cs typeface="Ali-A-Sahifa" pitchFamily="2" charset="-78"/>
              </a:rPr>
              <a:t>      وهي حافتا اللسان من الجانبين الأيمن والأيسر, والأيمن هو المستعمل في اللغات، مثل النطق باللام المهموسة في (يتلو) (ومسلول)، على حين أن الجانب الأيسر استعمل في نطق صوت الضاد في العربية القديمة أو كلا الجانبين . </a:t>
            </a:r>
            <a:endParaRPr lang="en-US" sz="2800" dirty="0">
              <a:cs typeface="Ali-A-Sahifa" pitchFamily="2" charset="-78"/>
            </a:endParaRPr>
          </a:p>
          <a:p>
            <a:pPr algn="just"/>
            <a:r>
              <a:rPr lang="ar-IQ" sz="2800" dirty="0">
                <a:cs typeface="Ali-A-Sahifa" pitchFamily="2" charset="-78"/>
              </a:rPr>
              <a:t>ﺠ - وسط اللسان "  </a:t>
            </a:r>
            <a:r>
              <a:rPr lang="en-US" sz="2800" dirty="0" err="1">
                <a:cs typeface="Ali-A-Sahifa" pitchFamily="2" charset="-78"/>
              </a:rPr>
              <a:t>Mig</a:t>
            </a:r>
            <a:r>
              <a:rPr lang="ar-IQ" sz="2800" dirty="0">
                <a:cs typeface="Ali-A-Sahifa" pitchFamily="2" charset="-78"/>
              </a:rPr>
              <a:t>" وهي منطقة تلي الفصل وتنتهي عند منتصف اللسان.</a:t>
            </a:r>
          </a:p>
          <a:p>
            <a:pPr algn="just"/>
            <a:endParaRPr lang="en-US" dirty="0"/>
          </a:p>
          <a:p>
            <a:pPr algn="just"/>
            <a:r>
              <a:rPr lang="ar-IQ" sz="2600" b="1" dirty="0">
                <a:cs typeface="Ali-A-Sahifa" pitchFamily="2" charset="-78"/>
              </a:rPr>
              <a:t>د – مؤخرة اللسان  "</a:t>
            </a:r>
            <a:r>
              <a:rPr lang="en-US" sz="2600" b="1" dirty="0">
                <a:cs typeface="Ali-A-Sahifa" pitchFamily="2" charset="-78"/>
              </a:rPr>
              <a:t>"The back</a:t>
            </a:r>
            <a:r>
              <a:rPr lang="en-US" sz="2600" dirty="0">
                <a:cs typeface="Ali-A-Sahifa" pitchFamily="2" charset="-78"/>
              </a:rPr>
              <a:t> </a:t>
            </a:r>
            <a:r>
              <a:rPr lang="ar-IQ" sz="2600" dirty="0">
                <a:cs typeface="Ali-A-Sahifa" pitchFamily="2" charset="-78"/>
              </a:rPr>
              <a:t>وهي المنطقة الواقعة بين المنتصف والجذر، أو مايقابل عند الانطباق الحنك اللين وتساهم في نطق أصوات  "ك، ص، ظ" في </a:t>
            </a:r>
            <a:r>
              <a:rPr lang="ar-IQ" sz="2600" dirty="0" smtClean="0">
                <a:cs typeface="Ali-A-Sahifa" pitchFamily="2" charset="-78"/>
              </a:rPr>
              <a:t>العربية. </a:t>
            </a:r>
          </a:p>
          <a:p>
            <a:pPr algn="just"/>
            <a:endParaRPr lang="en-US" sz="2600" dirty="0">
              <a:cs typeface="Ali-A-Sahifa" pitchFamily="2" charset="-78"/>
            </a:endParaRPr>
          </a:p>
          <a:p>
            <a:pPr algn="just"/>
            <a:r>
              <a:rPr lang="ar-IQ" sz="2600" b="1" dirty="0">
                <a:cs typeface="Ali-A-Sahifa" pitchFamily="2" charset="-78"/>
              </a:rPr>
              <a:t>ﻫ - جذر اللسان "  </a:t>
            </a:r>
            <a:r>
              <a:rPr lang="en-GB" sz="2600" b="1" dirty="0">
                <a:cs typeface="Ali-A-Sahifa" pitchFamily="2" charset="-78"/>
              </a:rPr>
              <a:t>Root</a:t>
            </a:r>
            <a:r>
              <a:rPr lang="ar-IQ" sz="2600" b="1" dirty="0">
                <a:cs typeface="Ali-A-Sahifa" pitchFamily="2" charset="-78"/>
              </a:rPr>
              <a:t>"</a:t>
            </a:r>
            <a:r>
              <a:rPr lang="ar-IQ" sz="2600" dirty="0">
                <a:cs typeface="Ali-A-Sahifa" pitchFamily="2" charset="-78"/>
              </a:rPr>
              <a:t> وهي المنطقة المقابلة لفراغ البلعوم، وتساهم في إصدار الأصوات الحلقية مثل ( غ ) في العربية. فضلاً عن هذه الوظائف فإن اللسان يتدخل في شكل معترض مساعد لتيار الهواء الصادر, ولإنتاج </a:t>
            </a:r>
            <a:r>
              <a:rPr lang="ar-IQ" sz="2600" dirty="0" smtClean="0">
                <a:cs typeface="Ali-A-Sahifa" pitchFamily="2" charset="-78"/>
              </a:rPr>
              <a:t>الصوت.</a:t>
            </a:r>
            <a:endParaRPr lang="en-US" sz="2600" dirty="0" smtClean="0">
              <a:cs typeface="Ali-A-Sahifa" pitchFamily="2" charset="-78"/>
            </a:endParaRPr>
          </a:p>
        </p:txBody>
      </p:sp>
    </p:spTree>
    <p:extLst>
      <p:ext uri="{BB962C8B-B14F-4D97-AF65-F5344CB8AC3E}">
        <p14:creationId xmlns:p14="http://schemas.microsoft.com/office/powerpoint/2010/main" val="1668772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circle(in)">
                                      <p:cBhvr>
                                        <p:cTn id="35" dur="2000"/>
                                        <p:tgtEl>
                                          <p:spTgt spid="2">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 calcmode="lin" valueType="num">
                                      <p:cBhvr additive="base">
                                        <p:cTn id="4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4" end="4"/>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additive="base">
                                        <p:cTn id="4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7504" y="260648"/>
            <a:ext cx="8856983" cy="6480719"/>
          </a:xfrm>
          <a:ln>
            <a:solidFill>
              <a:schemeClr val="accent1"/>
            </a:solidFill>
          </a:ln>
        </p:spPr>
        <p:txBody>
          <a:bodyPr/>
          <a:lstStyle/>
          <a:p>
            <a:pPr algn="just"/>
            <a:endParaRPr lang="ar-IQ" dirty="0" smtClean="0"/>
          </a:p>
          <a:p>
            <a:pPr algn="just"/>
            <a:endParaRPr lang="ar-IQ"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619268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9672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7504" y="260648"/>
            <a:ext cx="8856983" cy="6408711"/>
          </a:xfrm>
        </p:spPr>
        <p:txBody>
          <a:bodyPr>
            <a:normAutofit fontScale="92500" lnSpcReduction="20000"/>
          </a:bodyPr>
          <a:lstStyle/>
          <a:p>
            <a:pPr algn="just"/>
            <a:r>
              <a:rPr lang="en-US" dirty="0" smtClean="0"/>
              <a:t> </a:t>
            </a:r>
            <a:r>
              <a:rPr lang="ar-IQ" sz="3200" b="1" dirty="0" smtClean="0">
                <a:cs typeface="Ali-A-Sahifa" pitchFamily="2" charset="-78"/>
              </a:rPr>
              <a:t>10- </a:t>
            </a:r>
            <a:r>
              <a:rPr lang="ar-IQ" sz="3200" b="1" dirty="0">
                <a:cs typeface="Ali-A-Sahifa" pitchFamily="2" charset="-78"/>
              </a:rPr>
              <a:t>الشفتان "  </a:t>
            </a:r>
            <a:r>
              <a:rPr lang="en-GB" sz="3200" b="1" dirty="0">
                <a:cs typeface="Ali-A-Sahifa" pitchFamily="2" charset="-78"/>
              </a:rPr>
              <a:t>Lips</a:t>
            </a:r>
            <a:r>
              <a:rPr lang="ar-IQ" sz="3200" b="1" dirty="0">
                <a:cs typeface="Ali-A-Sahifa" pitchFamily="2" charset="-78"/>
              </a:rPr>
              <a:t>" </a:t>
            </a:r>
            <a:r>
              <a:rPr lang="ar-IQ" sz="3200" dirty="0">
                <a:cs typeface="Ali-A-Sahifa" pitchFamily="2" charset="-78"/>
              </a:rPr>
              <a:t>  </a:t>
            </a:r>
            <a:endParaRPr lang="ar-IQ" sz="3200" dirty="0" smtClean="0">
              <a:cs typeface="Ali-A-Sahifa" pitchFamily="2" charset="-78"/>
            </a:endParaRPr>
          </a:p>
          <a:p>
            <a:pPr algn="just"/>
            <a:r>
              <a:rPr lang="ar-IQ" sz="3200" dirty="0"/>
              <a:t> </a:t>
            </a:r>
            <a:r>
              <a:rPr lang="ar-IQ" sz="3200" dirty="0" smtClean="0"/>
              <a:t>  </a:t>
            </a:r>
            <a:r>
              <a:rPr lang="ar-IQ" sz="3200" dirty="0" smtClean="0">
                <a:cs typeface="Ali-A-Sahifa" pitchFamily="2" charset="-78"/>
              </a:rPr>
              <a:t>ثنيتان </a:t>
            </a:r>
            <a:r>
              <a:rPr lang="ar-IQ" sz="3200" dirty="0">
                <a:cs typeface="Ali-A-Sahifa" pitchFamily="2" charset="-78"/>
              </a:rPr>
              <a:t>لحميتان تحيطان بالفم، وهما من أعضاء النطق المتحركة، ومن أبرز حركات الشفتين الحركة الرأسية والحركة الأفقية، وبهما برزتا حتى أكتفى أكثر العلماء بالحديث عن وظيفتهما </a:t>
            </a:r>
            <a:r>
              <a:rPr lang="ar-IQ" sz="3200" dirty="0" smtClean="0">
                <a:cs typeface="Ali-A-Sahifa" pitchFamily="2" charset="-78"/>
              </a:rPr>
              <a:t>قديماوحديثا</a:t>
            </a:r>
            <a:r>
              <a:rPr lang="ar-IQ" sz="3200" baseline="30000" dirty="0">
                <a:cs typeface="Ali-A-Sahifa" pitchFamily="2" charset="-78"/>
              </a:rPr>
              <a:t> </a:t>
            </a:r>
            <a:r>
              <a:rPr lang="ar-IQ" sz="3200" dirty="0" smtClean="0">
                <a:cs typeface="Ali-A-Sahifa" pitchFamily="2" charset="-78"/>
              </a:rPr>
              <a:t>دون </a:t>
            </a:r>
            <a:r>
              <a:rPr lang="ar-IQ" sz="3200" dirty="0">
                <a:cs typeface="Ali-A-Sahifa" pitchFamily="2" charset="-78"/>
              </a:rPr>
              <a:t>الخوض في تفاصيلها </a:t>
            </a:r>
            <a:r>
              <a:rPr lang="ar-IQ" sz="3200" dirty="0" smtClean="0">
                <a:cs typeface="Ali-A-Sahifa" pitchFamily="2" charset="-78"/>
              </a:rPr>
              <a:t>التشريحية</a:t>
            </a:r>
            <a:r>
              <a:rPr lang="en-US" sz="3200" dirty="0">
                <a:cs typeface="Ali-A-Sahifa" pitchFamily="2" charset="-78"/>
              </a:rPr>
              <a:t>.</a:t>
            </a:r>
            <a:r>
              <a:rPr lang="en-US" sz="3200" dirty="0" smtClean="0">
                <a:cs typeface="Ali-A-Sahifa" pitchFamily="2" charset="-78"/>
              </a:rPr>
              <a:t> </a:t>
            </a:r>
            <a:r>
              <a:rPr lang="ar-IQ" sz="3200" dirty="0" smtClean="0">
                <a:cs typeface="Ali-A-Sahifa" pitchFamily="2" charset="-78"/>
              </a:rPr>
              <a:t> </a:t>
            </a:r>
          </a:p>
          <a:p>
            <a:pPr algn="just"/>
            <a:r>
              <a:rPr lang="ar-IQ" sz="3200" dirty="0" smtClean="0">
                <a:cs typeface="Ali-A-Sahifa" pitchFamily="2" charset="-78"/>
              </a:rPr>
              <a:t> </a:t>
            </a:r>
            <a:endParaRPr lang="en-US" sz="3200" dirty="0">
              <a:cs typeface="Ali-A-Sahifa" pitchFamily="2" charset="-78"/>
            </a:endParaRPr>
          </a:p>
          <a:p>
            <a:pPr algn="just"/>
            <a:r>
              <a:rPr lang="ar-IQ" dirty="0" smtClean="0"/>
              <a:t>   </a:t>
            </a:r>
            <a:r>
              <a:rPr lang="ar-IQ" sz="3200" dirty="0">
                <a:cs typeface="Ali-A-Sahifa" pitchFamily="2" charset="-78"/>
              </a:rPr>
              <a:t>الذي يهمنا هو حالة الشفتين عند الإبتسامة، إذ إنَّ الحركة الأفقية للشفتين ترسم بفعل العضلة المضحكة </a:t>
            </a:r>
            <a:r>
              <a:rPr lang="ar-IQ" sz="3200" dirty="0" smtClean="0">
                <a:cs typeface="Ali-A-Sahifa" pitchFamily="2" charset="-78"/>
              </a:rPr>
              <a:t>"</a:t>
            </a:r>
            <a:r>
              <a:rPr lang="en-GB" sz="3200" dirty="0" smtClean="0">
                <a:cs typeface="Ali-A-Sahifa" pitchFamily="2" charset="-78"/>
              </a:rPr>
              <a:t>Eyesores</a:t>
            </a:r>
            <a:r>
              <a:rPr lang="ar-IQ" sz="3200" dirty="0" smtClean="0">
                <a:cs typeface="Ali-A-Sahifa" pitchFamily="2" charset="-78"/>
              </a:rPr>
              <a:t>" </a:t>
            </a:r>
            <a:r>
              <a:rPr lang="ar-IQ" sz="3200" dirty="0">
                <a:cs typeface="Ali-A-Sahifa" pitchFamily="2" charset="-78"/>
              </a:rPr>
              <a:t>في شكل إمتداد أفقي وهي عضلتان مزدوجتان على جانبي الشفتين تتباين نسب وجودهما عند الأفراد بسبب البيئة </a:t>
            </a:r>
            <a:r>
              <a:rPr lang="ar-IQ" sz="3200" dirty="0" smtClean="0">
                <a:cs typeface="Ali-A-Sahifa" pitchFamily="2" charset="-78"/>
              </a:rPr>
              <a:t>والطبيعة،وبالتالي </a:t>
            </a:r>
            <a:r>
              <a:rPr lang="ar-IQ" sz="3200" dirty="0">
                <a:cs typeface="Ali-A-Sahifa" pitchFamily="2" charset="-78"/>
              </a:rPr>
              <a:t>يؤثرهذا التغيير في شكل الوجه وتعابيره, وفي شكل سعة الحنجرة الرنينية مما لهما من أثر بالغ في درجة الصوت ووضوحه. </a:t>
            </a:r>
          </a:p>
          <a:p>
            <a:pPr algn="just"/>
            <a:endParaRPr lang="en-US" sz="2400" dirty="0">
              <a:cs typeface="Ali-A-Sahifa" pitchFamily="2" charset="-78"/>
            </a:endParaRPr>
          </a:p>
          <a:p>
            <a:pPr algn="just"/>
            <a:r>
              <a:rPr lang="ar-IQ" sz="3200" dirty="0">
                <a:cs typeface="Ali-A-Sahifa" pitchFamily="2" charset="-78"/>
              </a:rPr>
              <a:t>       أما الحركة الرأسية فمن أهم معالمهما إستدارة الشفتين ومالها من أثر في إصدار الأصوات المدورة "الحركات" مثل: (</a:t>
            </a:r>
            <a:r>
              <a:rPr lang="en-US" sz="3200" dirty="0">
                <a:cs typeface="Ali-A-Sahifa" pitchFamily="2" charset="-78"/>
              </a:rPr>
              <a:t>u</a:t>
            </a:r>
            <a:r>
              <a:rPr lang="ar-IQ" sz="3200" dirty="0">
                <a:cs typeface="Ali-A-Sahifa" pitchFamily="2" charset="-78"/>
              </a:rPr>
              <a:t>) و (</a:t>
            </a:r>
            <a:r>
              <a:rPr lang="en-US" sz="3200" dirty="0">
                <a:cs typeface="Ali-A-Sahifa" pitchFamily="2" charset="-78"/>
              </a:rPr>
              <a:t>o</a:t>
            </a:r>
            <a:r>
              <a:rPr lang="ar-IQ" sz="3200" dirty="0">
                <a:cs typeface="Ali-A-Sahifa" pitchFamily="2" charset="-78"/>
              </a:rPr>
              <a:t>), إذ تختلف هذه الحركة مع وضع الشفتين في حال تدفق تيار الهواء؛ لأنّ الحركات الشفوية تساهم في تحديد مسار الهواء في إصدار الحركات على العموم من دون التدخل المباشر</a:t>
            </a:r>
            <a:r>
              <a:rPr lang="en-US" sz="3200" dirty="0">
                <a:cs typeface="Ali-A-Sahifa" pitchFamily="2" charset="-78"/>
              </a:rPr>
              <a:t>   </a:t>
            </a:r>
          </a:p>
          <a:p>
            <a:pPr algn="just"/>
            <a:endParaRPr lang="ar-IQ" dirty="0"/>
          </a:p>
        </p:txBody>
      </p:sp>
    </p:spTree>
    <p:extLst>
      <p:ext uri="{BB962C8B-B14F-4D97-AF65-F5344CB8AC3E}">
        <p14:creationId xmlns:p14="http://schemas.microsoft.com/office/powerpoint/2010/main" val="9180011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circle(in)">
                                      <p:cBhvr>
                                        <p:cTn id="29"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60648"/>
            <a:ext cx="8856983" cy="6480719"/>
          </a:xfrm>
        </p:spPr>
        <p:txBody>
          <a:bodyPr/>
          <a:lstStyle/>
          <a:p>
            <a:pPr algn="just"/>
            <a:r>
              <a:rPr lang="ar-IQ" dirty="0" smtClean="0"/>
              <a:t>   </a:t>
            </a:r>
            <a:endParaRPr lang="ar-IQ" sz="2800" dirty="0" smtClean="0">
              <a:cs typeface="Ali-A-Sahifa" pitchFamily="2" charset="-78"/>
            </a:endParaRPr>
          </a:p>
          <a:p>
            <a:pPr algn="just"/>
            <a:r>
              <a:rPr lang="ar-IQ" sz="2800" dirty="0">
                <a:cs typeface="Ali-A-Sahifa" pitchFamily="2" charset="-78"/>
              </a:rPr>
              <a:t> </a:t>
            </a:r>
            <a:r>
              <a:rPr lang="ar-IQ" sz="2800" dirty="0" smtClean="0">
                <a:cs typeface="Ali-A-Sahifa" pitchFamily="2" charset="-78"/>
              </a:rPr>
              <a:t>     الأوضاع </a:t>
            </a:r>
            <a:r>
              <a:rPr lang="ar-IQ" sz="2800" dirty="0">
                <a:cs typeface="Ali-A-Sahifa" pitchFamily="2" charset="-78"/>
              </a:rPr>
              <a:t>فإنها قد تشكل مخارج أو مواضع للنطق في بعض الصوامت من مثل إصدار الوقفيات الشفوية الثنائية في الحالة الأُولى مثل [</a:t>
            </a:r>
            <a:r>
              <a:rPr lang="en-US" sz="2800" dirty="0">
                <a:cs typeface="Ali-A-Sahifa" pitchFamily="2" charset="-78"/>
              </a:rPr>
              <a:t>P</a:t>
            </a:r>
            <a:r>
              <a:rPr lang="ar-IQ" sz="2800" dirty="0">
                <a:cs typeface="Ali-A-Sahifa" pitchFamily="2" charset="-78"/>
              </a:rPr>
              <a:t>] و [</a:t>
            </a:r>
            <a:r>
              <a:rPr lang="en-US" sz="2800" dirty="0">
                <a:cs typeface="Ali-A-Sahifa" pitchFamily="2" charset="-78"/>
              </a:rPr>
              <a:t>b</a:t>
            </a:r>
            <a:r>
              <a:rPr lang="ar-IQ" sz="2800" dirty="0">
                <a:cs typeface="Ali-A-Sahifa" pitchFamily="2" charset="-78"/>
              </a:rPr>
              <a:t>]، أو إصدار (الميم) في حالة إغلاق تام شديد مدة نطق الصوت وتحويل التيار الهوائي إلى الأنف بصورة كلية، أو إصدار صـوتي (ف – Φ المهموسـة) و(ظ - </a:t>
            </a:r>
            <a:r>
              <a:rPr lang="en-US" sz="2800" dirty="0">
                <a:cs typeface="Ali-A-Sahifa" pitchFamily="2" charset="-78"/>
              </a:rPr>
              <a:t>β</a:t>
            </a:r>
            <a:r>
              <a:rPr lang="ar-IQ" sz="2800" dirty="0">
                <a:cs typeface="Ali-A-Sahifa" pitchFamily="2" charset="-78"/>
              </a:rPr>
              <a:t>) فالثاني لايظهر في العربية </a:t>
            </a:r>
            <a:r>
              <a:rPr lang="ar-IQ" sz="2800" dirty="0" smtClean="0">
                <a:cs typeface="Ali-A-Sahifa" pitchFamily="2" charset="-78"/>
              </a:rPr>
              <a:t>أبداً.</a:t>
            </a:r>
          </a:p>
          <a:p>
            <a:pPr algn="just"/>
            <a:endParaRPr lang="ar-IQ" sz="2800" dirty="0">
              <a:cs typeface="Ali-A-Sahifa" pitchFamily="2" charset="-78"/>
            </a:endParaRPr>
          </a:p>
          <a:p>
            <a:pPr algn="just"/>
            <a:r>
              <a:rPr lang="ar-IQ" sz="2800" dirty="0" smtClean="0">
                <a:cs typeface="Ali-A-Sahifa" pitchFamily="2" charset="-78"/>
              </a:rPr>
              <a:t>   فمن </a:t>
            </a:r>
            <a:r>
              <a:rPr lang="ar-IQ" sz="2800" dirty="0">
                <a:cs typeface="Ali-A-Sahifa" pitchFamily="2" charset="-78"/>
              </a:rPr>
              <a:t>مجمل هذه الحركات والأوضاع جاءت في العربية تسميات الحركات وهيئاتها من الفتح والكسر والضم بحسب الرواية المشهورة عن أبي الأسود الدؤلي(ت69هـ) وتلميذه في نقط القرآن نقط إعراب</a:t>
            </a:r>
            <a:r>
              <a:rPr lang="en-US" sz="2800" dirty="0">
                <a:cs typeface="Ali-A-Sahifa" pitchFamily="2" charset="-78"/>
              </a:rPr>
              <a:t> </a:t>
            </a:r>
            <a:r>
              <a:rPr lang="en-US" sz="2800" baseline="30000" dirty="0" smtClean="0">
                <a:cs typeface="Ali-A-Sahifa" pitchFamily="2" charset="-78"/>
              </a:rPr>
              <a:t> .</a:t>
            </a:r>
            <a:endParaRPr lang="en-US" sz="2800" dirty="0">
              <a:cs typeface="Ali-A-Sahifa" pitchFamily="2" charset="-78"/>
            </a:endParaRPr>
          </a:p>
          <a:p>
            <a:pPr algn="just"/>
            <a:endParaRPr lang="ar-IQ" dirty="0"/>
          </a:p>
        </p:txBody>
      </p:sp>
    </p:spTree>
    <p:extLst>
      <p:ext uri="{BB962C8B-B14F-4D97-AF65-F5344CB8AC3E}">
        <p14:creationId xmlns:p14="http://schemas.microsoft.com/office/powerpoint/2010/main" val="418976023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60648"/>
            <a:ext cx="8712967" cy="6408711"/>
          </a:xfrm>
        </p:spPr>
        <p:txBody>
          <a:bodyPr>
            <a:normAutofit fontScale="32500" lnSpcReduction="20000"/>
          </a:bodyPr>
          <a:lstStyle/>
          <a:p>
            <a:pPr algn="just"/>
            <a:r>
              <a:rPr lang="ar-IQ" sz="8600" b="1" dirty="0" smtClean="0">
                <a:cs typeface="Ali-A-Sahifa" pitchFamily="2" charset="-78"/>
              </a:rPr>
              <a:t>11- </a:t>
            </a:r>
            <a:r>
              <a:rPr lang="ar-IQ" sz="8600" b="1" dirty="0">
                <a:cs typeface="Ali-A-Sahifa" pitchFamily="2" charset="-78"/>
              </a:rPr>
              <a:t>التجويف الأنفي "</a:t>
            </a:r>
            <a:r>
              <a:rPr lang="en-GB" sz="8600" b="1" dirty="0">
                <a:cs typeface="Ali-A-Sahifa" pitchFamily="2" charset="-78"/>
              </a:rPr>
              <a:t>Nasal Chambers</a:t>
            </a:r>
            <a:r>
              <a:rPr lang="ar-IQ" sz="8600" b="1" dirty="0">
                <a:cs typeface="Ali-A-Sahifa" pitchFamily="2" charset="-78"/>
              </a:rPr>
              <a:t>"</a:t>
            </a:r>
            <a:endParaRPr lang="en-US" sz="8600" dirty="0">
              <a:cs typeface="Ali-A-Sahifa" pitchFamily="2" charset="-78"/>
            </a:endParaRPr>
          </a:p>
          <a:p>
            <a:pPr algn="just"/>
            <a:r>
              <a:rPr lang="ar-IQ" sz="6000" dirty="0"/>
              <a:t> </a:t>
            </a:r>
            <a:r>
              <a:rPr lang="ar-IQ" sz="6000" dirty="0" smtClean="0"/>
              <a:t>   </a:t>
            </a:r>
            <a:r>
              <a:rPr lang="ar-IQ" sz="6000" dirty="0" smtClean="0">
                <a:cs typeface="Ali-A-Sahifa" pitchFamily="2" charset="-78"/>
              </a:rPr>
              <a:t>ويسمى </a:t>
            </a:r>
            <a:r>
              <a:rPr lang="ar-IQ" sz="6000" dirty="0">
                <a:cs typeface="Ali-A-Sahifa" pitchFamily="2" charset="-78"/>
              </a:rPr>
              <a:t>بالفراغ </a:t>
            </a:r>
            <a:r>
              <a:rPr lang="ar-IQ" sz="6000" dirty="0" smtClean="0">
                <a:cs typeface="Ali-A-Sahifa" pitchFamily="2" charset="-78"/>
              </a:rPr>
              <a:t>الأنفي، </a:t>
            </a:r>
            <a:r>
              <a:rPr lang="ar-IQ" sz="6000" dirty="0">
                <a:cs typeface="Ali-A-Sahifa" pitchFamily="2" charset="-78"/>
              </a:rPr>
              <a:t>أو الخياشيم عند العلماء </a:t>
            </a:r>
            <a:r>
              <a:rPr lang="ar-IQ" sz="6000" dirty="0" smtClean="0">
                <a:cs typeface="Ali-A-Sahifa" pitchFamily="2" charset="-78"/>
              </a:rPr>
              <a:t>العرب</a:t>
            </a:r>
            <a:r>
              <a:rPr lang="ar-IQ" sz="6000" baseline="30000" dirty="0" smtClean="0">
                <a:cs typeface="Ali-A-Sahifa" pitchFamily="2" charset="-78"/>
              </a:rPr>
              <a:t>.</a:t>
            </a:r>
            <a:r>
              <a:rPr lang="ar-IQ" sz="6000" dirty="0" smtClean="0">
                <a:cs typeface="Ali-A-Sahifa" pitchFamily="2" charset="-78"/>
              </a:rPr>
              <a:t> ويتكون </a:t>
            </a:r>
            <a:r>
              <a:rPr lang="ar-IQ" sz="6000" dirty="0">
                <a:cs typeface="Ali-A-Sahifa" pitchFamily="2" charset="-78"/>
              </a:rPr>
              <a:t>من مجموعة عضوية متداخلة من الأنف الخارجي والفراغات الأنفية التي ارتسمت في شكلها المعقد على جبهة الإنسان تحت الحاجبين، وهذه المجموعات هي : </a:t>
            </a:r>
            <a:endParaRPr lang="en-US" sz="6000" dirty="0">
              <a:cs typeface="Ali-A-Sahifa" pitchFamily="2" charset="-78"/>
            </a:endParaRPr>
          </a:p>
          <a:p>
            <a:pPr algn="just"/>
            <a:r>
              <a:rPr lang="ar-IQ" sz="6000" dirty="0">
                <a:cs typeface="Ali-A-Sahifa" pitchFamily="2" charset="-78"/>
              </a:rPr>
              <a:t>1- المجموعة </a:t>
            </a:r>
            <a:r>
              <a:rPr lang="ar-IQ" sz="6000" dirty="0" smtClean="0">
                <a:cs typeface="Ali-A-Sahifa" pitchFamily="2" charset="-78"/>
              </a:rPr>
              <a:t>الجبهية</a:t>
            </a:r>
            <a:r>
              <a:rPr lang="ar-IQ" sz="6000" dirty="0">
                <a:cs typeface="Ali-A-Sahifa" pitchFamily="2" charset="-78"/>
              </a:rPr>
              <a:t> </a:t>
            </a:r>
            <a:r>
              <a:rPr lang="ar-IQ" sz="6000" dirty="0" smtClean="0">
                <a:cs typeface="Ali-A-Sahifa" pitchFamily="2" charset="-78"/>
              </a:rPr>
              <a:t>    2- </a:t>
            </a:r>
            <a:r>
              <a:rPr lang="ar-IQ" sz="6000" dirty="0">
                <a:cs typeface="Ali-A-Sahifa" pitchFamily="2" charset="-78"/>
              </a:rPr>
              <a:t>المجموعة الوترية  </a:t>
            </a:r>
            <a:endParaRPr lang="ar-IQ" sz="6000" dirty="0" smtClean="0">
              <a:cs typeface="Ali-A-Sahifa" pitchFamily="2" charset="-78"/>
            </a:endParaRPr>
          </a:p>
          <a:p>
            <a:pPr algn="just"/>
            <a:r>
              <a:rPr lang="ar-IQ" sz="6000" dirty="0" smtClean="0">
                <a:cs typeface="Ali-A-Sahifa" pitchFamily="2" charset="-78"/>
              </a:rPr>
              <a:t>  3- </a:t>
            </a:r>
            <a:r>
              <a:rPr lang="ar-IQ" sz="6000" dirty="0">
                <a:cs typeface="Ali-A-Sahifa" pitchFamily="2" charset="-78"/>
              </a:rPr>
              <a:t>المجموعة اللحونة     </a:t>
            </a:r>
            <a:r>
              <a:rPr lang="ar-IQ" sz="6000" dirty="0" smtClean="0">
                <a:cs typeface="Ali-A-Sahifa" pitchFamily="2" charset="-78"/>
              </a:rPr>
              <a:t>4- </a:t>
            </a:r>
            <a:r>
              <a:rPr lang="ar-IQ" sz="6000" dirty="0">
                <a:cs typeface="Ali-A-Sahifa" pitchFamily="2" charset="-78"/>
              </a:rPr>
              <a:t>مجموعة الخلايا الهوائية المصفرية </a:t>
            </a:r>
            <a:endParaRPr lang="ar-IQ" sz="6000" dirty="0" smtClean="0">
              <a:cs typeface="Ali-A-Sahifa" pitchFamily="2" charset="-78"/>
            </a:endParaRPr>
          </a:p>
          <a:p>
            <a:pPr algn="just"/>
            <a:endParaRPr lang="ar-IQ" sz="6000" dirty="0"/>
          </a:p>
          <a:p>
            <a:pPr algn="just"/>
            <a:r>
              <a:rPr lang="ar-IQ" sz="6000" dirty="0" smtClean="0"/>
              <a:t>   </a:t>
            </a:r>
            <a:r>
              <a:rPr lang="ar-IQ" sz="6000" dirty="0" smtClean="0">
                <a:cs typeface="Ali-A-Sahifa" pitchFamily="2" charset="-78"/>
              </a:rPr>
              <a:t>هذه </a:t>
            </a:r>
            <a:r>
              <a:rPr lang="ar-IQ" sz="6000" dirty="0">
                <a:cs typeface="Ali-A-Sahifa" pitchFamily="2" charset="-78"/>
              </a:rPr>
              <a:t>التجاويف ثابتة لاتتحرك؛ لأنها تفتقر إلى الشبكات العضلية خلاف سائر أعضاء النطق، مع أنها تؤدي وظائف متعددة، من مثل تخفيف وزن الرأس وإحداث التوازن فضلاً عن الوظائف الصوتية، إذ لها </a:t>
            </a:r>
            <a:r>
              <a:rPr lang="en-US" sz="6000" dirty="0">
                <a:cs typeface="Ali-A-Sahifa" pitchFamily="2" charset="-78"/>
              </a:rPr>
              <a:t>»</a:t>
            </a:r>
            <a:r>
              <a:rPr lang="ar-IQ" sz="6000" dirty="0">
                <a:cs typeface="Ali-A-Sahifa" pitchFamily="2" charset="-78"/>
              </a:rPr>
              <a:t>تأثير في إنتاج الأصوات الأنفية كالميم والنون عندما يندفع الهواء منها بعد أن ينخفض الحنك اللين</a:t>
            </a:r>
            <a:r>
              <a:rPr lang="en-US" sz="6000" dirty="0" smtClean="0">
                <a:cs typeface="Ali-A-Sahifa" pitchFamily="2" charset="-78"/>
              </a:rPr>
              <a:t>«</a:t>
            </a:r>
            <a:r>
              <a:rPr lang="ar-IQ" sz="6000" dirty="0" smtClean="0">
                <a:cs typeface="Ali-A-Sahifa" pitchFamily="2" charset="-78"/>
              </a:rPr>
              <a:t>. </a:t>
            </a:r>
            <a:r>
              <a:rPr lang="ar-IQ" sz="6000" dirty="0">
                <a:cs typeface="Ali-A-Sahifa" pitchFamily="2" charset="-78"/>
              </a:rPr>
              <a:t>ومن أبرز المعالم الصوتية للتجويف الأنفي في عملية النطق هي: </a:t>
            </a:r>
            <a:endParaRPr lang="en-US" sz="3500" dirty="0"/>
          </a:p>
          <a:p>
            <a:pPr marL="514350" indent="-514350" algn="just">
              <a:buAutoNum type="arabic1Minus"/>
            </a:pPr>
            <a:r>
              <a:rPr lang="ar-IQ" sz="6000" b="1" dirty="0" smtClean="0">
                <a:cs typeface="Ali-A-Sahifa" pitchFamily="2" charset="-78"/>
              </a:rPr>
              <a:t>الأصوات </a:t>
            </a:r>
            <a:r>
              <a:rPr lang="ar-IQ" sz="6000" b="1" dirty="0">
                <a:cs typeface="Ali-A-Sahifa" pitchFamily="2" charset="-78"/>
              </a:rPr>
              <a:t>الأنفية "  </a:t>
            </a:r>
            <a:r>
              <a:rPr lang="en-GB" sz="6000" b="1" dirty="0">
                <a:cs typeface="Ali-A-Sahifa" pitchFamily="2" charset="-78"/>
              </a:rPr>
              <a:t>The Nasal Sounds</a:t>
            </a:r>
            <a:r>
              <a:rPr lang="ar-IQ" sz="6000" b="1" dirty="0">
                <a:cs typeface="Ali-A-Sahifa" pitchFamily="2" charset="-78"/>
              </a:rPr>
              <a:t>"</a:t>
            </a:r>
            <a:r>
              <a:rPr lang="ar-IQ" sz="6000" dirty="0">
                <a:cs typeface="Ali-A-Sahifa" pitchFamily="2" charset="-78"/>
              </a:rPr>
              <a:t>  وهي انطلاق الهواء من الأنف كلياً. </a:t>
            </a:r>
            <a:endParaRPr lang="ar-IQ" sz="6000" dirty="0" smtClean="0">
              <a:cs typeface="Ali-A-Sahifa" pitchFamily="2" charset="-78"/>
            </a:endParaRPr>
          </a:p>
          <a:p>
            <a:pPr marL="514350" indent="-514350" algn="just">
              <a:buAutoNum type="arabic1Minus"/>
            </a:pPr>
            <a:endParaRPr lang="en-US" sz="6000" dirty="0">
              <a:cs typeface="Ali-A-Sahifa" pitchFamily="2" charset="-78"/>
            </a:endParaRPr>
          </a:p>
          <a:p>
            <a:pPr algn="just"/>
            <a:r>
              <a:rPr lang="ar-IQ" sz="6000" b="1" dirty="0">
                <a:cs typeface="Ali-A-Sahifa" pitchFamily="2" charset="-78"/>
              </a:rPr>
              <a:t>ب- الأصوت المؤنفة  " </a:t>
            </a:r>
            <a:r>
              <a:rPr lang="en-US" sz="6000" b="1" dirty="0">
                <a:cs typeface="Ali-A-Sahifa" pitchFamily="2" charset="-78"/>
              </a:rPr>
              <a:t>Nasalized</a:t>
            </a:r>
            <a:r>
              <a:rPr lang="ar-IQ" sz="6000" b="1" dirty="0">
                <a:cs typeface="Ali-A-Sahifa" pitchFamily="2" charset="-78"/>
              </a:rPr>
              <a:t> "</a:t>
            </a:r>
            <a:r>
              <a:rPr lang="ar-IQ" sz="6000" dirty="0">
                <a:cs typeface="Ali-A-Sahifa" pitchFamily="2" charset="-78"/>
              </a:rPr>
              <a:t>وهي خاصية صوتية ثانوية للأصوات الخارجة من التجويف الفموي، من خلال السماح للهواء بالمرور عبر التجويف الأنفي في شكل تدخل تعديلي للصوت؛ لإضفاء سمة أخرى على الصوت من خلال اشتراك التجاويف الأنفية في إصدار الأصوات. إذ يمر الهواء من الفم مع السماح بمرور كمية منها عبر التجاويف . </a:t>
            </a:r>
            <a:endParaRPr lang="ar-IQ" sz="6000" dirty="0" smtClean="0">
              <a:cs typeface="Ali-A-Sahifa" pitchFamily="2" charset="-78"/>
            </a:endParaRPr>
          </a:p>
          <a:p>
            <a:pPr algn="just"/>
            <a:endParaRPr lang="en-US" sz="6000" dirty="0">
              <a:cs typeface="Ali-A-Sahifa" pitchFamily="2" charset="-78"/>
            </a:endParaRPr>
          </a:p>
          <a:p>
            <a:pPr algn="just"/>
            <a:r>
              <a:rPr lang="ar-IQ" sz="6000" b="1" dirty="0">
                <a:cs typeface="Ali-A-Sahifa" pitchFamily="2" charset="-78"/>
              </a:rPr>
              <a:t>ﺠ - الإنعدام :</a:t>
            </a:r>
            <a:r>
              <a:rPr lang="ar-IQ" sz="6000" dirty="0">
                <a:cs typeface="Ali-A-Sahifa" pitchFamily="2" charset="-78"/>
              </a:rPr>
              <a:t> وهي حالة يعزل فيها التجاويف الأنفية عن عملية النطق بقفل المجرى أمام التجويف الأنفي ليمر الهواء عبر التجويف الفموي وحده، </a:t>
            </a:r>
            <a:r>
              <a:rPr lang="en-US" sz="6000" dirty="0">
                <a:cs typeface="Ali-A-Sahifa" pitchFamily="2" charset="-78"/>
              </a:rPr>
              <a:t>»</a:t>
            </a:r>
            <a:r>
              <a:rPr lang="ar-IQ" sz="6000" dirty="0">
                <a:cs typeface="Ali-A-Sahifa" pitchFamily="2" charset="-78"/>
              </a:rPr>
              <a:t>وبذلك ينعدم الرنين الأنفي من تكوين النغمة الناتجة</a:t>
            </a:r>
            <a:r>
              <a:rPr lang="en-US" sz="6000" dirty="0">
                <a:cs typeface="Ali-A-Sahifa" pitchFamily="2" charset="-78"/>
              </a:rPr>
              <a:t>«</a:t>
            </a:r>
            <a:r>
              <a:rPr lang="ar-IQ" sz="6000" baseline="30000" dirty="0">
                <a:cs typeface="Ali-A-Sahifa" pitchFamily="2" charset="-78"/>
              </a:rPr>
              <a:t>()</a:t>
            </a:r>
            <a:r>
              <a:rPr lang="ar-IQ" sz="6000" dirty="0">
                <a:cs typeface="Ali-A-Sahifa" pitchFamily="2" charset="-78"/>
              </a:rPr>
              <a:t> أي ينعدم الصوت الموسيقي وأي أثر آخر للصوت </a:t>
            </a:r>
            <a:r>
              <a:rPr lang="ar-IQ" sz="6000" dirty="0" smtClean="0">
                <a:cs typeface="Ali-A-Sahifa" pitchFamily="2" charset="-78"/>
              </a:rPr>
              <a:t>بذلك. </a:t>
            </a:r>
            <a:endParaRPr lang="en-US" sz="6000" dirty="0">
              <a:cs typeface="Ali-A-Sahifa" pitchFamily="2" charset="-78"/>
            </a:endParaRPr>
          </a:p>
        </p:txBody>
      </p:sp>
    </p:spTree>
    <p:extLst>
      <p:ext uri="{BB962C8B-B14F-4D97-AF65-F5344CB8AC3E}">
        <p14:creationId xmlns:p14="http://schemas.microsoft.com/office/powerpoint/2010/main" val="23334699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1000"/>
                                        <p:tgtEl>
                                          <p:spTgt spid="2">
                                            <p:txEl>
                                              <p:pRg st="8" end="8"/>
                                            </p:txEl>
                                          </p:spTgt>
                                        </p:tgtEl>
                                      </p:cBhvr>
                                    </p:animEffect>
                                    <p:anim calcmode="lin" valueType="num">
                                      <p:cBhvr>
                                        <p:cTn id="3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7504" y="188640"/>
            <a:ext cx="8856983" cy="6480720"/>
          </a:xfrm>
          <a:ln>
            <a:solidFill>
              <a:schemeClr val="tx1"/>
            </a:solidFill>
          </a:ln>
        </p:spPr>
        <p:txBody>
          <a:bodyPr>
            <a:normAutofit/>
          </a:bodyPr>
          <a:lstStyle/>
          <a:p>
            <a:pPr algn="just"/>
            <a:r>
              <a:rPr lang="ar-IQ" dirty="0">
                <a:cs typeface="Ali-A-Sharif" pitchFamily="2" charset="-78"/>
              </a:rPr>
              <a:t>فيما قسم بعض الدارسين أعضاء النطق على ثلاثة </a:t>
            </a:r>
            <a:r>
              <a:rPr lang="ar-IQ" dirty="0" smtClean="0">
                <a:cs typeface="Ali-A-Sharif" pitchFamily="2" charset="-78"/>
              </a:rPr>
              <a:t>أجزاء وهي:</a:t>
            </a:r>
          </a:p>
          <a:p>
            <a:pPr algn="just"/>
            <a:endParaRPr lang="ar-IQ" dirty="0" smtClean="0">
              <a:cs typeface="Ali-A-Sharif" pitchFamily="2" charset="-78"/>
            </a:endParaRPr>
          </a:p>
          <a:p>
            <a:pPr algn="just"/>
            <a:r>
              <a:rPr lang="ar-IQ" dirty="0">
                <a:solidFill>
                  <a:schemeClr val="tx1"/>
                </a:solidFill>
                <a:cs typeface="Ali-A-Sharif" pitchFamily="2" charset="-78"/>
              </a:rPr>
              <a:t>1- الجهاز التنفسي "</a:t>
            </a:r>
            <a:r>
              <a:rPr lang="en-GB" dirty="0">
                <a:solidFill>
                  <a:schemeClr val="tx1"/>
                </a:solidFill>
                <a:cs typeface="Ali-A-Sharif" pitchFamily="2" charset="-78"/>
              </a:rPr>
              <a:t>Respiratory apparatus</a:t>
            </a:r>
            <a:r>
              <a:rPr lang="ar-IQ" dirty="0">
                <a:solidFill>
                  <a:schemeClr val="tx1"/>
                </a:solidFill>
                <a:cs typeface="Ali-A-Sharif" pitchFamily="2" charset="-78"/>
              </a:rPr>
              <a:t>" ويشمل الرئتين والقصبة الهوائية. </a:t>
            </a:r>
            <a:endParaRPr lang="ar-IQ" dirty="0" smtClean="0">
              <a:solidFill>
                <a:schemeClr val="tx1"/>
              </a:solidFill>
              <a:cs typeface="Ali-A-Sharif" pitchFamily="2" charset="-78"/>
            </a:endParaRPr>
          </a:p>
          <a:p>
            <a:pPr algn="just"/>
            <a:r>
              <a:rPr lang="ar-IQ" dirty="0" smtClean="0">
                <a:solidFill>
                  <a:schemeClr val="tx1"/>
                </a:solidFill>
                <a:cs typeface="Ali-A-Sharif" pitchFamily="2" charset="-78"/>
              </a:rPr>
              <a:t> </a:t>
            </a:r>
            <a:endParaRPr lang="en-US" dirty="0">
              <a:solidFill>
                <a:schemeClr val="tx1"/>
              </a:solidFill>
              <a:cs typeface="Ali-A-Sharif" pitchFamily="2" charset="-78"/>
            </a:endParaRPr>
          </a:p>
          <a:p>
            <a:pPr algn="just"/>
            <a:r>
              <a:rPr lang="ar-IQ" dirty="0">
                <a:solidFill>
                  <a:schemeClr val="tx1"/>
                </a:solidFill>
                <a:cs typeface="Ali-A-Sharif" pitchFamily="2" charset="-78"/>
              </a:rPr>
              <a:t>2-الحنجرة "</a:t>
            </a:r>
            <a:r>
              <a:rPr lang="en-GB" dirty="0">
                <a:solidFill>
                  <a:schemeClr val="tx1"/>
                </a:solidFill>
                <a:cs typeface="Ali-A-Sharif" pitchFamily="2" charset="-78"/>
              </a:rPr>
              <a:t>Larynx</a:t>
            </a:r>
            <a:r>
              <a:rPr lang="ar-IQ" dirty="0">
                <a:solidFill>
                  <a:schemeClr val="tx1"/>
                </a:solidFill>
                <a:cs typeface="Ali-A-Sharif" pitchFamily="2" charset="-78"/>
              </a:rPr>
              <a:t>" وتتكون من أحد عشر غضروفا، ثلاثه منها مفردة وأربعة مزدوجة التي تتولد فيها معظم الطاقة المستعملة في الكلام</a:t>
            </a:r>
            <a:r>
              <a:rPr lang="ar-IQ" dirty="0" smtClean="0">
                <a:solidFill>
                  <a:schemeClr val="tx1"/>
                </a:solidFill>
                <a:cs typeface="Ali-A-Sharif" pitchFamily="2" charset="-78"/>
              </a:rPr>
              <a:t>.</a:t>
            </a:r>
          </a:p>
          <a:p>
            <a:pPr algn="just"/>
            <a:endParaRPr lang="en-US" dirty="0">
              <a:solidFill>
                <a:schemeClr val="tx1"/>
              </a:solidFill>
              <a:cs typeface="Ali-A-Sharif" pitchFamily="2" charset="-78"/>
            </a:endParaRPr>
          </a:p>
          <a:p>
            <a:pPr algn="just"/>
            <a:r>
              <a:rPr lang="ar-IQ" dirty="0">
                <a:solidFill>
                  <a:schemeClr val="tx1"/>
                </a:solidFill>
                <a:cs typeface="Ali-A-Sharif" pitchFamily="2" charset="-78"/>
              </a:rPr>
              <a:t>3- التجاويف فوق المزمارية : وتشمل الحلق والفم والأنف والشفتين، وهذه التجاويف تكون مضخات للرئتين الصوتي الذي يعرف بالضوضاء أثناء الكلام, إلا أنها في الأصل مكونات أساسية لعملية النطق لكن من دون التفضيل بين التجاويف النطقية التي تتوزع:</a:t>
            </a:r>
            <a:endParaRPr lang="en-US" dirty="0">
              <a:solidFill>
                <a:schemeClr val="tx1"/>
              </a:solidFill>
              <a:cs typeface="Ali-A-Sharif" pitchFamily="2" charset="-78"/>
            </a:endParaRPr>
          </a:p>
          <a:p>
            <a:pPr algn="just"/>
            <a:r>
              <a:rPr lang="ar-IQ" dirty="0">
                <a:solidFill>
                  <a:schemeClr val="tx1"/>
                </a:solidFill>
                <a:cs typeface="Ali-A-Sharif" pitchFamily="2" charset="-78"/>
              </a:rPr>
              <a:t>على :- </a:t>
            </a:r>
            <a:r>
              <a:rPr lang="ar-IQ" dirty="0" smtClean="0">
                <a:solidFill>
                  <a:schemeClr val="tx1"/>
                </a:solidFill>
                <a:cs typeface="Ali-A-Sharif" pitchFamily="2" charset="-78"/>
              </a:rPr>
              <a:t>1- </a:t>
            </a:r>
            <a:r>
              <a:rPr lang="ar-IQ" dirty="0">
                <a:solidFill>
                  <a:schemeClr val="tx1"/>
                </a:solidFill>
                <a:cs typeface="Ali-A-Sharif" pitchFamily="2" charset="-78"/>
              </a:rPr>
              <a:t>التجويف الرئوي  </a:t>
            </a:r>
            <a:endParaRPr lang="ar-IQ" dirty="0" smtClean="0">
              <a:solidFill>
                <a:schemeClr val="tx1"/>
              </a:solidFill>
              <a:cs typeface="Ali-A-Sharif" pitchFamily="2" charset="-78"/>
            </a:endParaRPr>
          </a:p>
          <a:p>
            <a:pPr algn="just"/>
            <a:r>
              <a:rPr lang="ar-IQ" dirty="0">
                <a:solidFill>
                  <a:schemeClr val="tx1"/>
                </a:solidFill>
                <a:cs typeface="Ali-A-Sharif" pitchFamily="2" charset="-78"/>
              </a:rPr>
              <a:t> </a:t>
            </a:r>
            <a:r>
              <a:rPr lang="ar-IQ" dirty="0" smtClean="0">
                <a:solidFill>
                  <a:schemeClr val="tx1"/>
                </a:solidFill>
                <a:cs typeface="Ali-A-Sharif" pitchFamily="2" charset="-78"/>
              </a:rPr>
              <a:t>         2- </a:t>
            </a:r>
            <a:r>
              <a:rPr lang="ar-IQ" dirty="0">
                <a:solidFill>
                  <a:schemeClr val="tx1"/>
                </a:solidFill>
                <a:cs typeface="Ali-A-Sharif" pitchFamily="2" charset="-78"/>
              </a:rPr>
              <a:t>التجويف الحلقي </a:t>
            </a:r>
            <a:endParaRPr lang="ar-IQ" dirty="0" smtClean="0">
              <a:solidFill>
                <a:schemeClr val="tx1"/>
              </a:solidFill>
              <a:cs typeface="Ali-A-Sharif" pitchFamily="2" charset="-78"/>
            </a:endParaRPr>
          </a:p>
          <a:p>
            <a:pPr algn="just"/>
            <a:r>
              <a:rPr lang="ar-IQ" dirty="0">
                <a:solidFill>
                  <a:schemeClr val="tx1"/>
                </a:solidFill>
                <a:cs typeface="Ali-A-Sharif" pitchFamily="2" charset="-78"/>
              </a:rPr>
              <a:t> </a:t>
            </a:r>
            <a:r>
              <a:rPr lang="ar-IQ" dirty="0" smtClean="0">
                <a:solidFill>
                  <a:schemeClr val="tx1"/>
                </a:solidFill>
                <a:cs typeface="Ali-A-Sharif" pitchFamily="2" charset="-78"/>
              </a:rPr>
              <a:t>         </a:t>
            </a:r>
            <a:r>
              <a:rPr lang="ar-IQ" dirty="0">
                <a:solidFill>
                  <a:schemeClr val="tx1"/>
                </a:solidFill>
                <a:cs typeface="Ali-A-Sharif" pitchFamily="2" charset="-78"/>
              </a:rPr>
              <a:t>3- التجويف الفموي </a:t>
            </a:r>
            <a:endParaRPr lang="ar-IQ" dirty="0" smtClean="0">
              <a:solidFill>
                <a:schemeClr val="tx1"/>
              </a:solidFill>
              <a:cs typeface="Ali-A-Sharif" pitchFamily="2" charset="-78"/>
            </a:endParaRPr>
          </a:p>
          <a:p>
            <a:pPr algn="just"/>
            <a:r>
              <a:rPr lang="ar-IQ" dirty="0" smtClean="0"/>
              <a:t>       </a:t>
            </a:r>
            <a:r>
              <a:rPr lang="ar-IQ" dirty="0">
                <a:solidFill>
                  <a:schemeClr val="tx1"/>
                </a:solidFill>
                <a:cs typeface="Ali-A-Sharif" pitchFamily="2" charset="-78"/>
              </a:rPr>
              <a:t> 4 - التجويف الأنفي                                  </a:t>
            </a:r>
            <a:endParaRPr lang="en-US" dirty="0">
              <a:solidFill>
                <a:schemeClr val="tx1"/>
              </a:solidFill>
              <a:cs typeface="Ali-A-Sharif" pitchFamily="2" charset="-78"/>
            </a:endParaRPr>
          </a:p>
          <a:p>
            <a:pPr algn="just"/>
            <a:endParaRPr lang="ar-IQ" dirty="0"/>
          </a:p>
        </p:txBody>
      </p:sp>
    </p:spTree>
    <p:extLst>
      <p:ext uri="{BB962C8B-B14F-4D97-AF65-F5344CB8AC3E}">
        <p14:creationId xmlns:p14="http://schemas.microsoft.com/office/powerpoint/2010/main" val="101979702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arn(inVertical)">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circle(in)">
                                      <p:cBhvr>
                                        <p:cTn id="29" dur="20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1000"/>
                                        <p:tgtEl>
                                          <p:spTgt spid="2">
                                            <p:txEl>
                                              <p:pRg st="8" end="8"/>
                                            </p:txEl>
                                          </p:spTgt>
                                        </p:tgtEl>
                                      </p:cBhvr>
                                    </p:animEffect>
                                    <p:anim calcmode="lin" valueType="num">
                                      <p:cBhvr>
                                        <p:cTn id="3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1000"/>
                                        <p:tgtEl>
                                          <p:spTgt spid="2">
                                            <p:txEl>
                                              <p:pRg st="9" end="9"/>
                                            </p:txEl>
                                          </p:spTgt>
                                        </p:tgtEl>
                                      </p:cBhvr>
                                    </p:animEffect>
                                    <p:anim calcmode="lin" valueType="num">
                                      <p:cBhvr>
                                        <p:cTn id="4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 calcmode="lin" valueType="num">
                                      <p:cBhvr additive="base">
                                        <p:cTn id="48"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5536" y="476672"/>
            <a:ext cx="8280919" cy="5904655"/>
          </a:xfrm>
        </p:spPr>
        <p:txBody>
          <a:bodyPr/>
          <a:lstStyle/>
          <a:p>
            <a:pPr algn="just"/>
            <a:endParaRPr lang="ar-IQ" dirty="0"/>
          </a:p>
        </p:txBody>
      </p:sp>
      <p:pic>
        <p:nvPicPr>
          <p:cNvPr id="4" name="Picture 3" descr="https://encrypted-tbn1.gstatic.com/images?q=tbn:ANd9GcTGFvdGw8y9L5yRdOoSal6Oo2oyFT3ib1McypFGdVOYY6nF0uYKLw"/>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96752"/>
            <a:ext cx="6192688" cy="4464496"/>
          </a:xfrm>
          <a:prstGeom prst="rect">
            <a:avLst/>
          </a:prstGeom>
          <a:noFill/>
          <a:ln>
            <a:noFill/>
          </a:ln>
        </p:spPr>
      </p:pic>
    </p:spTree>
    <p:extLst>
      <p:ext uri="{BB962C8B-B14F-4D97-AF65-F5344CB8AC3E}">
        <p14:creationId xmlns:p14="http://schemas.microsoft.com/office/powerpoint/2010/main" val="162808378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60648"/>
            <a:ext cx="8712967" cy="6408711"/>
          </a:xfrm>
        </p:spPr>
        <p:txBody>
          <a:bodyPr/>
          <a:lstStyle/>
          <a:p>
            <a:r>
              <a:rPr lang="ar-IQ" dirty="0"/>
              <a:t> </a:t>
            </a:r>
            <a:endParaRPr lang="en-US" dirty="0"/>
          </a:p>
          <a:p>
            <a:r>
              <a:rPr lang="ar-IQ" dirty="0"/>
              <a:t> </a:t>
            </a:r>
            <a:endParaRPr lang="en-US" dirty="0"/>
          </a:p>
          <a:p>
            <a:r>
              <a:rPr lang="ar-SA" dirty="0"/>
              <a:t> </a:t>
            </a:r>
            <a:endParaRPr lang="en-US" dirty="0"/>
          </a:p>
          <a:p>
            <a:r>
              <a:rPr lang="ar-SA" dirty="0"/>
              <a:t> </a:t>
            </a:r>
            <a:endParaRPr lang="en-US" dirty="0"/>
          </a:p>
          <a:p>
            <a:r>
              <a:rPr lang="ar-SA" dirty="0"/>
              <a:t> </a:t>
            </a:r>
            <a:endParaRPr lang="en-US" dirty="0"/>
          </a:p>
          <a:p>
            <a:r>
              <a:rPr lang="ar-SA" dirty="0"/>
              <a:t> </a:t>
            </a:r>
            <a:endParaRPr lang="en-US" dirty="0"/>
          </a:p>
          <a:p>
            <a:r>
              <a:rPr lang="ar-SA" dirty="0"/>
              <a:t> </a:t>
            </a:r>
            <a:r>
              <a:rPr lang="en-US" dirty="0"/>
              <a:t> </a:t>
            </a:r>
            <a:r>
              <a:rPr lang="ar-SA" dirty="0"/>
              <a:t> </a:t>
            </a:r>
            <a:endParaRPr lang="en-US" dirty="0"/>
          </a:p>
          <a:p>
            <a:r>
              <a:rPr lang="ar-SA" dirty="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45232"/>
            <a:ext cx="5419137" cy="61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23728" y="4964975"/>
            <a:ext cx="3851920" cy="1200329"/>
          </a:xfrm>
          <a:prstGeom prst="rect">
            <a:avLst/>
          </a:prstGeom>
        </p:spPr>
        <p:txBody>
          <a:bodyPr wrap="square">
            <a:spAutoFit/>
          </a:bodyPr>
          <a:lstStyle/>
          <a:p>
            <a:r>
              <a:rPr lang="ar-SA" dirty="0" smtClean="0"/>
              <a:t> </a:t>
            </a:r>
            <a:r>
              <a:rPr lang="ar-IQ" dirty="0" smtClean="0"/>
              <a:t>التجويف الرئوي     </a:t>
            </a:r>
            <a:r>
              <a:rPr lang="en-US" dirty="0" smtClean="0"/>
              <a:t>Lungs</a:t>
            </a:r>
          </a:p>
          <a:p>
            <a:pPr lvl="0"/>
            <a:r>
              <a:rPr lang="ar-IQ" dirty="0" smtClean="0"/>
              <a:t>التجويف الحلق     </a:t>
            </a:r>
            <a:r>
              <a:rPr lang="en-US" dirty="0" smtClean="0"/>
              <a:t>Trachea</a:t>
            </a:r>
          </a:p>
          <a:p>
            <a:pPr lvl="0"/>
            <a:r>
              <a:rPr lang="ar-IQ" dirty="0" smtClean="0"/>
              <a:t>التجويف الفموي  </a:t>
            </a:r>
            <a:r>
              <a:rPr lang="en-US" dirty="0" smtClean="0"/>
              <a:t>Mouth  </a:t>
            </a:r>
          </a:p>
          <a:p>
            <a:pPr lvl="0"/>
            <a:r>
              <a:rPr lang="ar-IQ" dirty="0" smtClean="0"/>
              <a:t>التجويف الأنفي    </a:t>
            </a:r>
            <a:r>
              <a:rPr lang="en-US" dirty="0" smtClean="0"/>
              <a:t>Nose    </a:t>
            </a:r>
            <a:endParaRPr lang="en-US" dirty="0"/>
          </a:p>
        </p:txBody>
      </p:sp>
    </p:spTree>
    <p:extLst>
      <p:ext uri="{BB962C8B-B14F-4D97-AF65-F5344CB8AC3E}">
        <p14:creationId xmlns:p14="http://schemas.microsoft.com/office/powerpoint/2010/main" val="20854783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60648"/>
            <a:ext cx="8712967" cy="6408711"/>
          </a:xfrm>
        </p:spPr>
        <p:txBody>
          <a:bodyPr/>
          <a:lstStyle/>
          <a:p>
            <a:pPr algn="ctr"/>
            <a:r>
              <a:rPr lang="ar-IQ" sz="3200" dirty="0">
                <a:cs typeface="AF_Aseer" pitchFamily="2" charset="-78"/>
              </a:rPr>
              <a:t>أعضاء النطق التي نتناولها بحسب التسلسل الأدائي في العملية الكلامية. </a:t>
            </a:r>
            <a:endParaRPr lang="ar-IQ" sz="3200" dirty="0" smtClean="0">
              <a:cs typeface="AF_Aseer" pitchFamily="2" charset="-78"/>
            </a:endParaRPr>
          </a:p>
          <a:p>
            <a:pPr algn="just"/>
            <a:endParaRPr lang="ar-IQ" sz="2800" b="1" dirty="0">
              <a:cs typeface="Ali-A-Sharif" pitchFamily="2" charset="-78"/>
            </a:endParaRPr>
          </a:p>
          <a:p>
            <a:pPr algn="just"/>
            <a:r>
              <a:rPr lang="ar-IQ" sz="3200" b="1" dirty="0" smtClean="0">
                <a:solidFill>
                  <a:srgbClr val="C00000"/>
                </a:solidFill>
                <a:cs typeface="Ali-A-Sharif" pitchFamily="2" charset="-78"/>
              </a:rPr>
              <a:t>1- </a:t>
            </a:r>
            <a:r>
              <a:rPr lang="ar-IQ" sz="3200" b="1" dirty="0">
                <a:solidFill>
                  <a:srgbClr val="C00000"/>
                </a:solidFill>
                <a:cs typeface="Ali-A-Sharif" pitchFamily="2" charset="-78"/>
              </a:rPr>
              <a:t>الرئتان "</a:t>
            </a:r>
            <a:r>
              <a:rPr lang="en-GB" sz="3200" b="1" dirty="0">
                <a:solidFill>
                  <a:srgbClr val="C00000"/>
                </a:solidFill>
                <a:cs typeface="Ali-A-Sharif" pitchFamily="2" charset="-78"/>
              </a:rPr>
              <a:t>The lungs</a:t>
            </a:r>
            <a:r>
              <a:rPr lang="ar-IQ" sz="3200" b="1" dirty="0" smtClean="0">
                <a:solidFill>
                  <a:srgbClr val="C00000"/>
                </a:solidFill>
                <a:cs typeface="Ali-A-Sharif" pitchFamily="2" charset="-78"/>
              </a:rPr>
              <a:t>"</a:t>
            </a:r>
            <a:r>
              <a:rPr lang="ar-IQ" sz="3200" dirty="0" smtClean="0">
                <a:solidFill>
                  <a:srgbClr val="C00000"/>
                </a:solidFill>
                <a:cs typeface="Ali-A-Sharif" pitchFamily="2" charset="-78"/>
              </a:rPr>
              <a:t>: </a:t>
            </a:r>
          </a:p>
          <a:p>
            <a:pPr algn="just"/>
            <a:endParaRPr lang="ar-IQ" sz="3200" dirty="0" smtClean="0">
              <a:solidFill>
                <a:srgbClr val="C00000"/>
              </a:solidFill>
              <a:cs typeface="Ali-A-Sharif" pitchFamily="2" charset="-78"/>
            </a:endParaRPr>
          </a:p>
          <a:p>
            <a:pPr algn="just"/>
            <a:r>
              <a:rPr lang="ar-IQ" sz="3200" dirty="0">
                <a:cs typeface="Ali-A-Sharif" pitchFamily="2" charset="-78"/>
              </a:rPr>
              <a:t> </a:t>
            </a:r>
            <a:r>
              <a:rPr lang="ar-IQ" sz="3200" dirty="0" smtClean="0">
                <a:cs typeface="Ali-A-Sharif" pitchFamily="2" charset="-78"/>
              </a:rPr>
              <a:t>    </a:t>
            </a:r>
            <a:r>
              <a:rPr lang="ar-IQ" sz="3200" dirty="0" smtClean="0">
                <a:solidFill>
                  <a:schemeClr val="tx1"/>
                </a:solidFill>
                <a:cs typeface="Ali-A-Sharif" pitchFamily="2" charset="-78"/>
              </a:rPr>
              <a:t>تعد </a:t>
            </a:r>
            <a:r>
              <a:rPr lang="ar-IQ" sz="3200" dirty="0">
                <a:solidFill>
                  <a:schemeClr val="tx1"/>
                </a:solidFill>
                <a:cs typeface="Ali-A-Sharif" pitchFamily="2" charset="-78"/>
              </a:rPr>
              <a:t>الرئتان من الأعضاء المهمة للنطق عند الإنسان؛ لأنهما توفران الوسط الهوائي لعملية التنفس، إذ بها يستخلص الأوكسجين من الهواء ليزود الدم به، بعد عملية كيميائية بتغييره بغاز الثاني أوكسجين الكاربون المُضر التي تقوم عليهما حياة الإنسان. وتكونان في شكل كتلتين مخروطتين قوامهما إسفنجي شديد المرونة والقوة كالمطاط وتغطيتهما مادة بلورية، ويقعان في جانبي الخط المنصف في التجويف الصدري الذي يشغله القلب، ولهما دور أساسي في عمليتي الشهيق "</a:t>
            </a:r>
            <a:r>
              <a:rPr lang="en-GB" sz="3200" dirty="0">
                <a:solidFill>
                  <a:schemeClr val="tx1"/>
                </a:solidFill>
                <a:cs typeface="Ali-A-Sharif" pitchFamily="2" charset="-78"/>
              </a:rPr>
              <a:t>inspiration</a:t>
            </a:r>
            <a:r>
              <a:rPr lang="ar-IQ" sz="3200" dirty="0">
                <a:solidFill>
                  <a:schemeClr val="tx1"/>
                </a:solidFill>
                <a:cs typeface="Ali-A-Sharif" pitchFamily="2" charset="-78"/>
              </a:rPr>
              <a:t>"  والزفير "</a:t>
            </a:r>
            <a:r>
              <a:rPr lang="en-GB" sz="3200" dirty="0">
                <a:solidFill>
                  <a:schemeClr val="tx1"/>
                </a:solidFill>
                <a:cs typeface="Ali-A-Sharif" pitchFamily="2" charset="-78"/>
              </a:rPr>
              <a:t>expiration</a:t>
            </a:r>
            <a:r>
              <a:rPr lang="ar-IQ" sz="3200" dirty="0" smtClean="0">
                <a:solidFill>
                  <a:schemeClr val="tx1"/>
                </a:solidFill>
                <a:cs typeface="Ali-A-Sharif" pitchFamily="2" charset="-78"/>
              </a:rPr>
              <a:t>"</a:t>
            </a:r>
            <a:endParaRPr lang="ar-IQ" sz="3200" dirty="0">
              <a:solidFill>
                <a:schemeClr val="tx1"/>
              </a:solidFill>
              <a:cs typeface="Ali-A-Sharif" pitchFamily="2" charset="-78"/>
            </a:endParaRPr>
          </a:p>
        </p:txBody>
      </p:sp>
    </p:spTree>
    <p:extLst>
      <p:ext uri="{BB962C8B-B14F-4D97-AF65-F5344CB8AC3E}">
        <p14:creationId xmlns:p14="http://schemas.microsoft.com/office/powerpoint/2010/main" val="416331839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1520" y="260648"/>
            <a:ext cx="8568951" cy="6336703"/>
          </a:xfrm>
        </p:spPr>
        <p:txBody>
          <a:bodyPr>
            <a:normAutofit fontScale="92500" lnSpcReduction="20000"/>
          </a:bodyPr>
          <a:lstStyle/>
          <a:p>
            <a:pPr algn="just"/>
            <a:r>
              <a:rPr lang="ar-IQ" dirty="0"/>
              <a:t> </a:t>
            </a:r>
            <a:r>
              <a:rPr lang="ar-IQ" dirty="0" smtClean="0"/>
              <a:t>   </a:t>
            </a:r>
            <a:r>
              <a:rPr lang="ar-IQ" sz="3200" dirty="0">
                <a:solidFill>
                  <a:schemeClr val="tx1"/>
                </a:solidFill>
                <a:cs typeface="Ali-A-Sharif" pitchFamily="2" charset="-78"/>
              </a:rPr>
              <a:t> -وتتكون الرئتان من حويصلات هوائية وأوعية دموية وأعصاب ثم النسيج الضام, إذ يمكن للإنسان من خلالهما أن يتنفس, وذلك كل خمس ثوان مؤدياً عمليتين متتاليتين من الشهيق والزفير، إلا أن التحكم فيهما قد يكون مناسباً فالشهيق يمكن أن تقتصر في 15% من دورة التنفس.</a:t>
            </a:r>
          </a:p>
          <a:p>
            <a:pPr algn="just"/>
            <a:r>
              <a:rPr lang="ar-IQ" sz="1000" dirty="0">
                <a:solidFill>
                  <a:schemeClr val="tx1"/>
                </a:solidFill>
                <a:cs typeface="Ali-A-Sharif" pitchFamily="2" charset="-78"/>
              </a:rPr>
              <a:t> </a:t>
            </a:r>
            <a:endParaRPr lang="en-US" sz="500" dirty="0">
              <a:solidFill>
                <a:schemeClr val="tx1"/>
              </a:solidFill>
              <a:cs typeface="Ali-A-Sharif" pitchFamily="2" charset="-78"/>
            </a:endParaRPr>
          </a:p>
          <a:p>
            <a:pPr algn="just"/>
            <a:r>
              <a:rPr lang="ar-IQ" sz="3200" dirty="0">
                <a:solidFill>
                  <a:schemeClr val="tx1"/>
                </a:solidFill>
                <a:cs typeface="Ali-A-Sharif" pitchFamily="2" charset="-78"/>
              </a:rPr>
              <a:t>      وتقاس قدرة الرئة من خلال تمددها وانكماشها في حالتي الشهيق والزفير، ففي وضع الراحة يكون ضغط هواء التنفس مساوياً للضغط الجوي، وفي هذه الحالة تكون كمية الهواء ثابتة بمقدار ثلاثة أرباع الجالون, أما في حالتي الشهيق والزفير فإن مقدار الهواء ينقص أو يزيد نصف جالون</a:t>
            </a:r>
            <a:r>
              <a:rPr lang="ar-IQ" sz="3200" dirty="0" smtClean="0">
                <a:solidFill>
                  <a:schemeClr val="tx1"/>
                </a:solidFill>
                <a:cs typeface="Ali-A-Sharif" pitchFamily="2" charset="-78"/>
              </a:rPr>
              <a:t>.</a:t>
            </a:r>
          </a:p>
          <a:p>
            <a:pPr algn="just"/>
            <a:endParaRPr lang="ar-IQ" sz="1400" dirty="0">
              <a:solidFill>
                <a:schemeClr val="tx1"/>
              </a:solidFill>
              <a:cs typeface="Ali-A-Sharif" pitchFamily="2" charset="-78"/>
            </a:endParaRPr>
          </a:p>
          <a:p>
            <a:pPr algn="just"/>
            <a:r>
              <a:rPr lang="ar-IQ" sz="3200" dirty="0">
                <a:solidFill>
                  <a:schemeClr val="tx1"/>
                </a:solidFill>
                <a:cs typeface="Ali-A-Sharif" pitchFamily="2" charset="-78"/>
              </a:rPr>
              <a:t> - وقد تزداد عمليتا الشهيق والزفير سرعة من خلال مرور الفرد بحالات نفسية تؤثر في كمية الهواء المنبعث من الرئة, التي تؤثر سلباً في النشاط الكلامي كمثال فقدان الكلمات أو إختصارها مثل قول الساقي في قصة يوسف من </a:t>
            </a:r>
            <a:r>
              <a:rPr lang="ar-IQ" sz="3200" dirty="0" smtClean="0">
                <a:solidFill>
                  <a:schemeClr val="tx1"/>
                </a:solidFill>
                <a:cs typeface="Ali-A-Sharif" pitchFamily="2" charset="-78"/>
              </a:rPr>
              <a:t>.</a:t>
            </a:r>
          </a:p>
          <a:p>
            <a:pPr algn="just"/>
            <a:r>
              <a:rPr lang="ar-IQ" sz="3200" dirty="0" smtClean="0">
                <a:solidFill>
                  <a:schemeClr val="tx1"/>
                </a:solidFill>
                <a:cs typeface="Ali-A-Sahifa" pitchFamily="2" charset="-78"/>
              </a:rPr>
              <a:t>((</a:t>
            </a:r>
            <a:r>
              <a:rPr lang="ar-IQ" sz="3200" dirty="0">
                <a:cs typeface="Ali-A-Sahifa" pitchFamily="2" charset="-78"/>
              </a:rPr>
              <a:t>وَقَالَ الَّذِي نَجَا مِنْهُمَا وَادَّكَرَ بَعْدَ أُمَّةٍ أَنَا أُنَبِّئُكُم بِتَأْوِيلِهِ فَأَرْسِلُونِ (45) يُوسُفُ أَيُّهَا الصِّدِّيقُ أَفْتِنَا فِي سَبْعِ بَقَرَاتٍ سِمَانٍ يَأْكُلُهُنَّ سَبْعٌ عِجَافٌ وَسَبْعِ سُنبُلَاتٍ خُضْرٍ وَأُخَرَ يَابِسَاتٍ لَّعَلِّي أَرْجِعُ إِلَى النَّاسِ لَعَلَّهُمْ يَعْلَمُونَ (46</a:t>
            </a:r>
            <a:r>
              <a:rPr lang="ar-IQ" sz="3200" dirty="0" smtClean="0">
                <a:cs typeface="Ali-A-Sahifa" pitchFamily="2" charset="-78"/>
              </a:rPr>
              <a:t>))</a:t>
            </a:r>
            <a:endParaRPr lang="ar-IQ" sz="3200" dirty="0">
              <a:cs typeface="Ali-A-Sahifa" pitchFamily="2" charset="-78"/>
            </a:endParaRPr>
          </a:p>
        </p:txBody>
      </p:sp>
    </p:spTree>
    <p:extLst>
      <p:ext uri="{BB962C8B-B14F-4D97-AF65-F5344CB8AC3E}">
        <p14:creationId xmlns:p14="http://schemas.microsoft.com/office/powerpoint/2010/main" val="11910020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39" y="332656"/>
            <a:ext cx="8256917"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43608" y="692696"/>
            <a:ext cx="6768752" cy="369332"/>
          </a:xfrm>
          <a:prstGeom prst="rect">
            <a:avLst/>
          </a:prstGeom>
        </p:spPr>
        <p:txBody>
          <a:bodyPr wrap="square">
            <a:spAutoFit/>
          </a:bodyPr>
          <a:lstStyle/>
          <a:p>
            <a:pPr algn="just"/>
            <a:r>
              <a:rPr lang="ar-IQ" b="1" dirty="0"/>
              <a:t>فصوص الرئة و الأجزاء الأخرى ومديات الاتساع و اللانكماش</a:t>
            </a:r>
            <a:endParaRPr lang="ar-IQ" dirty="0"/>
          </a:p>
        </p:txBody>
      </p:sp>
    </p:spTree>
    <p:extLst>
      <p:ext uri="{BB962C8B-B14F-4D97-AF65-F5344CB8AC3E}">
        <p14:creationId xmlns:p14="http://schemas.microsoft.com/office/powerpoint/2010/main" val="179824171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60648"/>
            <a:ext cx="8568951" cy="6336703"/>
          </a:xfrm>
        </p:spPr>
        <p:txBody>
          <a:bodyPr/>
          <a:lstStyle/>
          <a:p>
            <a:pPr marL="342900" indent="-342900" algn="just">
              <a:buFontTx/>
              <a:buChar char="-"/>
            </a:pPr>
            <a:r>
              <a:rPr lang="ar-IQ" sz="3000" dirty="0">
                <a:solidFill>
                  <a:schemeClr val="tx1"/>
                </a:solidFill>
                <a:cs typeface="Ali-A-Sharif" pitchFamily="2" charset="-78"/>
              </a:rPr>
              <a:t> </a:t>
            </a:r>
            <a:r>
              <a:rPr lang="ar-IQ" sz="3000" dirty="0" smtClean="0">
                <a:solidFill>
                  <a:schemeClr val="tx1"/>
                </a:solidFill>
                <a:cs typeface="Ali-A-Sharif" pitchFamily="2" charset="-78"/>
              </a:rPr>
              <a:t>2-</a:t>
            </a:r>
            <a:r>
              <a:rPr lang="ar-IQ" sz="3000" dirty="0" smtClean="0">
                <a:solidFill>
                  <a:schemeClr val="tx1"/>
                </a:solidFill>
                <a:cs typeface="Ali-A-Sharif" pitchFamily="2" charset="-78"/>
              </a:rPr>
              <a:t>القصبة </a:t>
            </a:r>
            <a:r>
              <a:rPr lang="ar-IQ" sz="3000" dirty="0">
                <a:solidFill>
                  <a:schemeClr val="tx1"/>
                </a:solidFill>
                <a:cs typeface="Ali-A-Sharif" pitchFamily="2" charset="-78"/>
              </a:rPr>
              <a:t>الهوائية -الرغامى </a:t>
            </a:r>
            <a:r>
              <a:rPr lang="en-US" sz="3000" dirty="0">
                <a:solidFill>
                  <a:schemeClr val="tx1"/>
                </a:solidFill>
                <a:cs typeface="Ali-A-Sharif" pitchFamily="2" charset="-78"/>
              </a:rPr>
              <a:t>The Trachea -</a:t>
            </a:r>
            <a:r>
              <a:rPr lang="ar-IQ" sz="3000" dirty="0" smtClean="0">
                <a:solidFill>
                  <a:schemeClr val="tx1"/>
                </a:solidFill>
                <a:cs typeface="Ali-A-Sharif" pitchFamily="2" charset="-78"/>
              </a:rPr>
              <a:t>:</a:t>
            </a:r>
          </a:p>
          <a:p>
            <a:pPr marL="342900" indent="-342900" algn="just">
              <a:buFontTx/>
              <a:buChar char="-"/>
            </a:pPr>
            <a:endParaRPr lang="ar-IQ" sz="3000" dirty="0">
              <a:solidFill>
                <a:schemeClr val="tx1"/>
              </a:solidFill>
              <a:cs typeface="Ali-A-Sharif" pitchFamily="2" charset="-78"/>
            </a:endParaRPr>
          </a:p>
          <a:p>
            <a:pPr marL="342900" indent="-342900" algn="just">
              <a:buFontTx/>
              <a:buChar char="-"/>
            </a:pPr>
            <a:r>
              <a:rPr lang="ar-IQ" sz="3000" dirty="0">
                <a:solidFill>
                  <a:schemeClr val="tx1"/>
                </a:solidFill>
                <a:cs typeface="Ali-A-Sharif" pitchFamily="2" charset="-78"/>
              </a:rPr>
              <a:t>وهي أنبوب مرن مؤلف من غضاريف حَلَقية غير متكاملة الإستدارة من الخلف، ومرتبطة بعضها ببعض بغشاء مخاطي ومبطن من الداخل </a:t>
            </a:r>
            <a:r>
              <a:rPr lang="en-US" sz="3000" dirty="0">
                <a:solidFill>
                  <a:schemeClr val="tx1"/>
                </a:solidFill>
                <a:cs typeface="Ali-A-Sharif" pitchFamily="2" charset="-78"/>
              </a:rPr>
              <a:t>»</a:t>
            </a:r>
            <a:r>
              <a:rPr lang="ar-IQ" sz="3000" dirty="0">
                <a:solidFill>
                  <a:schemeClr val="tx1"/>
                </a:solidFill>
                <a:cs typeface="Ali-A-Sharif" pitchFamily="2" charset="-78"/>
              </a:rPr>
              <a:t>بنسيج ذي أهداب ليحتجز العلائق والمواد الضارة التي قد تكون مع الهواء</a:t>
            </a:r>
            <a:r>
              <a:rPr lang="en-US" sz="3000" dirty="0">
                <a:solidFill>
                  <a:schemeClr val="tx1"/>
                </a:solidFill>
                <a:cs typeface="Ali-A-Sharif" pitchFamily="2" charset="-78"/>
              </a:rPr>
              <a:t>«</a:t>
            </a:r>
            <a:r>
              <a:rPr lang="ar-IQ" sz="3000" dirty="0">
                <a:solidFill>
                  <a:schemeClr val="tx1"/>
                </a:solidFill>
                <a:cs typeface="Ali-A-Sharif" pitchFamily="2" charset="-78"/>
              </a:rPr>
              <a:t>()، ويتراوح قطرالقصبة بين (2-2.5سم) وطولها حوالي (11سم). مع مراعاة التباين فيها بين الرجل والمرأة. </a:t>
            </a:r>
            <a:endParaRPr lang="en-US" sz="3000" dirty="0">
              <a:solidFill>
                <a:schemeClr val="tx1"/>
              </a:solidFill>
              <a:cs typeface="Ali-A-Sharif" pitchFamily="2" charset="-78"/>
            </a:endParaRPr>
          </a:p>
          <a:p>
            <a:pPr marL="342900" indent="-342900" algn="just">
              <a:buFontTx/>
              <a:buChar char="-"/>
            </a:pPr>
            <a:r>
              <a:rPr lang="ar-IQ" sz="3000" dirty="0">
                <a:solidFill>
                  <a:schemeClr val="tx1"/>
                </a:solidFill>
                <a:cs typeface="Ali-A-Sharif" pitchFamily="2" charset="-78"/>
              </a:rPr>
              <a:t>تبدأ القصبة من الرئتين وتنتهي عند الحنجرة التي تعد باباً للعملية التنفسية، وتنقسم على مجموعتين والشعب الهوائية "</a:t>
            </a:r>
            <a:r>
              <a:rPr lang="en-GB" sz="3000" dirty="0">
                <a:solidFill>
                  <a:schemeClr val="tx1"/>
                </a:solidFill>
                <a:cs typeface="Ali-A-Sharif" pitchFamily="2" charset="-78"/>
              </a:rPr>
              <a:t>Bronchi</a:t>
            </a:r>
            <a:r>
              <a:rPr lang="ar-IQ" sz="3000" dirty="0">
                <a:solidFill>
                  <a:schemeClr val="tx1"/>
                </a:solidFill>
                <a:cs typeface="Ali-A-Sharif" pitchFamily="2" charset="-78"/>
              </a:rPr>
              <a:t>" التي</a:t>
            </a:r>
            <a:r>
              <a:rPr lang="en-US" sz="3000" dirty="0">
                <a:solidFill>
                  <a:schemeClr val="tx1"/>
                </a:solidFill>
                <a:cs typeface="Ali-A-Sharif" pitchFamily="2" charset="-78"/>
              </a:rPr>
              <a:t>» </a:t>
            </a:r>
            <a:r>
              <a:rPr lang="ar-IQ" sz="3000" dirty="0">
                <a:solidFill>
                  <a:schemeClr val="tx1"/>
                </a:solidFill>
                <a:cs typeface="Ali-A-Sharif" pitchFamily="2" charset="-78"/>
              </a:rPr>
              <a:t> تدخل كل منهما إلى أجزاء الرئة "</a:t>
            </a:r>
            <a:r>
              <a:rPr lang="en-GB" sz="3000" dirty="0">
                <a:solidFill>
                  <a:schemeClr val="tx1"/>
                </a:solidFill>
                <a:cs typeface="Ali-A-Sharif" pitchFamily="2" charset="-78"/>
              </a:rPr>
              <a:t>The hulas</a:t>
            </a:r>
            <a:r>
              <a:rPr lang="ar-IQ" sz="3000" dirty="0">
                <a:solidFill>
                  <a:schemeClr val="tx1"/>
                </a:solidFill>
                <a:cs typeface="Ali-A-Sharif" pitchFamily="2" charset="-78"/>
              </a:rPr>
              <a:t>" إذ تتميز اليمنى بأنها أقصر وأوسع من اليمنى</a:t>
            </a:r>
            <a:r>
              <a:rPr lang="en-US" sz="3000" dirty="0">
                <a:solidFill>
                  <a:schemeClr val="tx1"/>
                </a:solidFill>
                <a:cs typeface="Ali-A-Sharif" pitchFamily="2" charset="-78"/>
              </a:rPr>
              <a:t>«</a:t>
            </a:r>
            <a:r>
              <a:rPr lang="ar-IQ" sz="3000" dirty="0">
                <a:solidFill>
                  <a:schemeClr val="tx1"/>
                </a:solidFill>
                <a:cs typeface="Ali-A-Sharif" pitchFamily="2" charset="-78"/>
              </a:rPr>
              <a:t>وهي أكثر تعامداً من الأخرى. </a:t>
            </a:r>
          </a:p>
          <a:p>
            <a:pPr marL="342900" indent="-342900" algn="just">
              <a:buFontTx/>
              <a:buChar char="-"/>
            </a:pPr>
            <a:endParaRPr lang="en-US" dirty="0"/>
          </a:p>
          <a:p>
            <a:pPr algn="just"/>
            <a:endParaRPr lang="ar-IQ" dirty="0"/>
          </a:p>
        </p:txBody>
      </p:sp>
    </p:spTree>
    <p:extLst>
      <p:ext uri="{BB962C8B-B14F-4D97-AF65-F5344CB8AC3E}">
        <p14:creationId xmlns:p14="http://schemas.microsoft.com/office/powerpoint/2010/main" val="9594915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332656"/>
            <a:ext cx="8640959" cy="6264695"/>
          </a:xfrm>
        </p:spPr>
        <p:txBody>
          <a:bodyPr>
            <a:normAutofit/>
          </a:bodyPr>
          <a:lstStyle/>
          <a:p>
            <a:pPr marL="457200" indent="-457200" algn="just">
              <a:buFontTx/>
              <a:buChar char="-"/>
            </a:pPr>
            <a:r>
              <a:rPr lang="ar-IQ" sz="3000" dirty="0" smtClean="0">
                <a:solidFill>
                  <a:schemeClr val="tx1"/>
                </a:solidFill>
                <a:cs typeface="Ali-A-Sharif" pitchFamily="2" charset="-78"/>
              </a:rPr>
              <a:t>وقد </a:t>
            </a:r>
            <a:r>
              <a:rPr lang="ar-IQ" sz="3000" dirty="0">
                <a:solidFill>
                  <a:schemeClr val="tx1"/>
                </a:solidFill>
                <a:cs typeface="Ali-A-Sharif" pitchFamily="2" charset="-78"/>
              </a:rPr>
              <a:t>ساعد تكوينها أن تكون بمثابة غرفة رنين ذات أثر واضح في درجة الصوت؛ لأنّ التباين في هيئتها تؤثر بشكل كبير في الأنواع الرنينية، بل أن رنينها تؤثر في ذبذبات الوترين الصوتيين </a:t>
            </a:r>
            <a:r>
              <a:rPr lang="ar-IQ" sz="3000" dirty="0" smtClean="0">
                <a:solidFill>
                  <a:schemeClr val="tx1"/>
                </a:solidFill>
                <a:cs typeface="Ali-A-Sharif" pitchFamily="2" charset="-78"/>
              </a:rPr>
              <a:t>.</a:t>
            </a:r>
          </a:p>
          <a:p>
            <a:pPr marL="457200" indent="-457200" algn="just">
              <a:buFontTx/>
              <a:buChar char="-"/>
            </a:pPr>
            <a:endParaRPr lang="ar-IQ" sz="3000" dirty="0">
              <a:solidFill>
                <a:schemeClr val="tx1"/>
              </a:solidFill>
              <a:cs typeface="Ali-A-Sharif" pitchFamily="2" charset="-78"/>
            </a:endParaRPr>
          </a:p>
        </p:txBody>
      </p:sp>
    </p:spTree>
    <p:extLst>
      <p:ext uri="{BB962C8B-B14F-4D97-AF65-F5344CB8AC3E}">
        <p14:creationId xmlns:p14="http://schemas.microsoft.com/office/powerpoint/2010/main" val="284023017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3938</TotalTime>
  <Words>2709</Words>
  <Application>Microsoft Office PowerPoint</Application>
  <PresentationFormat>On-screen Show (4:3)</PresentationFormat>
  <Paragraphs>211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فراس الصعيو</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FOR COMPUTER</dc:creator>
  <cp:lastModifiedBy>RAM FOR COMPUTER</cp:lastModifiedBy>
  <cp:revision>151</cp:revision>
  <dcterms:created xsi:type="dcterms:W3CDTF">2014-11-01T20:02:01Z</dcterms:created>
  <dcterms:modified xsi:type="dcterms:W3CDTF">2014-12-14T07:17:52Z</dcterms:modified>
</cp:coreProperties>
</file>