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82810AB-E0AD-4A60-B1F6-A9D185EDB40A}" type="datetimeFigureOut">
              <a:rPr lang="ar-IQ" smtClean="0"/>
              <a:t>29/07/1436</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20B40E4-88E1-4600-9307-05542E2DF313}" type="slidenum">
              <a:rPr lang="ar-IQ" smtClean="0"/>
              <a:t>‹#›</a:t>
            </a:fld>
            <a:endParaRPr lang="ar-IQ"/>
          </a:p>
        </p:txBody>
      </p:sp>
    </p:spTree>
    <p:extLst>
      <p:ext uri="{BB962C8B-B14F-4D97-AF65-F5344CB8AC3E}">
        <p14:creationId xmlns:p14="http://schemas.microsoft.com/office/powerpoint/2010/main" val="184721322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520B40E4-88E1-4600-9307-05542E2DF313}" type="slidenum">
              <a:rPr lang="ar-IQ" smtClean="0"/>
              <a:t>5</a:t>
            </a:fld>
            <a:endParaRPr lang="ar-IQ"/>
          </a:p>
        </p:txBody>
      </p:sp>
    </p:spTree>
    <p:extLst>
      <p:ext uri="{BB962C8B-B14F-4D97-AF65-F5344CB8AC3E}">
        <p14:creationId xmlns:p14="http://schemas.microsoft.com/office/powerpoint/2010/main" val="3938908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C15357A-8594-4A9F-B552-92968E43DC7E}" type="datetimeFigureOut">
              <a:rPr lang="ar-IQ" smtClean="0"/>
              <a:t>29/07/1436</a:t>
            </a:fld>
            <a:endParaRPr lang="ar-IQ"/>
          </a:p>
        </p:txBody>
      </p:sp>
      <p:sp>
        <p:nvSpPr>
          <p:cNvPr id="8" name="Slide Number Placeholder 7"/>
          <p:cNvSpPr>
            <a:spLocks noGrp="1"/>
          </p:cNvSpPr>
          <p:nvPr>
            <p:ph type="sldNum" sz="quarter" idx="11"/>
          </p:nvPr>
        </p:nvSpPr>
        <p:spPr/>
        <p:txBody>
          <a:bodyPr/>
          <a:lstStyle/>
          <a:p>
            <a:fld id="{34E66839-3443-46B2-B80F-5BAD960EE5A5}"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5357A-8594-4A9F-B552-92968E43DC7E}" type="datetimeFigureOut">
              <a:rPr lang="ar-IQ" smtClean="0"/>
              <a:t>29/07/1436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4E66839-3443-46B2-B80F-5BAD960EE5A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5357A-8594-4A9F-B552-92968E43DC7E}" type="datetimeFigureOut">
              <a:rPr lang="ar-IQ" smtClean="0"/>
              <a:t>29/07/1436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4E66839-3443-46B2-B80F-5BAD960EE5A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C15357A-8594-4A9F-B552-92968E43DC7E}" type="datetimeFigureOut">
              <a:rPr lang="ar-IQ" smtClean="0"/>
              <a:t>29/07/1436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4E66839-3443-46B2-B80F-5BAD960EE5A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15357A-8594-4A9F-B552-92968E43DC7E}" type="datetimeFigureOut">
              <a:rPr lang="ar-IQ" smtClean="0"/>
              <a:t>29/07/1436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4E66839-3443-46B2-B80F-5BAD960EE5A5}" type="slidenum">
              <a:rPr lang="ar-IQ" smtClean="0"/>
              <a:t>‹#›</a:t>
            </a:fld>
            <a:endParaRPr lang="ar-IQ"/>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C15357A-8594-4A9F-B552-92968E43DC7E}" type="datetimeFigureOut">
              <a:rPr lang="ar-IQ" smtClean="0"/>
              <a:t>29/07/1436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4E66839-3443-46B2-B80F-5BAD960EE5A5}" type="slidenum">
              <a:rPr lang="ar-IQ" smtClean="0"/>
              <a:t>‹#›</a:t>
            </a:fld>
            <a:endParaRPr lang="ar-IQ"/>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C15357A-8594-4A9F-B552-92968E43DC7E}" type="datetimeFigureOut">
              <a:rPr lang="ar-IQ" smtClean="0"/>
              <a:t>29/07/1436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4E66839-3443-46B2-B80F-5BAD960EE5A5}" type="slidenum">
              <a:rPr lang="ar-IQ" smtClean="0"/>
              <a:t>‹#›</a:t>
            </a:fld>
            <a:endParaRPr lang="ar-IQ"/>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15357A-8594-4A9F-B552-92968E43DC7E}" type="datetimeFigureOut">
              <a:rPr lang="ar-IQ" smtClean="0"/>
              <a:t>29/07/1436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4E66839-3443-46B2-B80F-5BAD960EE5A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5357A-8594-4A9F-B552-92968E43DC7E}" type="datetimeFigureOut">
              <a:rPr lang="ar-IQ" smtClean="0"/>
              <a:t>29/07/1436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4E66839-3443-46B2-B80F-5BAD960EE5A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5357A-8594-4A9F-B552-92968E43DC7E}" type="datetimeFigureOut">
              <a:rPr lang="ar-IQ" smtClean="0"/>
              <a:t>29/07/1436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4E66839-3443-46B2-B80F-5BAD960EE5A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5357A-8594-4A9F-B552-92968E43DC7E}" type="datetimeFigureOut">
              <a:rPr lang="ar-IQ" smtClean="0"/>
              <a:t>29/07/1436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4E66839-3443-46B2-B80F-5BAD960EE5A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C15357A-8594-4A9F-B552-92968E43DC7E}" type="datetimeFigureOut">
              <a:rPr lang="ar-IQ" smtClean="0"/>
              <a:t>29/07/1436</a:t>
            </a:fld>
            <a:endParaRPr lang="ar-IQ"/>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IQ"/>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4E66839-3443-46B2-B80F-5BAD960EE5A5}" type="slidenum">
              <a:rPr lang="ar-IQ" smtClean="0"/>
              <a:t>‹#›</a:t>
            </a:fld>
            <a:endParaRPr lang="ar-IQ"/>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88640"/>
            <a:ext cx="8568952" cy="6480720"/>
          </a:xfrm>
        </p:spPr>
        <p:txBody>
          <a:bodyPr>
            <a:normAutofit fontScale="92500" lnSpcReduction="10000"/>
          </a:bodyPr>
          <a:lstStyle/>
          <a:p>
            <a:r>
              <a:rPr lang="en-US" dirty="0" smtClean="0"/>
              <a:t> </a:t>
            </a:r>
            <a:r>
              <a:rPr lang="en-US" dirty="0" smtClean="0">
                <a:solidFill>
                  <a:schemeClr val="tx1"/>
                </a:solidFill>
              </a:rPr>
              <a:t>- </a:t>
            </a:r>
            <a:r>
              <a:rPr lang="ar-SA" b="1" dirty="0">
                <a:solidFill>
                  <a:schemeClr val="tx1"/>
                </a:solidFill>
              </a:rPr>
              <a:t>ـ التنغيم </a:t>
            </a:r>
            <a:r>
              <a:rPr lang="en-US" b="1" dirty="0" smtClean="0">
                <a:solidFill>
                  <a:schemeClr val="tx1"/>
                </a:solidFill>
              </a:rPr>
              <a:t>Intonation</a:t>
            </a:r>
            <a:endParaRPr lang="ar-IQ" b="1" dirty="0" smtClean="0">
              <a:solidFill>
                <a:schemeClr val="tx1"/>
              </a:solidFill>
            </a:endParaRPr>
          </a:p>
          <a:p>
            <a:endParaRPr lang="en-US" b="1" dirty="0">
              <a:solidFill>
                <a:schemeClr val="tx1"/>
              </a:solidFill>
            </a:endParaRPr>
          </a:p>
          <a:p>
            <a:pPr algn="just"/>
            <a:r>
              <a:rPr lang="ar-SA" dirty="0">
                <a:solidFill>
                  <a:schemeClr val="tx1"/>
                </a:solidFill>
              </a:rPr>
              <a:t> </a:t>
            </a:r>
            <a:r>
              <a:rPr lang="ar-SA" sz="2800" dirty="0">
                <a:solidFill>
                  <a:schemeClr val="tx1"/>
                </a:solidFill>
                <a:cs typeface="Ali-A-Sahifa" pitchFamily="2" charset="-78"/>
              </a:rPr>
              <a:t>من أهم السمات فوق الجزيئية للأصوات، التي تتمركز في إيقاع التركيب، باختلاف مضامينه ودلالاته. فهو عبارة عن </a:t>
            </a:r>
            <a:r>
              <a:rPr lang="en-US" sz="2800" dirty="0">
                <a:solidFill>
                  <a:schemeClr val="tx1"/>
                </a:solidFill>
                <a:cs typeface="Ali-A-Sahifa" pitchFamily="2" charset="-78"/>
              </a:rPr>
              <a:t>»</a:t>
            </a:r>
            <a:r>
              <a:rPr lang="ar-SA" sz="2800" dirty="0">
                <a:solidFill>
                  <a:schemeClr val="tx1"/>
                </a:solidFill>
                <a:cs typeface="Ali-A-Sahifa" pitchFamily="2" charset="-78"/>
              </a:rPr>
              <a:t>مجموعة التغييرات التي تطرأ على النغمة عندما ينطق المتكلم شبه جملة أو جملة كاملة</a:t>
            </a:r>
            <a:r>
              <a:rPr lang="en-US" sz="2800" dirty="0" smtClean="0">
                <a:solidFill>
                  <a:schemeClr val="tx1"/>
                </a:solidFill>
                <a:cs typeface="Ali-A-Sahifa" pitchFamily="2" charset="-78"/>
              </a:rPr>
              <a:t>«</a:t>
            </a:r>
            <a:r>
              <a:rPr lang="ar-SA" sz="2800" dirty="0" smtClean="0">
                <a:solidFill>
                  <a:schemeClr val="tx1"/>
                </a:solidFill>
                <a:cs typeface="Ali-A-Sahifa" pitchFamily="2" charset="-78"/>
              </a:rPr>
              <a:t>، </a:t>
            </a:r>
            <a:r>
              <a:rPr lang="ar-SA" sz="2800" dirty="0">
                <a:solidFill>
                  <a:schemeClr val="tx1"/>
                </a:solidFill>
                <a:cs typeface="Ali-A-Sahifa" pitchFamily="2" charset="-78"/>
              </a:rPr>
              <a:t>أي: استكناهاً لدلالاتها</a:t>
            </a:r>
            <a:r>
              <a:rPr lang="ar-SA" sz="2800" dirty="0" smtClean="0">
                <a:solidFill>
                  <a:schemeClr val="tx1"/>
                </a:solidFill>
                <a:cs typeface="Ali-A-Sahifa" pitchFamily="2" charset="-78"/>
              </a:rPr>
              <a:t>.</a:t>
            </a:r>
            <a:endParaRPr lang="en-US" sz="2800" dirty="0" smtClean="0">
              <a:solidFill>
                <a:schemeClr val="tx1"/>
              </a:solidFill>
              <a:cs typeface="Ali-A-Sahifa" pitchFamily="2" charset="-78"/>
            </a:endParaRPr>
          </a:p>
          <a:p>
            <a:endParaRPr lang="en-US" sz="2800" dirty="0">
              <a:solidFill>
                <a:schemeClr val="tx1"/>
              </a:solidFill>
              <a:cs typeface="Ali-A-Sahifa" pitchFamily="2" charset="-78"/>
            </a:endParaRPr>
          </a:p>
          <a:p>
            <a:pPr algn="just"/>
            <a:r>
              <a:rPr lang="en-US" sz="2800" dirty="0" smtClean="0">
                <a:solidFill>
                  <a:schemeClr val="tx1"/>
                </a:solidFill>
                <a:cs typeface="Ali-A-Sahifa" pitchFamily="2" charset="-78"/>
              </a:rPr>
              <a:t>-</a:t>
            </a:r>
            <a:r>
              <a:rPr lang="ar-SA" sz="2800" dirty="0">
                <a:solidFill>
                  <a:schemeClr val="tx1"/>
                </a:solidFill>
                <a:cs typeface="Ali-A-Sahifa" pitchFamily="2" charset="-78"/>
              </a:rPr>
              <a:t>فقد كانت دراسته أدائية أكثر منها دلالية، لذا لم يفرق السلف بينه وبين النغمة </a:t>
            </a:r>
            <a:r>
              <a:rPr lang="ar-SA" sz="2800" dirty="0" smtClean="0">
                <a:solidFill>
                  <a:schemeClr val="tx1"/>
                </a:solidFill>
                <a:cs typeface="Ali-A-Sahifa" pitchFamily="2" charset="-78"/>
              </a:rPr>
              <a:t>وظواهرها، </a:t>
            </a:r>
            <a:r>
              <a:rPr lang="ar-SA" sz="2800" dirty="0">
                <a:solidFill>
                  <a:schemeClr val="tx1"/>
                </a:solidFill>
                <a:cs typeface="Ali-A-Sahifa" pitchFamily="2" charset="-78"/>
              </a:rPr>
              <a:t>إذ إنّ النغمة تدرس من خلال ملاحظة درجات الصوت المختلفة ودورها المميز على مستوى الكلمة، أما التنغيم فهو ملاحظة درجات الصوت عند أداء دور مميز على مستوى الجملة أو العبارة أو </a:t>
            </a:r>
            <a:r>
              <a:rPr lang="ar-SA" sz="2800" dirty="0" smtClean="0">
                <a:solidFill>
                  <a:schemeClr val="tx1"/>
                </a:solidFill>
                <a:cs typeface="Ali-A-Sahifa" pitchFamily="2" charset="-78"/>
              </a:rPr>
              <a:t>الكلمات.</a:t>
            </a:r>
            <a:endParaRPr lang="ar-IQ" sz="2800" dirty="0" smtClean="0">
              <a:solidFill>
                <a:schemeClr val="tx1"/>
              </a:solidFill>
              <a:cs typeface="Ali-A-Sahifa" pitchFamily="2" charset="-78"/>
            </a:endParaRPr>
          </a:p>
          <a:p>
            <a:pPr algn="just"/>
            <a:endParaRPr lang="ar-IQ" sz="2800" dirty="0">
              <a:solidFill>
                <a:schemeClr val="tx1"/>
              </a:solidFill>
              <a:cs typeface="Ali-A-Sahifa" pitchFamily="2" charset="-78"/>
            </a:endParaRPr>
          </a:p>
          <a:p>
            <a:pPr algn="just"/>
            <a:r>
              <a:rPr lang="ar-IQ" sz="2800" dirty="0" smtClean="0">
                <a:solidFill>
                  <a:schemeClr val="tx1"/>
                </a:solidFill>
                <a:cs typeface="Ali-A-Sahifa" pitchFamily="2" charset="-78"/>
              </a:rPr>
              <a:t>-</a:t>
            </a:r>
            <a:r>
              <a:rPr lang="ar-SA" sz="2800" dirty="0">
                <a:solidFill>
                  <a:schemeClr val="tx1"/>
                </a:solidFill>
                <a:cs typeface="Ali-A-Sahifa" pitchFamily="2" charset="-78"/>
              </a:rPr>
              <a:t>فهو سمة مميزة </a:t>
            </a:r>
            <a:r>
              <a:rPr lang="en-US" sz="2800" dirty="0">
                <a:solidFill>
                  <a:schemeClr val="tx1"/>
                </a:solidFill>
                <a:cs typeface="Ali-A-Sahifa" pitchFamily="2" charset="-78"/>
              </a:rPr>
              <a:t>»</a:t>
            </a:r>
            <a:r>
              <a:rPr lang="ar-SA" sz="2800" dirty="0">
                <a:solidFill>
                  <a:schemeClr val="tx1"/>
                </a:solidFill>
                <a:cs typeface="Ali-A-Sahifa" pitchFamily="2" charset="-78"/>
              </a:rPr>
              <a:t>للجمل المتشابهة في الشكل والمتباينة في الدلالة</a:t>
            </a:r>
            <a:r>
              <a:rPr lang="en-US" sz="2800" dirty="0" smtClean="0">
                <a:solidFill>
                  <a:schemeClr val="tx1"/>
                </a:solidFill>
                <a:cs typeface="Ali-A-Sahifa" pitchFamily="2" charset="-78"/>
              </a:rPr>
              <a:t>«</a:t>
            </a:r>
            <a:r>
              <a:rPr lang="ar-SA" sz="2800" dirty="0" smtClean="0">
                <a:solidFill>
                  <a:schemeClr val="tx1"/>
                </a:solidFill>
                <a:cs typeface="Ali-A-Sahifa" pitchFamily="2" charset="-78"/>
              </a:rPr>
              <a:t>ومادتها </a:t>
            </a:r>
            <a:r>
              <a:rPr lang="ar-SA" sz="2800" dirty="0">
                <a:solidFill>
                  <a:schemeClr val="tx1"/>
                </a:solidFill>
                <a:cs typeface="Ali-A-Sahifa" pitchFamily="2" charset="-78"/>
              </a:rPr>
              <a:t>التنوع الصوتي؛  لذا عده تمام حسان: الإطار الصوتي التي تقال به الجملة ضمن </a:t>
            </a:r>
            <a:r>
              <a:rPr lang="ar-SA" sz="2800" dirty="0" smtClean="0">
                <a:solidFill>
                  <a:schemeClr val="tx1"/>
                </a:solidFill>
                <a:cs typeface="Ali-A-Sahifa" pitchFamily="2" charset="-78"/>
              </a:rPr>
              <a:t>السياق، </a:t>
            </a:r>
            <a:r>
              <a:rPr lang="ar-SA" sz="2800" dirty="0">
                <a:solidFill>
                  <a:schemeClr val="tx1"/>
                </a:solidFill>
                <a:cs typeface="Ali-A-Sahifa" pitchFamily="2" charset="-78"/>
              </a:rPr>
              <a:t>ولقد بين الدارسون الوشيجة التأصيلية للجذر المعجمي للفظة "النغم" التي تتجاذبها مفردات ثلاث هي: (النغمة والجرس واللحن) وجامعها الإيقاع الذي يفرض نفسه على المتلقي في شكل </a:t>
            </a:r>
            <a:r>
              <a:rPr lang="ar-SA" sz="2800" dirty="0" smtClean="0">
                <a:solidFill>
                  <a:schemeClr val="tx1"/>
                </a:solidFill>
                <a:cs typeface="Ali-A-Sahifa" pitchFamily="2" charset="-78"/>
              </a:rPr>
              <a:t>أنساق </a:t>
            </a:r>
            <a:r>
              <a:rPr lang="en-US" sz="2800" dirty="0" smtClean="0">
                <a:solidFill>
                  <a:schemeClr val="tx1"/>
                </a:solidFill>
                <a:cs typeface="Ali-A-Sahifa" pitchFamily="2" charset="-78"/>
              </a:rPr>
              <a:t> </a:t>
            </a:r>
            <a:r>
              <a:rPr lang="ar-SA" sz="2800" dirty="0" smtClean="0">
                <a:solidFill>
                  <a:schemeClr val="tx1"/>
                </a:solidFill>
                <a:cs typeface="Ali-A-Sahifa" pitchFamily="2" charset="-78"/>
              </a:rPr>
              <a:t>دلالية مختلفة</a:t>
            </a:r>
            <a:r>
              <a:rPr lang="en-US" sz="2800" dirty="0" smtClean="0">
                <a:solidFill>
                  <a:schemeClr val="tx1"/>
                </a:solidFill>
                <a:cs typeface="Ali-A-Sahifa" pitchFamily="2" charset="-78"/>
              </a:rPr>
              <a:t> </a:t>
            </a:r>
          </a:p>
          <a:p>
            <a:endParaRPr lang="en-US" dirty="0"/>
          </a:p>
          <a:p>
            <a:endParaRPr lang="ar-IQ" dirty="0"/>
          </a:p>
        </p:txBody>
      </p:sp>
    </p:spTree>
    <p:extLst>
      <p:ext uri="{BB962C8B-B14F-4D97-AF65-F5344CB8AC3E}">
        <p14:creationId xmlns:p14="http://schemas.microsoft.com/office/powerpoint/2010/main" val="405830794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lstStyle/>
          <a:p>
            <a:r>
              <a:rPr lang="ar-IQ" dirty="0" smtClean="0"/>
              <a:t>  </a:t>
            </a:r>
            <a:r>
              <a:rPr lang="ar-IQ" dirty="0" smtClean="0">
                <a:solidFill>
                  <a:schemeClr val="tx1"/>
                </a:solidFill>
                <a:cs typeface="Ali-A-Sahifa" pitchFamily="2" charset="-78"/>
              </a:rPr>
              <a:t>- </a:t>
            </a:r>
            <a:r>
              <a:rPr lang="ar-IQ" sz="3200" dirty="0" smtClean="0">
                <a:solidFill>
                  <a:schemeClr val="tx1"/>
                </a:solidFill>
                <a:cs typeface="AF_Aseer" pitchFamily="2" charset="-78"/>
              </a:rPr>
              <a:t>التنغيم في العربية</a:t>
            </a:r>
          </a:p>
          <a:p>
            <a:pPr algn="just"/>
            <a:r>
              <a:rPr lang="ar-IQ" sz="2800" dirty="0" smtClean="0">
                <a:solidFill>
                  <a:schemeClr val="tx1"/>
                </a:solidFill>
                <a:cs typeface="Ali-A-Sahifa" pitchFamily="2" charset="-78"/>
              </a:rPr>
              <a:t>- تعد </a:t>
            </a:r>
            <a:r>
              <a:rPr lang="ar-SA" sz="2800" dirty="0" smtClean="0">
                <a:solidFill>
                  <a:schemeClr val="tx1"/>
                </a:solidFill>
                <a:cs typeface="Ali-A-Sahifa" pitchFamily="2" charset="-78"/>
              </a:rPr>
              <a:t>العربية من </a:t>
            </a:r>
            <a:r>
              <a:rPr lang="ar-SA" sz="2800" dirty="0">
                <a:solidFill>
                  <a:schemeClr val="tx1"/>
                </a:solidFill>
                <a:cs typeface="Ali-A-Sahifa" pitchFamily="2" charset="-78"/>
              </a:rPr>
              <a:t>اللغات </a:t>
            </a:r>
            <a:r>
              <a:rPr lang="ar-SA" sz="2800" dirty="0" smtClean="0">
                <a:solidFill>
                  <a:schemeClr val="tx1"/>
                </a:solidFill>
                <a:cs typeface="Ali-A-Sahifa" pitchFamily="2" charset="-78"/>
              </a:rPr>
              <a:t>النغمية, </a:t>
            </a:r>
            <a:r>
              <a:rPr lang="ar-SA" sz="2800" dirty="0">
                <a:solidFill>
                  <a:schemeClr val="tx1"/>
                </a:solidFill>
                <a:cs typeface="Ali-A-Sahifa" pitchFamily="2" charset="-78"/>
              </a:rPr>
              <a:t>مع أن البعض يذهب إلى أنها ليست من اللغات النغمية، غير أنّ هذه الظاهرة تشيع في معظم اللغات و ليست العربية بمنأى </a:t>
            </a:r>
            <a:r>
              <a:rPr lang="ar-SA" sz="2800" dirty="0" smtClean="0">
                <a:solidFill>
                  <a:schemeClr val="tx1"/>
                </a:solidFill>
                <a:cs typeface="Ali-A-Sahifa" pitchFamily="2" charset="-78"/>
              </a:rPr>
              <a:t>عنها</a:t>
            </a:r>
            <a:r>
              <a:rPr lang="ar-IQ" sz="2800" dirty="0" smtClean="0">
                <a:solidFill>
                  <a:schemeClr val="tx1"/>
                </a:solidFill>
                <a:cs typeface="Ali-A-Sahifa" pitchFamily="2" charset="-78"/>
              </a:rPr>
              <a:t>.</a:t>
            </a:r>
          </a:p>
          <a:p>
            <a:pPr algn="just"/>
            <a:r>
              <a:rPr lang="ar-IQ" sz="2800" dirty="0">
                <a:solidFill>
                  <a:schemeClr val="tx1"/>
                </a:solidFill>
                <a:cs typeface="Ali-A-Sahifa" pitchFamily="2" charset="-78"/>
              </a:rPr>
              <a:t> </a:t>
            </a:r>
            <a:r>
              <a:rPr lang="ar-IQ" sz="2800" dirty="0" smtClean="0">
                <a:solidFill>
                  <a:schemeClr val="tx1"/>
                </a:solidFill>
                <a:cs typeface="Ali-A-Sahifa" pitchFamily="2" charset="-78"/>
              </a:rPr>
              <a:t>-</a:t>
            </a:r>
            <a:r>
              <a:rPr lang="ar-IQ" sz="2800" dirty="0">
                <a:solidFill>
                  <a:schemeClr val="tx1"/>
                </a:solidFill>
                <a:cs typeface="Ali-A-Sahifa" pitchFamily="2" charset="-78"/>
              </a:rPr>
              <a:t> </a:t>
            </a:r>
            <a:r>
              <a:rPr lang="ar-IQ" sz="2800" dirty="0" smtClean="0">
                <a:solidFill>
                  <a:schemeClr val="tx1"/>
                </a:solidFill>
                <a:cs typeface="Ali-A-Sahifa" pitchFamily="2" charset="-78"/>
              </a:rPr>
              <a:t>ف</a:t>
            </a:r>
            <a:r>
              <a:rPr lang="ar-SA" sz="2800" dirty="0" smtClean="0">
                <a:solidFill>
                  <a:schemeClr val="tx1"/>
                </a:solidFill>
                <a:cs typeface="Ali-A-Sahifa" pitchFamily="2" charset="-78"/>
              </a:rPr>
              <a:t>العربية </a:t>
            </a:r>
            <a:r>
              <a:rPr lang="ar-SA" sz="2800" dirty="0">
                <a:solidFill>
                  <a:schemeClr val="tx1"/>
                </a:solidFill>
                <a:cs typeface="Ali-A-Sahifa" pitchFamily="2" charset="-78"/>
              </a:rPr>
              <a:t>لم تعرف الكتابة إلاّ بعد فترة متأخرة والإرتكان إلى لغة الكلام يفتح للتنغيم آفاقاً أوسع, إذ يلجأ إليها المتكلم لإبراز ما يبغي البوح به وبيان مكونات دواخله, ويتجلى التنغيم على نحوين: </a:t>
            </a:r>
            <a:endParaRPr lang="ar-IQ" sz="2800" dirty="0" smtClean="0">
              <a:solidFill>
                <a:schemeClr val="tx1"/>
              </a:solidFill>
              <a:cs typeface="Ali-A-Sahifa" pitchFamily="2" charset="-78"/>
            </a:endParaRPr>
          </a:p>
          <a:p>
            <a:pPr algn="just"/>
            <a:r>
              <a:rPr lang="ar-IQ" sz="2800" dirty="0">
                <a:solidFill>
                  <a:schemeClr val="tx1"/>
                </a:solidFill>
                <a:cs typeface="Ali-A-Sahifa" pitchFamily="2" charset="-78"/>
              </a:rPr>
              <a:t> </a:t>
            </a:r>
            <a:r>
              <a:rPr lang="ar-IQ" sz="2800" dirty="0" smtClean="0">
                <a:solidFill>
                  <a:schemeClr val="tx1"/>
                </a:solidFill>
                <a:cs typeface="Ali-A-Sahifa" pitchFamily="2" charset="-78"/>
              </a:rPr>
              <a:t> - </a:t>
            </a:r>
            <a:r>
              <a:rPr lang="ar-SA" sz="2800" dirty="0" smtClean="0">
                <a:solidFill>
                  <a:schemeClr val="tx1"/>
                </a:solidFill>
                <a:cs typeface="Ali-A-Sahifa" pitchFamily="2" charset="-78"/>
              </a:rPr>
              <a:t>في </a:t>
            </a:r>
            <a:r>
              <a:rPr lang="ar-SA" sz="2800" dirty="0">
                <a:solidFill>
                  <a:schemeClr val="tx1"/>
                </a:solidFill>
                <a:cs typeface="Ali-A-Sahifa" pitchFamily="2" charset="-78"/>
              </a:rPr>
              <a:t>الشعر الذي يتمثل الأداء المكتوب بأرقى أنواعه وتتمثل فيه ركونه معبراً عن المشاعر والأحاسيس بالسمات فوق الجزيئية, ومنها التنغيم، مع أنّ د.رمضان عبدالتواب أسس كلامه على أنّ العرب لم يعالجوا شيئا من التنغيم، فيما اعترض عليه بالقول: أنهم عرفوا التنغيم كونه ظاهرة أدائية، الذي لم يعرفوه هو مصطلح </a:t>
            </a:r>
            <a:r>
              <a:rPr lang="ar-SA" sz="2800" dirty="0" smtClean="0">
                <a:solidFill>
                  <a:schemeClr val="tx1"/>
                </a:solidFill>
                <a:cs typeface="Ali-A-Sahifa" pitchFamily="2" charset="-78"/>
              </a:rPr>
              <a:t>التنغيم. </a:t>
            </a:r>
            <a:endParaRPr lang="en-US" sz="2800" dirty="0" smtClean="0">
              <a:solidFill>
                <a:schemeClr val="tx1"/>
              </a:solidFill>
              <a:cs typeface="Ali-A-Sahifa" pitchFamily="2" charset="-78"/>
            </a:endParaRPr>
          </a:p>
          <a:p>
            <a:pPr algn="just"/>
            <a:r>
              <a:rPr lang="en-US" sz="2800" dirty="0">
                <a:solidFill>
                  <a:schemeClr val="tx1"/>
                </a:solidFill>
                <a:cs typeface="Ali-A-Sahifa" pitchFamily="2" charset="-78"/>
              </a:rPr>
              <a:t> </a:t>
            </a:r>
            <a:r>
              <a:rPr lang="en-US" sz="2800" dirty="0" smtClean="0">
                <a:solidFill>
                  <a:schemeClr val="tx1"/>
                </a:solidFill>
                <a:cs typeface="Ali-A-Sahifa" pitchFamily="2" charset="-78"/>
              </a:rPr>
              <a:t>-</a:t>
            </a:r>
            <a:r>
              <a:rPr lang="ar-SA" sz="2800" dirty="0" smtClean="0">
                <a:solidFill>
                  <a:schemeClr val="tx1"/>
                </a:solidFill>
                <a:cs typeface="Ali-A-Sahifa" pitchFamily="2" charset="-78"/>
              </a:rPr>
              <a:t>وعزز </a:t>
            </a:r>
            <a:r>
              <a:rPr lang="ar-SA" sz="2800" dirty="0">
                <a:solidFill>
                  <a:schemeClr val="tx1"/>
                </a:solidFill>
                <a:cs typeface="Ali-A-Sahifa" pitchFamily="2" charset="-78"/>
              </a:rPr>
              <a:t>ذلك ما رصدته باحثة معاصرة للتنغيم كونها قرينة صوتية في اللغة العربية بقولها:</a:t>
            </a:r>
            <a:r>
              <a:rPr lang="en-US" sz="2800" dirty="0">
                <a:solidFill>
                  <a:schemeClr val="tx1"/>
                </a:solidFill>
                <a:cs typeface="Ali-A-Sahifa" pitchFamily="2" charset="-78"/>
              </a:rPr>
              <a:t>»</a:t>
            </a:r>
            <a:r>
              <a:rPr lang="ar-SA" sz="2800" dirty="0">
                <a:solidFill>
                  <a:schemeClr val="tx1"/>
                </a:solidFill>
                <a:cs typeface="Ali-A-Sahifa" pitchFamily="2" charset="-78"/>
              </a:rPr>
              <a:t>ولم يجهل علماء اللغة هذه القرينة وأثرها في توجيه الدلالة، ذلك أنهم اهتموا بجرس الأصوات وأثرها في توليد التنغيم والموسيقى في الشعر والنثر، وحددوا الأصوات التي لها القابلية على إضفاء الصفة الموسيقية على الكلام</a:t>
            </a:r>
            <a:r>
              <a:rPr lang="en-US" sz="2800" dirty="0" smtClean="0">
                <a:solidFill>
                  <a:schemeClr val="tx1"/>
                </a:solidFill>
                <a:cs typeface="Ali-A-Sahifa" pitchFamily="2" charset="-78"/>
              </a:rPr>
              <a:t>«</a:t>
            </a:r>
            <a:r>
              <a:rPr lang="ar-SA" sz="2800" dirty="0" smtClean="0">
                <a:solidFill>
                  <a:schemeClr val="tx1"/>
                </a:solidFill>
                <a:cs typeface="Ali-A-Sahifa" pitchFamily="2" charset="-78"/>
              </a:rPr>
              <a:t>. </a:t>
            </a:r>
            <a:endParaRPr lang="ar-IQ" sz="2800" dirty="0">
              <a:solidFill>
                <a:schemeClr val="tx1"/>
              </a:solidFill>
              <a:cs typeface="Ali-A-Sahifa" pitchFamily="2" charset="-78"/>
            </a:endParaRPr>
          </a:p>
        </p:txBody>
      </p:sp>
    </p:spTree>
    <p:extLst>
      <p:ext uri="{BB962C8B-B14F-4D97-AF65-F5344CB8AC3E}">
        <p14:creationId xmlns:p14="http://schemas.microsoft.com/office/powerpoint/2010/main" val="188051902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8640"/>
            <a:ext cx="8856984" cy="6480720"/>
          </a:xfrm>
        </p:spPr>
        <p:txBody>
          <a:bodyPr>
            <a:normAutofit fontScale="92500" lnSpcReduction="10000"/>
          </a:bodyPr>
          <a:lstStyle/>
          <a:p>
            <a:pPr algn="just"/>
            <a:r>
              <a:rPr lang="en-US" dirty="0" smtClean="0">
                <a:solidFill>
                  <a:schemeClr val="tx1"/>
                </a:solidFill>
              </a:rPr>
              <a:t> - </a:t>
            </a:r>
            <a:r>
              <a:rPr lang="ar-SA" sz="2800" dirty="0" smtClean="0">
                <a:solidFill>
                  <a:schemeClr val="tx1"/>
                </a:solidFill>
                <a:cs typeface="Ali-A-Sahifa" pitchFamily="2" charset="-78"/>
              </a:rPr>
              <a:t>وهذا </a:t>
            </a:r>
            <a:r>
              <a:rPr lang="ar-SA" sz="2800" dirty="0">
                <a:solidFill>
                  <a:schemeClr val="tx1"/>
                </a:solidFill>
                <a:cs typeface="Ali-A-Sahifa" pitchFamily="2" charset="-78"/>
              </a:rPr>
              <a:t>لايعني أنّ العربية عرفت التنغيم في صورته المنطوقة فحسب، بل سجلتها في صورتها المكتوبة أيضا –كما أسلفنا- من خلال علامات </a:t>
            </a:r>
            <a:r>
              <a:rPr lang="ar-SA" sz="2800" dirty="0" smtClean="0">
                <a:solidFill>
                  <a:schemeClr val="tx1"/>
                </a:solidFill>
                <a:cs typeface="Ali-A-Sahifa" pitchFamily="2" charset="-78"/>
              </a:rPr>
              <a:t>الترقيم. </a:t>
            </a:r>
            <a:r>
              <a:rPr lang="ar-SA" sz="2800" dirty="0">
                <a:solidFill>
                  <a:schemeClr val="tx1"/>
                </a:solidFill>
                <a:cs typeface="Ali-A-Sahifa" pitchFamily="2" charset="-78"/>
              </a:rPr>
              <a:t>إذ لا يستقيم بيت عمر بن أبي ربيعة إلاّ برسم هذه العلامات بقوله:</a:t>
            </a:r>
            <a:r>
              <a:rPr lang="ar-SA" sz="2800" baseline="30000" dirty="0">
                <a:solidFill>
                  <a:schemeClr val="tx1"/>
                </a:solidFill>
                <a:cs typeface="Ali-A-Sahifa" pitchFamily="2" charset="-78"/>
              </a:rPr>
              <a:t> </a:t>
            </a:r>
            <a:r>
              <a:rPr lang="ar-SA" sz="2800" baseline="30000" dirty="0" smtClean="0">
                <a:solidFill>
                  <a:schemeClr val="tx1"/>
                </a:solidFill>
                <a:cs typeface="Ali-A-Sahifa" pitchFamily="2" charset="-78"/>
              </a:rPr>
              <a:t>.</a:t>
            </a:r>
            <a:endParaRPr lang="en-US" sz="2800" dirty="0">
              <a:solidFill>
                <a:schemeClr val="tx1"/>
              </a:solidFill>
              <a:cs typeface="Ali-A-Sahifa" pitchFamily="2" charset="-78"/>
            </a:endParaRPr>
          </a:p>
          <a:p>
            <a:r>
              <a:rPr lang="ar-SA" dirty="0">
                <a:solidFill>
                  <a:schemeClr val="tx1"/>
                </a:solidFill>
              </a:rPr>
              <a:t> </a:t>
            </a:r>
            <a:endParaRPr lang="en-US" dirty="0">
              <a:solidFill>
                <a:schemeClr val="tx1"/>
              </a:solidFill>
            </a:endParaRPr>
          </a:p>
          <a:p>
            <a:pPr algn="ctr"/>
            <a:r>
              <a:rPr lang="ar-SA" sz="2800" dirty="0">
                <a:solidFill>
                  <a:schemeClr val="tx1"/>
                </a:solidFill>
                <a:cs typeface="Ali-A-Traditional" pitchFamily="2" charset="-78"/>
              </a:rPr>
              <a:t>ثم قالوا: تحبها؟ قلت بُهراً        عددَ النجمِ والحصى والتراب! </a:t>
            </a:r>
            <a:r>
              <a:rPr lang="ar-SA" sz="2800" dirty="0" smtClean="0">
                <a:solidFill>
                  <a:schemeClr val="tx1"/>
                </a:solidFill>
                <a:cs typeface="Ali-A-Traditional" pitchFamily="2" charset="-78"/>
              </a:rPr>
              <a:t>.</a:t>
            </a:r>
            <a:endParaRPr lang="en-US" sz="2800" dirty="0" smtClean="0">
              <a:solidFill>
                <a:schemeClr val="tx1"/>
              </a:solidFill>
              <a:cs typeface="Ali-A-Traditional" pitchFamily="2" charset="-78"/>
            </a:endParaRPr>
          </a:p>
          <a:p>
            <a:pPr algn="ctr"/>
            <a:endParaRPr lang="en-US" sz="2800" dirty="0">
              <a:solidFill>
                <a:schemeClr val="tx1"/>
              </a:solidFill>
              <a:cs typeface="Ali-A-Traditional" pitchFamily="2" charset="-78"/>
            </a:endParaRPr>
          </a:p>
          <a:p>
            <a:pPr algn="just"/>
            <a:r>
              <a:rPr lang="en-US" sz="2800" dirty="0" smtClean="0">
                <a:solidFill>
                  <a:schemeClr val="tx1"/>
                </a:solidFill>
                <a:cs typeface="Ali-A-Sahifa" pitchFamily="2" charset="-78"/>
              </a:rPr>
              <a:t>- </a:t>
            </a:r>
            <a:r>
              <a:rPr lang="ar-SA" sz="2800" dirty="0" smtClean="0">
                <a:solidFill>
                  <a:schemeClr val="tx1"/>
                </a:solidFill>
                <a:cs typeface="Ali-A-Sahifa" pitchFamily="2" charset="-78"/>
              </a:rPr>
              <a:t>أما </a:t>
            </a:r>
            <a:r>
              <a:rPr lang="ar-SA" sz="2800" dirty="0">
                <a:solidFill>
                  <a:schemeClr val="tx1"/>
                </a:solidFill>
                <a:cs typeface="Ali-A-Sahifa" pitchFamily="2" charset="-78"/>
              </a:rPr>
              <a:t>المحدثون فلم يتفقوا على أنماط قولية أو سياقات محددة لتأطير الظاهرة، فقد أوكل د.ابراهيم أنيس استكشاف مغالقها </a:t>
            </a:r>
            <a:r>
              <a:rPr lang="ar-SA" sz="2800" dirty="0" smtClean="0">
                <a:solidFill>
                  <a:schemeClr val="tx1"/>
                </a:solidFill>
                <a:cs typeface="Ali-A-Sahifa" pitchFamily="2" charset="-78"/>
              </a:rPr>
              <a:t>للمستقبل، </a:t>
            </a:r>
            <a:r>
              <a:rPr lang="ar-SA" sz="2800" dirty="0">
                <a:solidFill>
                  <a:schemeClr val="tx1"/>
                </a:solidFill>
                <a:cs typeface="Ali-A-Sahifa" pitchFamily="2" charset="-78"/>
              </a:rPr>
              <a:t>فيما لم يتوان د.احمد مختار عمر من تمييز تقعيدها كونها ظاهرة إلى حالة استحالة </a:t>
            </a:r>
            <a:r>
              <a:rPr lang="ar-SA" sz="2800" dirty="0" smtClean="0">
                <a:solidFill>
                  <a:schemeClr val="tx1"/>
                </a:solidFill>
                <a:cs typeface="Ali-A-Sahifa" pitchFamily="2" charset="-78"/>
              </a:rPr>
              <a:t>قائمة، </a:t>
            </a:r>
            <a:r>
              <a:rPr lang="ar-SA" sz="2800" dirty="0">
                <a:solidFill>
                  <a:schemeClr val="tx1"/>
                </a:solidFill>
                <a:cs typeface="Ali-A-Sahifa" pitchFamily="2" charset="-78"/>
              </a:rPr>
              <a:t>بقوله: </a:t>
            </a:r>
            <a:r>
              <a:rPr lang="en-US" sz="2800" dirty="0">
                <a:solidFill>
                  <a:schemeClr val="tx1"/>
                </a:solidFill>
                <a:cs typeface="Ali-A-Sahifa" pitchFamily="2" charset="-78"/>
              </a:rPr>
              <a:t>»</a:t>
            </a:r>
            <a:r>
              <a:rPr lang="ar-SA" sz="2800" dirty="0">
                <a:solidFill>
                  <a:schemeClr val="tx1"/>
                </a:solidFill>
                <a:cs typeface="Ali-A-Sahifa" pitchFamily="2" charset="-78"/>
              </a:rPr>
              <a:t>ومعظم أمثلة التنغيم في العربية ولهجاتها من النوع التمييزي الذي يعكس إما خاصة لهجية، أو عادة نطقية للافراد</a:t>
            </a:r>
            <a:r>
              <a:rPr lang="en-US" sz="2800" dirty="0" smtClean="0">
                <a:solidFill>
                  <a:schemeClr val="tx1"/>
                </a:solidFill>
                <a:cs typeface="Ali-A-Sahifa" pitchFamily="2" charset="-78"/>
              </a:rPr>
              <a:t>«</a:t>
            </a:r>
            <a:r>
              <a:rPr lang="ar-SA" sz="2800" dirty="0" smtClean="0">
                <a:solidFill>
                  <a:schemeClr val="tx1"/>
                </a:solidFill>
                <a:cs typeface="Ali-A-Sahifa" pitchFamily="2" charset="-78"/>
              </a:rPr>
              <a:t>.</a:t>
            </a:r>
            <a:endParaRPr lang="en-US" sz="2800" dirty="0" smtClean="0">
              <a:solidFill>
                <a:schemeClr val="tx1"/>
              </a:solidFill>
              <a:cs typeface="Ali-A-Sahifa" pitchFamily="2" charset="-78"/>
            </a:endParaRPr>
          </a:p>
          <a:p>
            <a:endParaRPr lang="en-US" dirty="0">
              <a:solidFill>
                <a:schemeClr val="tx1"/>
              </a:solidFill>
            </a:endParaRPr>
          </a:p>
          <a:p>
            <a:r>
              <a:rPr lang="en-US" sz="2800" dirty="0" smtClean="0">
                <a:solidFill>
                  <a:schemeClr val="tx1"/>
                </a:solidFill>
                <a:cs typeface="Ali-A-Sahifa" pitchFamily="2" charset="-78"/>
              </a:rPr>
              <a:t>- </a:t>
            </a:r>
            <a:r>
              <a:rPr lang="ar-SA" sz="2800" dirty="0" smtClean="0">
                <a:solidFill>
                  <a:schemeClr val="tx1"/>
                </a:solidFill>
                <a:cs typeface="Ali-A-Sahifa" pitchFamily="2" charset="-78"/>
              </a:rPr>
              <a:t>وذهب </a:t>
            </a:r>
            <a:r>
              <a:rPr lang="ar-SA" sz="2800" dirty="0">
                <a:solidFill>
                  <a:schemeClr val="tx1"/>
                </a:solidFill>
                <a:cs typeface="Ali-A-Sahifa" pitchFamily="2" charset="-78"/>
              </a:rPr>
              <a:t>د.عبدالرحمن أيوب إلى هذا المبدأ أيضا، إلا أنه شرع في بيان أنواع تدرجات الصوت عبر نظام المقاطع في العربية، وسماها بدرجة الصوت التي تعني:عدد الذبذبات التي تحدث في الثانية الواحدة ضمن الوسط الذي يفصل بين المتكلم </a:t>
            </a:r>
            <a:r>
              <a:rPr lang="ar-SA" sz="2800" dirty="0" smtClean="0">
                <a:solidFill>
                  <a:schemeClr val="tx1"/>
                </a:solidFill>
                <a:cs typeface="Ali-A-Sahifa" pitchFamily="2" charset="-78"/>
              </a:rPr>
              <a:t>والسامع. </a:t>
            </a:r>
            <a:r>
              <a:rPr lang="ar-SA" sz="2800" dirty="0">
                <a:solidFill>
                  <a:schemeClr val="tx1"/>
                </a:solidFill>
                <a:cs typeface="Ali-A-Sahifa" pitchFamily="2" charset="-78"/>
              </a:rPr>
              <a:t>وهذه الإمكانات من حيث درجة الصوت ومن حيث الثبات أو التغيير </a:t>
            </a:r>
            <a:r>
              <a:rPr lang="ar-SA" sz="2800" dirty="0" smtClean="0">
                <a:solidFill>
                  <a:schemeClr val="tx1"/>
                </a:solidFill>
                <a:cs typeface="Ali-A-Sahifa" pitchFamily="2" charset="-78"/>
              </a:rPr>
              <a:t>هي:</a:t>
            </a:r>
            <a:endParaRPr lang="en-US" sz="2800" dirty="0">
              <a:solidFill>
                <a:schemeClr val="tx1"/>
              </a:solidFill>
              <a:cs typeface="Ali-A-Sahifa" pitchFamily="2" charset="-78"/>
            </a:endParaRPr>
          </a:p>
          <a:p>
            <a:r>
              <a:rPr lang="ar-IQ" dirty="0">
                <a:solidFill>
                  <a:schemeClr val="tx1"/>
                </a:solidFill>
              </a:rPr>
              <a:t> </a:t>
            </a:r>
            <a:endParaRPr lang="en-US" dirty="0">
              <a:solidFill>
                <a:schemeClr val="tx1"/>
              </a:solidFill>
            </a:endParaRPr>
          </a:p>
          <a:p>
            <a:endParaRPr lang="ar-IQ" dirty="0">
              <a:solidFill>
                <a:schemeClr val="tx1"/>
              </a:solidFill>
            </a:endParaRPr>
          </a:p>
        </p:txBody>
      </p:sp>
    </p:spTree>
    <p:extLst>
      <p:ext uri="{BB962C8B-B14F-4D97-AF65-F5344CB8AC3E}">
        <p14:creationId xmlns:p14="http://schemas.microsoft.com/office/powerpoint/2010/main" val="373084678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479" y="260648"/>
            <a:ext cx="8786553"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467544" y="4494019"/>
            <a:ext cx="8136904" cy="1815882"/>
          </a:xfrm>
          <a:prstGeom prst="rect">
            <a:avLst/>
          </a:prstGeom>
        </p:spPr>
        <p:txBody>
          <a:bodyPr wrap="square">
            <a:spAutoFit/>
          </a:bodyPr>
          <a:lstStyle/>
          <a:p>
            <a:pPr algn="just"/>
            <a:r>
              <a:rPr lang="ar-SA" dirty="0"/>
              <a:t> </a:t>
            </a:r>
            <a:r>
              <a:rPr lang="ar-SA" sz="2800" dirty="0">
                <a:cs typeface="Ali-A-Sahifa" pitchFamily="2" charset="-78"/>
              </a:rPr>
              <a:t>والتنغيم يعتمد العلو والانخفاض في أثناء الكلام، وهو تنوع يصاحبه اهتزاز الوترين </a:t>
            </a:r>
            <a:r>
              <a:rPr lang="ar-SA" sz="2800" dirty="0" smtClean="0">
                <a:cs typeface="Ali-A-Sahifa" pitchFamily="2" charset="-78"/>
              </a:rPr>
              <a:t>الصوتيين، </a:t>
            </a:r>
            <a:r>
              <a:rPr lang="ar-SA" sz="2800" dirty="0">
                <a:cs typeface="Ali-A-Sahifa" pitchFamily="2" charset="-78"/>
              </a:rPr>
              <a:t>الذي يؤدي إلى تغيير في الأداء التنغيمي وبالتالي تغير في درجة الصوت، وهو بدوره يؤثر في دلالة الجملة من الإستفهام إلى التوكيد والإثبات لمعاني الحزن والفرح والشك والتأنيب</a:t>
            </a:r>
            <a:r>
              <a:rPr lang="en-US" sz="2800" dirty="0" smtClean="0">
                <a:effectLst/>
                <a:cs typeface="Ali-A-Sahifa" pitchFamily="2" charset="-78"/>
              </a:rPr>
              <a:t> </a:t>
            </a:r>
            <a:endParaRPr lang="ar-IQ" sz="2800" dirty="0">
              <a:cs typeface="Ali-A-Sahifa" pitchFamily="2" charset="-78"/>
            </a:endParaRPr>
          </a:p>
        </p:txBody>
      </p:sp>
    </p:spTree>
    <p:extLst>
      <p:ext uri="{BB962C8B-B14F-4D97-AF65-F5344CB8AC3E}">
        <p14:creationId xmlns:p14="http://schemas.microsoft.com/office/powerpoint/2010/main" val="31665504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circle(in)">
                                      <p:cBhvr>
                                        <p:cTn id="12" dur="20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a:xfrm>
            <a:off x="179512" y="188640"/>
            <a:ext cx="8712968" cy="6480720"/>
          </a:xfrm>
        </p:spPr>
        <p:txBody>
          <a:bodyPr>
            <a:normAutofit lnSpcReduction="10000"/>
          </a:bodyPr>
          <a:lstStyle/>
          <a:p>
            <a:pPr algn="just"/>
            <a:r>
              <a:rPr lang="en-US" sz="2800" dirty="0" smtClean="0">
                <a:solidFill>
                  <a:schemeClr val="tx1"/>
                </a:solidFill>
                <a:cs typeface="Ali-A-Sharif" pitchFamily="2" charset="-78"/>
              </a:rPr>
              <a:t>-</a:t>
            </a:r>
            <a:r>
              <a:rPr lang="ar-SA" sz="2800" dirty="0">
                <a:solidFill>
                  <a:schemeClr val="tx1"/>
                </a:solidFill>
                <a:cs typeface="Ali-A-Sharif" pitchFamily="2" charset="-78"/>
              </a:rPr>
              <a:t>والتنغيم في اللغة العربية واللغات التنغمية على العموم يقوم بوظائف متعددة منها:</a:t>
            </a:r>
            <a:endParaRPr lang="en-US" sz="2800" dirty="0">
              <a:solidFill>
                <a:schemeClr val="tx1"/>
              </a:solidFill>
              <a:cs typeface="Ali-A-Sharif" pitchFamily="2" charset="-78"/>
            </a:endParaRPr>
          </a:p>
          <a:p>
            <a:pPr lvl="0" algn="just"/>
            <a:r>
              <a:rPr lang="ar-SA" sz="2800" dirty="0">
                <a:solidFill>
                  <a:schemeClr val="tx1"/>
                </a:solidFill>
                <a:cs typeface="Ali-A-Sharif" pitchFamily="2" charset="-78"/>
              </a:rPr>
              <a:t>الوظيفة الصرفية. (</a:t>
            </a:r>
            <a:r>
              <a:rPr lang="en-US" sz="2800" dirty="0">
                <a:solidFill>
                  <a:schemeClr val="tx1"/>
                </a:solidFill>
                <a:cs typeface="Ali-A-Sharif" pitchFamily="2" charset="-78"/>
              </a:rPr>
              <a:t>Morphological</a:t>
            </a:r>
            <a:r>
              <a:rPr lang="ar-SA" sz="2800" dirty="0" smtClean="0">
                <a:solidFill>
                  <a:schemeClr val="tx1"/>
                </a:solidFill>
                <a:cs typeface="Ali-A-Sharif" pitchFamily="2" charset="-78"/>
              </a:rPr>
              <a:t>).</a:t>
            </a:r>
            <a:endParaRPr lang="en-US" sz="2800" dirty="0">
              <a:solidFill>
                <a:schemeClr val="tx1"/>
              </a:solidFill>
              <a:cs typeface="Ali-A-Sharif" pitchFamily="2" charset="-78"/>
            </a:endParaRPr>
          </a:p>
          <a:p>
            <a:pPr lvl="0" algn="just"/>
            <a:r>
              <a:rPr lang="ar-SA" sz="2800" dirty="0">
                <a:solidFill>
                  <a:schemeClr val="tx1"/>
                </a:solidFill>
                <a:cs typeface="Ali-A-Sharif" pitchFamily="2" charset="-78"/>
              </a:rPr>
              <a:t>الوظيفة النحوية (</a:t>
            </a:r>
            <a:r>
              <a:rPr lang="en-US" sz="2800" dirty="0">
                <a:solidFill>
                  <a:schemeClr val="tx1"/>
                </a:solidFill>
                <a:cs typeface="Ali-A-Sharif" pitchFamily="2" charset="-78"/>
              </a:rPr>
              <a:t>Grammatical</a:t>
            </a:r>
            <a:r>
              <a:rPr lang="ar-SA" sz="2800" dirty="0">
                <a:solidFill>
                  <a:schemeClr val="tx1"/>
                </a:solidFill>
                <a:cs typeface="Ali-A-Sharif" pitchFamily="2" charset="-78"/>
              </a:rPr>
              <a:t>).</a:t>
            </a:r>
            <a:endParaRPr lang="en-US" sz="2800" dirty="0">
              <a:solidFill>
                <a:schemeClr val="tx1"/>
              </a:solidFill>
              <a:cs typeface="Ali-A-Sharif" pitchFamily="2" charset="-78"/>
            </a:endParaRPr>
          </a:p>
          <a:p>
            <a:pPr lvl="0" algn="just"/>
            <a:r>
              <a:rPr lang="ar-SA" sz="2800" dirty="0">
                <a:solidFill>
                  <a:schemeClr val="tx1"/>
                </a:solidFill>
                <a:cs typeface="Ali-A-Sharif" pitchFamily="2" charset="-78"/>
              </a:rPr>
              <a:t>الوظيفة الإنفعالية (</a:t>
            </a:r>
            <a:r>
              <a:rPr lang="en-US" sz="2800" dirty="0">
                <a:solidFill>
                  <a:schemeClr val="tx1"/>
                </a:solidFill>
                <a:cs typeface="Ali-A-Sharif" pitchFamily="2" charset="-78"/>
              </a:rPr>
              <a:t>Emotional function</a:t>
            </a:r>
            <a:r>
              <a:rPr lang="ar-SA" sz="2800" dirty="0">
                <a:solidFill>
                  <a:schemeClr val="tx1"/>
                </a:solidFill>
                <a:cs typeface="Ali-A-Sharif" pitchFamily="2" charset="-78"/>
              </a:rPr>
              <a:t>).</a:t>
            </a:r>
            <a:endParaRPr lang="en-US" sz="2800" dirty="0">
              <a:solidFill>
                <a:schemeClr val="tx1"/>
              </a:solidFill>
              <a:cs typeface="Ali-A-Sharif" pitchFamily="2" charset="-78"/>
            </a:endParaRPr>
          </a:p>
          <a:p>
            <a:pPr algn="just"/>
            <a:r>
              <a:rPr lang="ar-SA" sz="2800" dirty="0">
                <a:solidFill>
                  <a:schemeClr val="tx1"/>
                </a:solidFill>
                <a:cs typeface="Ali-A-Sharif" pitchFamily="2" charset="-78"/>
              </a:rPr>
              <a:t>الوظيفة الدلالية التي تميز بين المعاني التي يخرج اليها الإستفهام من الأفكار والتوبيخ والتعجب</a:t>
            </a:r>
            <a:r>
              <a:rPr lang="ar-SA" sz="2800" dirty="0" smtClean="0">
                <a:solidFill>
                  <a:schemeClr val="tx1"/>
                </a:solidFill>
                <a:cs typeface="Ali-A-Sharif" pitchFamily="2" charset="-78"/>
              </a:rPr>
              <a:t>، </a:t>
            </a:r>
            <a:r>
              <a:rPr lang="ar-SA" sz="2800" dirty="0">
                <a:solidFill>
                  <a:schemeClr val="tx1"/>
                </a:solidFill>
                <a:cs typeface="Ali-A-Sharif" pitchFamily="2" charset="-78"/>
              </a:rPr>
              <a:t>ولبيان أهمية التنغيم بأدائه كونه ظاهرة صوتية لها وظائف متعددة,حاول الدارسون ربطها بالمضامين الكلامية من خلال الموازين التنغيمية </a:t>
            </a:r>
            <a:r>
              <a:rPr lang="ar-SA" sz="2800" dirty="0" smtClean="0">
                <a:solidFill>
                  <a:schemeClr val="tx1"/>
                </a:solidFill>
                <a:cs typeface="Ali-A-Sharif" pitchFamily="2" charset="-78"/>
              </a:rPr>
              <a:t>ومستوياتها</a:t>
            </a:r>
            <a:r>
              <a:rPr lang="ar-IQ" sz="2800" dirty="0" smtClean="0">
                <a:solidFill>
                  <a:schemeClr val="tx1"/>
                </a:solidFill>
                <a:cs typeface="Ali-A-Sharif" pitchFamily="2" charset="-78"/>
              </a:rPr>
              <a:t>.</a:t>
            </a:r>
          </a:p>
          <a:p>
            <a:pPr algn="just"/>
            <a:endParaRPr lang="en-US" sz="2800" dirty="0" smtClean="0">
              <a:solidFill>
                <a:schemeClr val="tx1"/>
              </a:solidFill>
              <a:cs typeface="Ali-A-Sharif" pitchFamily="2" charset="-78"/>
            </a:endParaRPr>
          </a:p>
          <a:p>
            <a:pPr algn="just"/>
            <a:r>
              <a:rPr lang="ar-IQ" sz="2800" dirty="0" smtClean="0">
                <a:solidFill>
                  <a:schemeClr val="tx1"/>
                </a:solidFill>
                <a:cs typeface="Ali-A-Sharif" pitchFamily="2" charset="-78"/>
              </a:rPr>
              <a:t>لذا فإن</a:t>
            </a:r>
            <a:r>
              <a:rPr lang="ar-SA" sz="2800" dirty="0" smtClean="0">
                <a:solidFill>
                  <a:schemeClr val="tx1"/>
                </a:solidFill>
                <a:cs typeface="Ali-A-Sharif" pitchFamily="2" charset="-78"/>
              </a:rPr>
              <a:t> </a:t>
            </a:r>
            <a:r>
              <a:rPr lang="ar-SA" sz="2800" dirty="0">
                <a:solidFill>
                  <a:schemeClr val="tx1"/>
                </a:solidFill>
                <a:cs typeface="Ali-A-Sharif" pitchFamily="2" charset="-78"/>
              </a:rPr>
              <a:t>التنغيم </a:t>
            </a:r>
            <a:r>
              <a:rPr lang="ar-IQ" sz="2800" dirty="0" smtClean="0">
                <a:solidFill>
                  <a:schemeClr val="tx1"/>
                </a:solidFill>
                <a:cs typeface="Ali-A-Sharif" pitchFamily="2" charset="-78"/>
              </a:rPr>
              <a:t>يعد </a:t>
            </a:r>
            <a:r>
              <a:rPr lang="ar-SA" sz="2800" dirty="0" smtClean="0">
                <a:solidFill>
                  <a:schemeClr val="tx1"/>
                </a:solidFill>
                <a:cs typeface="Ali-A-Sharif" pitchFamily="2" charset="-78"/>
              </a:rPr>
              <a:t>ملمحاً </a:t>
            </a:r>
            <a:r>
              <a:rPr lang="ar-SA" sz="2800" dirty="0">
                <a:solidFill>
                  <a:schemeClr val="tx1"/>
                </a:solidFill>
                <a:cs typeface="Ali-A-Sharif" pitchFamily="2" charset="-78"/>
              </a:rPr>
              <a:t>صوتياً مميزاً من خلال وظيفته اللغوية، إذ إنّ ارتفاع الصوت وانخفاضه في أثناء الكلام يشكل تلوينا تعبيريا لتلك الوظيفة، فبه يُعبرُ عن حاجات المتكلم وانفعالاته ونمط اتجاهاته في موضوع معين. كاستعمال النغمة الصاعدة في الجملة الخبرية لتحويلها إلى سؤال يتطلب الاجابة بنعـم أو لا، </a:t>
            </a:r>
            <a:r>
              <a:rPr lang="ar-SA" sz="2800" dirty="0" smtClean="0">
                <a:solidFill>
                  <a:schemeClr val="tx1"/>
                </a:solidFill>
                <a:cs typeface="Ali-A-Sharif" pitchFamily="2" charset="-78"/>
              </a:rPr>
              <a:t>مثـل</a:t>
            </a:r>
            <a:r>
              <a:rPr lang="ar-IQ" sz="2800" dirty="0" smtClean="0">
                <a:solidFill>
                  <a:schemeClr val="tx1"/>
                </a:solidFill>
                <a:cs typeface="Ali-A-Sharif" pitchFamily="2" charset="-78"/>
              </a:rPr>
              <a:t>:</a:t>
            </a:r>
          </a:p>
          <a:p>
            <a:pPr algn="just"/>
            <a:r>
              <a:rPr lang="ar-SA" sz="2800" dirty="0" smtClean="0">
                <a:solidFill>
                  <a:schemeClr val="tx1"/>
                </a:solidFill>
                <a:cs typeface="Ali-A-Sharif" pitchFamily="2" charset="-78"/>
              </a:rPr>
              <a:t> </a:t>
            </a:r>
            <a:r>
              <a:rPr lang="ar-SA" sz="2800" dirty="0">
                <a:solidFill>
                  <a:schemeClr val="tx1"/>
                </a:solidFill>
                <a:cs typeface="Ali-A-Sharif" pitchFamily="2" charset="-78"/>
              </a:rPr>
              <a:t>(نجحت في </a:t>
            </a:r>
            <a:r>
              <a:rPr lang="ar-SA" sz="2800" dirty="0" smtClean="0">
                <a:solidFill>
                  <a:schemeClr val="tx1"/>
                </a:solidFill>
                <a:cs typeface="Ali-A-Sharif" pitchFamily="2" charset="-78"/>
              </a:rPr>
              <a:t>الامتحان[      </a:t>
            </a:r>
            <a:r>
              <a:rPr lang="ar-IQ" sz="2800" dirty="0" smtClean="0">
                <a:solidFill>
                  <a:schemeClr val="tx1"/>
                </a:solidFill>
                <a:cs typeface="Ali-A-Sharif" pitchFamily="2" charset="-78"/>
              </a:rPr>
              <a:t> </a:t>
            </a:r>
            <a:r>
              <a:rPr lang="ar-SA" sz="2800" dirty="0" smtClean="0">
                <a:solidFill>
                  <a:schemeClr val="tx1"/>
                </a:solidFill>
                <a:cs typeface="Ali-A-Sharif" pitchFamily="2" charset="-78"/>
              </a:rPr>
              <a:t>]، فيما </a:t>
            </a:r>
            <a:r>
              <a:rPr lang="ar-SA" sz="2800" dirty="0">
                <a:solidFill>
                  <a:schemeClr val="tx1"/>
                </a:solidFill>
                <a:cs typeface="Ali-A-Sharif" pitchFamily="2" charset="-78"/>
              </a:rPr>
              <a:t>تكـون النغمة هـابطة إن اراد إخبـار السـامع بالنجــاح فيقــول: (نجحت في </a:t>
            </a:r>
            <a:r>
              <a:rPr lang="ar-SA" sz="2800" dirty="0" smtClean="0">
                <a:solidFill>
                  <a:schemeClr val="tx1"/>
                </a:solidFill>
                <a:cs typeface="Ali-A-Sharif" pitchFamily="2" charset="-78"/>
              </a:rPr>
              <a:t>الامتحان)[    </a:t>
            </a:r>
            <a:r>
              <a:rPr lang="ar-IQ" sz="2800" dirty="0" smtClean="0">
                <a:solidFill>
                  <a:schemeClr val="tx1"/>
                </a:solidFill>
                <a:cs typeface="Ali-A-Sharif" pitchFamily="2" charset="-78"/>
              </a:rPr>
              <a:t> </a:t>
            </a:r>
            <a:r>
              <a:rPr lang="ar-SA" sz="2800" dirty="0" smtClean="0">
                <a:solidFill>
                  <a:schemeClr val="tx1"/>
                </a:solidFill>
                <a:cs typeface="Ali-A-Sharif" pitchFamily="2" charset="-78"/>
              </a:rPr>
              <a:t> ].وعزا </a:t>
            </a:r>
            <a:r>
              <a:rPr lang="ar-SA" sz="2800" dirty="0">
                <a:solidFill>
                  <a:schemeClr val="tx1"/>
                </a:solidFill>
                <a:cs typeface="Ali-A-Sharif" pitchFamily="2" charset="-78"/>
              </a:rPr>
              <a:t>الدارسون ذلك إلى الوظائف التي تؤديها ظاهرة التنغيم في أية </a:t>
            </a:r>
            <a:r>
              <a:rPr lang="ar-SA" sz="2800" dirty="0" smtClean="0">
                <a:solidFill>
                  <a:schemeClr val="tx1"/>
                </a:solidFill>
                <a:cs typeface="Ali-A-Sharif" pitchFamily="2" charset="-78"/>
              </a:rPr>
              <a:t>لغة</a:t>
            </a:r>
            <a:r>
              <a:rPr lang="ar-IQ" sz="2800" dirty="0" smtClean="0">
                <a:solidFill>
                  <a:schemeClr val="tx1"/>
                </a:solidFill>
                <a:cs typeface="Ali-A-Sharif" pitchFamily="2" charset="-78"/>
              </a:rPr>
              <a:t>.</a:t>
            </a:r>
            <a:r>
              <a:rPr lang="ar-SA" sz="2800" dirty="0" smtClean="0">
                <a:solidFill>
                  <a:schemeClr val="tx1"/>
                </a:solidFill>
                <a:cs typeface="Ali-A-Sharif" pitchFamily="2" charset="-78"/>
              </a:rPr>
              <a:t> </a:t>
            </a:r>
            <a:endParaRPr lang="ar-IQ" sz="2800" dirty="0">
              <a:solidFill>
                <a:schemeClr val="tx1"/>
              </a:solidFill>
              <a:cs typeface="Ali-A-Sharif" pitchFamily="2" charset="-78"/>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382261">
            <a:off x="5335532" y="5745664"/>
            <a:ext cx="615950"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5301208"/>
            <a:ext cx="612068"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61230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circle(in)">
                                      <p:cBhvr>
                                        <p:cTn id="12" dur="2000"/>
                                        <p:tgtEl>
                                          <p:spTgt spid="10">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circle(in)">
                                      <p:cBhvr>
                                        <p:cTn id="15" dur="2000"/>
                                        <p:tgtEl>
                                          <p:spTgt spid="10">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10">
                                            <p:txEl>
                                              <p:pRg st="3" end="3"/>
                                            </p:txEl>
                                          </p:spTgt>
                                        </p:tgtEl>
                                        <p:attrNameLst>
                                          <p:attrName>style.visibility</p:attrName>
                                        </p:attrNameLst>
                                      </p:cBhvr>
                                      <p:to>
                                        <p:strVal val="visible"/>
                                      </p:to>
                                    </p:set>
                                    <p:animEffect transition="in" filter="circle(in)">
                                      <p:cBhvr>
                                        <p:cTn id="18" dur="2000"/>
                                        <p:tgtEl>
                                          <p:spTgt spid="10">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circle(in)">
                                      <p:cBhvr>
                                        <p:cTn id="21" dur="2000"/>
                                        <p:tgtEl>
                                          <p:spTgt spid="10">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10">
                                            <p:txEl>
                                              <p:pRg st="6" end="6"/>
                                            </p:txEl>
                                          </p:spTgt>
                                        </p:tgtEl>
                                        <p:attrNameLst>
                                          <p:attrName>style.visibility</p:attrName>
                                        </p:attrNameLst>
                                      </p:cBhvr>
                                      <p:to>
                                        <p:strVal val="visible"/>
                                      </p:to>
                                    </p:set>
                                    <p:animEffect transition="in" filter="circle(in)">
                                      <p:cBhvr>
                                        <p:cTn id="26" dur="2000"/>
                                        <p:tgtEl>
                                          <p:spTgt spid="10">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animEffect transition="in" filter="circle(in)">
                                      <p:cBhvr>
                                        <p:cTn id="31" dur="20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0648"/>
            <a:ext cx="8784976" cy="6336704"/>
          </a:xfrm>
        </p:spPr>
        <p:txBody>
          <a:bodyPr>
            <a:normAutofit/>
          </a:bodyPr>
          <a:lstStyle/>
          <a:p>
            <a:pPr marL="342900" indent="-342900" algn="just">
              <a:buFontTx/>
              <a:buChar char="-"/>
            </a:pPr>
            <a:r>
              <a:rPr lang="ar-SA" sz="2800" dirty="0" smtClean="0">
                <a:solidFill>
                  <a:schemeClr val="tx1"/>
                </a:solidFill>
                <a:cs typeface="Ali-A-Sharif" pitchFamily="2" charset="-78"/>
              </a:rPr>
              <a:t>فيما </a:t>
            </a:r>
            <a:r>
              <a:rPr lang="ar-SA" sz="2800" dirty="0">
                <a:solidFill>
                  <a:schemeClr val="tx1"/>
                </a:solidFill>
                <a:cs typeface="Ali-A-Sharif" pitchFamily="2" charset="-78"/>
              </a:rPr>
              <a:t>يختلف آخرون في تحديد وظائف التنغيم؛ لأن كل تغيير في الجملة </a:t>
            </a:r>
            <a:r>
              <a:rPr lang="en-US" sz="2800" dirty="0">
                <a:solidFill>
                  <a:schemeClr val="tx1"/>
                </a:solidFill>
                <a:cs typeface="Ali-A-Sharif" pitchFamily="2" charset="-78"/>
              </a:rPr>
              <a:t>»</a:t>
            </a:r>
            <a:r>
              <a:rPr lang="ar-SA" sz="2800" dirty="0">
                <a:solidFill>
                  <a:schemeClr val="tx1"/>
                </a:solidFill>
                <a:cs typeface="Ali-A-Sharif" pitchFamily="2" charset="-78"/>
              </a:rPr>
              <a:t>من خبر إلى استفهام إلى توكيد إلى انفعال إلى تعجب....دون تغيير في شكل الكلمات المكونة</a:t>
            </a:r>
            <a:r>
              <a:rPr lang="en-US" sz="2800" dirty="0">
                <a:solidFill>
                  <a:schemeClr val="tx1"/>
                </a:solidFill>
                <a:cs typeface="Ali-A-Sharif" pitchFamily="2" charset="-78"/>
              </a:rPr>
              <a:t>«</a:t>
            </a:r>
            <a:r>
              <a:rPr lang="ar-SA" sz="2800" dirty="0" smtClean="0">
                <a:solidFill>
                  <a:schemeClr val="tx1"/>
                </a:solidFill>
                <a:cs typeface="Ali-A-Sharif" pitchFamily="2" charset="-78"/>
              </a:rPr>
              <a:t>.إنما </a:t>
            </a:r>
            <a:r>
              <a:rPr lang="ar-SA" sz="2800" dirty="0">
                <a:solidFill>
                  <a:schemeClr val="tx1"/>
                </a:solidFill>
                <a:cs typeface="Ali-A-Sharif" pitchFamily="2" charset="-78"/>
              </a:rPr>
              <a:t>هو تغيير دلالي.وبهذا فإنه يتوزع بين الحقول الدلالية المتنوعة بحسب إيماءات التواصل اللغوي في أية لغة وهي</a:t>
            </a:r>
            <a:r>
              <a:rPr lang="ar-SA" sz="2800" dirty="0" smtClean="0">
                <a:solidFill>
                  <a:schemeClr val="tx1"/>
                </a:solidFill>
                <a:cs typeface="Ali-A-Sharif" pitchFamily="2" charset="-78"/>
              </a:rPr>
              <a:t>:</a:t>
            </a:r>
            <a:endParaRPr lang="en-US" sz="2800" dirty="0" smtClean="0">
              <a:solidFill>
                <a:schemeClr val="tx1"/>
              </a:solidFill>
              <a:cs typeface="Ali-A-Sharif" pitchFamily="2" charset="-78"/>
            </a:endParaRPr>
          </a:p>
          <a:p>
            <a:pPr marL="342900" indent="-342900" algn="just">
              <a:buFontTx/>
              <a:buChar char="-"/>
            </a:pPr>
            <a:endParaRPr lang="en-US" sz="2800" dirty="0">
              <a:solidFill>
                <a:schemeClr val="tx1"/>
              </a:solidFill>
              <a:cs typeface="Ali-A-Sharif" pitchFamily="2" charset="-78"/>
            </a:endParaRPr>
          </a:p>
          <a:p>
            <a:pPr algn="just"/>
            <a:r>
              <a:rPr lang="ar-SA" sz="2800" b="1" dirty="0">
                <a:solidFill>
                  <a:schemeClr val="tx1"/>
                </a:solidFill>
                <a:cs typeface="Ali-A-Sharif" pitchFamily="2" charset="-78"/>
              </a:rPr>
              <a:t>1- التنغيم التعبيري </a:t>
            </a:r>
            <a:r>
              <a:rPr lang="ar-SA" sz="2800" dirty="0">
                <a:solidFill>
                  <a:schemeClr val="tx1"/>
                </a:solidFill>
                <a:cs typeface="Ali-A-Sharif" pitchFamily="2" charset="-78"/>
              </a:rPr>
              <a:t>: هو الذي يصاحب كلام المتكلم بحسب الموقف الذي يحيط به </a:t>
            </a:r>
            <a:r>
              <a:rPr lang="en-US" sz="2800" dirty="0">
                <a:solidFill>
                  <a:schemeClr val="tx1"/>
                </a:solidFill>
                <a:cs typeface="Ali-A-Sharif" pitchFamily="2" charset="-78"/>
              </a:rPr>
              <a:t>»</a:t>
            </a:r>
            <a:r>
              <a:rPr lang="ar-SA" sz="2800" dirty="0">
                <a:solidFill>
                  <a:schemeClr val="tx1"/>
                </a:solidFill>
                <a:cs typeface="Ali-A-Sharif" pitchFamily="2" charset="-78"/>
              </a:rPr>
              <a:t>لانه يعطي دلالات مختلفة ومتباينة، وعلى المتكلم أن يراعي قواعد التنغيم التعبيري في كلامه وإلاّ فُهم خطأً</a:t>
            </a:r>
            <a:r>
              <a:rPr lang="en-US" sz="2800" dirty="0" smtClean="0">
                <a:solidFill>
                  <a:schemeClr val="tx1"/>
                </a:solidFill>
                <a:cs typeface="Ali-A-Sharif" pitchFamily="2" charset="-78"/>
              </a:rPr>
              <a:t>«</a:t>
            </a:r>
            <a:r>
              <a:rPr lang="ar-SA" sz="2800" dirty="0" smtClean="0">
                <a:solidFill>
                  <a:schemeClr val="tx1"/>
                </a:solidFill>
                <a:cs typeface="Ali-A-Sharif" pitchFamily="2" charset="-78"/>
              </a:rPr>
              <a:t>وهو </a:t>
            </a:r>
            <a:r>
              <a:rPr lang="ar-SA" sz="2800" dirty="0">
                <a:solidFill>
                  <a:schemeClr val="tx1"/>
                </a:solidFill>
                <a:cs typeface="Ali-A-Sharif" pitchFamily="2" charset="-78"/>
              </a:rPr>
              <a:t>لايقتصر حالات الفرد النفسية كانفعالات الدهشة والغضب والخوف بل يشمل مناحي الكلام كلها، فهو شمولي؛ لأن للخبر نغمته الخاصة وللسرد الكلامي أيضاً،فهو سمة تمييزية في العربية</a:t>
            </a:r>
            <a:r>
              <a:rPr lang="ar-SA" sz="2800" dirty="0" smtClean="0">
                <a:solidFill>
                  <a:schemeClr val="tx1"/>
                </a:solidFill>
                <a:cs typeface="Ali-A-Sharif" pitchFamily="2" charset="-78"/>
              </a:rPr>
              <a:t>. </a:t>
            </a:r>
            <a:endParaRPr lang="en-US" sz="2800" dirty="0">
              <a:solidFill>
                <a:schemeClr val="tx1"/>
              </a:solidFill>
              <a:cs typeface="Ali-A-Sharif" pitchFamily="2" charset="-78"/>
            </a:endParaRPr>
          </a:p>
          <a:p>
            <a:pPr algn="just"/>
            <a:r>
              <a:rPr lang="ar-SA" sz="2800" dirty="0">
                <a:solidFill>
                  <a:schemeClr val="tx1"/>
                </a:solidFill>
                <a:cs typeface="Ali-A-Sharif" pitchFamily="2" charset="-78"/>
              </a:rPr>
              <a:t>2</a:t>
            </a:r>
            <a:r>
              <a:rPr lang="ar-SA" sz="2800" b="1" dirty="0">
                <a:solidFill>
                  <a:schemeClr val="tx1"/>
                </a:solidFill>
                <a:cs typeface="Ali-A-Sharif" pitchFamily="2" charset="-78"/>
              </a:rPr>
              <a:t>-التنغيم النحوي:</a:t>
            </a:r>
            <a:r>
              <a:rPr lang="ar-SA" sz="2800" dirty="0">
                <a:solidFill>
                  <a:schemeClr val="tx1"/>
                </a:solidFill>
                <a:cs typeface="Ali-A-Sharif" pitchFamily="2" charset="-78"/>
              </a:rPr>
              <a:t> يعد التركيب النحوي والأداة النحوية الفيصل في تحديد نوع التنغيم في المستوى التركيبي؛ إلا أنهما لا يلغيان التنغيم كونه ملمحاً صوتياً مميزاً في العربية ,وذلك من خلال</a:t>
            </a:r>
            <a:r>
              <a:rPr lang="ar-SA" sz="2800" dirty="0" smtClean="0">
                <a:solidFill>
                  <a:schemeClr val="tx1"/>
                </a:solidFill>
                <a:cs typeface="Ali-A-Sharif" pitchFamily="2" charset="-78"/>
              </a:rPr>
              <a:t>:</a:t>
            </a:r>
            <a:endParaRPr lang="en-US" sz="2800" dirty="0">
              <a:solidFill>
                <a:schemeClr val="tx1"/>
              </a:solidFill>
              <a:cs typeface="Ali-A-Sharif" pitchFamily="2" charset="-78"/>
            </a:endParaRPr>
          </a:p>
        </p:txBody>
      </p:sp>
    </p:spTree>
    <p:extLst>
      <p:ext uri="{BB962C8B-B14F-4D97-AF65-F5344CB8AC3E}">
        <p14:creationId xmlns:p14="http://schemas.microsoft.com/office/powerpoint/2010/main" val="34577944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552728"/>
          </a:xfrm>
        </p:spPr>
        <p:txBody>
          <a:bodyPr>
            <a:normAutofit/>
          </a:bodyPr>
          <a:lstStyle/>
          <a:p>
            <a:pPr algn="just"/>
            <a:r>
              <a:rPr lang="ar-SA" sz="2800" dirty="0">
                <a:solidFill>
                  <a:schemeClr val="tx1"/>
                </a:solidFill>
                <a:cs typeface="Ali-A-Sharif" pitchFamily="2" charset="-78"/>
              </a:rPr>
              <a:t>أ-التباين الدلالي للأنماط التركيبية كالاستفهام والتعجب والنفي ...الخ.</a:t>
            </a:r>
            <a:endParaRPr lang="en-US" sz="2800" dirty="0">
              <a:solidFill>
                <a:schemeClr val="tx1"/>
              </a:solidFill>
              <a:cs typeface="Ali-A-Sharif" pitchFamily="2" charset="-78"/>
            </a:endParaRPr>
          </a:p>
          <a:p>
            <a:pPr algn="just"/>
            <a:r>
              <a:rPr lang="ar-SA" sz="2800" dirty="0">
                <a:solidFill>
                  <a:schemeClr val="tx1"/>
                </a:solidFill>
                <a:cs typeface="Ali-A-Sharif" pitchFamily="2" charset="-78"/>
              </a:rPr>
              <a:t>ب- التباين الدلالي بين الأنماط التحقيقية في الجملة المحذوفة مثل:  قوله تعالى</a:t>
            </a:r>
            <a:r>
              <a:rPr lang="ar-SA" sz="2800" b="1" dirty="0">
                <a:solidFill>
                  <a:schemeClr val="tx1"/>
                </a:solidFill>
                <a:cs typeface="Ali-A-Sharif" pitchFamily="2" charset="-78"/>
              </a:rPr>
              <a:t>: </a:t>
            </a:r>
            <a:endParaRPr lang="en-US" sz="2800" b="1" dirty="0" smtClean="0">
              <a:solidFill>
                <a:schemeClr val="tx1"/>
              </a:solidFill>
              <a:cs typeface="Ali-A-Sharif" pitchFamily="2" charset="-78"/>
            </a:endParaRPr>
          </a:p>
          <a:p>
            <a:pPr algn="just"/>
            <a:endParaRPr lang="en-US" sz="2800" b="1" dirty="0">
              <a:solidFill>
                <a:schemeClr val="tx1"/>
              </a:solidFill>
              <a:cs typeface="Ali-A-Sharif" pitchFamily="2" charset="-78"/>
            </a:endParaRPr>
          </a:p>
          <a:p>
            <a:pPr algn="just"/>
            <a:endParaRPr lang="en-US" sz="2800" b="1" dirty="0" smtClean="0">
              <a:solidFill>
                <a:schemeClr val="tx1"/>
              </a:solidFill>
              <a:cs typeface="Ali-A-Sharif" pitchFamily="2" charset="-78"/>
            </a:endParaRPr>
          </a:p>
          <a:p>
            <a:r>
              <a:rPr lang="ar-IQ" sz="2800" dirty="0" smtClean="0">
                <a:solidFill>
                  <a:schemeClr val="tx1"/>
                </a:solidFill>
                <a:cs typeface="Ali-A-Sharif" pitchFamily="2" charset="-78"/>
              </a:rPr>
              <a:t>- </a:t>
            </a:r>
            <a:r>
              <a:rPr lang="ar-SA" sz="2800" dirty="0" smtClean="0">
                <a:solidFill>
                  <a:schemeClr val="tx1"/>
                </a:solidFill>
                <a:cs typeface="Ali-A-Sharif" pitchFamily="2" charset="-78"/>
              </a:rPr>
              <a:t>وقول </a:t>
            </a:r>
            <a:r>
              <a:rPr lang="ar-SA" sz="2800" dirty="0">
                <a:solidFill>
                  <a:schemeClr val="tx1"/>
                </a:solidFill>
                <a:cs typeface="Ali-A-Sharif" pitchFamily="2" charset="-78"/>
              </a:rPr>
              <a:t>امرىء القيس:</a:t>
            </a:r>
            <a:r>
              <a:rPr lang="ar-SA" sz="2800" baseline="30000" dirty="0">
                <a:solidFill>
                  <a:schemeClr val="tx1"/>
                </a:solidFill>
                <a:cs typeface="Ali-A-Sharif" pitchFamily="2" charset="-78"/>
              </a:rPr>
              <a:t> </a:t>
            </a:r>
            <a:endParaRPr lang="en-US" sz="2800" dirty="0">
              <a:solidFill>
                <a:schemeClr val="tx1"/>
              </a:solidFill>
              <a:cs typeface="Ali-A-Sharif" pitchFamily="2" charset="-78"/>
            </a:endParaRPr>
          </a:p>
          <a:p>
            <a:pPr algn="ctr"/>
            <a:r>
              <a:rPr lang="ar-SA" sz="2800" b="1" dirty="0">
                <a:solidFill>
                  <a:schemeClr val="tx1"/>
                </a:solidFill>
                <a:cs typeface="Ali-A-Sharif" pitchFamily="2" charset="-78"/>
              </a:rPr>
              <a:t>وقوفا ًبها </a:t>
            </a:r>
            <a:r>
              <a:rPr lang="ar-SA" sz="2800" b="1" dirty="0" smtClean="0">
                <a:solidFill>
                  <a:schemeClr val="tx1"/>
                </a:solidFill>
                <a:cs typeface="Ali-A-Sharif" pitchFamily="2" charset="-78"/>
              </a:rPr>
              <a:t>صح</a:t>
            </a:r>
            <a:r>
              <a:rPr lang="ar-IQ" sz="2800" b="1" dirty="0" smtClean="0">
                <a:solidFill>
                  <a:schemeClr val="tx1"/>
                </a:solidFill>
                <a:cs typeface="Ali-A-Sharif" pitchFamily="2" charset="-78"/>
              </a:rPr>
              <a:t>بي</a:t>
            </a:r>
            <a:r>
              <a:rPr lang="ar-SA" sz="2800" b="1" dirty="0" smtClean="0">
                <a:solidFill>
                  <a:schemeClr val="tx1"/>
                </a:solidFill>
                <a:cs typeface="Ali-A-Sharif" pitchFamily="2" charset="-78"/>
              </a:rPr>
              <a:t> </a:t>
            </a:r>
            <a:r>
              <a:rPr lang="ar-SA" sz="2800" b="1" dirty="0">
                <a:solidFill>
                  <a:schemeClr val="tx1"/>
                </a:solidFill>
                <a:cs typeface="Ali-A-Sharif" pitchFamily="2" charset="-78"/>
              </a:rPr>
              <a:t>علىّ مطيهم           يقولون لاتهلك اسى وتجمل</a:t>
            </a:r>
            <a:r>
              <a:rPr lang="ar-SA" sz="2800" baseline="30000" dirty="0">
                <a:solidFill>
                  <a:schemeClr val="tx1"/>
                </a:solidFill>
                <a:cs typeface="Ali-A-Sharif" pitchFamily="2" charset="-78"/>
              </a:rPr>
              <a:t> </a:t>
            </a:r>
            <a:r>
              <a:rPr lang="ar-SA" sz="2800" dirty="0">
                <a:solidFill>
                  <a:schemeClr val="tx1"/>
                </a:solidFill>
                <a:cs typeface="Ali-A-Sharif" pitchFamily="2" charset="-78"/>
              </a:rPr>
              <a:t> .</a:t>
            </a:r>
            <a:endParaRPr lang="en-US" sz="2800" dirty="0">
              <a:solidFill>
                <a:schemeClr val="tx1"/>
              </a:solidFill>
              <a:cs typeface="Ali-A-Sharif" pitchFamily="2" charset="-78"/>
            </a:endParaRPr>
          </a:p>
          <a:p>
            <a:r>
              <a:rPr lang="ar-SA" sz="2800" dirty="0">
                <a:solidFill>
                  <a:schemeClr val="tx1"/>
                </a:solidFill>
                <a:cs typeface="Ali-A-Sharif" pitchFamily="2" charset="-78"/>
              </a:rPr>
              <a:t>في الآية التقدير (يايوسف) وفي البيت التقدير " يا </a:t>
            </a:r>
            <a:r>
              <a:rPr lang="ar-SA" sz="2800" dirty="0" smtClean="0">
                <a:solidFill>
                  <a:schemeClr val="tx1"/>
                </a:solidFill>
                <a:cs typeface="Ali-A-Sharif" pitchFamily="2" charset="-78"/>
              </a:rPr>
              <a:t>صحب</a:t>
            </a:r>
            <a:r>
              <a:rPr lang="ar-IQ" sz="2800" dirty="0" smtClean="0">
                <a:solidFill>
                  <a:schemeClr val="tx1"/>
                </a:solidFill>
                <a:cs typeface="Ali-A-Sharif" pitchFamily="2" charset="-78"/>
              </a:rPr>
              <a:t>ي</a:t>
            </a:r>
            <a:r>
              <a:rPr lang="ar-SA" sz="2800" dirty="0" smtClean="0">
                <a:solidFill>
                  <a:schemeClr val="tx1"/>
                </a:solidFill>
                <a:cs typeface="Ali-A-Sharif" pitchFamily="2" charset="-78"/>
              </a:rPr>
              <a:t> </a:t>
            </a:r>
            <a:r>
              <a:rPr lang="ar-SA" sz="2800" dirty="0">
                <a:solidFill>
                  <a:schemeClr val="tx1"/>
                </a:solidFill>
                <a:cs typeface="Ali-A-Sharif" pitchFamily="2" charset="-78"/>
              </a:rPr>
              <a:t>"  </a:t>
            </a:r>
            <a:endParaRPr lang="en-US" sz="2800" dirty="0">
              <a:solidFill>
                <a:schemeClr val="tx1"/>
              </a:solidFill>
              <a:cs typeface="Ali-A-Sharif" pitchFamily="2" charset="-78"/>
            </a:endParaRPr>
          </a:p>
          <a:p>
            <a:r>
              <a:rPr lang="ar-SA" sz="2800" dirty="0">
                <a:solidFill>
                  <a:schemeClr val="tx1"/>
                </a:solidFill>
                <a:cs typeface="Ali-A-Sharif" pitchFamily="2" charset="-78"/>
              </a:rPr>
              <a:t>ج ـ التباين الدلالي للأنماط الحقيقية والمجازية: وهو مايدل عليه التباين في معاني الحروف كقوله </a:t>
            </a:r>
            <a:r>
              <a:rPr lang="ar-SA" sz="2800" dirty="0" smtClean="0">
                <a:solidFill>
                  <a:schemeClr val="tx1"/>
                </a:solidFill>
                <a:cs typeface="Ali-A-Sharif" pitchFamily="2" charset="-78"/>
              </a:rPr>
              <a:t>تعالى</a:t>
            </a:r>
            <a:r>
              <a:rPr lang="ar-IQ" sz="2800" dirty="0" smtClean="0">
                <a:solidFill>
                  <a:schemeClr val="tx1"/>
                </a:solidFill>
                <a:cs typeface="Ali-A-Sharif" pitchFamily="2" charset="-78"/>
              </a:rPr>
              <a:t>:</a:t>
            </a:r>
          </a:p>
          <a:p>
            <a:pPr algn="just"/>
            <a:r>
              <a:rPr lang="ar-IQ" sz="2800" dirty="0" smtClean="0">
                <a:solidFill>
                  <a:schemeClr val="tx1"/>
                </a:solidFill>
                <a:cs typeface="Ali-A-Sharif" pitchFamily="2" charset="-78"/>
              </a:rPr>
              <a:t>-</a:t>
            </a:r>
            <a:r>
              <a:rPr lang="ar-SA" sz="2800" dirty="0">
                <a:solidFill>
                  <a:schemeClr val="tx1"/>
                </a:solidFill>
                <a:cs typeface="Ali-A-Sharif" pitchFamily="2" charset="-78"/>
              </a:rPr>
              <a:t>والحقيقة هي (قد؛أتى) فهل هنا بمعنى (قد), إلا أن الوسيلة التعبيرية هي التي تحدد دلالة الجملة، إذ أنّ للتمايز الصوتي الذي يحدثه المتكلم بفعل المؤثرات النفسية الدور الرئيس في توجيه الأنماط اللغوية نحو الفهم، ففي قوله تعالى: </a:t>
            </a:r>
            <a:endParaRPr lang="ar-IQ" sz="2800" dirty="0">
              <a:solidFill>
                <a:schemeClr val="tx1"/>
              </a:solidFill>
              <a:cs typeface="Ali-A-Sharif" pitchFamily="2" charset="-78"/>
            </a:endParaRPr>
          </a:p>
          <a:p>
            <a:endParaRPr lang="ar-IQ" sz="2800" dirty="0">
              <a:solidFill>
                <a:schemeClr val="tx1"/>
              </a:solidFill>
              <a:cs typeface="Ali-A-Sharif" pitchFamily="2" charset="-78"/>
            </a:endParaRPr>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196752"/>
            <a:ext cx="8280920" cy="71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3" y="4077072"/>
            <a:ext cx="7632848" cy="587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6872" y="5445224"/>
            <a:ext cx="8280920" cy="603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393422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Effect transition="in" filter="circle(in)">
                                      <p:cBhvr>
                                        <p:cTn id="17" dur="2000"/>
                                        <p:tgtEl>
                                          <p:spTgt spid="307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ircle(in)">
                                      <p:cBhvr>
                                        <p:cTn id="25" dur="2000"/>
                                        <p:tgtEl>
                                          <p:spTgt spid="3">
                                            <p:txEl>
                                              <p:pRg st="5" end="5"/>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ircle(in)">
                                      <p:cBhvr>
                                        <p:cTn id="28" dur="20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circle(in)">
                                      <p:cBhvr>
                                        <p:cTn id="33" dur="20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3076"/>
                                        </p:tgtEl>
                                        <p:attrNameLst>
                                          <p:attrName>style.visibility</p:attrName>
                                        </p:attrNameLst>
                                      </p:cBhvr>
                                      <p:to>
                                        <p:strVal val="visible"/>
                                      </p:to>
                                    </p:set>
                                    <p:animEffect transition="in" filter="circle(in)">
                                      <p:cBhvr>
                                        <p:cTn id="38" dur="2000"/>
                                        <p:tgtEl>
                                          <p:spTgt spid="3076"/>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circle(in)">
                                      <p:cBhvr>
                                        <p:cTn id="43" dur="20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3077"/>
                                        </p:tgtEl>
                                        <p:attrNameLst>
                                          <p:attrName>style.visibility</p:attrName>
                                        </p:attrNameLst>
                                      </p:cBhvr>
                                      <p:to>
                                        <p:strVal val="visible"/>
                                      </p:to>
                                    </p:set>
                                    <p:animEffect transition="in" filter="circle(in)">
                                      <p:cBhvr>
                                        <p:cTn id="48" dur="2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82</TotalTime>
  <Words>866</Words>
  <Application>Microsoft Office PowerPoint</Application>
  <PresentationFormat>On-screen Show (4:3)</PresentationFormat>
  <Paragraphs>43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FOR COMPUTER</dc:creator>
  <cp:lastModifiedBy>RAM FOR COMPUTER</cp:lastModifiedBy>
  <cp:revision>14</cp:revision>
  <dcterms:created xsi:type="dcterms:W3CDTF">2015-05-04T21:13:11Z</dcterms:created>
  <dcterms:modified xsi:type="dcterms:W3CDTF">2015-05-16T21:31:22Z</dcterms:modified>
</cp:coreProperties>
</file>