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 initials="TS" lastIdx="3" clrIdx="0">
    <p:extLst>
      <p:ext uri="{19B8F6BF-5375-455C-9EA6-DF929625EA0E}">
        <p15:presenceInfo xmlns:p15="http://schemas.microsoft.com/office/powerpoint/2012/main" userId="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snapToGrid="0">
      <p:cViewPr>
        <p:scale>
          <a:sx n="73" d="100"/>
          <a:sy n="73" d="100"/>
        </p:scale>
        <p:origin x="59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B2E63E0-EEBF-49B0-989D-297B343C95CC}" type="datetimeFigureOut">
              <a:rPr lang="ar-SA" smtClean="0"/>
              <a:t>22/07/1443</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6315A22-5EB7-484D-AB84-7EB39C0C8DF3}" type="slidenum">
              <a:rPr lang="ar-SA" smtClean="0"/>
              <a:t>‹#›</a:t>
            </a:fld>
            <a:endParaRPr lang="ar-SA"/>
          </a:p>
        </p:txBody>
      </p:sp>
    </p:spTree>
    <p:extLst>
      <p:ext uri="{BB962C8B-B14F-4D97-AF65-F5344CB8AC3E}">
        <p14:creationId xmlns:p14="http://schemas.microsoft.com/office/powerpoint/2010/main" val="29321589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26315A22-5EB7-484D-AB84-7EB39C0C8DF3}" type="slidenum">
              <a:rPr lang="ar-SA" smtClean="0"/>
              <a:t>11</a:t>
            </a:fld>
            <a:endParaRPr lang="ar-SA"/>
          </a:p>
        </p:txBody>
      </p:sp>
    </p:spTree>
    <p:extLst>
      <p:ext uri="{BB962C8B-B14F-4D97-AF65-F5344CB8AC3E}">
        <p14:creationId xmlns:p14="http://schemas.microsoft.com/office/powerpoint/2010/main" val="412071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26315A22-5EB7-484D-AB84-7EB39C0C8DF3}" type="slidenum">
              <a:rPr lang="ar-SA" smtClean="0"/>
              <a:t>13</a:t>
            </a:fld>
            <a:endParaRPr lang="ar-SA"/>
          </a:p>
        </p:txBody>
      </p:sp>
    </p:spTree>
    <p:extLst>
      <p:ext uri="{BB962C8B-B14F-4D97-AF65-F5344CB8AC3E}">
        <p14:creationId xmlns:p14="http://schemas.microsoft.com/office/powerpoint/2010/main" val="270503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4F35BFC-40FA-4A45-A0C1-D1E39C7328AA}"/>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B832B676-C1A8-47EA-A186-1D9E1AF86F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78D48AAD-E410-45CF-9AB4-4DA59269819C}"/>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D3F3326B-32BA-4846-8586-42B4DD6F8D6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8C8F892-9843-47EA-A41E-96309BD33F96}"/>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279152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5580074-A209-480C-A8BD-5C84F26A6102}"/>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5587A199-FA81-4730-A05F-DB355715FCA7}"/>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41FBE5F-91B6-4B90-94A7-924015011BF1}"/>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48490FE0-D84E-4AC5-B317-87991AA5DD6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077FA1B-7E7D-48C4-A33C-C5F2F12FD6B6}"/>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424230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CE1A7AB-AE02-4DBB-AE38-EB0F82447129}"/>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83ED388A-9F06-461F-9B06-A435ECEAD8B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58E91272-6D1D-4E37-A140-79BE7544C5B5}"/>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7CDE666D-DFA5-4273-90CD-59B2BC6DDA74}"/>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DF9AB749-24B7-4EAE-BD14-985CBB6442C5}"/>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3590733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44590BA-AB58-46F9-A587-406784E033FD}"/>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924F4983-AB03-4FD8-A97C-0D5AD13B157D}"/>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4C6350EF-F83E-4818-811E-C9ABDDBB593D}"/>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6BBBF822-E918-4312-A7E8-48D6B9DC77C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A9722D31-2D31-41C9-B65B-33981E331EEF}"/>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250093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4717D8F-210A-4C29-9107-4CD5F56B6B62}"/>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A90C8BBD-F5F4-4364-9F98-4AF31B8FD7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1D334337-7E66-4512-8FFB-65C68C6C1FF0}"/>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3B0D36A9-C080-40F7-A8CD-A0E553ECEFFE}"/>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044A718-CE9E-4448-AF9F-66B42CDE8C49}"/>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77095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6122B8D-2260-4883-A7EA-CDFD9249A63F}"/>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0029076B-C869-42FF-A2B0-9FA63A67E3B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1A4BAD05-6B19-426B-ADB0-3CB0F5E74499}"/>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2BB0B52B-A095-4871-A7D7-83164CA2BF50}"/>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6" name="عنصر نائب للتذييل 5">
            <a:extLst>
              <a:ext uri="{FF2B5EF4-FFF2-40B4-BE49-F238E27FC236}">
                <a16:creationId xmlns:a16="http://schemas.microsoft.com/office/drawing/2014/main" id="{58DA4AB6-0EFC-41B4-86EE-EF499101EDE6}"/>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F5BC030F-728F-4EB7-AB48-BED292B306EF}"/>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57574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680C141-50F0-48D2-9704-80E5682D04A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E3B7B339-F297-4B8D-AD33-BC8995540B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46DB08EB-60EB-454D-900A-734512F2CA0D}"/>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90FF5425-E21C-49CE-8C17-00EFF822B6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C73A61F-CDF2-42A4-9BEE-985EED657BEF}"/>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911DB108-3AE3-4F29-AAE7-B8D2622CC471}"/>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8" name="عنصر نائب للتذييل 7">
            <a:extLst>
              <a:ext uri="{FF2B5EF4-FFF2-40B4-BE49-F238E27FC236}">
                <a16:creationId xmlns:a16="http://schemas.microsoft.com/office/drawing/2014/main" id="{ACC7FAB3-3164-416F-B82E-D85FEE289560}"/>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B727F785-F2D5-4027-931C-D6AC6D87DB46}"/>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1787059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9FCE047-A5EC-4377-9057-94290FF8D463}"/>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7A801578-7C41-46F9-8060-E36849822C80}"/>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4" name="عنصر نائب للتذييل 3">
            <a:extLst>
              <a:ext uri="{FF2B5EF4-FFF2-40B4-BE49-F238E27FC236}">
                <a16:creationId xmlns:a16="http://schemas.microsoft.com/office/drawing/2014/main" id="{F7401866-5598-4D5E-A3DA-D92991B2FEBF}"/>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FDC642E3-280D-489C-8748-96AD3C07AC5A}"/>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102705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D1FBA4DA-7713-46FA-8AB7-4551F1B3DAAF}"/>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3" name="عنصر نائب للتذييل 2">
            <a:extLst>
              <a:ext uri="{FF2B5EF4-FFF2-40B4-BE49-F238E27FC236}">
                <a16:creationId xmlns:a16="http://schemas.microsoft.com/office/drawing/2014/main" id="{624C681D-AEF5-4E98-A8D4-198F6778B58C}"/>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25BC03D4-A89C-4917-AF9E-5C053417A2B4}"/>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351496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82719F-04BE-4792-BA0E-FD059899CA1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81F7FD7E-684E-474B-B352-1F56D27D6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6AAA36C4-7907-4437-A7BD-5144C811AB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C49B4C2-8CFC-4560-81E7-85535C5EA98C}"/>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6" name="عنصر نائب للتذييل 5">
            <a:extLst>
              <a:ext uri="{FF2B5EF4-FFF2-40B4-BE49-F238E27FC236}">
                <a16:creationId xmlns:a16="http://schemas.microsoft.com/office/drawing/2014/main" id="{25EDD590-78DD-4F02-B603-6441B8446B6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C1F2D8F2-D608-4C35-8136-46D892F2EEBF}"/>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33123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774F60-5E7D-4041-B728-0311769EA7E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684A0EB1-35D5-41CB-8191-0C929FCEC0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DBF8AE89-88F5-47D0-8F69-55B60201D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315E28FA-C8A6-42D9-B0D1-D435E358DB06}"/>
              </a:ext>
            </a:extLst>
          </p:cNvPr>
          <p:cNvSpPr>
            <a:spLocks noGrp="1"/>
          </p:cNvSpPr>
          <p:nvPr>
            <p:ph type="dt" sz="half" idx="10"/>
          </p:nvPr>
        </p:nvSpPr>
        <p:spPr/>
        <p:txBody>
          <a:bodyPr/>
          <a:lstStyle/>
          <a:p>
            <a:fld id="{A84B4ECF-C46B-41F1-BA53-9BE603BCDF4C}" type="datetimeFigureOut">
              <a:rPr lang="ar-SA" smtClean="0"/>
              <a:t>22/07/1443</a:t>
            </a:fld>
            <a:endParaRPr lang="ar-SA"/>
          </a:p>
        </p:txBody>
      </p:sp>
      <p:sp>
        <p:nvSpPr>
          <p:cNvPr id="6" name="عنصر نائب للتذييل 5">
            <a:extLst>
              <a:ext uri="{FF2B5EF4-FFF2-40B4-BE49-F238E27FC236}">
                <a16:creationId xmlns:a16="http://schemas.microsoft.com/office/drawing/2014/main" id="{4657B62C-8FA9-4E5C-AAE4-2B4C73488E2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B4D0C78F-0453-4825-974D-C32F1CAD3313}"/>
              </a:ext>
            </a:extLst>
          </p:cNvPr>
          <p:cNvSpPr>
            <a:spLocks noGrp="1"/>
          </p:cNvSpPr>
          <p:nvPr>
            <p:ph type="sldNum" sz="quarter" idx="12"/>
          </p:nvPr>
        </p:nvSpPr>
        <p:spPr/>
        <p:txBody>
          <a:bodyPr/>
          <a:lstStyle/>
          <a:p>
            <a:fld id="{B3D8C88B-610E-4BA2-90D2-B6382946E15F}" type="slidenum">
              <a:rPr lang="ar-SA" smtClean="0"/>
              <a:t>‹#›</a:t>
            </a:fld>
            <a:endParaRPr lang="ar-SA"/>
          </a:p>
        </p:txBody>
      </p:sp>
    </p:spTree>
    <p:extLst>
      <p:ext uri="{BB962C8B-B14F-4D97-AF65-F5344CB8AC3E}">
        <p14:creationId xmlns:p14="http://schemas.microsoft.com/office/powerpoint/2010/main" val="172213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AA7AF201-90DE-4349-B58B-D256BEBF419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DF508D78-8EB5-4A3E-B6A1-DFE5BCB5BC7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D56326FC-3AC5-40A5-B763-3D4E526A17F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84B4ECF-C46B-41F1-BA53-9BE603BCDF4C}" type="datetimeFigureOut">
              <a:rPr lang="ar-SA" smtClean="0"/>
              <a:t>22/07/1443</a:t>
            </a:fld>
            <a:endParaRPr lang="ar-SA"/>
          </a:p>
        </p:txBody>
      </p:sp>
      <p:sp>
        <p:nvSpPr>
          <p:cNvPr id="5" name="عنصر نائب للتذييل 4">
            <a:extLst>
              <a:ext uri="{FF2B5EF4-FFF2-40B4-BE49-F238E27FC236}">
                <a16:creationId xmlns:a16="http://schemas.microsoft.com/office/drawing/2014/main" id="{6EA7C2C1-17B8-4386-B5D1-CA28F9AF3F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15A915C0-56C5-43B8-ADD7-8D2BD6A280B2}"/>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D8C88B-610E-4BA2-90D2-B6382946E15F}" type="slidenum">
              <a:rPr lang="ar-SA" smtClean="0"/>
              <a:t>‹#›</a:t>
            </a:fld>
            <a:endParaRPr lang="ar-SA"/>
          </a:p>
        </p:txBody>
      </p:sp>
    </p:spTree>
    <p:extLst>
      <p:ext uri="{BB962C8B-B14F-4D97-AF65-F5344CB8AC3E}">
        <p14:creationId xmlns:p14="http://schemas.microsoft.com/office/powerpoint/2010/main" val="3875458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nalbahr.com/%d8%a8%d8%ad%d8%ab-%d8%b9%d9%86-%d8%a5%d9%86-%d9%88%d8%a3%d8%ae%d9%88%d8%a7%d8%aa%d9%87%d8%a7-%d8%aa%d8%b9%d8%b1%d9%8a%d9%81-%d8%8c-%d8%a5%d8%b9%d8%b1%d8%a7%d8%a8-%d8%8c-%d8%a3%d9%85%d8%ab%d9%8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nalbahr.com/%d8%a8%d8%ad%d8%ab-%d8%b9%d9%86-%d8%a3%d8%b3%d9%84%d9%88%d8%a8-%d8%a7%d9%84%d8%aa%d8%b9%d8%ac%d8%a8-%d9%81%d9%8a-%d8%a7%d9%84%d9%84%d8%ba%d8%a9-%d8%a7%d9%84%d8%b9%d8%b1%d8%a8%d9%8a%d8%a9-%d8%a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8A48614A-0675-421E-9289-F1EFD4E3FF41}"/>
              </a:ext>
            </a:extLst>
          </p:cNvPr>
          <p:cNvSpPr txBox="1"/>
          <p:nvPr/>
        </p:nvSpPr>
        <p:spPr>
          <a:xfrm>
            <a:off x="-539646" y="-5417"/>
            <a:ext cx="12191999" cy="6863417"/>
          </a:xfrm>
          <a:prstGeom prst="rect">
            <a:avLst/>
          </a:prstGeom>
          <a:noFill/>
        </p:spPr>
        <p:txBody>
          <a:bodyPr wrap="square">
            <a:spAutoFit/>
          </a:bodyPr>
          <a:lstStyle/>
          <a:p>
            <a:pPr algn="r" rtl="0">
              <a:buFont typeface="Arial" panose="020B0604020202020204" pitchFamily="34" charset="0"/>
              <a:buChar char="•"/>
            </a:pPr>
            <a:r>
              <a:rPr lang="ar-IQ" sz="4400" dirty="0">
                <a:solidFill>
                  <a:srgbClr val="444444"/>
                </a:solidFill>
                <a:latin typeface="Tahoma" panose="020B0604030504040204" pitchFamily="34" charset="0"/>
                <a:cs typeface="Ali-A-Traditional" pitchFamily="2" charset="-78"/>
              </a:rPr>
              <a:t>                            </a:t>
            </a:r>
            <a:r>
              <a:rPr lang="ar-IQ" sz="4400" b="1" i="1" u="sng" dirty="0">
                <a:solidFill>
                  <a:srgbClr val="444444"/>
                </a:solidFill>
                <a:latin typeface="Tahoma" panose="020B0604030504040204" pitchFamily="34" charset="0"/>
                <a:cs typeface="Ali-A-Traditional" pitchFamily="2" charset="-78"/>
              </a:rPr>
              <a:t> حروف الجر</a:t>
            </a:r>
          </a:p>
          <a:p>
            <a:pPr algn="r" rtl="0"/>
            <a:r>
              <a:rPr lang="ar-SA" sz="4400" dirty="0">
                <a:solidFill>
                  <a:srgbClr val="444444"/>
                </a:solidFill>
                <a:latin typeface="Tahoma" panose="020B0604030504040204" pitchFamily="34" charset="0"/>
                <a:cs typeface="Ali-A-Traditional" pitchFamily="2" charset="-78"/>
              </a:rPr>
              <a:t> ما هي حروف الجر ؟</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u="none" strike="noStrike" dirty="0">
                <a:solidFill>
                  <a:srgbClr val="444444"/>
                </a:solidFill>
                <a:latin typeface="Tahoma" panose="020B0604030504040204" pitchFamily="34" charset="0"/>
                <a:cs typeface="Ali-A-Traditional" pitchFamily="2" charset="-78"/>
              </a:rPr>
              <a:t> تعريف حروف الجر</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dirty="0">
                <a:solidFill>
                  <a:srgbClr val="000000"/>
                </a:solidFill>
                <a:latin typeface="Tahoma" panose="020B0604030504040204" pitchFamily="34" charset="0"/>
                <a:cs typeface="Ali-A-Traditional" pitchFamily="2" charset="-78"/>
              </a:rPr>
              <a:t> لماذا سميت حروف الجر بهذا الاسم ؟</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 دلالات و معاني حروف الجر</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 أمثلة و جمل مفيدة عن حروف الجر</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عمل حروف الجر</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حروف الجر وعلاماتها</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أنواع حروف الجر</a:t>
            </a:r>
            <a:endParaRPr lang="ar-SA" sz="4400" i="0" dirty="0">
              <a:solidFill>
                <a:srgbClr val="333333"/>
              </a:solidFill>
              <a:latin typeface="Tahoma" panose="020B0604030504040204" pitchFamily="34" charset="0"/>
              <a:cs typeface="Ali-A-Traditional" pitchFamily="2" charset="-78"/>
            </a:endParaRPr>
          </a:p>
          <a:p>
            <a:pPr algn="r" rtl="0">
              <a:buFont typeface="Arial" panose="020B0604020202020204" pitchFamily="34" charset="0"/>
              <a:buChar char="•"/>
            </a:pPr>
            <a:r>
              <a:rPr lang="ar-SA" sz="4400" i="0" strike="noStrike" dirty="0">
                <a:solidFill>
                  <a:srgbClr val="444444"/>
                </a:solidFill>
                <a:latin typeface="Tahoma" panose="020B0604030504040204" pitchFamily="34" charset="0"/>
                <a:cs typeface="Ali-A-Traditional" pitchFamily="2" charset="-78"/>
              </a:rPr>
              <a:t> إعراب حروف الجر والاسم المجرور</a:t>
            </a:r>
            <a:endParaRPr lang="ar-SA" sz="4400" i="0" dirty="0">
              <a:solidFill>
                <a:srgbClr val="333333"/>
              </a:solidFill>
              <a:latin typeface="Tahoma" panose="020B0604030504040204" pitchFamily="34" charset="0"/>
              <a:cs typeface="Ali-A-Traditional" pitchFamily="2" charset="-78"/>
            </a:endParaRPr>
          </a:p>
        </p:txBody>
      </p:sp>
    </p:spTree>
    <p:extLst>
      <p:ext uri="{BB962C8B-B14F-4D97-AF65-F5344CB8AC3E}">
        <p14:creationId xmlns:p14="http://schemas.microsoft.com/office/powerpoint/2010/main" val="356751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2D538FEE-96E2-4451-A5BB-5FC5C43D73CF}"/>
              </a:ext>
            </a:extLst>
          </p:cNvPr>
          <p:cNvSpPr txBox="1"/>
          <p:nvPr/>
        </p:nvSpPr>
        <p:spPr>
          <a:xfrm>
            <a:off x="0" y="0"/>
            <a:ext cx="12191999" cy="6001643"/>
          </a:xfrm>
          <a:prstGeom prst="rect">
            <a:avLst/>
          </a:prstGeom>
          <a:noFill/>
        </p:spPr>
        <p:txBody>
          <a:bodyPr wrap="square">
            <a:spAutoFit/>
          </a:bodyPr>
          <a:lstStyle/>
          <a:p>
            <a:pPr algn="just"/>
            <a:endParaRPr lang="ar-IQ"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أما استعمال </a:t>
            </a:r>
            <a:r>
              <a:rPr lang="ar-SA" sz="3200" b="0" i="0" dirty="0">
                <a:solidFill>
                  <a:srgbClr val="FF0000"/>
                </a:solidFill>
                <a:effectLst/>
                <a:latin typeface="Tahoma" panose="020B0604030504040204" pitchFamily="34" charset="0"/>
                <a:cs typeface="Ali-A-Traditional" pitchFamily="2" charset="-78"/>
              </a:rPr>
              <a:t>متى</a:t>
            </a:r>
            <a:r>
              <a:rPr lang="ar-SA" sz="3200" b="0" i="0" dirty="0">
                <a:solidFill>
                  <a:srgbClr val="333333"/>
                </a:solidFill>
                <a:effectLst/>
                <a:latin typeface="Tahoma" panose="020B0604030504040204" pitchFamily="34" charset="0"/>
                <a:cs typeface="Ali-A-Traditional" pitchFamily="2" charset="-78"/>
              </a:rPr>
              <a:t> فالأصل الذي اشتهر فيه أنه اسم زمان، وقد يستعمل ظرفا، أما استعماله حرف جر فقد اختصت به قبيلة هذيل</a:t>
            </a:r>
            <a:r>
              <a:rPr lang="ar-IQ" sz="3200" b="0" i="0" dirty="0">
                <a:solidFill>
                  <a:srgbClr val="333333"/>
                </a:solidFill>
                <a:effectLst/>
                <a:latin typeface="Tahoma" panose="020B0604030504040204" pitchFamily="34" charset="0"/>
                <a:cs typeface="Ali-A-Traditional" pitchFamily="2" charset="-78"/>
              </a:rPr>
              <a:t>.</a:t>
            </a:r>
          </a:p>
          <a:p>
            <a:pPr algn="just"/>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وأما</a:t>
            </a:r>
            <a:r>
              <a:rPr lang="ar-SA" sz="3200" b="0" i="0" dirty="0">
                <a:solidFill>
                  <a:srgbClr val="008000"/>
                </a:solidFill>
                <a:effectLst/>
                <a:latin typeface="Tahoma" panose="020B0604030504040204" pitchFamily="34" charset="0"/>
                <a:cs typeface="Ali-A-Traditional" pitchFamily="2" charset="-78"/>
              </a:rPr>
              <a:t> </a:t>
            </a:r>
            <a:r>
              <a:rPr lang="ar-SA" sz="3200" b="0" i="0" dirty="0">
                <a:solidFill>
                  <a:srgbClr val="FF0000"/>
                </a:solidFill>
                <a:effectLst/>
                <a:latin typeface="Tahoma" panose="020B0604030504040204" pitchFamily="34" charset="0"/>
                <a:cs typeface="Ali-A-Traditional" pitchFamily="2" charset="-78"/>
              </a:rPr>
              <a:t>لعل</a:t>
            </a:r>
            <a:r>
              <a:rPr lang="ar-SA" sz="3200" b="0" i="0" dirty="0">
                <a:solidFill>
                  <a:srgbClr val="333333"/>
                </a:solidFill>
                <a:effectLst/>
                <a:latin typeface="Tahoma" panose="020B0604030504040204" pitchFamily="34" charset="0"/>
                <a:cs typeface="Ali-A-Traditional" pitchFamily="2" charset="-78"/>
              </a:rPr>
              <a:t> فالمشهور عنها أنها حرف يفيد الترجي وهي من عائلة </a:t>
            </a:r>
            <a:r>
              <a:rPr lang="ar-SA" sz="3200" b="0" i="0" u="none" strike="noStrike" dirty="0">
                <a:solidFill>
                  <a:srgbClr val="054ADA"/>
                </a:solidFill>
                <a:effectLst/>
                <a:latin typeface="Tahoma" panose="020B0604030504040204" pitchFamily="34" charset="0"/>
                <a:cs typeface="Ali-A-Traditional" pitchFamily="2" charset="-78"/>
                <a:hlinkClick r:id="rId2"/>
              </a:rPr>
              <a:t>إنّ وأخواتها</a:t>
            </a:r>
            <a:r>
              <a:rPr lang="ar-SA" sz="3200" b="0" i="0" dirty="0">
                <a:solidFill>
                  <a:srgbClr val="333333"/>
                </a:solidFill>
                <a:effectLst/>
                <a:latin typeface="Tahoma" panose="020B0604030504040204" pitchFamily="34" charset="0"/>
                <a:cs typeface="Ali-A-Traditional" pitchFamily="2" charset="-78"/>
              </a:rPr>
              <a:t> ، ويبقى لدينا خمسة عشر حرفا </a:t>
            </a:r>
            <a:r>
              <a:rPr lang="ar-IQ" sz="3200" b="0" i="0" dirty="0">
                <a:solidFill>
                  <a:srgbClr val="333333"/>
                </a:solidFill>
                <a:effectLst/>
                <a:latin typeface="Tahoma" panose="020B0604030504040204" pitchFamily="34" charset="0"/>
                <a:cs typeface="Ali-A-Traditional" pitchFamily="2" charset="-78"/>
              </a:rPr>
              <a:t>.</a:t>
            </a:r>
          </a:p>
          <a:p>
            <a:pPr algn="just"/>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ومن الجدير بالذكر أن هناك من يضيف </a:t>
            </a:r>
            <a:r>
              <a:rPr lang="ar-SA" sz="3200" b="0" i="0" dirty="0">
                <a:solidFill>
                  <a:srgbClr val="FF0000"/>
                </a:solidFill>
                <a:effectLst/>
                <a:latin typeface="Tahoma" panose="020B0604030504040204" pitchFamily="34" charset="0"/>
                <a:cs typeface="Ali-A-Traditional" pitchFamily="2" charset="-78"/>
              </a:rPr>
              <a:t>لولا</a:t>
            </a:r>
            <a:r>
              <a:rPr lang="ar-SA" sz="3200" b="0" i="0" dirty="0">
                <a:solidFill>
                  <a:srgbClr val="333333"/>
                </a:solidFill>
                <a:effectLst/>
                <a:latin typeface="Tahoma" panose="020B0604030504040204" pitchFamily="34" charset="0"/>
                <a:cs typeface="Ali-A-Traditional" pitchFamily="2" charset="-78"/>
              </a:rPr>
              <a:t> كحرف جر ( وهو قليل الاستعمال ) بحسب مذهب سيبويه ، وهي </a:t>
            </a:r>
            <a:r>
              <a:rPr lang="ar-SA" sz="3200" b="0" i="0" dirty="0">
                <a:solidFill>
                  <a:srgbClr val="FF0000"/>
                </a:solidFill>
                <a:effectLst/>
                <a:latin typeface="Tahoma" panose="020B0604030504040204" pitchFamily="34" charset="0"/>
                <a:cs typeface="Ali-A-Traditional" pitchFamily="2" charset="-78"/>
              </a:rPr>
              <a:t>حرف امتناع لوجود </a:t>
            </a:r>
            <a:r>
              <a:rPr lang="ar-SA" sz="3200" b="0" i="0" dirty="0">
                <a:solidFill>
                  <a:srgbClr val="333333"/>
                </a:solidFill>
                <a:effectLst/>
                <a:latin typeface="Tahoma" panose="020B0604030504040204" pitchFamily="34" charset="0"/>
                <a:cs typeface="Ali-A-Traditional" pitchFamily="2" charset="-78"/>
              </a:rPr>
              <a:t>، لكن لا تجر إلا الضمير ، فتقول : </a:t>
            </a:r>
            <a:r>
              <a:rPr lang="ar-SA" sz="3200" b="0" i="0" dirty="0">
                <a:solidFill>
                  <a:srgbClr val="FF0000"/>
                </a:solidFill>
                <a:effectLst/>
                <a:latin typeface="Tahoma" panose="020B0604030504040204" pitchFamily="34" charset="0"/>
                <a:cs typeface="Ali-A-Traditional" pitchFamily="2" charset="-78"/>
              </a:rPr>
              <a:t>لولاي</a:t>
            </a:r>
            <a:r>
              <a:rPr lang="ar-SA" sz="3200" b="0" i="0" dirty="0">
                <a:solidFill>
                  <a:srgbClr val="333333"/>
                </a:solidFill>
                <a:effectLst/>
                <a:latin typeface="Tahoma" panose="020B0604030504040204" pitchFamily="34" charset="0"/>
                <a:cs typeface="Ali-A-Traditional" pitchFamily="2" charset="-78"/>
              </a:rPr>
              <a:t> </a:t>
            </a:r>
            <a:r>
              <a:rPr lang="ar-SA" sz="3200" b="0" i="0" dirty="0">
                <a:solidFill>
                  <a:srgbClr val="FF0000"/>
                </a:solidFill>
                <a:effectLst/>
                <a:latin typeface="Tahoma" panose="020B0604030504040204" pitchFamily="34" charset="0"/>
                <a:cs typeface="Ali-A-Traditional" pitchFamily="2" charset="-78"/>
              </a:rPr>
              <a:t>، ولولاك ، ولولاه </a:t>
            </a:r>
            <a:r>
              <a:rPr lang="ar-SA" sz="3200" b="0" i="0" dirty="0">
                <a:solidFill>
                  <a:srgbClr val="333333"/>
                </a:solidFill>
                <a:effectLst/>
                <a:latin typeface="Tahoma" panose="020B0604030504040204" pitchFamily="34" charset="0"/>
                <a:cs typeface="Ali-A-Traditional" pitchFamily="2" charset="-78"/>
              </a:rPr>
              <a:t>، ( فالياء والكاف والهاء ) عند سيبويه مجرورات بـ ( لولا )</a:t>
            </a:r>
            <a:endParaRPr lang="ar-IQ"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ويكون محلها من الإعراب على وجهين :</a:t>
            </a:r>
          </a:p>
          <a:p>
            <a:pPr algn="just"/>
            <a:r>
              <a:rPr lang="ar-SA" sz="3200" b="0" i="0" dirty="0">
                <a:solidFill>
                  <a:srgbClr val="333333"/>
                </a:solidFill>
                <a:effectLst/>
                <a:latin typeface="Tahoma" panose="020B0604030504040204" pitchFamily="34" charset="0"/>
                <a:cs typeface="Ali-A-Traditional" pitchFamily="2" charset="-78"/>
              </a:rPr>
              <a:t>– في محل جر بـ ( لولا )  .</a:t>
            </a:r>
          </a:p>
          <a:p>
            <a:pPr algn="just"/>
            <a:r>
              <a:rPr lang="ar-SA" sz="3200" b="0" i="0" dirty="0">
                <a:solidFill>
                  <a:srgbClr val="333333"/>
                </a:solidFill>
                <a:effectLst/>
                <a:latin typeface="Tahoma" panose="020B0604030504040204" pitchFamily="34" charset="0"/>
                <a:cs typeface="Ali-A-Traditional" pitchFamily="2" charset="-78"/>
              </a:rPr>
              <a:t>– في محل رفع بالابتداء والخبر محذوف .</a:t>
            </a:r>
          </a:p>
        </p:txBody>
      </p:sp>
    </p:spTree>
    <p:extLst>
      <p:ext uri="{BB962C8B-B14F-4D97-AF65-F5344CB8AC3E}">
        <p14:creationId xmlns:p14="http://schemas.microsoft.com/office/powerpoint/2010/main" val="349309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28D6F2A7-DB0A-4E8F-9740-84015DE26B59}"/>
              </a:ext>
            </a:extLst>
          </p:cNvPr>
          <p:cNvSpPr txBox="1"/>
          <p:nvPr/>
        </p:nvSpPr>
        <p:spPr>
          <a:xfrm>
            <a:off x="-140677" y="0"/>
            <a:ext cx="12332677" cy="6986528"/>
          </a:xfrm>
          <a:prstGeom prst="rect">
            <a:avLst/>
          </a:prstGeom>
          <a:noFill/>
        </p:spPr>
        <p:txBody>
          <a:bodyPr wrap="square">
            <a:spAutoFit/>
          </a:bodyPr>
          <a:lstStyle/>
          <a:p>
            <a:pPr algn="just"/>
            <a:r>
              <a:rPr lang="ar-SA" sz="3200" i="0" dirty="0">
                <a:solidFill>
                  <a:srgbClr val="3366FF"/>
                </a:solidFill>
                <a:effectLst/>
                <a:latin typeface="Traditional Arabic" panose="02020603050405020304" pitchFamily="18" charset="-78"/>
                <a:cs typeface="Ali-A-Traditional" pitchFamily="2" charset="-78"/>
              </a:rPr>
              <a:t>أولًا: </a:t>
            </a:r>
            <a:r>
              <a:rPr lang="ar-IQ" sz="3200" i="0" dirty="0">
                <a:solidFill>
                  <a:srgbClr val="3366FF"/>
                </a:solidFill>
                <a:effectLst/>
                <a:latin typeface="Traditional Arabic" panose="02020603050405020304" pitchFamily="18" charset="-78"/>
                <a:cs typeface="Ali-A-Traditional" pitchFamily="2" charset="-78"/>
              </a:rPr>
              <a:t> أمثلة على</a:t>
            </a:r>
            <a:r>
              <a:rPr lang="ar-SA" sz="3200" i="0" dirty="0">
                <a:solidFill>
                  <a:srgbClr val="3366FF"/>
                </a:solidFill>
                <a:effectLst/>
                <a:latin typeface="Traditional Arabic" panose="02020603050405020304" pitchFamily="18" charset="-78"/>
                <a:cs typeface="Ali-A-Traditional" pitchFamily="2" charset="-78"/>
              </a:rPr>
              <a:t> مواضع الجر بالكسرة: الاسم المفرد المنصرف:</a:t>
            </a:r>
            <a:endParaRPr lang="ar-SA" sz="3200" i="0" dirty="0">
              <a:solidFill>
                <a:srgbClr val="000000"/>
              </a:solidFill>
              <a:effectLst/>
              <a:latin typeface="Traditional Arabic" panose="02020603050405020304" pitchFamily="18" charset="-78"/>
              <a:cs typeface="Ali-A-Traditional" pitchFamily="2" charset="-78"/>
            </a:endParaRPr>
          </a:p>
          <a:p>
            <a:pPr algn="just"/>
            <a:r>
              <a:rPr lang="ar-SA" sz="3200" i="0" dirty="0">
                <a:solidFill>
                  <a:srgbClr val="000000"/>
                </a:solidFill>
                <a:effectLst/>
                <a:latin typeface="Traditional Arabic" panose="02020603050405020304" pitchFamily="18" charset="-78"/>
                <a:cs typeface="Ali-A-Traditional" pitchFamily="2" charset="-78"/>
              </a:rPr>
              <a:t>يُجَر الاسم المفرد المنصرفُ بالكسرة، وقد تكون هذه الكسرة:</a:t>
            </a:r>
          </a:p>
          <a:p>
            <a:pPr algn="just"/>
            <a:r>
              <a:rPr lang="ar-SA" sz="3200" i="0" dirty="0">
                <a:solidFill>
                  <a:srgbClr val="000000"/>
                </a:solidFill>
                <a:effectLst/>
                <a:latin typeface="Traditional Arabic" panose="02020603050405020304" pitchFamily="18" charset="-78"/>
                <a:cs typeface="Ali-A-Traditional" pitchFamily="2" charset="-78"/>
              </a:rPr>
              <a:t>ظاهرةً؛</a:t>
            </a:r>
            <a:r>
              <a:rPr lang="ar-IQ" sz="3200" i="0" dirty="0">
                <a:solidFill>
                  <a:srgbClr val="000000"/>
                </a:solidFill>
                <a:effectLst/>
                <a:latin typeface="Traditional Arabic" panose="02020603050405020304" pitchFamily="18" charset="-78"/>
                <a:cs typeface="Ali-A-Traditional" pitchFamily="2" charset="-78"/>
              </a:rPr>
              <a:t> </a:t>
            </a:r>
            <a:r>
              <a:rPr lang="ar-SA" sz="3200" i="0" dirty="0">
                <a:solidFill>
                  <a:srgbClr val="000000"/>
                </a:solidFill>
                <a:effectLst/>
                <a:latin typeface="Traditional Arabic" panose="02020603050405020304" pitchFamily="18" charset="-78"/>
                <a:cs typeface="Ali-A-Traditional" pitchFamily="2" charset="-78"/>
              </a:rPr>
              <a:t>نحو:</a:t>
            </a:r>
            <a:r>
              <a:rPr lang="ar-IQ" sz="3200" dirty="0">
                <a:solidFill>
                  <a:srgbClr val="000000"/>
                </a:solidFill>
                <a:latin typeface="Traditional Arabic" panose="02020603050405020304" pitchFamily="18" charset="-78"/>
                <a:cs typeface="Ali-A-Traditional" pitchFamily="2" charset="-78"/>
              </a:rPr>
              <a:t> </a:t>
            </a:r>
            <a:r>
              <a:rPr lang="ar-SA" sz="3200" i="0" dirty="0">
                <a:solidFill>
                  <a:srgbClr val="000000"/>
                </a:solidFill>
                <a:effectLst/>
                <a:latin typeface="Traditional Arabic" panose="02020603050405020304" pitchFamily="18" charset="-78"/>
                <a:cs typeface="Ali-A-Traditional" pitchFamily="2" charset="-78"/>
              </a:rPr>
              <a:t>قوله تعالى: ﴿ </a:t>
            </a:r>
            <a:r>
              <a:rPr lang="ar-SA" sz="3200" i="0" dirty="0">
                <a:solidFill>
                  <a:srgbClr val="008000"/>
                </a:solidFill>
                <a:effectLst/>
                <a:latin typeface="Traditional Arabic" panose="02020603050405020304" pitchFamily="18" charset="-78"/>
                <a:cs typeface="Ali-A-Traditional" pitchFamily="2" charset="-78"/>
              </a:rPr>
              <a:t>فَتَحْرِيرُ رَقَبَةٍ مُؤْمِنَةٍ</a:t>
            </a:r>
            <a:r>
              <a:rPr lang="ar-SA" sz="3200" i="0" dirty="0">
                <a:solidFill>
                  <a:srgbClr val="000000"/>
                </a:solidFill>
                <a:effectLst/>
                <a:latin typeface="Traditional Arabic" panose="02020603050405020304" pitchFamily="18" charset="-78"/>
                <a:cs typeface="Ali-A-Traditional" pitchFamily="2" charset="-78"/>
              </a:rPr>
              <a:t> ﴾ [النساء: 92]، فكل من (</a:t>
            </a:r>
            <a:r>
              <a:rPr lang="ar-SA" sz="3200" i="0" dirty="0">
                <a:solidFill>
                  <a:srgbClr val="000080"/>
                </a:solidFill>
                <a:effectLst/>
                <a:latin typeface="Traditional Arabic" panose="02020603050405020304" pitchFamily="18" charset="-78"/>
                <a:cs typeface="Ali-A-Traditional" pitchFamily="2" charset="-78"/>
              </a:rPr>
              <a:t>رقبة، ومؤمنة</a:t>
            </a:r>
            <a:r>
              <a:rPr lang="ar-SA" sz="3200" i="0" dirty="0">
                <a:solidFill>
                  <a:srgbClr val="000000"/>
                </a:solidFill>
                <a:effectLst/>
                <a:latin typeface="Traditional Arabic" panose="02020603050405020304" pitchFamily="18" charset="-78"/>
                <a:cs typeface="Ali-A-Traditional" pitchFamily="2" charset="-78"/>
              </a:rPr>
              <a:t>) مجرورةٌ بكسرة ظاهرة.</a:t>
            </a:r>
          </a:p>
          <a:p>
            <a:pPr algn="just"/>
            <a:r>
              <a:rPr lang="ar-SA" sz="3200" i="0" dirty="0">
                <a:solidFill>
                  <a:srgbClr val="008080"/>
                </a:solidFill>
                <a:effectLst/>
                <a:latin typeface="Traditional Arabic" panose="02020603050405020304" pitchFamily="18" charset="-78"/>
                <a:cs typeface="Ali-A-Traditional" pitchFamily="2" charset="-78"/>
              </a:rPr>
              <a:t>أو مقدَّرةً، ويكون تقديرها بسبب:</a:t>
            </a:r>
            <a:endParaRPr lang="ar-SA" sz="3200" i="0" dirty="0">
              <a:solidFill>
                <a:srgbClr val="000000"/>
              </a:solidFill>
              <a:effectLst/>
              <a:latin typeface="Traditional Arabic" panose="02020603050405020304" pitchFamily="18" charset="-78"/>
              <a:cs typeface="Ali-A-Traditional" pitchFamily="2" charset="-78"/>
            </a:endParaRPr>
          </a:p>
          <a:p>
            <a:pPr algn="just"/>
            <a:r>
              <a:rPr lang="ar-SA" sz="3200" i="0" dirty="0">
                <a:solidFill>
                  <a:srgbClr val="000000"/>
                </a:solidFill>
                <a:effectLst/>
                <a:latin typeface="Traditional Arabic" panose="02020603050405020304" pitchFamily="18" charset="-78"/>
                <a:cs typeface="Ali-A-Traditional" pitchFamily="2" charset="-78"/>
              </a:rPr>
              <a:t>التعذر: وذلك في الأسماء المفردة المنتهية بألف مفتوح ما قبلها</a:t>
            </a:r>
            <a:r>
              <a:rPr lang="ar-IQ" sz="3200" i="0" u="none" strike="noStrike" dirty="0">
                <a:solidFill>
                  <a:srgbClr val="08731F"/>
                </a:solidFill>
                <a:effectLst/>
                <a:latin typeface="Traditional Arabic" panose="02020603050405020304" pitchFamily="18" charset="-78"/>
                <a:cs typeface="Ali-A-Traditional" pitchFamily="2" charset="-78"/>
              </a:rPr>
              <a:t>،</a:t>
            </a:r>
            <a:r>
              <a:rPr lang="ar-SA" sz="3200" i="0" dirty="0">
                <a:solidFill>
                  <a:srgbClr val="000000"/>
                </a:solidFill>
                <a:effectLst/>
                <a:latin typeface="Traditional Arabic" panose="02020603050405020304" pitchFamily="18" charset="-78"/>
                <a:cs typeface="Ali-A-Traditional" pitchFamily="2" charset="-78"/>
              </a:rPr>
              <a:t>نحو كلمة (</a:t>
            </a:r>
            <a:r>
              <a:rPr lang="ar-SA" sz="3200" i="0" dirty="0">
                <a:solidFill>
                  <a:srgbClr val="000080"/>
                </a:solidFill>
                <a:effectLst/>
                <a:latin typeface="Traditional Arabic" panose="02020603050405020304" pitchFamily="18" charset="-78"/>
                <a:cs typeface="Ali-A-Traditional" pitchFamily="2" charset="-78"/>
              </a:rPr>
              <a:t>عصاك</a:t>
            </a:r>
            <a:r>
              <a:rPr lang="ar-SA" sz="3200" i="0" dirty="0">
                <a:solidFill>
                  <a:srgbClr val="000000"/>
                </a:solidFill>
                <a:effectLst/>
                <a:latin typeface="Traditional Arabic" panose="02020603050405020304" pitchFamily="18" charset="-78"/>
                <a:cs typeface="Ali-A-Traditional" pitchFamily="2" charset="-78"/>
              </a:rPr>
              <a:t>) في قوله تعالى: ﴿ </a:t>
            </a:r>
            <a:r>
              <a:rPr lang="ar-SA" sz="3200" i="0" dirty="0">
                <a:solidFill>
                  <a:srgbClr val="008000"/>
                </a:solidFill>
                <a:effectLst/>
                <a:latin typeface="Traditional Arabic" panose="02020603050405020304" pitchFamily="18" charset="-78"/>
                <a:cs typeface="Ali-A-Traditional" pitchFamily="2" charset="-78"/>
              </a:rPr>
              <a:t>أَنِ اضْرِبْ بِعَصَاكَ الْحَجَرَ</a:t>
            </a:r>
            <a:r>
              <a:rPr lang="ar-SA" sz="3200" i="0" dirty="0">
                <a:solidFill>
                  <a:srgbClr val="000000"/>
                </a:solidFill>
                <a:effectLst/>
                <a:latin typeface="Traditional Arabic" panose="02020603050405020304" pitchFamily="18" charset="-78"/>
                <a:cs typeface="Ali-A-Traditional" pitchFamily="2" charset="-78"/>
              </a:rPr>
              <a:t> ﴾ [الأعراف: 160]، فـ(</a:t>
            </a:r>
            <a:r>
              <a:rPr lang="ar-SA" sz="3200" i="0" dirty="0">
                <a:solidFill>
                  <a:srgbClr val="000080"/>
                </a:solidFill>
                <a:effectLst/>
                <a:latin typeface="Traditional Arabic" panose="02020603050405020304" pitchFamily="18" charset="-78"/>
                <a:cs typeface="Ali-A-Traditional" pitchFamily="2" charset="-78"/>
              </a:rPr>
              <a:t>عصاك</a:t>
            </a:r>
            <a:r>
              <a:rPr lang="ar-SA" sz="3200" i="0" dirty="0">
                <a:solidFill>
                  <a:srgbClr val="000000"/>
                </a:solidFill>
                <a:effectLst/>
                <a:latin typeface="Traditional Arabic" panose="02020603050405020304" pitchFamily="18" charset="-78"/>
                <a:cs typeface="Ali-A-Traditional" pitchFamily="2" charset="-78"/>
              </a:rPr>
              <a:t>) هنا اسمٌ مجرور بالكسرة المقدَّرة على الألف، منع من ظهورها التعذر.</a:t>
            </a:r>
          </a:p>
          <a:p>
            <a:pPr algn="just"/>
            <a:r>
              <a:rPr lang="ar-SA" sz="3200" i="0" dirty="0">
                <a:solidFill>
                  <a:srgbClr val="000000"/>
                </a:solidFill>
                <a:effectLst/>
                <a:latin typeface="Traditional Arabic" panose="02020603050405020304" pitchFamily="18" charset="-78"/>
                <a:cs typeface="Ali-A-Traditional" pitchFamily="2" charset="-78"/>
              </a:rPr>
              <a:t>أو الاستثقال: وذلك في الأسماء المفردة المنتهية بياء مكسور ما قبلها</a:t>
            </a:r>
            <a:r>
              <a:rPr lang="ar-IQ" sz="3200" i="0" u="none" strike="noStrike" dirty="0">
                <a:solidFill>
                  <a:srgbClr val="08731F"/>
                </a:solidFill>
                <a:effectLst/>
                <a:latin typeface="Traditional Arabic" panose="02020603050405020304" pitchFamily="18" charset="-78"/>
                <a:cs typeface="Ali-A-Traditional" pitchFamily="2" charset="-78"/>
              </a:rPr>
              <a:t>،</a:t>
            </a:r>
            <a:r>
              <a:rPr lang="ar-SA" sz="3200" i="0" dirty="0">
                <a:solidFill>
                  <a:srgbClr val="000000"/>
                </a:solidFill>
                <a:effectLst/>
                <a:latin typeface="Traditional Arabic" panose="02020603050405020304" pitchFamily="18" charset="-78"/>
                <a:cs typeface="Ali-A-Traditional" pitchFamily="2" charset="-78"/>
              </a:rPr>
              <a:t>نحو كلمة (</a:t>
            </a:r>
            <a:r>
              <a:rPr lang="ar-SA" sz="3200" i="0" dirty="0">
                <a:solidFill>
                  <a:srgbClr val="000080"/>
                </a:solidFill>
                <a:effectLst/>
                <a:latin typeface="Traditional Arabic" panose="02020603050405020304" pitchFamily="18" charset="-78"/>
                <a:cs typeface="Ali-A-Traditional" pitchFamily="2" charset="-78"/>
              </a:rPr>
              <a:t>الماشي، الساعي</a:t>
            </a:r>
            <a:r>
              <a:rPr lang="ar-SA" sz="3200" i="0" dirty="0">
                <a:solidFill>
                  <a:srgbClr val="000000"/>
                </a:solidFill>
                <a:effectLst/>
                <a:latin typeface="Traditional Arabic" panose="02020603050405020304" pitchFamily="18" charset="-78"/>
                <a:cs typeface="Ali-A-Traditional" pitchFamily="2" charset="-78"/>
              </a:rPr>
              <a:t>) في قوله صلى الله عليه وسلم: ((القائم فيها خيرٌ من الماشي، والماشي فيها خيرٌ مِن الساعي))، فكلٌّ مِن كلمة (</a:t>
            </a:r>
            <a:r>
              <a:rPr lang="ar-SA" sz="3200" i="0" dirty="0">
                <a:solidFill>
                  <a:srgbClr val="000080"/>
                </a:solidFill>
                <a:effectLst/>
                <a:latin typeface="Traditional Arabic" panose="02020603050405020304" pitchFamily="18" charset="-78"/>
                <a:cs typeface="Ali-A-Traditional" pitchFamily="2" charset="-78"/>
              </a:rPr>
              <a:t>الماشي</a:t>
            </a:r>
            <a:r>
              <a:rPr lang="ar-SA" sz="3200" i="0" dirty="0">
                <a:solidFill>
                  <a:srgbClr val="000000"/>
                </a:solidFill>
                <a:effectLst/>
                <a:latin typeface="Traditional Arabic" panose="02020603050405020304" pitchFamily="18" charset="-78"/>
                <a:cs typeface="Ali-A-Traditional" pitchFamily="2" charset="-78"/>
              </a:rPr>
              <a:t>) الأولى، وكلمة (</a:t>
            </a:r>
            <a:r>
              <a:rPr lang="ar-SA" sz="3200" i="0" dirty="0">
                <a:solidFill>
                  <a:srgbClr val="000080"/>
                </a:solidFill>
                <a:effectLst/>
                <a:latin typeface="Traditional Arabic" panose="02020603050405020304" pitchFamily="18" charset="-78"/>
                <a:cs typeface="Ali-A-Traditional" pitchFamily="2" charset="-78"/>
              </a:rPr>
              <a:t>الساعي</a:t>
            </a:r>
            <a:r>
              <a:rPr lang="ar-SA" sz="3200" i="0" dirty="0">
                <a:solidFill>
                  <a:srgbClr val="000000"/>
                </a:solidFill>
                <a:effectLst/>
                <a:latin typeface="Traditional Arabic" panose="02020603050405020304" pitchFamily="18" charset="-78"/>
                <a:cs typeface="Ali-A-Traditional" pitchFamily="2" charset="-78"/>
              </a:rPr>
              <a:t>)، مجرورٌ بكسرة مقدَّرة، منع من ظهورها الثقل.</a:t>
            </a:r>
          </a:p>
          <a:p>
            <a:pPr algn="just"/>
            <a:r>
              <a:rPr lang="ar-SA" sz="3200" i="0" dirty="0">
                <a:solidFill>
                  <a:srgbClr val="000000"/>
                </a:solidFill>
                <a:effectLst/>
                <a:latin typeface="Traditional Arabic" panose="02020603050405020304" pitchFamily="18" charset="-78"/>
                <a:cs typeface="Ali-A-Traditional" pitchFamily="2" charset="-78"/>
              </a:rPr>
              <a:t>أو المناسبة: وذلك في الأسماء المفردة المضافة إلى ياء المتكلم؛ نحو (</a:t>
            </a:r>
            <a:r>
              <a:rPr lang="ar-SA" sz="3200" i="0" dirty="0">
                <a:solidFill>
                  <a:srgbClr val="000080"/>
                </a:solidFill>
                <a:effectLst/>
                <a:latin typeface="Traditional Arabic" panose="02020603050405020304" pitchFamily="18" charset="-78"/>
                <a:cs typeface="Ali-A-Traditional" pitchFamily="2" charset="-78"/>
              </a:rPr>
              <a:t>مسجدي</a:t>
            </a:r>
            <a:r>
              <a:rPr lang="ar-SA" sz="3200" i="0" dirty="0">
                <a:solidFill>
                  <a:srgbClr val="000000"/>
                </a:solidFill>
                <a:effectLst/>
                <a:latin typeface="Traditional Arabic" panose="02020603050405020304" pitchFamily="18" charset="-78"/>
                <a:cs typeface="Ali-A-Traditional" pitchFamily="2" charset="-78"/>
              </a:rPr>
              <a:t>) في قوله صلى الله عليه وسلم: ((صلاةٌ في مسجدي هذا خيرٌ مِن ألف صلاةٍ فيما سواه إلا المسجد الحرام))، فكلمة (</a:t>
            </a:r>
            <a:r>
              <a:rPr lang="ar-SA" sz="3200" i="0" dirty="0">
                <a:solidFill>
                  <a:srgbClr val="000080"/>
                </a:solidFill>
                <a:effectLst/>
                <a:latin typeface="Traditional Arabic" panose="02020603050405020304" pitchFamily="18" charset="-78"/>
                <a:cs typeface="Ali-A-Traditional" pitchFamily="2" charset="-78"/>
              </a:rPr>
              <a:t>مسجدي</a:t>
            </a:r>
            <a:r>
              <a:rPr lang="ar-SA" sz="3200" i="0" dirty="0">
                <a:solidFill>
                  <a:srgbClr val="000000"/>
                </a:solidFill>
                <a:effectLst/>
                <a:latin typeface="Traditional Arabic" panose="02020603050405020304" pitchFamily="18" charset="-78"/>
                <a:cs typeface="Ali-A-Traditional" pitchFamily="2" charset="-78"/>
              </a:rPr>
              <a:t>) مجرورة بالكسرة المقدرة، منع من ظهورها اشتغالُ المحل بحركة المناسبة.</a:t>
            </a:r>
          </a:p>
        </p:txBody>
      </p:sp>
    </p:spTree>
    <p:extLst>
      <p:ext uri="{BB962C8B-B14F-4D97-AF65-F5344CB8AC3E}">
        <p14:creationId xmlns:p14="http://schemas.microsoft.com/office/powerpoint/2010/main" val="276061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99BBEF2D-77AF-4286-829E-84AAEB65EAE1}"/>
              </a:ext>
            </a:extLst>
          </p:cNvPr>
          <p:cNvSpPr txBox="1"/>
          <p:nvPr/>
        </p:nvSpPr>
        <p:spPr>
          <a:xfrm>
            <a:off x="-1" y="0"/>
            <a:ext cx="12074769" cy="6986528"/>
          </a:xfrm>
          <a:prstGeom prst="rect">
            <a:avLst/>
          </a:prstGeom>
          <a:noFill/>
        </p:spPr>
        <p:txBody>
          <a:bodyPr wrap="square">
            <a:spAutoFit/>
          </a:bodyPr>
          <a:lstStyle/>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ثانيًا: من مواضع الجر بالكسرة: جمع التكسير المنصرف:</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يُجَرُّ جمع التكسير المنصرف بالكسرة، سواء كان:</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للمذكر؛ نحو: (</a:t>
            </a:r>
            <a:r>
              <a:rPr lang="ar-SA" sz="3200" b="1" i="0" dirty="0">
                <a:solidFill>
                  <a:srgbClr val="000080"/>
                </a:solidFill>
                <a:effectLst/>
                <a:latin typeface="Traditional Arabic" panose="02020603050405020304" pitchFamily="18" charset="-78"/>
                <a:cs typeface="Traditional Arabic" panose="02020603050405020304" pitchFamily="18" charset="-78"/>
              </a:rPr>
              <a:t>رجال</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يَعُوذُونَ بِرِجَالٍ مِنَ الْجِنِّ</a:t>
            </a:r>
            <a:r>
              <a:rPr lang="ar-SA" sz="3200" b="1" i="0" dirty="0">
                <a:solidFill>
                  <a:srgbClr val="000000"/>
                </a:solidFill>
                <a:effectLst/>
                <a:latin typeface="Traditional Arabic" panose="02020603050405020304" pitchFamily="18" charset="-78"/>
                <a:cs typeface="Traditional Arabic" panose="02020603050405020304" pitchFamily="18" charset="-78"/>
              </a:rPr>
              <a:t> ﴾ [الجن: 6].</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أم للمؤنث؛ نحو: (</a:t>
            </a:r>
            <a:r>
              <a:rPr lang="ar-SA" sz="3200" b="1" i="0" dirty="0">
                <a:solidFill>
                  <a:srgbClr val="000080"/>
                </a:solidFill>
                <a:effectLst/>
                <a:latin typeface="Traditional Arabic" panose="02020603050405020304" pitchFamily="18" charset="-78"/>
                <a:cs typeface="Traditional Arabic" panose="02020603050405020304" pitchFamily="18" charset="-78"/>
              </a:rPr>
              <a:t>نساء</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وَلَا نِسَاءٌ مِنْ نِسَاءٍ</a:t>
            </a:r>
            <a:r>
              <a:rPr lang="ar-SA" sz="3200" b="1" i="0" dirty="0">
                <a:solidFill>
                  <a:srgbClr val="000000"/>
                </a:solidFill>
                <a:effectLst/>
                <a:latin typeface="Traditional Arabic" panose="02020603050405020304" pitchFamily="18" charset="-78"/>
                <a:cs typeface="Traditional Arabic" panose="02020603050405020304" pitchFamily="18" charset="-78"/>
              </a:rPr>
              <a:t> ﴾ [الحجرات: 11].</a:t>
            </a: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وسواء كانت هذه الكسرة:</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ظاهرة؛ نحو: ما مضى من الآيتين السابقتين، ونحو كلمة (</a:t>
            </a:r>
            <a:r>
              <a:rPr lang="ar-SA" sz="3200" b="1" i="0" dirty="0">
                <a:solidFill>
                  <a:srgbClr val="000080"/>
                </a:solidFill>
                <a:effectLst/>
                <a:latin typeface="Traditional Arabic" panose="02020603050405020304" pitchFamily="18" charset="-78"/>
                <a:cs typeface="Traditional Arabic" panose="02020603050405020304" pitchFamily="18" charset="-78"/>
              </a:rPr>
              <a:t>الألقاب</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وَلَا تَنَابَزُوا بِالْأَلْقَابِ</a:t>
            </a:r>
            <a:r>
              <a:rPr lang="ar-SA" sz="3200" b="1" i="0" dirty="0">
                <a:solidFill>
                  <a:srgbClr val="000000"/>
                </a:solidFill>
                <a:effectLst/>
                <a:latin typeface="Traditional Arabic" panose="02020603050405020304" pitchFamily="18" charset="-78"/>
                <a:cs typeface="Traditional Arabic" panose="02020603050405020304" pitchFamily="18" charset="-78"/>
              </a:rPr>
              <a:t>﴾ [الحجرات: 11].</a:t>
            </a: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أم مقدرة: ويكون تقديرها بسبب:</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800000"/>
                </a:solidFill>
                <a:effectLst/>
                <a:latin typeface="Traditional Arabic" panose="02020603050405020304" pitchFamily="18" charset="-78"/>
                <a:cs typeface="Traditional Arabic" panose="02020603050405020304" pitchFamily="18" charset="-78"/>
              </a:rPr>
              <a:t>التعذر: </a:t>
            </a:r>
            <a:r>
              <a:rPr lang="ar-SA" sz="3200" b="1" i="0" dirty="0">
                <a:solidFill>
                  <a:srgbClr val="000000"/>
                </a:solidFill>
                <a:effectLst/>
                <a:latin typeface="Traditional Arabic" panose="02020603050405020304" pitchFamily="18" charset="-78"/>
                <a:cs typeface="Traditional Arabic" panose="02020603050405020304" pitchFamily="18" charset="-78"/>
              </a:rPr>
              <a:t>وذلك في جمع التكسير المنتهي بألف مفتوحٍ ما قبلها؛ نحو: كلمة (</a:t>
            </a:r>
            <a:r>
              <a:rPr lang="ar-SA" sz="3200" b="1" i="0" dirty="0">
                <a:solidFill>
                  <a:srgbClr val="000080"/>
                </a:solidFill>
                <a:effectLst/>
                <a:latin typeface="Traditional Arabic" panose="02020603050405020304" pitchFamily="18" charset="-78"/>
                <a:cs typeface="Traditional Arabic" panose="02020603050405020304" pitchFamily="18" charset="-78"/>
              </a:rPr>
              <a:t>الأُسارى</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 النبي صلى الله عليه وسلم لأبي بكر وعمر في أسارى بدر: ((ما ترون في هؤلاء الأسارى؟))، فـ(</a:t>
            </a:r>
            <a:r>
              <a:rPr lang="ar-SA" sz="3200" b="1" i="0" dirty="0">
                <a:solidFill>
                  <a:srgbClr val="000080"/>
                </a:solidFill>
                <a:effectLst/>
                <a:latin typeface="Traditional Arabic" panose="02020603050405020304" pitchFamily="18" charset="-78"/>
                <a:cs typeface="Traditional Arabic" panose="02020603050405020304" pitchFamily="18" charset="-78"/>
              </a:rPr>
              <a:t>الأسارى</a:t>
            </a:r>
            <a:r>
              <a:rPr lang="ar-SA" sz="3200" b="1" i="0" dirty="0">
                <a:solidFill>
                  <a:srgbClr val="000000"/>
                </a:solidFill>
                <a:effectLst/>
                <a:latin typeface="Traditional Arabic" panose="02020603050405020304" pitchFamily="18" charset="-78"/>
                <a:cs typeface="Traditional Arabic" panose="02020603050405020304" pitchFamily="18" charset="-78"/>
              </a:rPr>
              <a:t>) اسم مجرور، وعلامة جرِّه الكسرة المقدرة، منع من ظهورها التعذر.</a:t>
            </a:r>
          </a:p>
          <a:p>
            <a:pPr algn="just"/>
            <a:r>
              <a:rPr lang="ar-SA" sz="3200" b="1" i="0" dirty="0">
                <a:solidFill>
                  <a:srgbClr val="800000"/>
                </a:solidFill>
                <a:effectLst/>
                <a:latin typeface="Traditional Arabic" panose="02020603050405020304" pitchFamily="18" charset="-78"/>
                <a:cs typeface="Traditional Arabic" panose="02020603050405020304" pitchFamily="18" charset="-78"/>
              </a:rPr>
              <a:t>الاستثقال:</a:t>
            </a:r>
            <a:r>
              <a:rPr lang="ar-SA" sz="3200" b="1" i="0" dirty="0">
                <a:solidFill>
                  <a:srgbClr val="000000"/>
                </a:solidFill>
                <a:effectLst/>
                <a:latin typeface="Traditional Arabic" panose="02020603050405020304" pitchFamily="18" charset="-78"/>
                <a:cs typeface="Traditional Arabic" panose="02020603050405020304" pitchFamily="18" charset="-78"/>
              </a:rPr>
              <a:t> وذلك في جمع التكسير المنتهي بياء مكسور ما قبلها؛ نحو: كلمة (</a:t>
            </a:r>
            <a:r>
              <a:rPr lang="ar-SA" sz="3200" b="1" i="0" dirty="0">
                <a:solidFill>
                  <a:srgbClr val="000080"/>
                </a:solidFill>
                <a:effectLst/>
                <a:latin typeface="Traditional Arabic" panose="02020603050405020304" pitchFamily="18" charset="-78"/>
                <a:cs typeface="Traditional Arabic" panose="02020603050405020304" pitchFamily="18" charset="-78"/>
              </a:rPr>
              <a:t>السواري</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 معاوية بن قرة: كنا ننهى أن نصفَّ بين السواري على عهد رسول الله صلى الله عليه وسلم، ونُطرَد عنها طردًا؛ فـ(</a:t>
            </a:r>
            <a:r>
              <a:rPr lang="ar-SA" sz="3200" b="1" i="0" dirty="0">
                <a:solidFill>
                  <a:srgbClr val="000080"/>
                </a:solidFill>
                <a:effectLst/>
                <a:latin typeface="Traditional Arabic" panose="02020603050405020304" pitchFamily="18" charset="-78"/>
                <a:cs typeface="Traditional Arabic" panose="02020603050405020304" pitchFamily="18" charset="-78"/>
              </a:rPr>
              <a:t>السواري</a:t>
            </a:r>
            <a:r>
              <a:rPr lang="ar-SA" sz="3200" b="1" i="0" dirty="0">
                <a:solidFill>
                  <a:srgbClr val="000000"/>
                </a:solidFill>
                <a:effectLst/>
                <a:latin typeface="Traditional Arabic" panose="02020603050405020304" pitchFamily="18" charset="-78"/>
                <a:cs typeface="Traditional Arabic" panose="02020603050405020304" pitchFamily="18" charset="-78"/>
              </a:rPr>
              <a:t>): اسم مجرور، وعلامة جره الكسرة المقدرة، منع من ظهورها الثقل.</a:t>
            </a:r>
          </a:p>
        </p:txBody>
      </p:sp>
    </p:spTree>
    <p:extLst>
      <p:ext uri="{BB962C8B-B14F-4D97-AF65-F5344CB8AC3E}">
        <p14:creationId xmlns:p14="http://schemas.microsoft.com/office/powerpoint/2010/main" val="649453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6A018192-3393-41A8-83C3-EAFFF23DF9C4}"/>
              </a:ext>
            </a:extLst>
          </p:cNvPr>
          <p:cNvSpPr txBox="1"/>
          <p:nvPr/>
        </p:nvSpPr>
        <p:spPr>
          <a:xfrm>
            <a:off x="0" y="0"/>
            <a:ext cx="12192000" cy="6986528"/>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المناسبة: وذلك في جمع التكسير المضاف إلى ياء المتكلم؛ نحو: كلمة (</a:t>
            </a:r>
            <a:r>
              <a:rPr lang="ar-SA" sz="3200" b="1" i="0" dirty="0">
                <a:solidFill>
                  <a:srgbClr val="000080"/>
                </a:solidFill>
                <a:effectLst/>
                <a:latin typeface="Traditional Arabic" panose="02020603050405020304" pitchFamily="18" charset="-78"/>
                <a:cs typeface="Traditional Arabic" panose="02020603050405020304" pitchFamily="18" charset="-78"/>
              </a:rPr>
              <a:t>عبادي</a:t>
            </a:r>
            <a:r>
              <a:rPr lang="ar-SA" sz="3200" b="1" i="0" dirty="0">
                <a:solidFill>
                  <a:srgbClr val="000000"/>
                </a:solidFill>
                <a:effectLst/>
                <a:latin typeface="Traditional Arabic" panose="02020603050405020304" pitchFamily="18" charset="-78"/>
                <a:cs typeface="Traditional Arabic" panose="02020603050405020304" pitchFamily="18" charset="-78"/>
              </a:rPr>
              <a:t>)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وَقَلِيلٌ مِنْ عِبَادِيَ الشَّكُورُ</a:t>
            </a:r>
            <a:r>
              <a:rPr lang="ar-SA" sz="3200" b="1" i="0" dirty="0">
                <a:solidFill>
                  <a:srgbClr val="000000"/>
                </a:solidFill>
                <a:effectLst/>
                <a:latin typeface="Traditional Arabic" panose="02020603050405020304" pitchFamily="18" charset="-78"/>
                <a:cs typeface="Traditional Arabic" panose="02020603050405020304" pitchFamily="18" charset="-78"/>
              </a:rPr>
              <a:t> ﴾ [سبأ: 13]، فـ(</a:t>
            </a:r>
            <a:r>
              <a:rPr lang="ar-SA" sz="3200" b="1" i="0" dirty="0">
                <a:solidFill>
                  <a:srgbClr val="000080"/>
                </a:solidFill>
                <a:effectLst/>
                <a:latin typeface="Traditional Arabic" panose="02020603050405020304" pitchFamily="18" charset="-78"/>
                <a:cs typeface="Traditional Arabic" panose="02020603050405020304" pitchFamily="18" charset="-78"/>
              </a:rPr>
              <a:t>عبادي</a:t>
            </a:r>
            <a:r>
              <a:rPr lang="ar-SA" sz="3200" b="1" i="0" dirty="0">
                <a:solidFill>
                  <a:srgbClr val="000000"/>
                </a:solidFill>
                <a:effectLst/>
                <a:latin typeface="Traditional Arabic" panose="02020603050405020304" pitchFamily="18" charset="-78"/>
                <a:cs typeface="Traditional Arabic" panose="02020603050405020304" pitchFamily="18" charset="-78"/>
              </a:rPr>
              <a:t>) اسم مجرور، وعلامة جره الكسرة المقدرة على الدال، منع من ظهورها اشتغالُ المحل بحركة المناسبة.</a:t>
            </a: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IQ" sz="3200" b="1" i="0" dirty="0">
                <a:solidFill>
                  <a:srgbClr val="3366FF"/>
                </a:solidFill>
                <a:effectLst/>
                <a:latin typeface="Traditional Arabic" panose="02020603050405020304" pitchFamily="18" charset="-78"/>
                <a:cs typeface="Traditional Arabic" panose="02020603050405020304" pitchFamily="18" charset="-78"/>
              </a:rPr>
              <a:t>ث</a:t>
            </a:r>
            <a:r>
              <a:rPr lang="ar-SA" sz="3200" b="1" i="0" dirty="0" err="1">
                <a:solidFill>
                  <a:srgbClr val="3366FF"/>
                </a:solidFill>
                <a:effectLst/>
                <a:latin typeface="Traditional Arabic" panose="02020603050405020304" pitchFamily="18" charset="-78"/>
                <a:cs typeface="Traditional Arabic" panose="02020603050405020304" pitchFamily="18" charset="-78"/>
              </a:rPr>
              <a:t>الثًا</a:t>
            </a:r>
            <a:r>
              <a:rPr lang="ar-SA" sz="3200" b="1" i="0" dirty="0">
                <a:solidFill>
                  <a:srgbClr val="3366FF"/>
                </a:solidFill>
                <a:effectLst/>
                <a:latin typeface="Traditional Arabic" panose="02020603050405020304" pitchFamily="18" charset="-78"/>
                <a:cs typeface="Traditional Arabic" panose="02020603050405020304" pitchFamily="18" charset="-78"/>
              </a:rPr>
              <a:t>: من مواضع الجر بالكسرة: جمع المؤنث السالم:</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يُجرُّ جمع المؤنث السالم بالكسرة؛</a:t>
            </a:r>
            <a:r>
              <a:rPr lang="ar-IQ" sz="3200" b="1" i="0" dirty="0">
                <a:solidFill>
                  <a:srgbClr val="000000"/>
                </a:solidFill>
                <a:effectLst/>
                <a:latin typeface="Traditional Arabic" panose="02020603050405020304" pitchFamily="18" charset="-78"/>
                <a:cs typeface="Traditional Arabic" panose="02020603050405020304" pitchFamily="18" charset="-78"/>
              </a:rPr>
              <a:t> </a:t>
            </a:r>
            <a:r>
              <a:rPr lang="ar-SA" sz="3200" b="1" i="0" dirty="0">
                <a:solidFill>
                  <a:srgbClr val="000000"/>
                </a:solidFill>
                <a:effectLst/>
                <a:latin typeface="Traditional Arabic" panose="02020603050405020304" pitchFamily="18" charset="-78"/>
                <a:cs typeface="Traditional Arabic" panose="02020603050405020304" pitchFamily="18" charset="-78"/>
              </a:rPr>
              <a:t>وقوله عز وجل: ﴿ </a:t>
            </a:r>
            <a:r>
              <a:rPr lang="ar-SA" sz="3200" b="1" i="0" dirty="0">
                <a:solidFill>
                  <a:srgbClr val="008000"/>
                </a:solidFill>
                <a:effectLst/>
                <a:latin typeface="Traditional Arabic" panose="02020603050405020304" pitchFamily="18" charset="-78"/>
                <a:cs typeface="Traditional Arabic" panose="02020603050405020304" pitchFamily="18" charset="-78"/>
              </a:rPr>
              <a:t>وَلَوْ تَرَى إِذِ الظَّالِمُونَ فِي غَمَرَاتِ الْمَوْتِ</a:t>
            </a:r>
            <a:r>
              <a:rPr lang="ar-SA" sz="3200" b="1" i="0" dirty="0">
                <a:solidFill>
                  <a:srgbClr val="000000"/>
                </a:solidFill>
                <a:effectLst/>
                <a:latin typeface="Traditional Arabic" panose="02020603050405020304" pitchFamily="18" charset="-78"/>
                <a:cs typeface="Traditional Arabic" panose="02020603050405020304" pitchFamily="18" charset="-78"/>
              </a:rPr>
              <a:t>﴾ [الأنعام: 93]، وقوله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وَالَّذِينَ آمَنُوا وَعَمِلُوا الصَّالِحَاتِ فِي رَوْضَاتِ الْجَنَّاتِ</a:t>
            </a:r>
            <a:r>
              <a:rPr lang="ar-SA" sz="3200" b="1" i="0" dirty="0">
                <a:solidFill>
                  <a:srgbClr val="000000"/>
                </a:solidFill>
                <a:effectLst/>
                <a:latin typeface="Traditional Arabic" panose="02020603050405020304" pitchFamily="18" charset="-78"/>
                <a:cs typeface="Traditional Arabic" panose="02020603050405020304" pitchFamily="18" charset="-78"/>
              </a:rPr>
              <a:t>﴾ [الشورى: 22]، فالكلمات (غمرات، روضات، الجنات) كلها مجرورة بالكسرة؛ لأنها جمع مؤنث سالم.</a:t>
            </a: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وقد تكون هذ الكسرة:</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ظاهرة: وذلك كما في الآيات الثلاث السابقة.</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وقد تكون مقدَّرة: وذلك بسبب اشتغال المحلِّ بحركة المناسبة</a:t>
            </a:r>
            <a:r>
              <a:rPr lang="ar-IQ" sz="3200" b="1" i="0" dirty="0">
                <a:solidFill>
                  <a:srgbClr val="08731F"/>
                </a:solidFill>
                <a:effectLst/>
                <a:latin typeface="Traditional Arabic" panose="02020603050405020304" pitchFamily="18" charset="-78"/>
                <a:cs typeface="Traditional Arabic" panose="02020603050405020304" pitchFamily="18" charset="-78"/>
              </a:rPr>
              <a:t>،</a:t>
            </a:r>
            <a:r>
              <a:rPr lang="ar-IQ" sz="3200" b="1" dirty="0">
                <a:solidFill>
                  <a:srgbClr val="000000"/>
                </a:solidFill>
                <a:latin typeface="Traditional Arabic" panose="02020603050405020304" pitchFamily="18" charset="-78"/>
                <a:cs typeface="Traditional Arabic" panose="02020603050405020304" pitchFamily="18" charset="-78"/>
              </a:rPr>
              <a:t> </a:t>
            </a:r>
            <a:r>
              <a:rPr lang="ar-SA" sz="3200" b="1" i="0" dirty="0">
                <a:solidFill>
                  <a:srgbClr val="000000"/>
                </a:solidFill>
                <a:effectLst/>
                <a:latin typeface="Traditional Arabic" panose="02020603050405020304" pitchFamily="18" charset="-78"/>
                <a:cs typeface="Traditional Arabic" panose="02020603050405020304" pitchFamily="18" charset="-78"/>
              </a:rPr>
              <a:t>وذلك في جمع المؤنث السالم المضاف إلى ياء المتكلم؛ نحو: (رسالاتي)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إِنِّي اصْطَفَيْتُكَ عَلَى النَّاسِ بِرِسَالَاتِي وَبِكَلَامِي</a:t>
            </a:r>
            <a:r>
              <a:rPr lang="ar-SA" sz="3200" b="1" i="0" dirty="0">
                <a:solidFill>
                  <a:srgbClr val="000000"/>
                </a:solidFill>
                <a:effectLst/>
                <a:latin typeface="Traditional Arabic" panose="02020603050405020304" pitchFamily="18" charset="-78"/>
                <a:cs typeface="Traditional Arabic" panose="02020603050405020304" pitchFamily="18" charset="-78"/>
              </a:rPr>
              <a:t> ﴾ [الأعراف: 144]، فكلمة (رسالاتي) جمع مؤنث سالم، وقد أضيف إلى ياء المتكلم، وهو مجرور بالكسرة المقدرة، منع من ظهورها اشتغال المحل بحركة المناسبة.</a:t>
            </a:r>
          </a:p>
          <a:p>
            <a:pPr algn="just"/>
            <a:endParaRPr lang="ar-SA" sz="3200" b="1" i="0" dirty="0">
              <a:solidFill>
                <a:srgbClr val="00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9815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A56DD88-9D02-49F6-88A3-E3236D69AB6D}"/>
              </a:ext>
            </a:extLst>
          </p:cNvPr>
          <p:cNvSpPr txBox="1"/>
          <p:nvPr/>
        </p:nvSpPr>
        <p:spPr>
          <a:xfrm>
            <a:off x="0" y="0"/>
            <a:ext cx="12192000" cy="8463855"/>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ويُلحق بجمع المؤنث السالم في جرِّه بالكسرة ما تقدَّم أن ذكرناه من المُلحَقات به في رفعه بالضمة، وفي نصبه بالكسرة، ومن هذه الملحقات ما سُمِّي به من جمع المؤنث السالم؛ كـ(عرفات) - اسم جبل معروف- ومثال جرِّه بالكسرة: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فَإِذَا أَفَضْتُمْ مِنْ عَرَفَاتٍ</a:t>
            </a:r>
            <a:r>
              <a:rPr lang="ar-SA" sz="3200" b="1" i="0" dirty="0">
                <a:solidFill>
                  <a:srgbClr val="000000"/>
                </a:solidFill>
                <a:effectLst/>
                <a:latin typeface="Traditional Arabic" panose="02020603050405020304" pitchFamily="18" charset="-78"/>
                <a:cs typeface="Traditional Arabic" panose="02020603050405020304" pitchFamily="18" charset="-78"/>
              </a:rPr>
              <a:t> ﴾ [البقرة: 198]، فـ(عرفات) هنا اسم مجرور، وعلامة جره الكسرة؛ لأنه ملحق بجمع المؤنث السالم.</a:t>
            </a: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العلامات الفرعية للجر:</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ذكرنا - فيما سبق - أنه ينوبُ عن الكسرة كعلامةٍ أصلية للجر علامتانِ؛ هما:</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الياء، والفتحة.</a:t>
            </a: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وفيما يلي الكلام على هاتين العلامتين الفرعيتين بالتفصيل:</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أولًا: الياء:</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تكون الياء علامة للجر نيابة عن الكسرة في ثلاثة مواضع؛ هي:</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الأسماء الخمسة، المثنى، جمع المذكر السالم.</a:t>
            </a:r>
          </a:p>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أولًا: الأسماء الخمسة:</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الأسماء الخمسة - كما سبق - هي:</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أبوك: ومثال جرها بالياء: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فَلَمَّا رَجَعُوا إِلَى أَبِيهِمْ</a:t>
            </a:r>
            <a:r>
              <a:rPr lang="ar-SA" sz="3200" b="1" i="0" dirty="0">
                <a:solidFill>
                  <a:srgbClr val="000000"/>
                </a:solidFill>
                <a:effectLst/>
                <a:latin typeface="Traditional Arabic" panose="02020603050405020304" pitchFamily="18" charset="-78"/>
                <a:cs typeface="Traditional Arabic" panose="02020603050405020304" pitchFamily="18" charset="-78"/>
              </a:rPr>
              <a:t> ﴾ [يوسف: 63].</a:t>
            </a:r>
          </a:p>
          <a:p>
            <a:br>
              <a:rPr lang="ar-SA" sz="3200" dirty="0"/>
            </a:b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endParaRPr lang="ar-SA" sz="3200" b="1" i="0" dirty="0">
              <a:solidFill>
                <a:srgbClr val="00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4920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0EC8D389-CF01-4423-BC70-7F49BEB1949F}"/>
              </a:ext>
            </a:extLst>
          </p:cNvPr>
          <p:cNvSpPr txBox="1"/>
          <p:nvPr/>
        </p:nvSpPr>
        <p:spPr>
          <a:xfrm>
            <a:off x="0" y="0"/>
            <a:ext cx="12191999" cy="6986528"/>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أخوك: ومثال جرها بالياء؛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فَمَنْ عُفِيَ لَهُ مِنْ أَخِيهِ شَيْءٌ</a:t>
            </a:r>
            <a:r>
              <a:rPr lang="ar-SA" sz="3200" b="1" i="0" dirty="0">
                <a:solidFill>
                  <a:srgbClr val="000000"/>
                </a:solidFill>
                <a:effectLst/>
                <a:latin typeface="Traditional Arabic" panose="02020603050405020304" pitchFamily="18" charset="-78"/>
                <a:cs typeface="Traditional Arabic" panose="02020603050405020304" pitchFamily="18" charset="-78"/>
              </a:rPr>
              <a:t> ﴾ [البقرة: 178].</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حموك: ومثال جرها بالياء: قولك: أسلمتُ مع حميك للهِ رب العالمين.</a:t>
            </a:r>
          </a:p>
          <a:p>
            <a:pPr algn="just"/>
            <a:r>
              <a:rPr lang="ar-SA" sz="3200" b="1" i="0" dirty="0" err="1">
                <a:solidFill>
                  <a:srgbClr val="000000"/>
                </a:solidFill>
                <a:effectLst/>
                <a:latin typeface="Traditional Arabic" panose="02020603050405020304" pitchFamily="18" charset="-78"/>
                <a:cs typeface="Traditional Arabic" panose="02020603050405020304" pitchFamily="18" charset="-78"/>
              </a:rPr>
              <a:t>فوك</a:t>
            </a:r>
            <a:r>
              <a:rPr lang="ar-SA" sz="3200" b="1" i="0" dirty="0">
                <a:solidFill>
                  <a:srgbClr val="000000"/>
                </a:solidFill>
                <a:effectLst/>
                <a:latin typeface="Traditional Arabic" panose="02020603050405020304" pitchFamily="18" charset="-78"/>
                <a:cs typeface="Traditional Arabic" panose="02020603050405020304" pitchFamily="18" charset="-78"/>
              </a:rPr>
              <a:t>: ومثال جرها بالياء: قوله صلى الله عليه وسلم: ((حتى اللقمة تضعها في </a:t>
            </a:r>
            <a:r>
              <a:rPr lang="ar-SA" sz="3200" b="1" i="0" dirty="0" err="1">
                <a:solidFill>
                  <a:srgbClr val="000000"/>
                </a:solidFill>
                <a:effectLst/>
                <a:latin typeface="Traditional Arabic" panose="02020603050405020304" pitchFamily="18" charset="-78"/>
                <a:cs typeface="Traditional Arabic" panose="02020603050405020304" pitchFamily="18" charset="-78"/>
              </a:rPr>
              <a:t>فِي</a:t>
            </a:r>
            <a:r>
              <a:rPr lang="ar-SA" sz="3200" b="1" i="0" dirty="0">
                <a:solidFill>
                  <a:srgbClr val="000000"/>
                </a:solidFill>
                <a:effectLst/>
                <a:latin typeface="Traditional Arabic" panose="02020603050405020304" pitchFamily="18" charset="-78"/>
                <a:cs typeface="Traditional Arabic" panose="02020603050405020304" pitchFamily="18" charset="-78"/>
              </a:rPr>
              <a:t> امرأتك)).</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ذو مال: ومثال جرها بالياء: 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تَبَارَكَ اسْمُ رَبِّكَ ذِي الْجَلَالِ وَالْإِكْرَامِ</a:t>
            </a:r>
            <a:r>
              <a:rPr lang="ar-SA" sz="3200" b="1" i="0" dirty="0">
                <a:solidFill>
                  <a:srgbClr val="000000"/>
                </a:solidFill>
                <a:effectLst/>
                <a:latin typeface="Traditional Arabic" panose="02020603050405020304" pitchFamily="18" charset="-78"/>
                <a:cs typeface="Traditional Arabic" panose="02020603050405020304" pitchFamily="18" charset="-78"/>
              </a:rPr>
              <a:t> ﴾ [الرحمن: 78].</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وليعلم أن نفس الشروط التي تشترط لرفع الأسماء الخمسة بالواو، ونصبها بالألف، هي نفسُها التي تشترط لجرها بالياء؛ سواء في ذلك الشروط العامة أم الشروط الخاصة.</a:t>
            </a: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ثانيًا: مما يجر بالياء نيابة عن الكسرة: المثنى:</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تقدم الكلام على تعريف المثنى عند ذكر علامة الرفع (الألف).</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جر المثنى بالياء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حَتَّى إِذَا بَلَغَ بَيْنَ السَّدَّيْنِ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[الكهف: 93]، وقوله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فَمَنْ لَمْ يَجِدْ فَصِيَامُ شَهْرَيْنِ مُتَتَابِعَيْنِ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[النساء: 92]، وقوله عز وجل: ﴿ </a:t>
            </a:r>
            <a:r>
              <a:rPr lang="ar-SA" sz="3200" b="1" i="0" dirty="0">
                <a:solidFill>
                  <a:srgbClr val="008000"/>
                </a:solidFill>
                <a:effectLst/>
                <a:latin typeface="Traditional Arabic" panose="02020603050405020304" pitchFamily="18" charset="-78"/>
                <a:cs typeface="Traditional Arabic" panose="02020603050405020304" pitchFamily="18" charset="-78"/>
              </a:rPr>
              <a:t>كَانَتَا تَحْتَ عَبْدَيْنِ مِنْ عِبَادِنَا صَالِحَيْنِ</a:t>
            </a:r>
            <a:r>
              <a:rPr lang="ar-SA" sz="3200" b="1" i="0" dirty="0">
                <a:solidFill>
                  <a:srgbClr val="000000"/>
                </a:solidFill>
                <a:effectLst/>
                <a:latin typeface="Traditional Arabic" panose="02020603050405020304" pitchFamily="18" charset="-78"/>
                <a:cs typeface="Traditional Arabic" panose="02020603050405020304" pitchFamily="18" charset="-78"/>
              </a:rPr>
              <a:t> ﴾ [التحريم: 10]؛ فإن الكلمات: (السدين، شهرين، متتابعين، عبدين، صالحين) كلها مجرورة بالياء؛ لأنها مثنى.</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ويلحق بالمثنى في جره بالياء ما تقدم أن ذكرناه مما يلحقه في رفعه بالألف، ونصبه بالياء؛ نحو:</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اثنان: ومثال جرها بالياء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إِذْ أَخْرَجَهُ الَّذِينَ كَفَرُوا ثَانِيَ اثْنَيْنِ</a:t>
            </a:r>
            <a:r>
              <a:rPr lang="ar-SA" sz="3200" b="1" i="0" dirty="0">
                <a:solidFill>
                  <a:srgbClr val="000000"/>
                </a:solidFill>
                <a:effectLst/>
                <a:latin typeface="Traditional Arabic" panose="02020603050405020304" pitchFamily="18" charset="-78"/>
                <a:cs typeface="Traditional Arabic" panose="02020603050405020304" pitchFamily="18" charset="-78"/>
              </a:rPr>
              <a:t> ﴾ [التوبة: 40]، وقوله صلى الله عليه وسلم: ((لا يحكم أحدٌ بين اثنين وهو غضبان)).</a:t>
            </a:r>
          </a:p>
        </p:txBody>
      </p:sp>
    </p:spTree>
    <p:extLst>
      <p:ext uri="{BB962C8B-B14F-4D97-AF65-F5344CB8AC3E}">
        <p14:creationId xmlns:p14="http://schemas.microsoft.com/office/powerpoint/2010/main" val="1781387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051EFA1F-1C94-4911-AE2D-E537FB453010}"/>
              </a:ext>
            </a:extLst>
          </p:cNvPr>
          <p:cNvSpPr txBox="1"/>
          <p:nvPr/>
        </p:nvSpPr>
        <p:spPr>
          <a:xfrm>
            <a:off x="0" y="0"/>
            <a:ext cx="12191999" cy="7478970"/>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اثنتان: ومثال جرِّها بالياء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فَإِنْ كُنَّ نِسَاءً فَوْقَ اثْنَتَيْنِ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[النساء: 11]، وقوله صلى الله عليه وسلم: ((لا حسدَ إلا في اثنتين)).</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كلاهما: ومثال جرها بالياء: قولك: أهل السنة والجماعة يعملون بالكتاب والسنة كليهما.</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كلتاهما: ومثال جرها بالياء: قوله صلى الله عليه وسلم: ((التكبير في الفطر سبع في الأولى، وخمس في الآخرة، والقراءة بعدهما كلتيهما)).</a:t>
            </a: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ثالثًا: مما يجر بالياء نيابة عن الكسرة: جمع المذكر السالم:</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تقدَّم الكلام على تعريف جمع المذكر السالم عند ذكر علامة الرفع (الواو).</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جر جمع المذكر السالم بالياء نيابةً عن الكسرة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إِنَّا إِذًا لَمِنَ الْآثِمِينَ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[المائدة: 106]، وقوله عز وجل: ﴿ </a:t>
            </a:r>
            <a:r>
              <a:rPr lang="ar-SA" sz="3200" b="1" i="0" dirty="0">
                <a:solidFill>
                  <a:srgbClr val="008000"/>
                </a:solidFill>
                <a:effectLst/>
                <a:latin typeface="Traditional Arabic" panose="02020603050405020304" pitchFamily="18" charset="-78"/>
                <a:cs typeface="Traditional Arabic" panose="02020603050405020304" pitchFamily="18" charset="-78"/>
              </a:rPr>
              <a:t>وَاجْعَلْ لِي لِسَانَ صِدْقٍ فِي الْآخِرِينَ</a:t>
            </a:r>
            <a:r>
              <a:rPr lang="ar-SA" sz="3200" b="1" i="0" dirty="0">
                <a:solidFill>
                  <a:srgbClr val="000000"/>
                </a:solidFill>
                <a:effectLst/>
                <a:latin typeface="Traditional Arabic" panose="02020603050405020304" pitchFamily="18" charset="-78"/>
                <a:cs typeface="Traditional Arabic" panose="02020603050405020304" pitchFamily="18" charset="-78"/>
              </a:rPr>
              <a:t> ﴾ [الشعراء: 84]، وقوله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إِنَّا رَادُّوهُ إِلَيْكِ وَجَاعِلُوهُ مِنَ الْمُرْسَلِينَ </a:t>
            </a:r>
            <a:r>
              <a:rPr lang="ar-SA" sz="3200" b="1" i="0" dirty="0">
                <a:solidFill>
                  <a:srgbClr val="000000"/>
                </a:solidFill>
                <a:effectLst/>
                <a:latin typeface="Traditional Arabic" panose="02020603050405020304" pitchFamily="18" charset="-78"/>
                <a:cs typeface="Traditional Arabic" panose="02020603050405020304" pitchFamily="18" charset="-78"/>
              </a:rPr>
              <a:t>﴾ [القصص: 7]، فإن الكلمات: (الآثمين، الآخِرين، المرسَلين) كلُّها مجرورة بالياء؛ لأنها جمع مذكر سالم.</a:t>
            </a: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ويلحق بجمع المذكر السالم في جره بالياء: ما سبق أن ذكرناه من الكلمات التي تلحقه في رفعه بالواو ونصبه بالياء؛ نحو:</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(سنون)؛ نحو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وَلَقَدْ أَخَذْنَا آلَ فِرْعَوْنَ بِالسِّنِينَ</a:t>
            </a:r>
            <a:r>
              <a:rPr lang="ar-SA" sz="3200" b="1" i="0" dirty="0">
                <a:solidFill>
                  <a:srgbClr val="000000"/>
                </a:solidFill>
                <a:effectLst/>
                <a:latin typeface="Traditional Arabic" panose="02020603050405020304" pitchFamily="18" charset="-78"/>
                <a:cs typeface="Traditional Arabic" panose="02020603050405020304" pitchFamily="18" charset="-78"/>
              </a:rPr>
              <a:t> ﴾ [الأعراف: 130].</a:t>
            </a:r>
          </a:p>
          <a:p>
            <a:pPr algn="just"/>
            <a:endParaRPr lang="ar-SA" sz="3200" b="1" i="0" dirty="0">
              <a:solidFill>
                <a:srgbClr val="00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90057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AF6206DC-5ED6-41E0-B670-C289A6CA72AF}"/>
              </a:ext>
            </a:extLst>
          </p:cNvPr>
          <p:cNvSpPr txBox="1"/>
          <p:nvPr/>
        </p:nvSpPr>
        <p:spPr>
          <a:xfrm>
            <a:off x="0" y="0"/>
            <a:ext cx="12191999" cy="7478970"/>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(العالَمون)؛ نحو 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الْحَمْدُ لِلَّهِ رَبِّ الْعَالَمِينَ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[الفاتحة: 2].</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(عليُّون)؛ نحو قوله عز وجل: ﴿ </a:t>
            </a:r>
            <a:r>
              <a:rPr lang="ar-SA" sz="3200" b="1" i="0" dirty="0">
                <a:solidFill>
                  <a:srgbClr val="008000"/>
                </a:solidFill>
                <a:effectLst/>
                <a:latin typeface="Traditional Arabic" panose="02020603050405020304" pitchFamily="18" charset="-78"/>
                <a:cs typeface="Traditional Arabic" panose="02020603050405020304" pitchFamily="18" charset="-78"/>
              </a:rPr>
              <a:t>كَلَّا إِنَّ كِتَابَ الْأَبْرَارِ لَفِي عِلِّيِّينَ</a:t>
            </a:r>
            <a:r>
              <a:rPr lang="ar-SA" sz="3200" b="1" i="0" dirty="0">
                <a:solidFill>
                  <a:srgbClr val="000000"/>
                </a:solidFill>
                <a:effectLst/>
                <a:latin typeface="Traditional Arabic" panose="02020603050405020304" pitchFamily="18" charset="-78"/>
                <a:cs typeface="Traditional Arabic" panose="02020603050405020304" pitchFamily="18" charset="-78"/>
              </a:rPr>
              <a:t> ﴾ [المطففين: 18].</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(عشرون)، وبابه؛ نحو: (ستين) في 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فَمَنْ لَمْ يَسْتَطِعْ فَإِطْعَامُ سِتِّينَ مِسْكِينًا</a:t>
            </a:r>
            <a:r>
              <a:rPr lang="ar-SA" sz="3200" b="1" i="0" dirty="0">
                <a:solidFill>
                  <a:srgbClr val="000000"/>
                </a:solidFill>
                <a:effectLst/>
                <a:latin typeface="Traditional Arabic" panose="02020603050405020304" pitchFamily="18" charset="-78"/>
                <a:cs typeface="Traditional Arabic" panose="02020603050405020304" pitchFamily="18" charset="-78"/>
              </a:rPr>
              <a:t> ﴾ [المجادلة: 4].</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(أرضون)؛ نحو قوله صلى الله عليه وسلم: ((مَن ظلم مِن الأرض قِيدَ شبرٍ، طُوِّقه من سبع أرضين).</a:t>
            </a:r>
            <a:endParaRPr lang="ar-IQ"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3366FF"/>
                </a:solidFill>
                <a:effectLst/>
                <a:latin typeface="Traditional Arabic" panose="02020603050405020304" pitchFamily="18" charset="-78"/>
                <a:cs typeface="Traditional Arabic" panose="02020603050405020304" pitchFamily="18" charset="-78"/>
              </a:rPr>
              <a:t>انيًا: من العلامات الفرعية للجر نيابة عن الكسرة: الفتحة:</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تكون الفتحة علامةً للخفض نيابة عن الكسرة في موضع واحد فقط، هو: الاسم الممنوع من الصرف، وذلك أن الأسماء في اللغة العربية عمومًا تنقسم إلى قسمين:</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منصرف - أي: منوَّن - وهو: ما يلحق الصرفُ - أي: التنوين - آخِرَ؛ نحو: (رسول، وكريم) في قوله سبحانه: ﴿ </a:t>
            </a:r>
            <a:r>
              <a:rPr lang="ar-SA" sz="3200" b="1" i="0" dirty="0">
                <a:solidFill>
                  <a:srgbClr val="008000"/>
                </a:solidFill>
                <a:effectLst/>
                <a:latin typeface="Traditional Arabic" panose="02020603050405020304" pitchFamily="18" charset="-78"/>
                <a:cs typeface="Traditional Arabic" panose="02020603050405020304" pitchFamily="18" charset="-78"/>
              </a:rPr>
              <a:t>إِنَّهُ لَقَوْلُ رَسُولٍ كَرِيمٍ</a:t>
            </a:r>
            <a:r>
              <a:rPr lang="ar-SA" sz="3200" b="1" i="0" dirty="0">
                <a:solidFill>
                  <a:srgbClr val="000000"/>
                </a:solidFill>
                <a:effectLst/>
                <a:latin typeface="Traditional Arabic" panose="02020603050405020304" pitchFamily="18" charset="-78"/>
                <a:cs typeface="Traditional Arabic" panose="02020603050405020304" pitchFamily="18" charset="-78"/>
              </a:rPr>
              <a:t> ﴾ [الحاقة: 40].</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وغير منصرف، وهو الذي لا يُنوَّن، ولا يكون الاسم الممنوع من الصرف إلا اسمًا مفردًا أو جمع تكسير، فلا يكون مثنًى، أو جمعَ مذكر سالمًا، أو جمع مؤنث سالمًا، أو اسمًا من الأسماء الخمسة، وبالطبع لا يكون فعلًا مضارعًا؛ لأن الذي يُمنَع من الصرف هو الأسماء فقط، فلا دخل للأفعال ها هنا.</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والاسم المفرد وجمع التكسير الممنوعان من الصرف يُعرَبان تمامًا إعراب الاسم المفرد وجمع التكسير غير الممنوعين من الصرف؛ فـ:</a:t>
            </a:r>
          </a:p>
          <a:p>
            <a:pPr algn="just"/>
            <a:endParaRPr lang="ar-SA" sz="3200" b="1" i="0" dirty="0">
              <a:solidFill>
                <a:srgbClr val="00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13895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DC351C8D-31EA-41D8-844F-20D076F3B469}"/>
              </a:ext>
            </a:extLst>
          </p:cNvPr>
          <p:cNvSpPr txBox="1"/>
          <p:nvPr/>
        </p:nvSpPr>
        <p:spPr>
          <a:xfrm>
            <a:off x="-132734" y="162232"/>
            <a:ext cx="12324734" cy="7478970"/>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يُرفعان بالضمة؛ نحو: (أحمد)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وَمُبَشِّرًا بِرَسُولٍ يَأْتِي مِنْ بَعْدِي اسْمُهُ أَحْمَدُ</a:t>
            </a:r>
            <a:r>
              <a:rPr lang="ar-SA" sz="3200" b="1" i="0" dirty="0">
                <a:solidFill>
                  <a:srgbClr val="000000"/>
                </a:solidFill>
                <a:effectLst/>
                <a:latin typeface="Traditional Arabic" panose="02020603050405020304" pitchFamily="18" charset="-78"/>
                <a:cs typeface="Traditional Arabic" panose="02020603050405020304" pitchFamily="18" charset="-78"/>
              </a:rPr>
              <a:t> ﴾ [الصف: 6]، برفع الاسم المفرد (أحمد) بالضمة، وإن كان ممنوعًا من الصرف</a:t>
            </a:r>
            <a:r>
              <a:rPr lang="ar-IQ" sz="3200" b="1" i="0" dirty="0">
                <a:solidFill>
                  <a:srgbClr val="08731F"/>
                </a:solidFill>
                <a:effectLst/>
                <a:latin typeface="Traditional Arabic" panose="02020603050405020304" pitchFamily="18" charset="-78"/>
                <a:cs typeface="Traditional Arabic" panose="02020603050405020304" pitchFamily="18" charset="-78"/>
              </a:rPr>
              <a:t>.</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8080"/>
                </a:solidFill>
                <a:effectLst/>
                <a:latin typeface="Traditional Arabic" panose="02020603050405020304" pitchFamily="18" charset="-78"/>
                <a:cs typeface="Traditional Arabic" panose="02020603050405020304" pitchFamily="18" charset="-78"/>
              </a:rPr>
              <a:t>ويُنصبان بالفتحة؛ نحو: (حدائق) في قوله عز وجل:</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 </a:t>
            </a:r>
            <a:r>
              <a:rPr lang="ar-SA" sz="3200" b="1" i="0" dirty="0">
                <a:solidFill>
                  <a:srgbClr val="008000"/>
                </a:solidFill>
                <a:effectLst/>
                <a:latin typeface="Traditional Arabic" panose="02020603050405020304" pitchFamily="18" charset="-78"/>
                <a:cs typeface="Traditional Arabic" panose="02020603050405020304" pitchFamily="18" charset="-78"/>
              </a:rPr>
              <a:t>فَأَنْبَتْنَا بِهِ حَدَائِقَ ذَاتَ بَهْجَةٍ</a:t>
            </a:r>
            <a:r>
              <a:rPr lang="ar-SA" sz="3200" b="1" i="0" dirty="0">
                <a:solidFill>
                  <a:srgbClr val="000000"/>
                </a:solidFill>
                <a:effectLst/>
                <a:latin typeface="Traditional Arabic" panose="02020603050405020304" pitchFamily="18" charset="-78"/>
                <a:cs typeface="Traditional Arabic" panose="02020603050405020304" pitchFamily="18" charset="-78"/>
              </a:rPr>
              <a:t> ﴾ [النمل: 60]، فقد نُصِب جمع التكسير (حدائق)، مع أنه ممنوع من الصرف بدليل أنه لم ينوَّن.</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إلا أن الاسم المفرد وجمع التكسير الممنوعين من الصرف يختلفان عن غير الممنوعين في أمرين:</a:t>
            </a:r>
          </a:p>
          <a:p>
            <a:pPr algn="just"/>
            <a:r>
              <a:rPr lang="ar-SA" sz="3200" b="1" i="0" dirty="0">
                <a:solidFill>
                  <a:srgbClr val="000080"/>
                </a:solidFill>
                <a:effectLst/>
                <a:latin typeface="Traditional Arabic" panose="02020603050405020304" pitchFamily="18" charset="-78"/>
                <a:cs typeface="Traditional Arabic" panose="02020603050405020304" pitchFamily="18" charset="-78"/>
              </a:rPr>
              <a:t>الأمر الأول:</a:t>
            </a:r>
            <a:r>
              <a:rPr lang="ar-SA" sz="3200" b="1" i="0" dirty="0">
                <a:solidFill>
                  <a:srgbClr val="000000"/>
                </a:solidFill>
                <a:effectLst/>
                <a:latin typeface="Traditional Arabic" panose="02020603050405020304" pitchFamily="18" charset="-78"/>
                <a:cs typeface="Traditional Arabic" panose="02020603050405020304" pitchFamily="18" charset="-78"/>
              </a:rPr>
              <a:t> أن </a:t>
            </a:r>
            <a:r>
              <a:rPr lang="ar-SA" sz="3200" b="1" i="0" dirty="0">
                <a:solidFill>
                  <a:srgbClr val="FF0000"/>
                </a:solidFill>
                <a:effectLst/>
                <a:latin typeface="Traditional Arabic" panose="02020603050405020304" pitchFamily="18" charset="-78"/>
                <a:cs typeface="Traditional Arabic" panose="02020603050405020304" pitchFamily="18" charset="-78"/>
              </a:rPr>
              <a:t>الاسم المفرد وجمع التكسير </a:t>
            </a:r>
            <a:r>
              <a:rPr lang="ar-SA" sz="3200" b="1" i="0" dirty="0">
                <a:solidFill>
                  <a:srgbClr val="000000"/>
                </a:solidFill>
                <a:effectLst/>
                <a:latin typeface="Traditional Arabic" panose="02020603050405020304" pitchFamily="18" charset="-78"/>
                <a:cs typeface="Traditional Arabic" panose="02020603050405020304" pitchFamily="18" charset="-78"/>
              </a:rPr>
              <a:t>الممنوعين من الصرف يُجرَّان بالفتحة، نيابة عن الكسرة - كما سيتضح ذلك إن شاء الله في الأمثلة الآتية - بينما المنصرف منهما يُجَر بالكسرة، على ما سبق بيانه بالتفصيل.</a:t>
            </a:r>
          </a:p>
          <a:p>
            <a:pPr algn="just"/>
            <a:r>
              <a:rPr lang="ar-SA" sz="3200" b="1" i="0" dirty="0">
                <a:solidFill>
                  <a:srgbClr val="000080"/>
                </a:solidFill>
                <a:effectLst/>
                <a:latin typeface="Traditional Arabic" panose="02020603050405020304" pitchFamily="18" charset="-78"/>
                <a:cs typeface="Traditional Arabic" panose="02020603050405020304" pitchFamily="18" charset="-78"/>
              </a:rPr>
              <a:t>والأمر الثاني:</a:t>
            </a:r>
            <a:r>
              <a:rPr lang="ar-SA" sz="3200" b="1" i="0" dirty="0">
                <a:solidFill>
                  <a:srgbClr val="000000"/>
                </a:solidFill>
                <a:effectLst/>
                <a:latin typeface="Traditional Arabic" panose="02020603050405020304" pitchFamily="18" charset="-78"/>
                <a:cs typeface="Traditional Arabic" panose="02020603050405020304" pitchFamily="18" charset="-78"/>
              </a:rPr>
              <a:t> أن </a:t>
            </a:r>
            <a:r>
              <a:rPr lang="ar-SA" sz="3200" b="1" i="0" dirty="0">
                <a:solidFill>
                  <a:srgbClr val="FF0000"/>
                </a:solidFill>
                <a:effectLst/>
                <a:latin typeface="Traditional Arabic" panose="02020603050405020304" pitchFamily="18" charset="-78"/>
                <a:cs typeface="Traditional Arabic" panose="02020603050405020304" pitchFamily="18" charset="-78"/>
              </a:rPr>
              <a:t>الاسم المفرد وجمع التكسير </a:t>
            </a:r>
            <a:r>
              <a:rPr lang="ar-SA" sz="3200" b="1" i="0" dirty="0">
                <a:solidFill>
                  <a:srgbClr val="000000"/>
                </a:solidFill>
                <a:effectLst/>
                <a:latin typeface="Traditional Arabic" panose="02020603050405020304" pitchFamily="18" charset="-78"/>
                <a:cs typeface="Traditional Arabic" panose="02020603050405020304" pitchFamily="18" charset="-78"/>
              </a:rPr>
              <a:t>الممنوعينِ من الصرف لا يُنوَّنانِ أبدًا، بينما المنصرف منهما ينوَّن</a:t>
            </a:r>
            <a:r>
              <a:rPr lang="ar-IQ" sz="3200" b="1" i="0" u="none" strike="noStrike" dirty="0">
                <a:solidFill>
                  <a:srgbClr val="08731F"/>
                </a:solidFill>
                <a:effectLst/>
                <a:latin typeface="Traditional Arabic" panose="02020603050405020304" pitchFamily="18" charset="-78"/>
                <a:cs typeface="Traditional Arabic" panose="02020603050405020304" pitchFamily="18" charset="-78"/>
              </a:rPr>
              <a:t>.</a:t>
            </a:r>
            <a:endParaRPr lang="ar-SA" sz="3200" b="1" i="0" dirty="0">
              <a:solidFill>
                <a:srgbClr val="000000"/>
              </a:solidFill>
              <a:effectLst/>
              <a:latin typeface="Traditional Arabic" panose="02020603050405020304" pitchFamily="18" charset="-78"/>
              <a:cs typeface="Traditional Arabic" panose="02020603050405020304" pitchFamily="18" charset="-78"/>
            </a:endParaRP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a:t>
            </a:r>
            <a:r>
              <a:rPr lang="ar-SA" sz="3200" b="1" i="0" dirty="0">
                <a:solidFill>
                  <a:srgbClr val="FF0000"/>
                </a:solidFill>
                <a:effectLst/>
                <a:latin typeface="Traditional Arabic" panose="02020603050405020304" pitchFamily="18" charset="-78"/>
                <a:cs typeface="Traditional Arabic" panose="02020603050405020304" pitchFamily="18" charset="-78"/>
              </a:rPr>
              <a:t>جر الاسم المفرد المنصرف بالكسرة مع تنوينه</a:t>
            </a:r>
            <a:r>
              <a:rPr lang="ar-SA" sz="3200" b="1" i="0" dirty="0">
                <a:solidFill>
                  <a:srgbClr val="000000"/>
                </a:solidFill>
                <a:effectLst/>
                <a:latin typeface="Traditional Arabic" panose="02020603050405020304" pitchFamily="18" charset="-78"/>
                <a:cs typeface="Traditional Arabic" panose="02020603050405020304" pitchFamily="18" charset="-78"/>
              </a:rPr>
              <a:t>: كلمة (محمد)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وَآمَنُوا بِمَا نُزِّلَ عَلَى مُحَمَّدٍ</a:t>
            </a:r>
            <a:r>
              <a:rPr lang="ar-SA" sz="3200" b="1" i="0" dirty="0">
                <a:solidFill>
                  <a:srgbClr val="000000"/>
                </a:solidFill>
                <a:effectLst/>
                <a:latin typeface="Traditional Arabic" panose="02020603050405020304" pitchFamily="18" charset="-78"/>
                <a:cs typeface="Traditional Arabic" panose="02020603050405020304" pitchFamily="18" charset="-78"/>
              </a:rPr>
              <a:t> ﴾ [محمد: 2].</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a:t>
            </a:r>
            <a:r>
              <a:rPr lang="ar-SA" sz="3200" b="1" i="0" dirty="0">
                <a:solidFill>
                  <a:srgbClr val="FF0000"/>
                </a:solidFill>
                <a:effectLst/>
                <a:latin typeface="Traditional Arabic" panose="02020603050405020304" pitchFamily="18" charset="-78"/>
                <a:cs typeface="Traditional Arabic" panose="02020603050405020304" pitchFamily="18" charset="-78"/>
              </a:rPr>
              <a:t>جر الاسم المفرد غير المنصرف بالفتحة، مع عدم تنوينه</a:t>
            </a:r>
            <a:r>
              <a:rPr lang="ar-SA" sz="3200" b="1" i="0" dirty="0">
                <a:solidFill>
                  <a:srgbClr val="000000"/>
                </a:solidFill>
                <a:effectLst/>
                <a:latin typeface="Traditional Arabic" panose="02020603050405020304" pitchFamily="18" charset="-78"/>
                <a:cs typeface="Traditional Arabic" panose="02020603050405020304" pitchFamily="18" charset="-78"/>
              </a:rPr>
              <a:t>: كلمة (إبراهيم)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وَمَنْ يَرْغَبُ عَنْ مِلَّةِ إِبْرَاهِيمَ إِلَّا مَنْ سَفِهَ نَفْسَهُ</a:t>
            </a:r>
            <a:r>
              <a:rPr lang="ar-SA" sz="3200" b="1" i="0" dirty="0">
                <a:solidFill>
                  <a:srgbClr val="000000"/>
                </a:solidFill>
                <a:effectLst/>
                <a:latin typeface="Traditional Arabic" panose="02020603050405020304" pitchFamily="18" charset="-78"/>
                <a:cs typeface="Traditional Arabic" panose="02020603050405020304" pitchFamily="18" charset="-78"/>
              </a:rPr>
              <a:t> ﴾ [البقرة: 130].</a:t>
            </a:r>
          </a:p>
          <a:p>
            <a:pPr algn="just"/>
            <a:br>
              <a:rPr lang="ar-SA" sz="3200" b="1" i="0" dirty="0">
                <a:solidFill>
                  <a:srgbClr val="000000"/>
                </a:solidFill>
                <a:effectLst/>
                <a:latin typeface="Traditional Arabic" panose="02020603050405020304" pitchFamily="18" charset="-78"/>
                <a:cs typeface="Traditional Arabic" panose="02020603050405020304" pitchFamily="18" charset="-78"/>
              </a:rPr>
            </a:br>
            <a:endParaRPr lang="ar-SA" sz="3200" b="1" i="0" dirty="0">
              <a:solidFill>
                <a:srgbClr val="000000"/>
              </a:solidFill>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05129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8215844B-EDDF-4707-8136-545905489C89}"/>
              </a:ext>
            </a:extLst>
          </p:cNvPr>
          <p:cNvSpPr txBox="1"/>
          <p:nvPr/>
        </p:nvSpPr>
        <p:spPr>
          <a:xfrm>
            <a:off x="0" y="0"/>
            <a:ext cx="12191999" cy="2062103"/>
          </a:xfrm>
          <a:prstGeom prst="rect">
            <a:avLst/>
          </a:prstGeom>
          <a:noFill/>
        </p:spPr>
        <p:txBody>
          <a:bodyPr wrap="square">
            <a:spAutoFit/>
          </a:bodyPr>
          <a:lstStyle/>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جر جمع التكسير المنصرف بالكسرة، مع تنوينه: كلمة (بيوت)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فِي بُيُوتٍ أَذِنَ اللَّهُ أَنْ تُرْفَعَ وَيُذْكَرَ فِيهَا اسْمُهُ يُسَبِّحُ لَهُ فِيهَا بِالْغُدُوِّ وَالْآصَالِ</a:t>
            </a:r>
            <a:r>
              <a:rPr lang="ar-SA" sz="3200" b="1" i="0" dirty="0">
                <a:solidFill>
                  <a:srgbClr val="000000"/>
                </a:solidFill>
                <a:effectLst/>
                <a:latin typeface="Traditional Arabic" panose="02020603050405020304" pitchFamily="18" charset="-78"/>
                <a:cs typeface="Traditional Arabic" panose="02020603050405020304" pitchFamily="18" charset="-78"/>
              </a:rPr>
              <a:t> ﴾ [النور: 36].</a:t>
            </a:r>
          </a:p>
          <a:p>
            <a:pPr algn="just"/>
            <a:r>
              <a:rPr lang="ar-SA" sz="3200" b="1" i="0" dirty="0">
                <a:solidFill>
                  <a:srgbClr val="000000"/>
                </a:solidFill>
                <a:effectLst/>
                <a:latin typeface="Traditional Arabic" panose="02020603050405020304" pitchFamily="18" charset="-78"/>
                <a:cs typeface="Traditional Arabic" panose="02020603050405020304" pitchFamily="18" charset="-78"/>
              </a:rPr>
              <a:t>ومثال جر جمع التكسر غير المنصرف بالفتحة، مع عدم تنوينه: كلمة (مصابيح) في قوله تعالى: ﴿ </a:t>
            </a:r>
            <a:r>
              <a:rPr lang="ar-SA" sz="3200" b="1" i="0" dirty="0">
                <a:solidFill>
                  <a:srgbClr val="008000"/>
                </a:solidFill>
                <a:effectLst/>
                <a:latin typeface="Traditional Arabic" panose="02020603050405020304" pitchFamily="18" charset="-78"/>
                <a:cs typeface="Traditional Arabic" panose="02020603050405020304" pitchFamily="18" charset="-78"/>
              </a:rPr>
              <a:t>وَلَقَدْ زَيَّنَّا السَّمَاءَ الدُّنْيَا بِمَصَابِيحَ</a:t>
            </a:r>
            <a:r>
              <a:rPr lang="ar-SA" sz="3200" b="1" i="0" dirty="0">
                <a:solidFill>
                  <a:srgbClr val="000000"/>
                </a:solidFill>
                <a:effectLst/>
                <a:latin typeface="Traditional Arabic" panose="02020603050405020304" pitchFamily="18" charset="-78"/>
                <a:cs typeface="Traditional Arabic" panose="02020603050405020304" pitchFamily="18" charset="-78"/>
              </a:rPr>
              <a:t> ﴾ [الملك: 5].</a:t>
            </a:r>
          </a:p>
        </p:txBody>
      </p:sp>
    </p:spTree>
    <p:extLst>
      <p:ext uri="{BB962C8B-B14F-4D97-AF65-F5344CB8AC3E}">
        <p14:creationId xmlns:p14="http://schemas.microsoft.com/office/powerpoint/2010/main" val="3288064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4A16741D-F73F-4B42-9CF0-DAE86DCD4913}"/>
              </a:ext>
            </a:extLst>
          </p:cNvPr>
          <p:cNvSpPr txBox="1"/>
          <p:nvPr/>
        </p:nvSpPr>
        <p:spPr>
          <a:xfrm>
            <a:off x="-149902" y="0"/>
            <a:ext cx="12341901" cy="6309420"/>
          </a:xfrm>
          <a:prstGeom prst="rect">
            <a:avLst/>
          </a:prstGeom>
          <a:noFill/>
        </p:spPr>
        <p:txBody>
          <a:bodyPr wrap="square">
            <a:spAutoFit/>
          </a:bodyPr>
          <a:lstStyle/>
          <a:p>
            <a:pPr algn="r" rtl="0"/>
            <a:r>
              <a:rPr lang="ar-SA" sz="4400" b="1" i="0" dirty="0">
                <a:solidFill>
                  <a:srgbClr val="333333"/>
                </a:solidFill>
                <a:effectLst/>
                <a:latin typeface="Helvetica" panose="020B0604020202020204" pitchFamily="34" charset="0"/>
                <a:cs typeface="Ali-A-Traditional" pitchFamily="2" charset="-78"/>
              </a:rPr>
              <a:t>ما هي حروف الجر ؟</a:t>
            </a:r>
            <a:endParaRPr lang="ar-SA" sz="3600" b="0" i="0" dirty="0">
              <a:solidFill>
                <a:srgbClr val="333333"/>
              </a:solidFill>
              <a:effectLst/>
              <a:latin typeface="Helvetica" panose="020B0604020202020204" pitchFamily="34" charset="0"/>
              <a:cs typeface="Ali-A-Traditional" pitchFamily="2" charset="-78"/>
            </a:endParaRPr>
          </a:p>
          <a:p>
            <a:pPr algn="l"/>
            <a:r>
              <a:rPr lang="ar-SA" sz="3600" b="0" i="0" dirty="0">
                <a:solidFill>
                  <a:srgbClr val="333333"/>
                </a:solidFill>
                <a:effectLst/>
                <a:latin typeface="Tahoma" panose="020B0604030504040204" pitchFamily="34" charset="0"/>
                <a:cs typeface="Ali-A-Traditional" pitchFamily="2" charset="-78"/>
              </a:rPr>
              <a:t> </a:t>
            </a:r>
          </a:p>
          <a:p>
            <a:pPr algn="just"/>
            <a:r>
              <a:rPr lang="ar-SA" sz="3600" b="0" i="0" dirty="0">
                <a:solidFill>
                  <a:srgbClr val="008000"/>
                </a:solidFill>
                <a:effectLst/>
                <a:latin typeface="Tahoma" panose="020B0604030504040204" pitchFamily="34" charset="0"/>
                <a:cs typeface="Ali-A-Traditional" pitchFamily="2" charset="-78"/>
              </a:rPr>
              <a:t>تأمل الجمل الآتية :</a:t>
            </a:r>
            <a:endParaRPr lang="ar-SA" sz="3600" b="0" i="0" dirty="0">
              <a:solidFill>
                <a:srgbClr val="333333"/>
              </a:solidFill>
              <a:effectLst/>
              <a:latin typeface="Tahoma" panose="020B0604030504040204" pitchFamily="34" charset="0"/>
              <a:cs typeface="Ali-A-Traditional" pitchFamily="2" charset="-78"/>
            </a:endParaRPr>
          </a:p>
          <a:p>
            <a:pPr algn="just"/>
            <a:r>
              <a:rPr lang="ar-SA" sz="3600" b="0" i="0" dirty="0">
                <a:solidFill>
                  <a:srgbClr val="333333"/>
                </a:solidFill>
                <a:effectLst/>
                <a:latin typeface="Tahoma" panose="020B0604030504040204" pitchFamily="34" charset="0"/>
                <a:cs typeface="Ali-A-Traditional" pitchFamily="2" charset="-78"/>
              </a:rPr>
              <a:t>– نزل المطر من </a:t>
            </a:r>
            <a:r>
              <a:rPr lang="ar-SA" sz="3600" b="0" i="0" u="sng" dirty="0">
                <a:solidFill>
                  <a:srgbClr val="333333"/>
                </a:solidFill>
                <a:effectLst/>
                <a:latin typeface="Tahoma" panose="020B0604030504040204" pitchFamily="34" charset="0"/>
                <a:cs typeface="Ali-A-Traditional" pitchFamily="2" charset="-78"/>
              </a:rPr>
              <a:t>السماءِ</a:t>
            </a:r>
            <a:r>
              <a:rPr lang="ar-SA" sz="3600" b="0" i="0" dirty="0">
                <a:solidFill>
                  <a:srgbClr val="333333"/>
                </a:solidFill>
                <a:effectLst/>
                <a:latin typeface="Tahoma" panose="020B0604030504040204" pitchFamily="34" charset="0"/>
                <a:cs typeface="Ali-A-Traditional" pitchFamily="2" charset="-78"/>
              </a:rPr>
              <a:t> .</a:t>
            </a:r>
          </a:p>
          <a:p>
            <a:pPr algn="just"/>
            <a:r>
              <a:rPr lang="ar-SA" sz="3600" b="0" i="0" dirty="0">
                <a:solidFill>
                  <a:srgbClr val="333333"/>
                </a:solidFill>
                <a:effectLst/>
                <a:latin typeface="Tahoma" panose="020B0604030504040204" pitchFamily="34" charset="0"/>
                <a:cs typeface="Ali-A-Traditional" pitchFamily="2" charset="-78"/>
              </a:rPr>
              <a:t>– سارتِ الماشية إلى </a:t>
            </a:r>
            <a:r>
              <a:rPr lang="ar-SA" sz="3600" b="0" i="0" u="sng" dirty="0">
                <a:solidFill>
                  <a:srgbClr val="333333"/>
                </a:solidFill>
                <a:effectLst/>
                <a:latin typeface="Tahoma" panose="020B0604030504040204" pitchFamily="34" charset="0"/>
                <a:cs typeface="Ali-A-Traditional" pitchFamily="2" charset="-78"/>
              </a:rPr>
              <a:t>الحقلِ</a:t>
            </a:r>
            <a:r>
              <a:rPr lang="ar-SA" sz="3600" b="0" i="0" dirty="0">
                <a:solidFill>
                  <a:srgbClr val="333333"/>
                </a:solidFill>
                <a:effectLst/>
                <a:latin typeface="Tahoma" panose="020B0604030504040204" pitchFamily="34" charset="0"/>
                <a:cs typeface="Ali-A-Traditional" pitchFamily="2" charset="-78"/>
              </a:rPr>
              <a:t> .</a:t>
            </a:r>
          </a:p>
          <a:p>
            <a:pPr algn="just"/>
            <a:r>
              <a:rPr lang="ar-SA" sz="3600" b="0" i="0" dirty="0">
                <a:solidFill>
                  <a:srgbClr val="333333"/>
                </a:solidFill>
                <a:effectLst/>
                <a:latin typeface="Tahoma" panose="020B0604030504040204" pitchFamily="34" charset="0"/>
                <a:cs typeface="Ali-A-Traditional" pitchFamily="2" charset="-78"/>
              </a:rPr>
              <a:t>– يطفو الخشب على </a:t>
            </a:r>
            <a:r>
              <a:rPr lang="ar-SA" sz="3600" b="0" i="0" u="sng" dirty="0">
                <a:solidFill>
                  <a:srgbClr val="333333"/>
                </a:solidFill>
                <a:effectLst/>
                <a:latin typeface="Tahoma" panose="020B0604030504040204" pitchFamily="34" charset="0"/>
                <a:cs typeface="Ali-A-Traditional" pitchFamily="2" charset="-78"/>
              </a:rPr>
              <a:t>الماءِ</a:t>
            </a:r>
            <a:r>
              <a:rPr lang="ar-SA" sz="3600" b="0" i="0" dirty="0">
                <a:solidFill>
                  <a:srgbClr val="333333"/>
                </a:solidFill>
                <a:effectLst/>
                <a:latin typeface="Tahoma" panose="020B0604030504040204" pitchFamily="34" charset="0"/>
                <a:cs typeface="Ali-A-Traditional" pitchFamily="2" charset="-78"/>
              </a:rPr>
              <a:t> .</a:t>
            </a:r>
          </a:p>
          <a:p>
            <a:pPr algn="just"/>
            <a:r>
              <a:rPr lang="ar-SA" sz="3600" b="0" i="0" dirty="0">
                <a:solidFill>
                  <a:srgbClr val="333333"/>
                </a:solidFill>
                <a:effectLst/>
                <a:latin typeface="Tahoma" panose="020B0604030504040204" pitchFamily="34" charset="0"/>
                <a:cs typeface="Ali-A-Traditional" pitchFamily="2" charset="-78"/>
              </a:rPr>
              <a:t>– ركبت في </a:t>
            </a:r>
            <a:r>
              <a:rPr lang="ar-SA" sz="3600" b="0" i="0" u="sng" dirty="0">
                <a:solidFill>
                  <a:srgbClr val="333333"/>
                </a:solidFill>
                <a:effectLst/>
                <a:latin typeface="Tahoma" panose="020B0604030504040204" pitchFamily="34" charset="0"/>
                <a:cs typeface="Ali-A-Traditional" pitchFamily="2" charset="-78"/>
              </a:rPr>
              <a:t>السيارة</a:t>
            </a:r>
            <a:r>
              <a:rPr lang="ar-SA" sz="3600" b="0" i="0" dirty="0">
                <a:solidFill>
                  <a:srgbClr val="333333"/>
                </a:solidFill>
                <a:effectLst/>
                <a:latin typeface="Tahoma" panose="020B0604030504040204" pitchFamily="34" charset="0"/>
                <a:cs typeface="Ali-A-Traditional" pitchFamily="2" charset="-78"/>
              </a:rPr>
              <a:t> .</a:t>
            </a:r>
          </a:p>
          <a:p>
            <a:pPr algn="just"/>
            <a:r>
              <a:rPr lang="ar-SA" sz="3600" b="0" i="0" dirty="0">
                <a:solidFill>
                  <a:srgbClr val="333333"/>
                </a:solidFill>
                <a:effectLst/>
                <a:latin typeface="Tahoma" panose="020B0604030504040204" pitchFamily="34" charset="0"/>
                <a:cs typeface="Ali-A-Traditional" pitchFamily="2" charset="-78"/>
              </a:rPr>
              <a:t>إذا تأملت الكلمات التي تحتها خط تجدها كلها أسماء ، وكل اسم منها مسبوق بحرف ( من – إلى – على – في ) .</a:t>
            </a:r>
          </a:p>
          <a:p>
            <a:pPr algn="just"/>
            <a:r>
              <a:rPr lang="ar-SA" sz="3600" b="0" i="0" dirty="0">
                <a:solidFill>
                  <a:srgbClr val="333333"/>
                </a:solidFill>
                <a:effectLst/>
                <a:latin typeface="Tahoma" panose="020B0604030504040204" pitchFamily="34" charset="0"/>
                <a:cs typeface="Ali-A-Traditional" pitchFamily="2" charset="-78"/>
              </a:rPr>
              <a:t>وإذا تأملت آخر كل واحد من هذه الأسماء وجدناها مجرورة ، وسبب ذلك دخول تلك الحروف التي تسمى : </a:t>
            </a:r>
            <a:r>
              <a:rPr lang="ar-SA" sz="3600" b="1" i="0" dirty="0">
                <a:solidFill>
                  <a:srgbClr val="333333"/>
                </a:solidFill>
                <a:effectLst/>
                <a:latin typeface="Tahoma" panose="020B0604030504040204" pitchFamily="34" charset="0"/>
                <a:cs typeface="Ali-A-Traditional" pitchFamily="2" charset="-78"/>
              </a:rPr>
              <a:t>حروف الجر</a:t>
            </a:r>
            <a:r>
              <a:rPr lang="ar-SA" sz="3600" b="0" i="0" dirty="0">
                <a:solidFill>
                  <a:srgbClr val="333333"/>
                </a:solidFill>
                <a:effectLst/>
                <a:latin typeface="Tahoma" panose="020B0604030504040204" pitchFamily="34" charset="0"/>
                <a:cs typeface="Ali-A-Traditional" pitchFamily="2" charset="-78"/>
              </a:rPr>
              <a:t> .</a:t>
            </a:r>
          </a:p>
        </p:txBody>
      </p:sp>
    </p:spTree>
    <p:extLst>
      <p:ext uri="{BB962C8B-B14F-4D97-AF65-F5344CB8AC3E}">
        <p14:creationId xmlns:p14="http://schemas.microsoft.com/office/powerpoint/2010/main" val="274133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2C8D41CF-AFBC-47D7-BFC6-76C1A276B2F3}"/>
              </a:ext>
            </a:extLst>
          </p:cNvPr>
          <p:cNvSpPr txBox="1"/>
          <p:nvPr/>
        </p:nvSpPr>
        <p:spPr>
          <a:xfrm>
            <a:off x="0" y="-130628"/>
            <a:ext cx="12088761" cy="7478970"/>
          </a:xfrm>
          <a:prstGeom prst="rect">
            <a:avLst/>
          </a:prstGeom>
          <a:noFill/>
        </p:spPr>
        <p:txBody>
          <a:bodyPr wrap="square">
            <a:spAutoFit/>
          </a:bodyPr>
          <a:lstStyle/>
          <a:p>
            <a:r>
              <a:rPr lang="ar-IQ" sz="3200" b="0" i="0" dirty="0">
                <a:solidFill>
                  <a:srgbClr val="333333"/>
                </a:solidFill>
                <a:effectLst/>
                <a:latin typeface="DroidArabicKufi-Regular"/>
                <a:cs typeface="Ali-A-Traditional" pitchFamily="2" charset="-78"/>
              </a:rPr>
              <a:t> أمثلة على </a:t>
            </a:r>
            <a:r>
              <a:rPr lang="ar-SA" sz="3200" b="0" i="0" dirty="0">
                <a:solidFill>
                  <a:srgbClr val="333333"/>
                </a:solidFill>
                <a:effectLst/>
                <a:latin typeface="DroidArabicKufi-Regular"/>
                <a:cs typeface="Ali-A-Traditional" pitchFamily="2" charset="-78"/>
              </a:rPr>
              <a:t>معاني حروف الجرّ</a:t>
            </a:r>
            <a:r>
              <a:rPr lang="ar-IQ" sz="3200" b="0" i="0" dirty="0">
                <a:solidFill>
                  <a:srgbClr val="333333"/>
                </a:solidFill>
                <a:effectLst/>
                <a:latin typeface="DroidArabicKufi-Regular"/>
                <a:cs typeface="Ali-A-Traditional" pitchFamily="2" charset="-78"/>
              </a:rPr>
              <a:t>:</a:t>
            </a:r>
            <a:r>
              <a:rPr lang="ar-SA" sz="3200" b="0" i="0" dirty="0">
                <a:solidFill>
                  <a:srgbClr val="333333"/>
                </a:solidFill>
                <a:effectLst/>
                <a:latin typeface="DroidArabicKufi-Regular"/>
                <a:cs typeface="Ali-A-Traditional" pitchFamily="2" charset="-78"/>
              </a:rPr>
              <a:t> </a:t>
            </a:r>
            <a:endParaRPr lang="ar-IQ" sz="3200" b="0" i="0" dirty="0">
              <a:solidFill>
                <a:srgbClr val="333333"/>
              </a:solidFill>
              <a:effectLst/>
              <a:latin typeface="DroidArabicKufi-Regular"/>
              <a:cs typeface="Ali-A-Traditional" pitchFamily="2" charset="-78"/>
            </a:endParaRPr>
          </a:p>
          <a:p>
            <a:pPr marL="971550" lvl="1" indent="-514350">
              <a:buFont typeface="+mj-lt"/>
              <a:buAutoNum type="arabicPeriod"/>
            </a:pPr>
            <a:r>
              <a:rPr lang="ar-SA" sz="3200" b="0" i="0" dirty="0">
                <a:solidFill>
                  <a:srgbClr val="FF0000"/>
                </a:solidFill>
                <a:effectLst/>
                <a:latin typeface="DroidArabicKufi-Regular"/>
                <a:cs typeface="Ali-A-Traditional" pitchFamily="2" charset="-78"/>
              </a:rPr>
              <a:t>حرف الجر "من" معاني عديدة، أهمها ما يلي:</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ابتداء الغاية نحو </a:t>
            </a:r>
            <a:r>
              <a:rPr lang="ar-SA" sz="3200" b="0" i="0" dirty="0">
                <a:solidFill>
                  <a:srgbClr val="333333"/>
                </a:solidFill>
                <a:effectLst/>
                <a:latin typeface="DroidArabicKufi-Regular"/>
                <a:cs typeface="Ali-A-Traditional" pitchFamily="2" charset="-78"/>
              </a:rPr>
              <a:t>"</a:t>
            </a:r>
            <a:r>
              <a:rPr lang="ar-IQ" sz="3200" b="0" i="0" dirty="0">
                <a:solidFill>
                  <a:srgbClr val="333333"/>
                </a:solidFill>
                <a:effectLst/>
                <a:latin typeface="DroidArabicKufi-Regular"/>
                <a:cs typeface="Ali-A-Traditional" pitchFamily="2" charset="-78"/>
              </a:rPr>
              <a:t> سبحان الذي أسرى بعبده ليلاً </a:t>
            </a:r>
            <a:r>
              <a:rPr lang="ar-SA" sz="3200" b="0" i="0" dirty="0">
                <a:solidFill>
                  <a:srgbClr val="FF0000"/>
                </a:solidFill>
                <a:effectLst/>
                <a:latin typeface="DroidArabicKufi-Regular"/>
                <a:cs typeface="Ali-A-Traditional" pitchFamily="2" charset="-78"/>
              </a:rPr>
              <a:t>من</a:t>
            </a:r>
            <a:r>
              <a:rPr lang="ar-SA" sz="3200" b="0" i="0" dirty="0">
                <a:solidFill>
                  <a:srgbClr val="333333"/>
                </a:solidFill>
                <a:effectLst/>
                <a:latin typeface="DroidArabicKufi-Regular"/>
                <a:cs typeface="Ali-A-Traditional" pitchFamily="2" charset="-78"/>
              </a:rPr>
              <a:t> المسجد الحرام </a:t>
            </a:r>
            <a:r>
              <a:rPr lang="ar-SA" sz="3200" b="0" i="0" dirty="0">
                <a:solidFill>
                  <a:srgbClr val="FF0000"/>
                </a:solidFill>
                <a:effectLst/>
                <a:latin typeface="DroidArabicKufi-Regular"/>
                <a:cs typeface="Ali-A-Traditional" pitchFamily="2" charset="-78"/>
              </a:rPr>
              <a:t>إلى</a:t>
            </a:r>
            <a:r>
              <a:rPr lang="ar-SA" sz="3200" b="0" i="0" dirty="0">
                <a:solidFill>
                  <a:srgbClr val="333333"/>
                </a:solidFill>
                <a:effectLst/>
                <a:latin typeface="DroidArabicKufi-Regular"/>
                <a:cs typeface="Ali-A-Traditional" pitchFamily="2" charset="-78"/>
              </a:rPr>
              <a:t> المسجد الأقصى".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التبعيض</a:t>
            </a:r>
            <a:r>
              <a:rPr lang="ar-SA" sz="3200" b="0" i="0" dirty="0">
                <a:solidFill>
                  <a:srgbClr val="333333"/>
                </a:solidFill>
                <a:effectLst/>
                <a:latin typeface="DroidArabicKufi-Regular"/>
                <a:cs typeface="Ali-A-Traditional" pitchFamily="2" charset="-78"/>
              </a:rPr>
              <a:t> نحو: " </a:t>
            </a:r>
            <a:r>
              <a:rPr lang="ar-SA" sz="3200" b="0" i="0" dirty="0">
                <a:solidFill>
                  <a:srgbClr val="FF0000"/>
                </a:solidFill>
                <a:effectLst/>
                <a:latin typeface="DroidArabicKufi-Regular"/>
                <a:cs typeface="Ali-A-Traditional" pitchFamily="2" charset="-78"/>
              </a:rPr>
              <a:t>منهم</a:t>
            </a:r>
            <a:r>
              <a:rPr lang="ar-SA" sz="3200" b="0" i="0" dirty="0">
                <a:solidFill>
                  <a:srgbClr val="333333"/>
                </a:solidFill>
                <a:effectLst/>
                <a:latin typeface="DroidArabicKufi-Regular"/>
                <a:cs typeface="Ali-A-Traditional" pitchFamily="2" charset="-78"/>
              </a:rPr>
              <a:t> من كلم الله".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بيان الجنس </a:t>
            </a:r>
            <a:r>
              <a:rPr lang="ar-SA" sz="3200" b="0" i="0" dirty="0">
                <a:solidFill>
                  <a:srgbClr val="333333"/>
                </a:solidFill>
                <a:effectLst/>
                <a:latin typeface="DroidArabicKufi-Regular"/>
                <a:cs typeface="Ali-A-Traditional" pitchFamily="2" charset="-78"/>
              </a:rPr>
              <a:t>نحو: أملك ثوبا </a:t>
            </a:r>
            <a:r>
              <a:rPr lang="ar-SA" sz="3200" b="0" i="0" dirty="0">
                <a:solidFill>
                  <a:srgbClr val="FF0000"/>
                </a:solidFill>
                <a:effectLst/>
                <a:latin typeface="DroidArabicKufi-Regular"/>
                <a:cs typeface="Ali-A-Traditional" pitchFamily="2" charset="-78"/>
              </a:rPr>
              <a:t>من</a:t>
            </a:r>
            <a:r>
              <a:rPr lang="ar-SA" sz="3200" b="0" i="0" dirty="0">
                <a:solidFill>
                  <a:srgbClr val="333333"/>
                </a:solidFill>
                <a:effectLst/>
                <a:latin typeface="DroidArabicKufi-Regular"/>
                <a:cs typeface="Ali-A-Traditional" pitchFamily="2" charset="-78"/>
              </a:rPr>
              <a:t> الحرير.</a:t>
            </a:r>
            <a:endParaRPr lang="ar-IQ" sz="3200" b="0" i="0" dirty="0">
              <a:solidFill>
                <a:srgbClr val="333333"/>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التعليل</a:t>
            </a:r>
            <a:r>
              <a:rPr lang="ar-SA" sz="3200" b="0" i="0" dirty="0">
                <a:solidFill>
                  <a:srgbClr val="333333"/>
                </a:solidFill>
                <a:effectLst/>
                <a:latin typeface="DroidArabicKufi-Regular"/>
                <a:cs typeface="Ali-A-Traditional" pitchFamily="2" charset="-78"/>
              </a:rPr>
              <a:t> نحو: يكون النجاح من التعب والدراسة.</a:t>
            </a:r>
            <a:endParaRPr lang="ar-IQ" sz="3200" b="0" i="0" dirty="0">
              <a:solidFill>
                <a:srgbClr val="333333"/>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البدل</a:t>
            </a:r>
            <a:r>
              <a:rPr lang="ar-SA" sz="3200" b="0" i="0" dirty="0">
                <a:solidFill>
                  <a:srgbClr val="333333"/>
                </a:solidFill>
                <a:effectLst/>
                <a:latin typeface="DroidArabicKufi-Regular"/>
                <a:cs typeface="Ali-A-Traditional" pitchFamily="2" charset="-78"/>
              </a:rPr>
              <a:t> نحو: "أرضيتم بالحياة الدنيا من الآخرة".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التوكيد وتكون زائدة وتسبق بنفي أو استفهام أو نهي نحو: </a:t>
            </a:r>
            <a:r>
              <a:rPr lang="ar-SA" sz="3200" b="0" i="0" dirty="0">
                <a:effectLst/>
                <a:latin typeface="DroidArabicKufi-Regular"/>
                <a:cs typeface="Ali-A-Traditional" pitchFamily="2" charset="-78"/>
              </a:rPr>
              <a:t>ما جاءني </a:t>
            </a:r>
            <a:r>
              <a:rPr lang="ar-SA" sz="3200" b="0" i="0" dirty="0">
                <a:solidFill>
                  <a:srgbClr val="FF0000"/>
                </a:solidFill>
                <a:effectLst/>
                <a:latin typeface="DroidArabicKufi-Regular"/>
                <a:cs typeface="Ali-A-Traditional" pitchFamily="2" charset="-78"/>
              </a:rPr>
              <a:t>من </a:t>
            </a:r>
            <a:r>
              <a:rPr lang="ar-SA" sz="3200" b="0" i="0" dirty="0">
                <a:effectLst/>
                <a:latin typeface="DroidArabicKufi-Regular"/>
                <a:cs typeface="Ali-A-Traditional" pitchFamily="2" charset="-78"/>
              </a:rPr>
              <a:t>أحد</a:t>
            </a:r>
            <a:r>
              <a:rPr lang="ar-SA" sz="3200" b="0" i="0" dirty="0">
                <a:solidFill>
                  <a:srgbClr val="FF0000"/>
                </a:solidFill>
                <a:effectLst/>
                <a:latin typeface="DroidArabicKufi-Regular"/>
                <a:cs typeface="Ali-A-Traditional" pitchFamily="2" charset="-78"/>
              </a:rPr>
              <a:t>.</a:t>
            </a:r>
            <a:endParaRPr lang="ar-IQ" sz="3200" b="0" i="0" dirty="0">
              <a:solidFill>
                <a:srgbClr val="FF0000"/>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الفصل</a:t>
            </a:r>
            <a:r>
              <a:rPr lang="ar-SA" sz="3200" b="0" i="0" dirty="0">
                <a:solidFill>
                  <a:srgbClr val="333333"/>
                </a:solidFill>
                <a:effectLst/>
                <a:latin typeface="DroidArabicKufi-Regular"/>
                <a:cs typeface="Ali-A-Traditional" pitchFamily="2" charset="-78"/>
              </a:rPr>
              <a:t> نحو: "والله يعلم المفسد </a:t>
            </a:r>
            <a:r>
              <a:rPr lang="ar-SA" sz="3200" b="0" i="0" dirty="0">
                <a:solidFill>
                  <a:srgbClr val="FF0000"/>
                </a:solidFill>
                <a:effectLst/>
                <a:latin typeface="DroidArabicKufi-Regular"/>
                <a:cs typeface="Ali-A-Traditional" pitchFamily="2" charset="-78"/>
              </a:rPr>
              <a:t>من</a:t>
            </a:r>
            <a:r>
              <a:rPr lang="ar-SA" sz="3200" b="0" i="0" dirty="0">
                <a:solidFill>
                  <a:srgbClr val="333333"/>
                </a:solidFill>
                <a:effectLst/>
                <a:latin typeface="DroidArabicKufi-Regular"/>
                <a:cs typeface="Ali-A-Traditional" pitchFamily="2" charset="-78"/>
              </a:rPr>
              <a:t> المصلح".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مرادفة في </a:t>
            </a:r>
            <a:r>
              <a:rPr lang="ar-SA" sz="3200" b="0" i="0" dirty="0">
                <a:solidFill>
                  <a:srgbClr val="333333"/>
                </a:solidFill>
                <a:effectLst/>
                <a:latin typeface="DroidArabicKufi-Regular"/>
                <a:cs typeface="Ali-A-Traditional" pitchFamily="2" charset="-78"/>
              </a:rPr>
              <a:t>نحو: "أروني ماذا خلقوا </a:t>
            </a:r>
            <a:r>
              <a:rPr lang="ar-SA" sz="3200" b="0" i="0" dirty="0">
                <a:solidFill>
                  <a:srgbClr val="FF0000"/>
                </a:solidFill>
                <a:effectLst/>
                <a:latin typeface="DroidArabicKufi-Regular"/>
                <a:cs typeface="Ali-A-Traditional" pitchFamily="2" charset="-78"/>
              </a:rPr>
              <a:t>من</a:t>
            </a:r>
            <a:r>
              <a:rPr lang="ar-SA" sz="3200" b="0" i="0" dirty="0">
                <a:solidFill>
                  <a:srgbClr val="333333"/>
                </a:solidFill>
                <a:effectLst/>
                <a:latin typeface="DroidArabicKufi-Regular"/>
                <a:cs typeface="Ali-A-Traditional" pitchFamily="2" charset="-78"/>
              </a:rPr>
              <a:t> الأرض".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مرادفة إلى </a:t>
            </a:r>
            <a:r>
              <a:rPr lang="ar-SA" sz="3200" b="0" i="0" dirty="0">
                <a:solidFill>
                  <a:srgbClr val="333333"/>
                </a:solidFill>
                <a:effectLst/>
                <a:latin typeface="DroidArabicKufi-Regular"/>
                <a:cs typeface="Ali-A-Traditional" pitchFamily="2" charset="-78"/>
              </a:rPr>
              <a:t>نحو: اقترب </a:t>
            </a:r>
            <a:r>
              <a:rPr lang="ar-SA" sz="3200" b="0" i="0" dirty="0">
                <a:solidFill>
                  <a:srgbClr val="FF0000"/>
                </a:solidFill>
                <a:effectLst/>
                <a:latin typeface="DroidArabicKufi-Regular"/>
                <a:cs typeface="Ali-A-Traditional" pitchFamily="2" charset="-78"/>
              </a:rPr>
              <a:t>منه</a:t>
            </a:r>
            <a:r>
              <a:rPr lang="ar-SA" sz="3200" b="0" i="0" dirty="0">
                <a:solidFill>
                  <a:srgbClr val="333333"/>
                </a:solidFill>
                <a:effectLst/>
                <a:latin typeface="DroidArabicKufi-Regular"/>
                <a:cs typeface="Ali-A-Traditional" pitchFamily="2" charset="-78"/>
              </a:rPr>
              <a:t>. </a:t>
            </a:r>
            <a:endParaRPr lang="ar-IQ" sz="3200" b="0" i="0" dirty="0">
              <a:solidFill>
                <a:srgbClr val="333333"/>
              </a:solidFill>
              <a:effectLst/>
              <a:latin typeface="DroidArabicKufi-Regular"/>
              <a:cs typeface="Ali-A-Traditional" pitchFamily="2" charset="-78"/>
            </a:endParaRPr>
          </a:p>
          <a:p>
            <a:r>
              <a:rPr lang="ar-SA" sz="3200" b="0" i="0" u="sng" dirty="0">
                <a:solidFill>
                  <a:srgbClr val="FF0000"/>
                </a:solidFill>
                <a:effectLst/>
                <a:latin typeface="DroidArabicKufi-Regular"/>
                <a:cs typeface="Ali-A-Traditional" pitchFamily="2" charset="-78"/>
              </a:rPr>
              <a:t>مرادفة</a:t>
            </a:r>
            <a:r>
              <a:rPr lang="ar-SA" sz="3200" b="0" i="0" u="sng" dirty="0">
                <a:solidFill>
                  <a:srgbClr val="333333"/>
                </a:solidFill>
                <a:effectLst/>
                <a:latin typeface="DroidArabicKufi-Regular"/>
                <a:cs typeface="Ali-A-Traditional" pitchFamily="2" charset="-78"/>
              </a:rPr>
              <a:t> </a:t>
            </a:r>
            <a:r>
              <a:rPr lang="ar-SA" sz="3200" b="0" i="0" u="sng" dirty="0">
                <a:solidFill>
                  <a:srgbClr val="FF0000"/>
                </a:solidFill>
                <a:effectLst/>
                <a:latin typeface="DroidArabicKufi-Regular"/>
                <a:cs typeface="Ali-A-Traditional" pitchFamily="2" charset="-78"/>
              </a:rPr>
              <a:t>عند</a:t>
            </a:r>
            <a:r>
              <a:rPr lang="ar-SA" sz="3200" b="0" i="0" u="sng" dirty="0">
                <a:solidFill>
                  <a:srgbClr val="333333"/>
                </a:solidFill>
                <a:effectLst/>
                <a:latin typeface="DroidArabicKufi-Regular"/>
                <a:cs typeface="Ali-A-Traditional" pitchFamily="2" charset="-78"/>
              </a:rPr>
              <a:t> نحو: "لن تغني عنهم أموالهم ولا أولادهم </a:t>
            </a:r>
            <a:r>
              <a:rPr lang="ar-SA" sz="3200" b="0" i="0" u="sng" dirty="0">
                <a:solidFill>
                  <a:srgbClr val="FF0000"/>
                </a:solidFill>
                <a:effectLst/>
                <a:latin typeface="DroidArabicKufi-Regular"/>
                <a:cs typeface="Ali-A-Traditional" pitchFamily="2" charset="-78"/>
              </a:rPr>
              <a:t>من</a:t>
            </a:r>
            <a:r>
              <a:rPr lang="ar-SA" sz="3200" b="0" i="0" u="sng" dirty="0">
                <a:solidFill>
                  <a:srgbClr val="333333"/>
                </a:solidFill>
                <a:effectLst/>
                <a:latin typeface="DroidArabicKufi-Regular"/>
                <a:cs typeface="Ali-A-Traditional" pitchFamily="2" charset="-78"/>
              </a:rPr>
              <a:t> الله شيئا". </a:t>
            </a:r>
            <a:endParaRPr lang="ar-IQ" sz="3200" b="0" i="0" u="sng" dirty="0">
              <a:solidFill>
                <a:srgbClr val="333333"/>
              </a:solidFill>
              <a:effectLst/>
              <a:latin typeface="DroidArabicKufi-Regular"/>
              <a:cs typeface="Ali-A-Traditional" pitchFamily="2" charset="-78"/>
            </a:endParaRPr>
          </a:p>
          <a:p>
            <a:pPr marL="971550" lvl="1" indent="-514350">
              <a:buFont typeface="+mj-lt"/>
              <a:buAutoNum type="arabicPeriod" startAt="2"/>
            </a:pPr>
            <a:r>
              <a:rPr lang="ar-IQ" sz="3200" b="0" i="0" dirty="0">
                <a:solidFill>
                  <a:srgbClr val="FF0000"/>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إلى يحمل حرف "إلى" عدة معاني، أهمها:</a:t>
            </a:r>
            <a:endParaRPr lang="ar-IQ" sz="3200" b="0" i="0" dirty="0">
              <a:solidFill>
                <a:srgbClr val="FF0000"/>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انتهاء الغاية الزمانية أو المكانية نحو: "سبحان الذي أسرى بعبده ليلاً من المسجد الحرام إلى</a:t>
            </a:r>
            <a:r>
              <a:rPr lang="ar-IQ" sz="3200" b="0" i="0" dirty="0">
                <a:solidFill>
                  <a:srgbClr val="333333"/>
                </a:solidFill>
                <a:effectLst/>
                <a:latin typeface="DroidArabicKufi-Regular"/>
                <a:cs typeface="Ali-A-Traditional" pitchFamily="2" charset="-78"/>
              </a:rPr>
              <a:t> </a:t>
            </a:r>
            <a:r>
              <a:rPr lang="ar-SA" sz="3200" b="0" i="0" dirty="0">
                <a:solidFill>
                  <a:srgbClr val="333333"/>
                </a:solidFill>
                <a:effectLst/>
                <a:latin typeface="DroidArabicKufi-Regular"/>
                <a:cs typeface="Ali-A-Traditional" pitchFamily="2" charset="-78"/>
              </a:rPr>
              <a:t>المسجد الأقصى"، </a:t>
            </a:r>
            <a:br>
              <a:rPr lang="ar-SA" sz="3200" dirty="0">
                <a:cs typeface="Ali-A-Traditional" pitchFamily="2" charset="-78"/>
              </a:rPr>
            </a:br>
            <a:endParaRPr lang="ar-SA" sz="3200" dirty="0">
              <a:cs typeface="Ali-A-Traditional" pitchFamily="2" charset="-78"/>
            </a:endParaRPr>
          </a:p>
        </p:txBody>
      </p:sp>
    </p:spTree>
    <p:extLst>
      <p:ext uri="{BB962C8B-B14F-4D97-AF65-F5344CB8AC3E}">
        <p14:creationId xmlns:p14="http://schemas.microsoft.com/office/powerpoint/2010/main" val="191783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99458DCD-3C7F-4AEB-9F64-4256FB1F7314}"/>
              </a:ext>
            </a:extLst>
          </p:cNvPr>
          <p:cNvSpPr txBox="1"/>
          <p:nvPr/>
        </p:nvSpPr>
        <p:spPr>
          <a:xfrm>
            <a:off x="1" y="363915"/>
            <a:ext cx="12191999" cy="6494085"/>
          </a:xfrm>
          <a:prstGeom prst="rect">
            <a:avLst/>
          </a:prstGeom>
          <a:noFill/>
        </p:spPr>
        <p:txBody>
          <a:bodyPr wrap="square">
            <a:spAutoFit/>
          </a:bodyPr>
          <a:lstStyle/>
          <a:p>
            <a:r>
              <a:rPr lang="ar-SA" sz="3200" b="0" i="0" dirty="0">
                <a:solidFill>
                  <a:srgbClr val="333333"/>
                </a:solidFill>
                <a:effectLst/>
                <a:latin typeface="DroidArabicKufi-Regular"/>
                <a:cs typeface="Ali-A-Traditional" pitchFamily="2" charset="-78"/>
              </a:rPr>
              <a:t>"أَتِمُّوا الصِّيَامَ </a:t>
            </a:r>
            <a:r>
              <a:rPr lang="ar-SA" sz="3200" b="0" i="0" dirty="0">
                <a:solidFill>
                  <a:srgbClr val="FF0000"/>
                </a:solidFill>
                <a:effectLst/>
                <a:latin typeface="DroidArabicKufi-Regular"/>
                <a:cs typeface="Ali-A-Traditional" pitchFamily="2" charset="-78"/>
              </a:rPr>
              <a:t>إِلَى اللَّيْلِ</a:t>
            </a:r>
            <a:r>
              <a:rPr lang="ar-SA" sz="3200" b="0" i="0" dirty="0">
                <a:solidFill>
                  <a:srgbClr val="333333"/>
                </a:solidFill>
                <a:effectLst/>
                <a:latin typeface="DroidArabicKufi-Regular"/>
                <a:cs typeface="Ali-A-Traditional" pitchFamily="2" charset="-78"/>
              </a:rPr>
              <a:t>". انتهاء الغاية الزمانية </a:t>
            </a:r>
            <a:r>
              <a:rPr lang="ar-IQ" sz="3200" b="0" i="0" dirty="0">
                <a:solidFill>
                  <a:srgbClr val="333333"/>
                </a:solidFill>
                <a:effectLst/>
                <a:latin typeface="DroidArabicKufi-Regular"/>
                <a:cs typeface="Ali-A-Traditional" pitchFamily="2" charset="-78"/>
              </a:rPr>
              <a:t>.</a:t>
            </a:r>
          </a:p>
          <a:p>
            <a:r>
              <a:rPr lang="ar-SA" sz="3200" b="0" i="0" dirty="0">
                <a:solidFill>
                  <a:srgbClr val="FF0000"/>
                </a:solidFill>
                <a:effectLst/>
                <a:latin typeface="DroidArabicKufi-Regular"/>
                <a:cs typeface="Ali-A-Traditional" pitchFamily="2" charset="-78"/>
              </a:rPr>
              <a:t>المصاحبة أو المعية </a:t>
            </a:r>
            <a:r>
              <a:rPr lang="ar-SA" sz="3200" b="0" i="0" dirty="0">
                <a:solidFill>
                  <a:srgbClr val="333333"/>
                </a:solidFill>
                <a:effectLst/>
                <a:latin typeface="DroidArabicKufi-Regular"/>
                <a:cs typeface="Ali-A-Traditional" pitchFamily="2" charset="-78"/>
              </a:rPr>
              <a:t>نحو: "من أنصاري </a:t>
            </a:r>
            <a:r>
              <a:rPr lang="ar-SA" sz="3200" b="0" i="0" dirty="0">
                <a:solidFill>
                  <a:srgbClr val="FF0000"/>
                </a:solidFill>
                <a:effectLst/>
                <a:latin typeface="DroidArabicKufi-Regular"/>
                <a:cs typeface="Ali-A-Traditional" pitchFamily="2" charset="-78"/>
              </a:rPr>
              <a:t>إلى الله</a:t>
            </a:r>
            <a:r>
              <a:rPr lang="ar-SA" sz="3200" b="0" i="0" dirty="0">
                <a:solidFill>
                  <a:srgbClr val="333333"/>
                </a:solidFill>
                <a:effectLst/>
                <a:latin typeface="DroidArabicKufi-Regular"/>
                <a:cs typeface="Ali-A-Traditional" pitchFamily="2" charset="-78"/>
              </a:rPr>
              <a:t>".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الظرفية</a:t>
            </a:r>
            <a:r>
              <a:rPr lang="ar-SA" sz="3200" b="0" i="0" dirty="0">
                <a:solidFill>
                  <a:srgbClr val="333333"/>
                </a:solidFill>
                <a:effectLst/>
                <a:latin typeface="DroidArabicKufi-Regular"/>
                <a:cs typeface="Ali-A-Traditional" pitchFamily="2" charset="-78"/>
              </a:rPr>
              <a:t> نحو: "اللَّه لَا إِلهَ إِلَّا هُوَ ليجْمَعَنَّكم </a:t>
            </a:r>
            <a:r>
              <a:rPr lang="ar-SA" sz="3200" b="0" i="0" dirty="0">
                <a:solidFill>
                  <a:srgbClr val="FF0000"/>
                </a:solidFill>
                <a:effectLst/>
                <a:latin typeface="DroidArabicKufi-Regular"/>
                <a:cs typeface="Ali-A-Traditional" pitchFamily="2" charset="-78"/>
              </a:rPr>
              <a:t>إِلَى يَوْمِ الْقِيَامَة </a:t>
            </a:r>
            <a:r>
              <a:rPr lang="ar-SA" sz="3200" b="0" i="0" dirty="0">
                <a:solidFill>
                  <a:srgbClr val="333333"/>
                </a:solidFill>
                <a:effectLst/>
                <a:latin typeface="DroidArabicKufi-Regular"/>
                <a:cs typeface="Ali-A-Traditional" pitchFamily="2" charset="-78"/>
              </a:rPr>
              <a:t>لَا رَيْبَ فِيهِ".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مرادفة حرف اللام </a:t>
            </a:r>
            <a:r>
              <a:rPr lang="ar-SA" sz="3200" b="0" i="0" dirty="0">
                <a:solidFill>
                  <a:srgbClr val="333333"/>
                </a:solidFill>
                <a:effectLst/>
                <a:latin typeface="DroidArabicKufi-Regular"/>
                <a:cs typeface="Ali-A-Traditional" pitchFamily="2" charset="-78"/>
              </a:rPr>
              <a:t>نحو: "وَالْأَمْرُ </a:t>
            </a:r>
            <a:r>
              <a:rPr lang="ar-SA" sz="3200" b="0" i="0" dirty="0">
                <a:solidFill>
                  <a:srgbClr val="FF0000"/>
                </a:solidFill>
                <a:effectLst/>
                <a:latin typeface="DroidArabicKufi-Regular"/>
                <a:cs typeface="Ali-A-Traditional" pitchFamily="2" charset="-78"/>
              </a:rPr>
              <a:t>إِلَيْك</a:t>
            </a:r>
            <a:r>
              <a:rPr lang="ar-SA" sz="3200" b="0" i="0" dirty="0">
                <a:solidFill>
                  <a:srgbClr val="333333"/>
                </a:solidFill>
                <a:effectLst/>
                <a:latin typeface="DroidArabicKufi-Regular"/>
                <a:cs typeface="Ali-A-Traditional" pitchFamily="2" charset="-78"/>
              </a:rPr>
              <a:t>ِ".</a:t>
            </a:r>
            <a:endParaRPr lang="ar-IQ" sz="3200" b="0" i="0" dirty="0">
              <a:solidFill>
                <a:srgbClr val="333333"/>
              </a:solidFill>
              <a:effectLst/>
              <a:latin typeface="DroidArabicKufi-Regular"/>
              <a:cs typeface="Ali-A-Traditional" pitchFamily="2" charset="-78"/>
            </a:endParaRPr>
          </a:p>
          <a:p>
            <a:r>
              <a:rPr lang="ar-SA" sz="3200" b="0" i="0" u="sng" dirty="0">
                <a:solidFill>
                  <a:srgbClr val="333333"/>
                </a:solidFill>
                <a:effectLst/>
                <a:latin typeface="DroidArabicKufi-Regular"/>
                <a:cs typeface="Ali-A-Traditional" pitchFamily="2" charset="-78"/>
              </a:rPr>
              <a:t> التبيين إذ</a:t>
            </a:r>
            <a:r>
              <a:rPr lang="ar-IQ" sz="3200" b="0" i="0" u="sng" dirty="0">
                <a:solidFill>
                  <a:srgbClr val="333333"/>
                </a:solidFill>
                <a:effectLst/>
                <a:latin typeface="DroidArabicKufi-Regular"/>
                <a:cs typeface="Ali-A-Traditional" pitchFamily="2" charset="-78"/>
              </a:rPr>
              <a:t>اً</a:t>
            </a:r>
            <a:r>
              <a:rPr lang="ar-SA" sz="3200" b="0" i="0" u="sng" dirty="0">
                <a:solidFill>
                  <a:srgbClr val="333333"/>
                </a:solidFill>
                <a:effectLst/>
                <a:latin typeface="DroidArabicKufi-Regular"/>
                <a:cs typeface="Ali-A-Traditional" pitchFamily="2" charset="-78"/>
              </a:rPr>
              <a:t> يفيد </a:t>
            </a:r>
            <a:r>
              <a:rPr lang="ar-IQ" sz="3200" b="0" i="0" u="sng" dirty="0">
                <a:solidFill>
                  <a:srgbClr val="333333"/>
                </a:solidFill>
                <a:effectLst/>
                <a:latin typeface="DroidArabicKufi-Regular"/>
                <a:cs typeface="Ali-A-Traditional" pitchFamily="2" charset="-78"/>
              </a:rPr>
              <a:t>الى</a:t>
            </a:r>
            <a:r>
              <a:rPr lang="ar-SA" sz="3200" b="0" i="0" u="sng" dirty="0">
                <a:solidFill>
                  <a:srgbClr val="333333"/>
                </a:solidFill>
                <a:effectLst/>
                <a:latin typeface="DroidArabicKufi-Regular"/>
                <a:cs typeface="Ali-A-Traditional" pitchFamily="2" charset="-78"/>
              </a:rPr>
              <a:t> بعد (ما) </a:t>
            </a:r>
            <a:r>
              <a:rPr lang="ar-IQ" sz="3200" u="sng" dirty="0">
                <a:solidFill>
                  <a:srgbClr val="333333"/>
                </a:solidFill>
                <a:latin typeface="DroidArabicKufi-Regular"/>
                <a:cs typeface="Ali-A-Traditional" pitchFamily="2" charset="-78"/>
              </a:rPr>
              <a:t>م</a:t>
            </a:r>
            <a:r>
              <a:rPr lang="ar-SA" sz="3200" b="0" i="0" u="sng" dirty="0">
                <a:solidFill>
                  <a:srgbClr val="333333"/>
                </a:solidFill>
                <a:effectLst/>
                <a:latin typeface="DroidArabicKufi-Regular"/>
                <a:cs typeface="Ali-A-Traditional" pitchFamily="2" charset="-78"/>
              </a:rPr>
              <a:t>عنى </a:t>
            </a:r>
            <a:r>
              <a:rPr lang="ar-SA" sz="3200" b="0" i="0" u="sng" dirty="0">
                <a:solidFill>
                  <a:srgbClr val="FF0000"/>
                </a:solidFill>
                <a:effectLst/>
                <a:latin typeface="DroidArabicKufi-Regular"/>
                <a:cs typeface="Ali-A-Traditional" pitchFamily="2" charset="-78"/>
              </a:rPr>
              <a:t>الحب أو البغض، </a:t>
            </a:r>
            <a:r>
              <a:rPr lang="ar-SA" sz="3200" b="0" i="0" u="sng" dirty="0">
                <a:solidFill>
                  <a:srgbClr val="333333"/>
                </a:solidFill>
                <a:effectLst/>
                <a:latin typeface="DroidArabicKufi-Regular"/>
                <a:cs typeface="Ali-A-Traditional" pitchFamily="2" charset="-78"/>
              </a:rPr>
              <a:t>نحو: "رَبِّ السِّجْنُ أَحَبُّ </a:t>
            </a:r>
            <a:r>
              <a:rPr lang="ar-SA" sz="3200" b="0" i="0" u="sng" dirty="0">
                <a:solidFill>
                  <a:srgbClr val="FF0000"/>
                </a:solidFill>
                <a:effectLst/>
                <a:latin typeface="DroidArabicKufi-Regular"/>
                <a:cs typeface="Ali-A-Traditional" pitchFamily="2" charset="-78"/>
              </a:rPr>
              <a:t>إِلَيَّ</a:t>
            </a:r>
            <a:r>
              <a:rPr lang="ar-SA" sz="3200" b="0" i="0" u="sng" dirty="0">
                <a:solidFill>
                  <a:srgbClr val="333333"/>
                </a:solidFill>
                <a:effectLst/>
                <a:latin typeface="DroidArabicKufi-Regular"/>
                <a:cs typeface="Ali-A-Traditional" pitchFamily="2" charset="-78"/>
              </a:rPr>
              <a:t> مِمَّا يَدْعُونَنِي إِلَيْهِ". </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3"/>
            </a:pPr>
            <a:r>
              <a:rPr lang="ar-IQ" sz="3200" b="0" i="0" dirty="0">
                <a:solidFill>
                  <a:srgbClr val="FF0000"/>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عن يشتمل حرف "عن" على عدة معانٍ، أهمها:</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المجاوزة</a:t>
            </a:r>
            <a:r>
              <a:rPr lang="ar-SA" sz="3200" b="0" i="0" dirty="0">
                <a:solidFill>
                  <a:srgbClr val="333333"/>
                </a:solidFill>
                <a:effectLst/>
                <a:latin typeface="DroidArabicKufi-Regular"/>
                <a:cs typeface="Ali-A-Traditional" pitchFamily="2" charset="-78"/>
              </a:rPr>
              <a:t> نحو: ابتعد عنه.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مرادفة بعد </a:t>
            </a:r>
            <a:r>
              <a:rPr lang="ar-SA" sz="3200" b="0" i="0" dirty="0">
                <a:solidFill>
                  <a:srgbClr val="333333"/>
                </a:solidFill>
                <a:effectLst/>
                <a:latin typeface="DroidArabicKufi-Regular"/>
                <a:cs typeface="Ali-A-Traditional" pitchFamily="2" charset="-78"/>
              </a:rPr>
              <a:t>نحو: "لَتَرْكَبُنَّ طَبَقًا عَنْ طَبَقٍ". </a:t>
            </a:r>
            <a:r>
              <a:rPr lang="ar-SA" sz="3200" dirty="0">
                <a:solidFill>
                  <a:srgbClr val="333333"/>
                </a:solidFill>
                <a:latin typeface="DroidArabicKufi-Regular"/>
                <a:cs typeface="Ali-A-Traditional" pitchFamily="2" charset="-78"/>
              </a:rPr>
              <a:t>[٥]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الاستعلاء بمعنى على </a:t>
            </a:r>
            <a:r>
              <a:rPr lang="ar-SA" sz="3200" b="0" i="0" dirty="0">
                <a:solidFill>
                  <a:srgbClr val="333333"/>
                </a:solidFill>
                <a:effectLst/>
                <a:latin typeface="DroidArabicKufi-Regular"/>
                <a:cs typeface="Ali-A-Traditional" pitchFamily="2" charset="-78"/>
              </a:rPr>
              <a:t>نحو: وَمَن يَبْخَلْ فَإِنَّمَا يَبْخَلُ عَن نَّفْسِهِ.[٦] </a:t>
            </a:r>
            <a:endParaRPr lang="ar-IQ" sz="3200" b="0" i="0" dirty="0">
              <a:solidFill>
                <a:srgbClr val="333333"/>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بمعنى </a:t>
            </a:r>
            <a:r>
              <a:rPr lang="ar-SA" sz="3200" b="0" i="0" dirty="0">
                <a:solidFill>
                  <a:srgbClr val="FF0000"/>
                </a:solidFill>
                <a:effectLst/>
                <a:latin typeface="DroidArabicKufi-Regular"/>
                <a:cs typeface="Ali-A-Traditional" pitchFamily="2" charset="-78"/>
              </a:rPr>
              <a:t>البدل </a:t>
            </a:r>
            <a:r>
              <a:rPr lang="ar-SA" sz="3200" b="0" i="0" dirty="0">
                <a:solidFill>
                  <a:srgbClr val="333333"/>
                </a:solidFill>
                <a:effectLst/>
                <a:latin typeface="DroidArabicKufi-Regular"/>
                <a:cs typeface="Ali-A-Traditional" pitchFamily="2" charset="-78"/>
              </a:rPr>
              <a:t>نحو: وَاتَّقُوا يَوْمًا لَّا تَجْزِي نَفْسٌ عَن نَّفْسٍ شَيْئًا.[٧] </a:t>
            </a:r>
            <a:endParaRPr lang="ar-IQ" sz="3200" b="0" i="0" dirty="0">
              <a:solidFill>
                <a:srgbClr val="333333"/>
              </a:solidFill>
              <a:effectLst/>
              <a:latin typeface="DroidArabicKufi-Regular"/>
              <a:cs typeface="Ali-A-Traditional" pitchFamily="2" charset="-78"/>
            </a:endParaRPr>
          </a:p>
          <a:p>
            <a:r>
              <a:rPr lang="ar-SA" sz="3200" b="0" i="0" u="sng" dirty="0">
                <a:solidFill>
                  <a:srgbClr val="FF0000"/>
                </a:solidFill>
                <a:effectLst/>
                <a:latin typeface="DroidArabicKufi-Regular"/>
                <a:cs typeface="Ali-A-Traditional" pitchFamily="2" charset="-78"/>
              </a:rPr>
              <a:t>التعليل </a:t>
            </a:r>
            <a:r>
              <a:rPr lang="ar-SA" sz="3200" b="0" i="0" u="sng" dirty="0">
                <a:solidFill>
                  <a:srgbClr val="333333"/>
                </a:solidFill>
                <a:effectLst/>
                <a:latin typeface="DroidArabicKufi-Regular"/>
                <a:cs typeface="Ali-A-Traditional" pitchFamily="2" charset="-78"/>
              </a:rPr>
              <a:t>نحو: وَما نَحنُ بِتارِكي آلِهَتِنا عَن </a:t>
            </a:r>
            <a:r>
              <a:rPr lang="ar-SA" sz="3200" u="sng" dirty="0">
                <a:solidFill>
                  <a:srgbClr val="333333"/>
                </a:solidFill>
                <a:latin typeface="DroidArabicKufi-Regular"/>
                <a:cs typeface="Ali-A-Traditional" pitchFamily="2" charset="-78"/>
              </a:rPr>
              <a:t>قَولِكَ. [٨] </a:t>
            </a:r>
            <a:endParaRPr lang="ar-IQ" sz="3200" b="0" i="0" u="sng"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على يشتمل حرف "على" على عدة معاني، أهمها:</a:t>
            </a:r>
            <a:endParaRPr lang="ar-IQ" sz="3200" b="0" i="0" dirty="0">
              <a:solidFill>
                <a:srgbClr val="FF0000"/>
              </a:solidFill>
              <a:effectLst/>
              <a:latin typeface="DroidArabicKufi-Regular"/>
              <a:cs typeface="Ali-A-Traditional" pitchFamily="2" charset="-78"/>
            </a:endParaRPr>
          </a:p>
          <a:p>
            <a:pPr marL="514350" indent="-514350">
              <a:buFont typeface="+mj-lt"/>
              <a:buAutoNum type="arabicPeriod"/>
            </a:pPr>
            <a:r>
              <a:rPr lang="ar-SA" sz="3200" b="0" i="0" dirty="0">
                <a:solidFill>
                  <a:srgbClr val="333333"/>
                </a:solidFill>
                <a:effectLst/>
                <a:latin typeface="DroidArabicKufi-Regular"/>
                <a:cs typeface="Ali-A-Traditional" pitchFamily="2" charset="-78"/>
              </a:rPr>
              <a:t>[٩] الاستعلاء أكان حقيقا أو مجازيا نحو: حمله </a:t>
            </a:r>
            <a:r>
              <a:rPr lang="ar-SA" sz="3200" b="0" i="0" dirty="0">
                <a:solidFill>
                  <a:srgbClr val="FF0000"/>
                </a:solidFill>
                <a:effectLst/>
                <a:latin typeface="DroidArabicKufi-Regular"/>
                <a:cs typeface="Ali-A-Traditional" pitchFamily="2" charset="-78"/>
              </a:rPr>
              <a:t>على ظهره</a:t>
            </a:r>
            <a:r>
              <a:rPr lang="ar-SA" sz="3200" b="0" i="0" dirty="0">
                <a:solidFill>
                  <a:srgbClr val="333333"/>
                </a:solidFill>
                <a:effectLst/>
                <a:latin typeface="DroidArabicKufi-Regular"/>
                <a:cs typeface="Ali-A-Traditional" pitchFamily="2" charset="-78"/>
              </a:rPr>
              <a:t>، وهو </a:t>
            </a:r>
            <a:r>
              <a:rPr lang="ar-SA" sz="3200" b="0" i="0" dirty="0">
                <a:solidFill>
                  <a:srgbClr val="FF0000"/>
                </a:solidFill>
                <a:effectLst/>
                <a:latin typeface="DroidArabicKufi-Regular"/>
                <a:cs typeface="Ali-A-Traditional" pitchFamily="2" charset="-78"/>
              </a:rPr>
              <a:t>عليهم</a:t>
            </a:r>
            <a:r>
              <a:rPr lang="ar-SA" sz="3200" b="0" i="0" dirty="0">
                <a:solidFill>
                  <a:srgbClr val="333333"/>
                </a:solidFill>
                <a:effectLst/>
                <a:latin typeface="DroidArabicKufi-Regular"/>
                <a:cs typeface="Ali-A-Traditional" pitchFamily="2" charset="-78"/>
              </a:rPr>
              <a:t> أمير. </a:t>
            </a:r>
            <a:endParaRPr lang="ar-IQ" sz="3200" b="0" i="0" dirty="0">
              <a:solidFill>
                <a:srgbClr val="333333"/>
              </a:solidFill>
              <a:effectLst/>
              <a:latin typeface="DroidArabicKufi-Regular"/>
              <a:cs typeface="Ali-A-Traditional" pitchFamily="2" charset="-78"/>
            </a:endParaRPr>
          </a:p>
        </p:txBody>
      </p:sp>
    </p:spTree>
    <p:extLst>
      <p:ext uri="{BB962C8B-B14F-4D97-AF65-F5344CB8AC3E}">
        <p14:creationId xmlns:p14="http://schemas.microsoft.com/office/powerpoint/2010/main" val="2445539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7F2B40EB-6A22-4D5C-B642-DF027C834EB9}"/>
              </a:ext>
            </a:extLst>
          </p:cNvPr>
          <p:cNvSpPr txBox="1"/>
          <p:nvPr/>
        </p:nvSpPr>
        <p:spPr>
          <a:xfrm>
            <a:off x="0" y="0"/>
            <a:ext cx="12191999" cy="6986528"/>
          </a:xfrm>
          <a:prstGeom prst="rect">
            <a:avLst/>
          </a:prstGeom>
          <a:noFill/>
        </p:spPr>
        <p:txBody>
          <a:bodyPr wrap="square">
            <a:spAutoFit/>
          </a:bodyPr>
          <a:lstStyle/>
          <a:p>
            <a:r>
              <a:rPr lang="ar-SA" sz="3200" b="0" i="0" dirty="0">
                <a:solidFill>
                  <a:srgbClr val="FF0000"/>
                </a:solidFill>
                <a:effectLst/>
                <a:latin typeface="DroidArabicKufi-Regular"/>
                <a:cs typeface="Ali-A-Traditional" pitchFamily="2" charset="-78"/>
              </a:rPr>
              <a:t>الظرفية بمعنى في </a:t>
            </a:r>
            <a:r>
              <a:rPr lang="ar-SA" sz="3200" b="0" i="0" dirty="0">
                <a:solidFill>
                  <a:srgbClr val="333333"/>
                </a:solidFill>
                <a:effectLst/>
                <a:latin typeface="DroidArabicKufi-Regular"/>
                <a:cs typeface="Ali-A-Traditional" pitchFamily="2" charset="-78"/>
              </a:rPr>
              <a:t>نحو: كان ذلك على عهد فلان.</a:t>
            </a:r>
            <a:endParaRPr lang="ar-IQ" sz="3200" b="0" i="0" dirty="0">
              <a:solidFill>
                <a:srgbClr val="333333"/>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 </a:t>
            </a:r>
            <a:r>
              <a:rPr lang="ar-SA" sz="3200" b="0" i="0" dirty="0">
                <a:solidFill>
                  <a:srgbClr val="FF0000"/>
                </a:solidFill>
                <a:effectLst/>
                <a:latin typeface="DroidArabicKufi-Regular"/>
                <a:cs typeface="Ali-A-Traditional" pitchFamily="2" charset="-78"/>
              </a:rPr>
              <a:t>المجاوزة بمعنى عن </a:t>
            </a:r>
            <a:r>
              <a:rPr lang="ar-SA" sz="3200" b="0" i="0" dirty="0">
                <a:solidFill>
                  <a:srgbClr val="333333"/>
                </a:solidFill>
                <a:effectLst/>
                <a:latin typeface="DroidArabicKufi-Regular"/>
                <a:cs typeface="Ali-A-Traditional" pitchFamily="2" charset="-78"/>
              </a:rPr>
              <a:t>نحو: أرجو أن يرضى عني الله. </a:t>
            </a:r>
            <a:endParaRPr lang="ar-IQ" sz="3200" b="0" i="0" dirty="0">
              <a:solidFill>
                <a:srgbClr val="333333"/>
              </a:solidFill>
              <a:effectLst/>
              <a:latin typeface="DroidArabicKufi-Regular"/>
              <a:cs typeface="Ali-A-Traditional" pitchFamily="2" charset="-78"/>
            </a:endParaRPr>
          </a:p>
          <a:p>
            <a:r>
              <a:rPr lang="ar-SA" sz="3200" b="0" i="0" u="sng" dirty="0">
                <a:solidFill>
                  <a:srgbClr val="FF0000"/>
                </a:solidFill>
                <a:effectLst/>
                <a:latin typeface="DroidArabicKufi-Regular"/>
                <a:cs typeface="Ali-A-Traditional" pitchFamily="2" charset="-78"/>
              </a:rPr>
              <a:t>التعليل</a:t>
            </a:r>
            <a:r>
              <a:rPr lang="ar-SA" sz="3200" b="0" i="0" u="sng" dirty="0">
                <a:solidFill>
                  <a:srgbClr val="333333"/>
                </a:solidFill>
                <a:effectLst/>
                <a:latin typeface="DroidArabicKufi-Regular"/>
                <a:cs typeface="Ali-A-Traditional" pitchFamily="2" charset="-78"/>
              </a:rPr>
              <a:t> نحو: "وَلِتُكَبِّرُوا اللَّهَ عَلَىٰ مَا هَدَاكُمْ". </a:t>
            </a:r>
            <a:r>
              <a:rPr lang="ar-SA" sz="3200" u="sng" dirty="0">
                <a:solidFill>
                  <a:srgbClr val="333333"/>
                </a:solidFill>
                <a:latin typeface="DroidArabicKufi-Regular"/>
                <a:cs typeface="Ali-A-Traditional" pitchFamily="2" charset="-78"/>
              </a:rPr>
              <a:t>[١٠] </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4"/>
            </a:pPr>
            <a:r>
              <a:rPr lang="ar-SA" sz="3200" b="0" i="0" dirty="0">
                <a:solidFill>
                  <a:srgbClr val="FF0000"/>
                </a:solidFill>
                <a:effectLst/>
                <a:latin typeface="DroidArabicKufi-Regular"/>
                <a:cs typeface="Ali-A-Traditional" pitchFamily="2" charset="-78"/>
              </a:rPr>
              <a:t>في يحمل حرف "في" عدة معاني، أهمها:</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الظرفية المكانية أو الزمانية </a:t>
            </a:r>
            <a:r>
              <a:rPr lang="ar-SA" sz="3200" b="0" i="0" dirty="0">
                <a:solidFill>
                  <a:srgbClr val="333333"/>
                </a:solidFill>
                <a:effectLst/>
                <a:latin typeface="DroidArabicKufi-Regular"/>
                <a:cs typeface="Ali-A-Traditional" pitchFamily="2" charset="-78"/>
              </a:rPr>
              <a:t>نحو: سنلتقي في يوم الجمعة.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التعليل</a:t>
            </a:r>
            <a:r>
              <a:rPr lang="ar-SA" sz="3200" b="0" i="0" dirty="0">
                <a:solidFill>
                  <a:srgbClr val="333333"/>
                </a:solidFill>
                <a:effectLst/>
                <a:latin typeface="DroidArabicKufi-Regular"/>
                <a:cs typeface="Ali-A-Traditional" pitchFamily="2" charset="-78"/>
              </a:rPr>
              <a:t> نحو: "دخلت امرأة النار </a:t>
            </a:r>
            <a:r>
              <a:rPr lang="ar-SA" sz="3200" b="0" i="0" dirty="0">
                <a:solidFill>
                  <a:srgbClr val="FF0000"/>
                </a:solidFill>
                <a:effectLst/>
                <a:latin typeface="DroidArabicKufi-Regular"/>
                <a:cs typeface="Ali-A-Traditional" pitchFamily="2" charset="-78"/>
              </a:rPr>
              <a:t>في</a:t>
            </a:r>
            <a:r>
              <a:rPr lang="ar-SA" sz="3200" b="0" i="0" dirty="0">
                <a:solidFill>
                  <a:srgbClr val="333333"/>
                </a:solidFill>
                <a:effectLst/>
                <a:latin typeface="DroidArabicKufi-Regular"/>
                <a:cs typeface="Ali-A-Traditional" pitchFamily="2" charset="-78"/>
              </a:rPr>
              <a:t> هرة حبستها". </a:t>
            </a:r>
            <a:endParaRPr lang="ar-IQ" sz="3200" b="0" i="0" dirty="0">
              <a:solidFill>
                <a:srgbClr val="333333"/>
              </a:solidFill>
              <a:effectLst/>
              <a:latin typeface="DroidArabicKufi-Regular"/>
              <a:cs typeface="Ali-A-Traditional" pitchFamily="2" charset="-78"/>
            </a:endParaRPr>
          </a:p>
          <a:p>
            <a:r>
              <a:rPr lang="ar-SA" sz="3200" b="0" i="0" u="sng" dirty="0">
                <a:solidFill>
                  <a:srgbClr val="FF0000"/>
                </a:solidFill>
                <a:effectLst/>
                <a:latin typeface="DroidArabicKufi-Regular"/>
                <a:cs typeface="Ali-A-Traditional" pitchFamily="2" charset="-78"/>
              </a:rPr>
              <a:t>الاستعلاء</a:t>
            </a:r>
            <a:r>
              <a:rPr lang="ar-SA" sz="3200" b="0" i="0" u="sng" dirty="0">
                <a:solidFill>
                  <a:srgbClr val="333333"/>
                </a:solidFill>
                <a:effectLst/>
                <a:latin typeface="DroidArabicKufi-Regular"/>
                <a:cs typeface="Ali-A-Traditional" pitchFamily="2" charset="-78"/>
              </a:rPr>
              <a:t> نحو: "وَلَأُصَلِّبَنَّكُمْ فِي جُذُوعِ النَّخْلِ". </a:t>
            </a:r>
            <a:r>
              <a:rPr lang="ar-SA" sz="3200" dirty="0">
                <a:solidFill>
                  <a:srgbClr val="333333"/>
                </a:solidFill>
                <a:latin typeface="DroidArabicKufi-Regular"/>
                <a:cs typeface="Ali-A-Traditional" pitchFamily="2" charset="-78"/>
              </a:rPr>
              <a:t>[١١] </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5"/>
            </a:pPr>
            <a:r>
              <a:rPr lang="ar-SA" sz="3200" b="0" i="0" dirty="0">
                <a:solidFill>
                  <a:srgbClr val="FF0000"/>
                </a:solidFill>
                <a:effectLst/>
                <a:latin typeface="DroidArabicKufi-Regular"/>
                <a:cs typeface="Ali-A-Traditional" pitchFamily="2" charset="-78"/>
              </a:rPr>
              <a:t>الباء يحمل حرف "الباء" عدة معاني، أهمها:</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الاستعانة</a:t>
            </a:r>
            <a:r>
              <a:rPr lang="ar-SA" sz="3200" b="0" i="0" dirty="0">
                <a:solidFill>
                  <a:srgbClr val="333333"/>
                </a:solidFill>
                <a:effectLst/>
                <a:latin typeface="DroidArabicKufi-Regular"/>
                <a:cs typeface="Ali-A-Traditional" pitchFamily="2" charset="-78"/>
              </a:rPr>
              <a:t> نحو: كتبت بالقلم.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الإلصاق</a:t>
            </a:r>
            <a:r>
              <a:rPr lang="ar-SA" sz="3200" b="0" i="0" dirty="0">
                <a:solidFill>
                  <a:srgbClr val="333333"/>
                </a:solidFill>
                <a:effectLst/>
                <a:latin typeface="DroidArabicKufi-Regular"/>
                <a:cs typeface="Ali-A-Traditional" pitchFamily="2" charset="-78"/>
              </a:rPr>
              <a:t> نحو: أمسكت بيدك. </a:t>
            </a:r>
            <a:endParaRPr lang="ar-IQ" sz="3200" b="0" i="0" dirty="0">
              <a:solidFill>
                <a:srgbClr val="333333"/>
              </a:solidFill>
              <a:effectLst/>
              <a:latin typeface="DroidArabicKufi-Regular"/>
              <a:cs typeface="Ali-A-Traditional" pitchFamily="2" charset="-78"/>
            </a:endParaRPr>
          </a:p>
          <a:p>
            <a:r>
              <a:rPr lang="ar-SA" sz="3200" b="0" i="0" u="sng" dirty="0">
                <a:solidFill>
                  <a:srgbClr val="FF0000"/>
                </a:solidFill>
                <a:effectLst/>
                <a:latin typeface="DroidArabicKufi-Regular"/>
                <a:cs typeface="Ali-A-Traditional" pitchFamily="2" charset="-78"/>
              </a:rPr>
              <a:t>التعليل</a:t>
            </a:r>
            <a:r>
              <a:rPr lang="ar-SA" sz="3200" b="0" i="0" u="sng" dirty="0">
                <a:solidFill>
                  <a:srgbClr val="333333"/>
                </a:solidFill>
                <a:effectLst/>
                <a:latin typeface="DroidArabicKufi-Regular"/>
                <a:cs typeface="Ali-A-Traditional" pitchFamily="2" charset="-78"/>
              </a:rPr>
              <a:t> نحو: "يَا قَوْمِ إِنَّكُمْ ظَلَمْتُمْ أَنفُسَكُم بِاتِّخَاذِكُمُ الْعِجْلَ". </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6"/>
            </a:pPr>
            <a:r>
              <a:rPr lang="ar-SA" sz="3200" b="0" i="0" dirty="0">
                <a:solidFill>
                  <a:srgbClr val="FF0000"/>
                </a:solidFill>
                <a:effectLst/>
                <a:latin typeface="DroidArabicKufi-Regular"/>
                <a:cs typeface="Ali-A-Traditional" pitchFamily="2" charset="-78"/>
              </a:rPr>
              <a:t>اللام يحمل حرف "اللام" عدة معاني، أهمها:</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الملك والتحقق </a:t>
            </a:r>
            <a:r>
              <a:rPr lang="ar-SA" sz="3200" b="0" i="0" dirty="0">
                <a:solidFill>
                  <a:srgbClr val="333333"/>
                </a:solidFill>
                <a:effectLst/>
                <a:latin typeface="DroidArabicKufi-Regular"/>
                <a:cs typeface="Ali-A-Traditional" pitchFamily="2" charset="-78"/>
              </a:rPr>
              <a:t>نحو: الملك لله.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مرادف حرف الجر إلى </a:t>
            </a:r>
            <a:r>
              <a:rPr lang="ar-SA" sz="3200" b="0" i="0" dirty="0">
                <a:solidFill>
                  <a:srgbClr val="333333"/>
                </a:solidFill>
                <a:effectLst/>
                <a:latin typeface="DroidArabicKufi-Regular"/>
                <a:cs typeface="Ali-A-Traditional" pitchFamily="2" charset="-78"/>
              </a:rPr>
              <a:t>نحو: "بِأَنَّ رَبَّكَ أَوْحَىٰ لَهَا". </a:t>
            </a:r>
            <a:r>
              <a:rPr lang="ar-SA" sz="3200" dirty="0">
                <a:solidFill>
                  <a:srgbClr val="333333"/>
                </a:solidFill>
                <a:latin typeface="DroidArabicKufi-Regular"/>
                <a:cs typeface="Ali-A-Traditional" pitchFamily="2" charset="-78"/>
              </a:rPr>
              <a:t>[١٢] </a:t>
            </a:r>
            <a:endParaRPr lang="ar-IQ" sz="3200" b="0" i="0" dirty="0">
              <a:solidFill>
                <a:srgbClr val="333333"/>
              </a:solidFill>
              <a:effectLst/>
              <a:latin typeface="DroidArabicKufi-Regular"/>
              <a:cs typeface="Ali-A-Traditional" pitchFamily="2" charset="-78"/>
            </a:endParaRPr>
          </a:p>
        </p:txBody>
      </p:sp>
    </p:spTree>
    <p:extLst>
      <p:ext uri="{BB962C8B-B14F-4D97-AF65-F5344CB8AC3E}">
        <p14:creationId xmlns:p14="http://schemas.microsoft.com/office/powerpoint/2010/main" val="260268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1019E060-5461-481F-9D06-7552A217F33D}"/>
              </a:ext>
            </a:extLst>
          </p:cNvPr>
          <p:cNvSpPr txBox="1"/>
          <p:nvPr/>
        </p:nvSpPr>
        <p:spPr>
          <a:xfrm>
            <a:off x="0" y="0"/>
            <a:ext cx="12191999" cy="5509200"/>
          </a:xfrm>
          <a:prstGeom prst="rect">
            <a:avLst/>
          </a:prstGeom>
          <a:noFill/>
        </p:spPr>
        <p:txBody>
          <a:bodyPr wrap="square">
            <a:spAutoFit/>
          </a:bodyPr>
          <a:lstStyle/>
          <a:p>
            <a:pPr marL="514350" indent="-514350">
              <a:buFont typeface="+mj-lt"/>
              <a:buAutoNum type="arabicPeriod" startAt="7"/>
            </a:pPr>
            <a:r>
              <a:rPr lang="ar-SA" sz="3200" b="0" i="0" dirty="0">
                <a:solidFill>
                  <a:srgbClr val="FF0000"/>
                </a:solidFill>
                <a:effectLst/>
                <a:latin typeface="DroidArabicKufi-Regular"/>
                <a:cs typeface="Ali-A-Traditional" pitchFamily="2" charset="-78"/>
              </a:rPr>
              <a:t>الكاف يحمل حرف "الكاف" عدة معاني، أهمها:</a:t>
            </a:r>
            <a:endParaRPr lang="ar-IQ" sz="3200" b="0" i="0" dirty="0">
              <a:solidFill>
                <a:srgbClr val="FF0000"/>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[١٣] </a:t>
            </a:r>
            <a:r>
              <a:rPr lang="ar-SA" sz="3200" b="0" i="0" dirty="0">
                <a:solidFill>
                  <a:srgbClr val="FF0000"/>
                </a:solidFill>
                <a:effectLst/>
                <a:latin typeface="DroidArabicKufi-Regular"/>
                <a:cs typeface="Ali-A-Traditional" pitchFamily="2" charset="-78"/>
              </a:rPr>
              <a:t>التشبيه </a:t>
            </a:r>
            <a:r>
              <a:rPr lang="ar-SA" sz="3200" b="0" i="0" dirty="0">
                <a:solidFill>
                  <a:srgbClr val="333333"/>
                </a:solidFill>
                <a:effectLst/>
                <a:latin typeface="DroidArabicKufi-Regular"/>
                <a:cs typeface="Ali-A-Traditional" pitchFamily="2" charset="-78"/>
              </a:rPr>
              <a:t>نحو: العلم في الصغر كالنقش في الحجر. </a:t>
            </a:r>
            <a:endParaRPr lang="ar-IQ" sz="3200" b="0" i="0" dirty="0">
              <a:solidFill>
                <a:srgbClr val="333333"/>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التوكيد</a:t>
            </a:r>
            <a:r>
              <a:rPr lang="ar-SA" sz="3200" b="0" i="0" dirty="0">
                <a:solidFill>
                  <a:srgbClr val="333333"/>
                </a:solidFill>
                <a:effectLst/>
                <a:latin typeface="DroidArabicKufi-Regular"/>
                <a:cs typeface="Ali-A-Traditional" pitchFamily="2" charset="-78"/>
              </a:rPr>
              <a:t> نحو: "لَيْسَ كَمِثْلِهِ شَيْءٌ".</a:t>
            </a:r>
            <a:endParaRPr lang="ar-IQ" sz="3200" b="0" i="0" dirty="0">
              <a:solidFill>
                <a:srgbClr val="333333"/>
              </a:solidFill>
              <a:effectLst/>
              <a:latin typeface="DroidArabicKufi-Regular"/>
              <a:cs typeface="Ali-A-Traditional" pitchFamily="2" charset="-78"/>
            </a:endParaRPr>
          </a:p>
          <a:p>
            <a:r>
              <a:rPr lang="ar-SA" sz="3200" b="0" i="0" u="sng" dirty="0">
                <a:solidFill>
                  <a:srgbClr val="333333"/>
                </a:solidFill>
                <a:effectLst/>
                <a:latin typeface="DroidArabicKufi-Regular"/>
                <a:cs typeface="Ali-A-Traditional" pitchFamily="2" charset="-78"/>
              </a:rPr>
              <a:t> </a:t>
            </a:r>
            <a:r>
              <a:rPr lang="ar-SA" sz="3200" b="0" i="0" u="sng" dirty="0">
                <a:solidFill>
                  <a:srgbClr val="FF0000"/>
                </a:solidFill>
                <a:effectLst/>
                <a:latin typeface="DroidArabicKufi-Regular"/>
                <a:cs typeface="Ali-A-Traditional" pitchFamily="2" charset="-78"/>
              </a:rPr>
              <a:t>التعليل</a:t>
            </a:r>
            <a:r>
              <a:rPr lang="ar-SA" sz="3200" b="0" i="0" u="sng" dirty="0">
                <a:solidFill>
                  <a:srgbClr val="333333"/>
                </a:solidFill>
                <a:effectLst/>
                <a:latin typeface="DroidArabicKufi-Regular"/>
                <a:cs typeface="Ali-A-Traditional" pitchFamily="2" charset="-78"/>
              </a:rPr>
              <a:t> نحو: "وَقُل رَّبِّ ارْحَمْهُمَا كَمَا رَبَّيَانِي صَغِيرًا". </a:t>
            </a:r>
            <a:r>
              <a:rPr lang="ar-SA" sz="3200" dirty="0">
                <a:solidFill>
                  <a:srgbClr val="333333"/>
                </a:solidFill>
                <a:latin typeface="DroidArabicKufi-Regular"/>
                <a:cs typeface="Ali-A-Traditional" pitchFamily="2" charset="-78"/>
              </a:rPr>
              <a:t>[١٤] </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8"/>
            </a:pPr>
            <a:r>
              <a:rPr lang="ar-SA" sz="3200" b="0" i="0" dirty="0">
                <a:solidFill>
                  <a:srgbClr val="FF0000"/>
                </a:solidFill>
                <a:effectLst/>
                <a:latin typeface="DroidArabicKufi-Regular"/>
                <a:cs typeface="Ali-A-Traditional" pitchFamily="2" charset="-78"/>
              </a:rPr>
              <a:t>منذ ومتى يوجد استعمالان مهمان </a:t>
            </a:r>
            <a:r>
              <a:rPr lang="ar-SA" sz="3200" b="0" i="0" dirty="0" err="1">
                <a:solidFill>
                  <a:srgbClr val="FF0000"/>
                </a:solidFill>
                <a:effectLst/>
                <a:latin typeface="DroidArabicKufi-Regular"/>
                <a:cs typeface="Ali-A-Traditional" pitchFamily="2" charset="-78"/>
              </a:rPr>
              <a:t>لمنذ</a:t>
            </a:r>
            <a:r>
              <a:rPr lang="ar-SA" sz="3200" b="0" i="0" dirty="0">
                <a:solidFill>
                  <a:srgbClr val="FF0000"/>
                </a:solidFill>
                <a:effectLst/>
                <a:latin typeface="DroidArabicKufi-Regular"/>
                <a:cs typeface="Ali-A-Traditional" pitchFamily="2" charset="-78"/>
              </a:rPr>
              <a:t> ومتى، هما:</a:t>
            </a:r>
            <a:endParaRPr lang="ar-IQ" sz="3200" b="0" i="0" dirty="0">
              <a:solidFill>
                <a:srgbClr val="FF0000"/>
              </a:solidFill>
              <a:effectLst/>
              <a:latin typeface="DroidArabicKufi-Regular"/>
              <a:cs typeface="Ali-A-Traditional" pitchFamily="2" charset="-78"/>
            </a:endParaRPr>
          </a:p>
          <a:p>
            <a:r>
              <a:rPr lang="ar-SA" sz="3200" b="0" i="0" dirty="0">
                <a:solidFill>
                  <a:srgbClr val="FF0000"/>
                </a:solidFill>
                <a:effectLst/>
                <a:latin typeface="DroidArabicKufi-Regular"/>
                <a:cs typeface="Ali-A-Traditional" pitchFamily="2" charset="-78"/>
              </a:rPr>
              <a:t>أن يكونا حرفان أصليين، ويكونان بمعنى "من" أو "في" أو ابتداء الغاية الزمانية أو المكانية </a:t>
            </a:r>
            <a:r>
              <a:rPr lang="ar-SA" sz="3200" b="0" i="0" dirty="0">
                <a:solidFill>
                  <a:srgbClr val="333333"/>
                </a:solidFill>
                <a:effectLst/>
                <a:latin typeface="DroidArabicKufi-Regular"/>
                <a:cs typeface="Ali-A-Traditional" pitchFamily="2" charset="-78"/>
              </a:rPr>
              <a:t>نحو: ما رأيته منذ يومنا هذا. أن يكونا اسمين في موضعين هما؛ الدخول على اسم مرفوع ودخلوهما على جملة اسمية أو فعلية نحو: </a:t>
            </a:r>
            <a:r>
              <a:rPr lang="ar-SA" sz="3200" b="0" i="0" u="sng" dirty="0">
                <a:solidFill>
                  <a:srgbClr val="333333"/>
                </a:solidFill>
                <a:effectLst/>
                <a:latin typeface="DroidArabicKufi-Regular"/>
                <a:cs typeface="Ali-A-Traditional" pitchFamily="2" charset="-78"/>
              </a:rPr>
              <a:t>لم أره منذ يوم الجمعة.</a:t>
            </a:r>
            <a:endParaRPr lang="ar-IQ" sz="3200" b="0" i="0" u="sng" dirty="0">
              <a:solidFill>
                <a:srgbClr val="333333"/>
              </a:solidFill>
              <a:effectLst/>
              <a:latin typeface="DroidArabicKufi-Regular"/>
              <a:cs typeface="Ali-A-Traditional" pitchFamily="2" charset="-78"/>
            </a:endParaRPr>
          </a:p>
          <a:p>
            <a:pPr marL="514350" indent="-514350">
              <a:buFont typeface="+mj-lt"/>
              <a:buAutoNum type="arabicPeriod" startAt="9"/>
            </a:pPr>
            <a:r>
              <a:rPr lang="ar-SA" sz="3200" b="0" i="0" dirty="0">
                <a:solidFill>
                  <a:srgbClr val="FF0000"/>
                </a:solidFill>
                <a:effectLst/>
                <a:latin typeface="DroidArabicKufi-Regular"/>
                <a:cs typeface="Ali-A-Traditional" pitchFamily="2" charset="-78"/>
              </a:rPr>
              <a:t> الواو والتاء أهم المعاني التي يحملها حرف "الواو والتاء":</a:t>
            </a:r>
            <a:endParaRPr lang="ar-IQ" sz="3200" b="0" i="0" dirty="0">
              <a:solidFill>
                <a:srgbClr val="FF0000"/>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تفيد </a:t>
            </a:r>
            <a:r>
              <a:rPr lang="ar-SA" sz="3200" b="0" i="0" dirty="0">
                <a:solidFill>
                  <a:srgbClr val="FF0000"/>
                </a:solidFill>
                <a:effectLst/>
                <a:latin typeface="DroidArabicKufi-Regular"/>
                <a:cs typeface="Ali-A-Traditional" pitchFamily="2" charset="-78"/>
              </a:rPr>
              <a:t>الواو القسم </a:t>
            </a:r>
            <a:r>
              <a:rPr lang="ar-SA" sz="3200" b="0" i="0" dirty="0">
                <a:solidFill>
                  <a:srgbClr val="333333"/>
                </a:solidFill>
                <a:effectLst/>
                <a:latin typeface="DroidArabicKufi-Regular"/>
                <a:cs typeface="Ali-A-Traditional" pitchFamily="2" charset="-78"/>
              </a:rPr>
              <a:t>نحو: "</a:t>
            </a:r>
            <a:r>
              <a:rPr lang="ar-SA" sz="3200" b="0" i="0" dirty="0">
                <a:solidFill>
                  <a:srgbClr val="FF0000"/>
                </a:solidFill>
                <a:effectLst/>
                <a:latin typeface="DroidArabicKufi-Regular"/>
                <a:cs typeface="Ali-A-Traditional" pitchFamily="2" charset="-78"/>
              </a:rPr>
              <a:t>وَالْفَجْرِ وَلَيَالٍ </a:t>
            </a:r>
            <a:r>
              <a:rPr lang="ar-SA" sz="3200" b="0" i="0" dirty="0">
                <a:solidFill>
                  <a:srgbClr val="333333"/>
                </a:solidFill>
                <a:effectLst/>
                <a:latin typeface="DroidArabicKufi-Regular"/>
                <a:cs typeface="Ali-A-Traditional" pitchFamily="2" charset="-78"/>
              </a:rPr>
              <a:t>عَشْرٍ". </a:t>
            </a:r>
            <a:r>
              <a:rPr lang="ar-SA" sz="3200" dirty="0">
                <a:solidFill>
                  <a:srgbClr val="333333"/>
                </a:solidFill>
                <a:latin typeface="DroidArabicKufi-Regular"/>
                <a:cs typeface="Ali-A-Traditional" pitchFamily="2" charset="-78"/>
              </a:rPr>
              <a:t>[١٥] </a:t>
            </a:r>
            <a:endParaRPr lang="ar-IQ" sz="3200" b="0" i="0" dirty="0">
              <a:solidFill>
                <a:srgbClr val="333333"/>
              </a:solidFill>
              <a:effectLst/>
              <a:latin typeface="DroidArabicKufi-Regular"/>
              <a:cs typeface="Ali-A-Traditional" pitchFamily="2" charset="-78"/>
            </a:endParaRPr>
          </a:p>
          <a:p>
            <a:r>
              <a:rPr lang="ar-SA" sz="3200" b="0" i="0" dirty="0">
                <a:solidFill>
                  <a:srgbClr val="333333"/>
                </a:solidFill>
                <a:effectLst/>
                <a:latin typeface="DroidArabicKufi-Regular"/>
                <a:cs typeface="Ali-A-Traditional" pitchFamily="2" charset="-78"/>
              </a:rPr>
              <a:t>تفيد </a:t>
            </a:r>
            <a:r>
              <a:rPr lang="ar-SA" sz="3200" b="0" i="0" dirty="0">
                <a:solidFill>
                  <a:srgbClr val="FF0000"/>
                </a:solidFill>
                <a:effectLst/>
                <a:latin typeface="DroidArabicKufi-Regular"/>
                <a:cs typeface="Ali-A-Traditional" pitchFamily="2" charset="-78"/>
              </a:rPr>
              <a:t>التاء القسم </a:t>
            </a:r>
            <a:r>
              <a:rPr lang="ar-SA" sz="3200" b="0" i="0" dirty="0">
                <a:solidFill>
                  <a:srgbClr val="333333"/>
                </a:solidFill>
                <a:effectLst/>
                <a:latin typeface="DroidArabicKufi-Regular"/>
                <a:cs typeface="Ali-A-Traditional" pitchFamily="2" charset="-78"/>
              </a:rPr>
              <a:t>نحو: "</a:t>
            </a:r>
            <a:r>
              <a:rPr lang="ar-SA" sz="3200" b="0" i="0" dirty="0">
                <a:solidFill>
                  <a:srgbClr val="FF0000"/>
                </a:solidFill>
                <a:effectLst/>
                <a:latin typeface="DroidArabicKufi-Regular"/>
                <a:cs typeface="Ali-A-Traditional" pitchFamily="2" charset="-78"/>
              </a:rPr>
              <a:t>وتالله </a:t>
            </a:r>
            <a:r>
              <a:rPr lang="ar-SA" sz="3200" b="0" i="0" dirty="0">
                <a:solidFill>
                  <a:srgbClr val="333333"/>
                </a:solidFill>
                <a:effectLst/>
                <a:latin typeface="DroidArabicKufi-Regular"/>
                <a:cs typeface="Ali-A-Traditional" pitchFamily="2" charset="-78"/>
              </a:rPr>
              <a:t>لأكيدن أصنامكم".</a:t>
            </a:r>
            <a:endParaRPr lang="ar-SA" sz="3200" dirty="0">
              <a:cs typeface="Ali-A-Traditional" pitchFamily="2" charset="-78"/>
            </a:endParaRPr>
          </a:p>
        </p:txBody>
      </p:sp>
    </p:spTree>
    <p:extLst>
      <p:ext uri="{BB962C8B-B14F-4D97-AF65-F5344CB8AC3E}">
        <p14:creationId xmlns:p14="http://schemas.microsoft.com/office/powerpoint/2010/main" val="378045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F99B8BC9-D5D4-4CA5-8B85-241900B0B897}"/>
              </a:ext>
            </a:extLst>
          </p:cNvPr>
          <p:cNvSpPr txBox="1"/>
          <p:nvPr/>
        </p:nvSpPr>
        <p:spPr>
          <a:xfrm>
            <a:off x="0" y="119921"/>
            <a:ext cx="12191999" cy="6494085"/>
          </a:xfrm>
          <a:prstGeom prst="rect">
            <a:avLst/>
          </a:prstGeom>
          <a:noFill/>
        </p:spPr>
        <p:txBody>
          <a:bodyPr wrap="square">
            <a:spAutoFit/>
          </a:bodyPr>
          <a:lstStyle/>
          <a:p>
            <a:pPr algn="r" rtl="0"/>
            <a:r>
              <a:rPr lang="ar-SA" sz="3200" b="1" i="0" dirty="0">
                <a:solidFill>
                  <a:srgbClr val="333333"/>
                </a:solidFill>
                <a:effectLst/>
                <a:latin typeface="Helvetica" panose="020B0604020202020204" pitchFamily="34" charset="0"/>
                <a:cs typeface="Ali-A-Traditional" pitchFamily="2" charset="-78"/>
              </a:rPr>
              <a:t>تعريف حروف الجر</a:t>
            </a:r>
            <a:endParaRPr lang="ar-SA" sz="3200" b="0" i="0" dirty="0">
              <a:solidFill>
                <a:srgbClr val="333333"/>
              </a:solidFill>
              <a:effectLst/>
              <a:latin typeface="Helvetica" panose="020B0604020202020204" pitchFamily="34" charset="0"/>
              <a:cs typeface="Ali-A-Traditional" pitchFamily="2" charset="-78"/>
            </a:endParaRPr>
          </a:p>
          <a:p>
            <a:pPr algn="l"/>
            <a:r>
              <a:rPr lang="ar-SA" sz="3200" b="0" i="0" dirty="0">
                <a:solidFill>
                  <a:srgbClr val="333333"/>
                </a:solidFill>
                <a:effectLst/>
                <a:latin typeface="Tahoma" panose="020B0604030504040204" pitchFamily="34" charset="0"/>
                <a:cs typeface="Ali-A-Traditional" pitchFamily="2" charset="-78"/>
              </a:rPr>
              <a:t> </a:t>
            </a:r>
          </a:p>
          <a:p>
            <a:pPr algn="just"/>
            <a:r>
              <a:rPr lang="ar-SA" sz="3200" b="1" i="0" dirty="0">
                <a:solidFill>
                  <a:srgbClr val="333333"/>
                </a:solidFill>
                <a:effectLst/>
                <a:latin typeface="Tahoma" panose="020B0604030504040204" pitchFamily="34" charset="0"/>
                <a:cs typeface="Ali-A-Traditional" pitchFamily="2" charset="-78"/>
              </a:rPr>
              <a:t>حروف الجر أو الخفض ( عند الكوفيين ) هي تلك التي تقوم بربط الجمل والكلمات ( </a:t>
            </a:r>
            <a:r>
              <a:rPr lang="ar-SA" sz="3200" b="1" i="0" dirty="0">
                <a:solidFill>
                  <a:srgbClr val="FF0000"/>
                </a:solidFill>
                <a:effectLst/>
                <a:latin typeface="Tahoma" panose="020B0604030504040204" pitchFamily="34" charset="0"/>
                <a:cs typeface="Ali-A-Traditional" pitchFamily="2" charset="-78"/>
              </a:rPr>
              <a:t>ربط الأسماء بالأسماء ، أو الأسماء بالأفعال ، ويجر الاسم إذا سبقه أحد هذه الحروف </a:t>
            </a:r>
            <a:r>
              <a:rPr lang="en-US" sz="3200" b="1" i="0" dirty="0">
                <a:solidFill>
                  <a:srgbClr val="FF0000"/>
                </a:solidFill>
                <a:effectLst/>
                <a:latin typeface="Tahoma" panose="020B0604030504040204" pitchFamily="34" charset="0"/>
                <a:cs typeface="Ali-A-Traditional" pitchFamily="2" charset="-78"/>
              </a:rPr>
              <a:t>(</a:t>
            </a:r>
            <a:r>
              <a:rPr lang="ar-SA" sz="3200" b="1" i="0" dirty="0">
                <a:solidFill>
                  <a:srgbClr val="333333"/>
                </a:solidFill>
                <a:effectLst/>
                <a:latin typeface="Tahoma" panose="020B0604030504040204" pitchFamily="34" charset="0"/>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وهي :</a:t>
            </a:r>
            <a:r>
              <a:rPr lang="ar-SA" sz="3200" b="1" i="0" dirty="0">
                <a:solidFill>
                  <a:srgbClr val="333333"/>
                </a:solidFill>
                <a:effectLst/>
                <a:latin typeface="Tahoma" panose="020B0604030504040204" pitchFamily="34" charset="0"/>
                <a:cs typeface="Ali-A-Traditional" pitchFamily="2" charset="-78"/>
              </a:rPr>
              <a:t> </a:t>
            </a:r>
            <a:endParaRPr lang="en-US" sz="3200" b="1" i="0" dirty="0">
              <a:solidFill>
                <a:srgbClr val="333333"/>
              </a:solidFill>
              <a:effectLst/>
              <a:latin typeface="Tahoma" panose="020B0604030504040204" pitchFamily="34" charset="0"/>
              <a:cs typeface="Ali-A-Traditional" pitchFamily="2" charset="-78"/>
            </a:endParaRPr>
          </a:p>
          <a:p>
            <a:pPr algn="just"/>
            <a:r>
              <a:rPr lang="ar-SA" sz="3200" b="1" i="0" dirty="0">
                <a:solidFill>
                  <a:srgbClr val="FF0000"/>
                </a:solidFill>
                <a:effectLst/>
                <a:latin typeface="Tahoma" panose="020B0604030504040204" pitchFamily="34" charset="0"/>
                <a:cs typeface="Ali-A-Traditional" pitchFamily="2" charset="-78"/>
              </a:rPr>
              <a:t>من – إلى – حتى – خلا – حاشا – عدا – في – عن – على – مذ – منذ – رب – اللام – كي – الواو – التاء – الكاف – الباء – لعل – متى .</a:t>
            </a:r>
          </a:p>
          <a:p>
            <a:pPr algn="just"/>
            <a:r>
              <a:rPr lang="ar-SA" sz="3200" b="0" i="0" dirty="0">
                <a:solidFill>
                  <a:srgbClr val="333333"/>
                </a:solidFill>
                <a:effectLst/>
                <a:latin typeface="Tahoma" panose="020B0604030504040204" pitchFamily="34" charset="0"/>
                <a:cs typeface="Ali-A-Traditional" pitchFamily="2" charset="-78"/>
              </a:rPr>
              <a:t>أما </a:t>
            </a:r>
            <a:r>
              <a:rPr lang="ar-SA" sz="3200" b="1" i="0" dirty="0">
                <a:solidFill>
                  <a:srgbClr val="333333"/>
                </a:solidFill>
                <a:effectLst/>
                <a:latin typeface="Tahoma" panose="020B0604030504040204" pitchFamily="34" charset="0"/>
                <a:cs typeface="Ali-A-Traditional" pitchFamily="2" charset="-78"/>
              </a:rPr>
              <a:t>الاسم المجرور</a:t>
            </a:r>
            <a:r>
              <a:rPr lang="ar-SA" sz="3200" b="0" i="0" dirty="0">
                <a:solidFill>
                  <a:srgbClr val="333333"/>
                </a:solidFill>
                <a:effectLst/>
                <a:latin typeface="Tahoma" panose="020B0604030504040204" pitchFamily="34" charset="0"/>
                <a:cs typeface="Ali-A-Traditional" pitchFamily="2" charset="-78"/>
              </a:rPr>
              <a:t> فهو </a:t>
            </a:r>
            <a:r>
              <a:rPr lang="ar-SA" sz="3200" b="1" i="0" dirty="0">
                <a:solidFill>
                  <a:srgbClr val="FF0000"/>
                </a:solidFill>
                <a:effectLst/>
                <a:latin typeface="Tahoma" panose="020B0604030504040204" pitchFamily="34" charset="0"/>
                <a:cs typeface="Ali-A-Traditional" pitchFamily="2" charset="-78"/>
              </a:rPr>
              <a:t>اسم ظاهر أو ضمير متصل </a:t>
            </a:r>
            <a:r>
              <a:rPr lang="ar-SA" sz="3200" b="0" i="0" dirty="0">
                <a:solidFill>
                  <a:srgbClr val="333333"/>
                </a:solidFill>
                <a:effectLst/>
                <a:latin typeface="Tahoma" panose="020B0604030504040204" pitchFamily="34" charset="0"/>
                <a:cs typeface="Ali-A-Traditional" pitchFamily="2" charset="-78"/>
              </a:rPr>
              <a:t>يدخل عليه حرف من حروف الجر فيصير مجرورا به أو في محل جر .</a:t>
            </a:r>
          </a:p>
          <a:p>
            <a:pPr algn="just"/>
            <a:r>
              <a:rPr lang="ar-SA" sz="3200" b="0" i="0" dirty="0">
                <a:solidFill>
                  <a:srgbClr val="333333"/>
                </a:solidFill>
                <a:effectLst/>
                <a:latin typeface="Tahoma" panose="020B0604030504040204" pitchFamily="34" charset="0"/>
                <a:cs typeface="Ali-A-Traditional" pitchFamily="2" charset="-78"/>
              </a:rPr>
              <a:t>– تربط </a:t>
            </a:r>
            <a:r>
              <a:rPr lang="ar-SA" sz="3200" b="1" i="0" dirty="0">
                <a:solidFill>
                  <a:srgbClr val="FF0000"/>
                </a:solidFill>
                <a:effectLst/>
                <a:latin typeface="Tahoma" panose="020B0604030504040204" pitchFamily="34" charset="0"/>
                <a:cs typeface="Ali-A-Traditional" pitchFamily="2" charset="-78"/>
              </a:rPr>
              <a:t>الأسماء بالأسماء </a:t>
            </a:r>
            <a:r>
              <a:rPr lang="ar-SA" sz="3200" b="0" i="0" dirty="0">
                <a:solidFill>
                  <a:srgbClr val="333333"/>
                </a:solidFill>
                <a:effectLst/>
                <a:latin typeface="Tahoma" panose="020B0604030504040204" pitchFamily="34" charset="0"/>
                <a:cs typeface="Ali-A-Traditional" pitchFamily="2" charset="-78"/>
              </a:rPr>
              <a:t>مثال : التلميذ في المدرسة .</a:t>
            </a:r>
          </a:p>
          <a:p>
            <a:pPr algn="just"/>
            <a:r>
              <a:rPr lang="ar-SA" sz="3200" b="0" i="0" dirty="0">
                <a:solidFill>
                  <a:srgbClr val="333333"/>
                </a:solidFill>
                <a:effectLst/>
                <a:latin typeface="Tahoma" panose="020B0604030504040204" pitchFamily="34" charset="0"/>
                <a:cs typeface="Ali-A-Traditional" pitchFamily="2" charset="-78"/>
              </a:rPr>
              <a:t>– تربط </a:t>
            </a:r>
            <a:r>
              <a:rPr lang="ar-SA" sz="3200" b="1" i="0" dirty="0">
                <a:solidFill>
                  <a:srgbClr val="FF0000"/>
                </a:solidFill>
                <a:effectLst/>
                <a:latin typeface="Tahoma" panose="020B0604030504040204" pitchFamily="34" charset="0"/>
                <a:cs typeface="Ali-A-Traditional" pitchFamily="2" charset="-78"/>
              </a:rPr>
              <a:t>الأسماء بالأفعال </a:t>
            </a:r>
            <a:r>
              <a:rPr lang="ar-SA" sz="3200" b="0" i="0" dirty="0">
                <a:solidFill>
                  <a:srgbClr val="333333"/>
                </a:solidFill>
                <a:effectLst/>
                <a:latin typeface="Tahoma" panose="020B0604030504040204" pitchFamily="34" charset="0"/>
                <a:cs typeface="Ali-A-Traditional" pitchFamily="2" charset="-78"/>
              </a:rPr>
              <a:t>مثال : سافرت إلى مكة .</a:t>
            </a:r>
          </a:p>
          <a:p>
            <a:pPr algn="just"/>
            <a:r>
              <a:rPr lang="ar-SA" sz="3200" b="0" i="0" dirty="0">
                <a:solidFill>
                  <a:srgbClr val="333333"/>
                </a:solidFill>
                <a:effectLst/>
                <a:latin typeface="Tahoma" panose="020B0604030504040204" pitchFamily="34" charset="0"/>
                <a:cs typeface="Ali-A-Traditional" pitchFamily="2" charset="-78"/>
              </a:rPr>
              <a:t>وتعرب حرف الجر على أنها </a:t>
            </a:r>
            <a:r>
              <a:rPr lang="ar-SA" sz="3200" b="1" i="0" dirty="0">
                <a:solidFill>
                  <a:srgbClr val="FF0000"/>
                </a:solidFill>
                <a:effectLst/>
                <a:latin typeface="Tahoma" panose="020B0604030504040204" pitchFamily="34" charset="0"/>
                <a:cs typeface="Ali-A-Traditional" pitchFamily="2" charset="-78"/>
              </a:rPr>
              <a:t>حروف مبنية </a:t>
            </a:r>
            <a:r>
              <a:rPr lang="ar-SA" sz="3200" b="0" i="0" dirty="0">
                <a:solidFill>
                  <a:srgbClr val="333333"/>
                </a:solidFill>
                <a:effectLst/>
                <a:latin typeface="Tahoma" panose="020B0604030504040204" pitchFamily="34" charset="0"/>
                <a:cs typeface="Ali-A-Traditional" pitchFamily="2" charset="-78"/>
              </a:rPr>
              <a:t>( أي لا تتغير حركتها بتغير موقعها في الجملة ) على السكون لا محل لها من الإعراب ، مع إضافة المعنى المرجو من الحرف في سياق الجملة .</a:t>
            </a:r>
          </a:p>
        </p:txBody>
      </p:sp>
    </p:spTree>
    <p:extLst>
      <p:ext uri="{BB962C8B-B14F-4D97-AF65-F5344CB8AC3E}">
        <p14:creationId xmlns:p14="http://schemas.microsoft.com/office/powerpoint/2010/main" val="3904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A6C76424-A136-4939-AE0C-8265BBD0138E}"/>
              </a:ext>
            </a:extLst>
          </p:cNvPr>
          <p:cNvSpPr txBox="1"/>
          <p:nvPr/>
        </p:nvSpPr>
        <p:spPr>
          <a:xfrm>
            <a:off x="0" y="0"/>
            <a:ext cx="12191999" cy="6617196"/>
          </a:xfrm>
          <a:prstGeom prst="rect">
            <a:avLst/>
          </a:prstGeom>
          <a:noFill/>
        </p:spPr>
        <p:txBody>
          <a:bodyPr wrap="square">
            <a:spAutoFit/>
          </a:bodyPr>
          <a:lstStyle/>
          <a:p>
            <a:pPr algn="r" rtl="0"/>
            <a:r>
              <a:rPr lang="ar-SA" sz="4000" b="1" i="0" dirty="0">
                <a:solidFill>
                  <a:srgbClr val="333333"/>
                </a:solidFill>
                <a:effectLst/>
                <a:latin typeface="Helvetica" panose="020B0604020202020204" pitchFamily="34" charset="0"/>
                <a:cs typeface="Ali-A-Traditional" pitchFamily="2" charset="-78"/>
              </a:rPr>
              <a:t>لماذا سميت حروف الجر بهذا الاسم ؟</a:t>
            </a:r>
            <a:endParaRPr lang="ar-SA" sz="3200" b="0" i="0" dirty="0">
              <a:solidFill>
                <a:srgbClr val="333333"/>
              </a:solidFill>
              <a:effectLst/>
              <a:latin typeface="Helvetica" panose="020B0604020202020204" pitchFamily="34" charset="0"/>
              <a:cs typeface="Ali-A-Traditional" pitchFamily="2" charset="-78"/>
            </a:endParaRPr>
          </a:p>
          <a:p>
            <a:pPr algn="l"/>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لأنها تجر معنى الفعل قبلها إلى الاسم بعدها ، أو لأنها تجر ما بعدها من الأسماء ، وتسمى أيضا حروف الإضافة وذلك لأنها تضيف معاني الأفعال قبلها إلى الأسماء بعدها. فلا يجوز أن تقول : </a:t>
            </a:r>
            <a:r>
              <a:rPr lang="ar-SA" sz="3200" b="0" i="0" dirty="0">
                <a:solidFill>
                  <a:srgbClr val="FF0000"/>
                </a:solidFill>
                <a:effectLst/>
                <a:latin typeface="Tahoma" panose="020B0604030504040204" pitchFamily="34" charset="0"/>
                <a:cs typeface="Ali-A-Traditional" pitchFamily="2" charset="-78"/>
              </a:rPr>
              <a:t>مررتُ سعيدٍ </a:t>
            </a:r>
            <a:r>
              <a:rPr lang="ar-SA" sz="3200" b="0" i="0" dirty="0">
                <a:solidFill>
                  <a:srgbClr val="333333"/>
                </a:solidFill>
                <a:effectLst/>
                <a:latin typeface="Tahoma" panose="020B0604030504040204" pitchFamily="34" charset="0"/>
                <a:cs typeface="Ali-A-Traditional" pitchFamily="2" charset="-78"/>
              </a:rPr>
              <a:t>، بل يلزم الاستعانة بهذه الحروف</a:t>
            </a:r>
            <a:r>
              <a:rPr lang="ar-IQ" sz="3200" b="0" i="0" dirty="0">
                <a:solidFill>
                  <a:srgbClr val="333333"/>
                </a:solidFill>
                <a:effectLst/>
                <a:latin typeface="Tahoma" panose="020B0604030504040204" pitchFamily="34" charset="0"/>
                <a:cs typeface="Ali-A-Traditional" pitchFamily="2" charset="-78"/>
              </a:rPr>
              <a:t> فتقول:</a:t>
            </a:r>
            <a:r>
              <a:rPr lang="ar-SA" sz="3200" b="0" i="0" dirty="0">
                <a:solidFill>
                  <a:srgbClr val="333333"/>
                </a:solidFill>
                <a:effectLst/>
                <a:latin typeface="Tahoma" panose="020B0604030504040204" pitchFamily="34" charset="0"/>
                <a:cs typeface="Ali-A-Traditional" pitchFamily="2" charset="-78"/>
              </a:rPr>
              <a:t> </a:t>
            </a:r>
            <a:r>
              <a:rPr lang="ar-SA" sz="3200" b="0" i="0" dirty="0">
                <a:solidFill>
                  <a:srgbClr val="00B0F0"/>
                </a:solidFill>
                <a:effectLst/>
                <a:latin typeface="Tahoma" panose="020B0604030504040204" pitchFamily="34" charset="0"/>
                <a:cs typeface="Ali-A-Traditional" pitchFamily="2" charset="-78"/>
              </a:rPr>
              <a:t>مررتُ </a:t>
            </a:r>
            <a:r>
              <a:rPr lang="ar-IQ" sz="3200" b="0" i="0" dirty="0">
                <a:solidFill>
                  <a:srgbClr val="00B0F0"/>
                </a:solidFill>
                <a:effectLst/>
                <a:latin typeface="Tahoma" panose="020B0604030504040204" pitchFamily="34" charset="0"/>
                <a:cs typeface="Ali-A-Traditional" pitchFamily="2" charset="-78"/>
              </a:rPr>
              <a:t>ب</a:t>
            </a:r>
            <a:r>
              <a:rPr lang="ar-SA" sz="3200" b="0" i="0" dirty="0">
                <a:solidFill>
                  <a:srgbClr val="00B0F0"/>
                </a:solidFill>
                <a:effectLst/>
                <a:latin typeface="Tahoma" panose="020B0604030504040204" pitchFamily="34" charset="0"/>
                <a:cs typeface="Ali-A-Traditional" pitchFamily="2" charset="-78"/>
              </a:rPr>
              <a:t>سعيدٍ </a:t>
            </a:r>
            <a:r>
              <a:rPr lang="ar-SA" sz="3200" b="0" i="0" dirty="0">
                <a:solidFill>
                  <a:srgbClr val="333333"/>
                </a:solidFill>
                <a:effectLst/>
                <a:latin typeface="Tahoma" panose="020B0604030504040204" pitchFamily="34" charset="0"/>
                <a:cs typeface="Ali-A-Traditional" pitchFamily="2" charset="-78"/>
              </a:rPr>
              <a:t>.</a:t>
            </a:r>
            <a:endParaRPr lang="en-US" sz="3200" b="0" i="0" dirty="0">
              <a:solidFill>
                <a:srgbClr val="333333"/>
              </a:solidFill>
              <a:effectLst/>
              <a:latin typeface="Tahoma" panose="020B0604030504040204" pitchFamily="34" charset="0"/>
              <a:cs typeface="Ali-A-Traditional" pitchFamily="2" charset="-78"/>
            </a:endParaRPr>
          </a:p>
          <a:p>
            <a:pPr algn="r" rtl="0"/>
            <a:r>
              <a:rPr lang="ar-SA" sz="3200" b="1" i="0" dirty="0">
                <a:solidFill>
                  <a:srgbClr val="333333"/>
                </a:solidFill>
                <a:effectLst/>
                <a:latin typeface="Helvetica" panose="020B0604020202020204" pitchFamily="34" charset="0"/>
                <a:cs typeface="Ali-A-Traditional" pitchFamily="2" charset="-78"/>
              </a:rPr>
              <a:t>دلالات و معاني حروف الجر</a:t>
            </a:r>
            <a:r>
              <a:rPr lang="ar-IQ" sz="3200" b="1" i="0" dirty="0">
                <a:solidFill>
                  <a:srgbClr val="333333"/>
                </a:solidFill>
                <a:effectLst/>
                <a:latin typeface="Helvetica" panose="020B0604020202020204" pitchFamily="34" charset="0"/>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يمكن معرفة دلالات حروف الجر و معانيها العديدة من خلال سياق الجمل ، لكن سنوضح أكثر المعاني التي اختصت بها من خلال الآتي :</a:t>
            </a:r>
          </a:p>
          <a:p>
            <a:pPr algn="just"/>
            <a:r>
              <a:rPr lang="ar-SA" sz="3200" b="0" i="0" dirty="0">
                <a:solidFill>
                  <a:srgbClr val="333333"/>
                </a:solidFill>
                <a:effectLst/>
                <a:latin typeface="Tahoma" panose="020B0604030504040204" pitchFamily="34" charset="0"/>
                <a:cs typeface="Ali-A-Traditional" pitchFamily="2" charset="-78"/>
              </a:rPr>
              <a:t>1 – </a:t>
            </a:r>
            <a:r>
              <a:rPr lang="ar-SA" sz="3200" b="1" i="0" dirty="0">
                <a:solidFill>
                  <a:srgbClr val="333333"/>
                </a:solidFill>
                <a:effectLst/>
                <a:latin typeface="Tahoma" panose="020B0604030504040204" pitchFamily="34" charset="0"/>
                <a:cs typeface="Ali-A-Traditional" pitchFamily="2" charset="-78"/>
              </a:rPr>
              <a:t>من</a:t>
            </a:r>
            <a:r>
              <a:rPr lang="ar-SA" sz="3200" b="0" i="0" dirty="0">
                <a:solidFill>
                  <a:srgbClr val="333333"/>
                </a:solidFill>
                <a:effectLst/>
                <a:latin typeface="Tahoma" panose="020B0604030504040204" pitchFamily="34" charset="0"/>
                <a:cs typeface="Ali-A-Traditional" pitchFamily="2" charset="-78"/>
              </a:rPr>
              <a:t> : تستخدم بمعنى </a:t>
            </a:r>
            <a:r>
              <a:rPr lang="ar-SA" sz="3200" b="0" i="0" dirty="0">
                <a:solidFill>
                  <a:srgbClr val="FF0000"/>
                </a:solidFill>
                <a:effectLst/>
                <a:latin typeface="Tahoma" panose="020B0604030504040204" pitchFamily="34" charset="0"/>
                <a:cs typeface="Ali-A-Traditional" pitchFamily="2" charset="-78"/>
              </a:rPr>
              <a:t>التبعيض</a:t>
            </a:r>
            <a:r>
              <a:rPr lang="ar-SA" sz="3200" b="0" i="0" dirty="0">
                <a:solidFill>
                  <a:srgbClr val="333333"/>
                </a:solidFill>
                <a:effectLst/>
                <a:latin typeface="Tahoma" panose="020B0604030504040204" pitchFamily="34" charset="0"/>
                <a:cs typeface="Ali-A-Traditional" pitchFamily="2" charset="-78"/>
              </a:rPr>
              <a:t> ( أي يدل على البعض ) وتفيد بيان الجنس ولابتداء الغاية في الزمان</a:t>
            </a:r>
            <a:r>
              <a:rPr lang="ar-IQ" sz="3200" b="0" i="0" dirty="0">
                <a:solidFill>
                  <a:srgbClr val="333333"/>
                </a:solidFill>
                <a:effectLst/>
                <a:latin typeface="Tahoma" panose="020B0604030504040204" pitchFamily="34" charset="0"/>
                <a:cs typeface="Ali-A-Traditional" pitchFamily="2" charset="-78"/>
              </a:rPr>
              <a:t>، وزائدة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2 – </a:t>
            </a:r>
            <a:r>
              <a:rPr lang="ar-SA" sz="3200" b="1" i="0" dirty="0">
                <a:solidFill>
                  <a:srgbClr val="333333"/>
                </a:solidFill>
                <a:effectLst/>
                <a:latin typeface="Tahoma" panose="020B0604030504040204" pitchFamily="34" charset="0"/>
                <a:cs typeface="Ali-A-Traditional" pitchFamily="2" charset="-78"/>
              </a:rPr>
              <a:t>إلى </a:t>
            </a:r>
            <a:r>
              <a:rPr lang="ar-SA" sz="3200" b="0" i="0" dirty="0">
                <a:solidFill>
                  <a:srgbClr val="333333"/>
                </a:solidFill>
                <a:effectLst/>
                <a:latin typeface="Tahoma" panose="020B0604030504040204" pitchFamily="34" charset="0"/>
                <a:cs typeface="Ali-A-Traditional" pitchFamily="2" charset="-78"/>
              </a:rPr>
              <a:t>: حرف جر يدل على </a:t>
            </a:r>
            <a:r>
              <a:rPr lang="ar-SA" sz="3200" b="0" i="0" dirty="0">
                <a:solidFill>
                  <a:srgbClr val="FF0000"/>
                </a:solidFill>
                <a:effectLst/>
                <a:latin typeface="Tahoma" panose="020B0604030504040204" pitchFamily="34" charset="0"/>
                <a:cs typeface="Ali-A-Traditional" pitchFamily="2" charset="-78"/>
              </a:rPr>
              <a:t>انتهاء الغاية </a:t>
            </a:r>
            <a:r>
              <a:rPr lang="ar-SA" sz="3200" b="0" i="0" dirty="0">
                <a:solidFill>
                  <a:srgbClr val="333333"/>
                </a:solidFill>
                <a:effectLst/>
                <a:latin typeface="Tahoma" panose="020B0604030504040204" pitchFamily="34" charset="0"/>
                <a:cs typeface="Ali-A-Traditional" pitchFamily="2" charset="-78"/>
              </a:rPr>
              <a:t>وقد يأتي أيضا </a:t>
            </a:r>
            <a:r>
              <a:rPr lang="ar-SA" sz="3200" b="0" i="0" dirty="0">
                <a:solidFill>
                  <a:srgbClr val="FF0000"/>
                </a:solidFill>
                <a:effectLst/>
                <a:latin typeface="Tahoma" panose="020B0604030504040204" pitchFamily="34" charset="0"/>
                <a:cs typeface="Ali-A-Traditional" pitchFamily="2" charset="-78"/>
              </a:rPr>
              <a:t>للمصاحبة</a:t>
            </a:r>
            <a:r>
              <a:rPr lang="ar-SA" sz="3200" b="0" i="0" dirty="0">
                <a:solidFill>
                  <a:srgbClr val="333333"/>
                </a:solidFill>
                <a:effectLst/>
                <a:latin typeface="Tahoma" panose="020B0604030504040204" pitchFamily="34" charset="0"/>
                <a:cs typeface="Ali-A-Traditional" pitchFamily="2" charset="-78"/>
              </a:rPr>
              <a:t>، وتكون مقترنة بحرف الجر من .</a:t>
            </a:r>
          </a:p>
          <a:p>
            <a:pPr algn="just"/>
            <a:r>
              <a:rPr lang="ar-SA" sz="3200" b="0" i="0" dirty="0">
                <a:solidFill>
                  <a:srgbClr val="333333"/>
                </a:solidFill>
                <a:effectLst/>
                <a:latin typeface="Tahoma" panose="020B0604030504040204" pitchFamily="34" charset="0"/>
                <a:cs typeface="Ali-A-Traditional" pitchFamily="2" charset="-78"/>
              </a:rPr>
              <a:t>3 – </a:t>
            </a:r>
            <a:r>
              <a:rPr lang="ar-SA" sz="3200" b="1" i="0" dirty="0">
                <a:solidFill>
                  <a:srgbClr val="333333"/>
                </a:solidFill>
                <a:effectLst/>
                <a:latin typeface="Tahoma" panose="020B0604030504040204" pitchFamily="34" charset="0"/>
                <a:cs typeface="Ali-A-Traditional" pitchFamily="2" charset="-78"/>
              </a:rPr>
              <a:t>عن </a:t>
            </a:r>
            <a:r>
              <a:rPr lang="ar-SA" sz="3200" b="0" i="0" dirty="0">
                <a:solidFill>
                  <a:srgbClr val="333333"/>
                </a:solidFill>
                <a:effectLst/>
                <a:latin typeface="Tahoma" panose="020B0604030504040204" pitchFamily="34" charset="0"/>
                <a:cs typeface="Ali-A-Traditional" pitchFamily="2" charset="-78"/>
              </a:rPr>
              <a:t>: يستخدم هذا الحرف للدلالة على </a:t>
            </a:r>
            <a:r>
              <a:rPr lang="ar-SA" sz="3200" b="0" i="0" dirty="0" err="1">
                <a:solidFill>
                  <a:srgbClr val="FF0000"/>
                </a:solidFill>
                <a:effectLst/>
                <a:latin typeface="Tahoma" panose="020B0604030504040204" pitchFamily="34" charset="0"/>
                <a:cs typeface="Ali-A-Traditional" pitchFamily="2" charset="-78"/>
              </a:rPr>
              <a:t>المجاو</a:t>
            </a:r>
            <a:r>
              <a:rPr lang="ar-IQ" sz="3200" dirty="0">
                <a:solidFill>
                  <a:srgbClr val="FF0000"/>
                </a:solidFill>
                <a:latin typeface="Tahoma" panose="020B0604030504040204" pitchFamily="34" charset="0"/>
                <a:cs typeface="Ali-A-Traditional" pitchFamily="2" charset="-78"/>
              </a:rPr>
              <a:t>ز</a:t>
            </a:r>
            <a:r>
              <a:rPr lang="ar-SA" sz="3200" b="0" i="0" dirty="0">
                <a:solidFill>
                  <a:srgbClr val="FF0000"/>
                </a:solidFill>
                <a:effectLst/>
                <a:latin typeface="Tahoma" panose="020B0604030504040204" pitchFamily="34" charset="0"/>
                <a:cs typeface="Ali-A-Traditional" pitchFamily="2" charset="-78"/>
              </a:rPr>
              <a:t>ة</a:t>
            </a:r>
            <a:r>
              <a:rPr lang="ar-SA" sz="3200" b="0" i="0" dirty="0">
                <a:solidFill>
                  <a:srgbClr val="333333"/>
                </a:solidFill>
                <a:effectLst/>
                <a:latin typeface="Tahoma" panose="020B0604030504040204" pitchFamily="34" charset="0"/>
                <a:cs typeface="Ali-A-Traditional" pitchFamily="2" charset="-78"/>
              </a:rPr>
              <a:t> .</a:t>
            </a:r>
          </a:p>
          <a:p>
            <a:pPr algn="just"/>
            <a:endParaRPr lang="ar-SA" sz="3200" b="0" i="0" dirty="0">
              <a:solidFill>
                <a:srgbClr val="333333"/>
              </a:solidFill>
              <a:effectLst/>
              <a:latin typeface="Tahoma" panose="020B0604030504040204" pitchFamily="34" charset="0"/>
              <a:cs typeface="Ali-A-Traditional" pitchFamily="2" charset="-78"/>
            </a:endParaRPr>
          </a:p>
        </p:txBody>
      </p:sp>
    </p:spTree>
    <p:extLst>
      <p:ext uri="{BB962C8B-B14F-4D97-AF65-F5344CB8AC3E}">
        <p14:creationId xmlns:p14="http://schemas.microsoft.com/office/powerpoint/2010/main" val="364302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50CA9400-506C-4DBD-AB58-A4C845323DB5}"/>
              </a:ext>
            </a:extLst>
          </p:cNvPr>
          <p:cNvSpPr txBox="1"/>
          <p:nvPr/>
        </p:nvSpPr>
        <p:spPr>
          <a:xfrm>
            <a:off x="119922" y="119920"/>
            <a:ext cx="12072078" cy="6001643"/>
          </a:xfrm>
          <a:prstGeom prst="rect">
            <a:avLst/>
          </a:prstGeom>
          <a:noFill/>
        </p:spPr>
        <p:txBody>
          <a:bodyPr wrap="square">
            <a:spAutoFit/>
          </a:bodyPr>
          <a:lstStyle/>
          <a:p>
            <a:pPr algn="just"/>
            <a:r>
              <a:rPr lang="ar-SA" sz="3200" b="0" i="0" dirty="0">
                <a:solidFill>
                  <a:srgbClr val="333333"/>
                </a:solidFill>
                <a:effectLst/>
                <a:latin typeface="Tahoma" panose="020B0604030504040204" pitchFamily="34" charset="0"/>
                <a:cs typeface="Ali-A-Traditional" pitchFamily="2" charset="-78"/>
              </a:rPr>
              <a:t>4 – </a:t>
            </a:r>
            <a:r>
              <a:rPr lang="ar-SA" sz="3200" b="1" i="0" dirty="0">
                <a:solidFill>
                  <a:srgbClr val="333333"/>
                </a:solidFill>
                <a:effectLst/>
                <a:latin typeface="Tahoma" panose="020B0604030504040204" pitchFamily="34" charset="0"/>
                <a:cs typeface="Ali-A-Traditional" pitchFamily="2" charset="-78"/>
              </a:rPr>
              <a:t>الباء</a:t>
            </a:r>
            <a:r>
              <a:rPr lang="ar-SA" sz="3200" b="0" i="0" dirty="0">
                <a:solidFill>
                  <a:srgbClr val="333333"/>
                </a:solidFill>
                <a:effectLst/>
                <a:latin typeface="Tahoma" panose="020B0604030504040204" pitchFamily="34" charset="0"/>
                <a:cs typeface="Ali-A-Traditional" pitchFamily="2" charset="-78"/>
              </a:rPr>
              <a:t>: حرف جر يستعمل </a:t>
            </a:r>
            <a:r>
              <a:rPr lang="ar-SA" sz="3200" b="0" i="0" dirty="0">
                <a:solidFill>
                  <a:srgbClr val="FF0000"/>
                </a:solidFill>
                <a:effectLst/>
                <a:latin typeface="Tahoma" panose="020B0604030504040204" pitchFamily="34" charset="0"/>
                <a:cs typeface="Ali-A-Traditional" pitchFamily="2" charset="-78"/>
              </a:rPr>
              <a:t>للظرفية والسببية، والاستعانة والتعدية، والتعويض والإلصاق، والمصاحبة .</a:t>
            </a:r>
          </a:p>
          <a:p>
            <a:pPr algn="just"/>
            <a:r>
              <a:rPr lang="ar-SA" sz="3200" b="0" i="0" dirty="0">
                <a:solidFill>
                  <a:srgbClr val="333333"/>
                </a:solidFill>
                <a:effectLst/>
                <a:latin typeface="Tahoma" panose="020B0604030504040204" pitchFamily="34" charset="0"/>
                <a:cs typeface="Ali-A-Traditional" pitchFamily="2" charset="-78"/>
              </a:rPr>
              <a:t>5 – </a:t>
            </a:r>
            <a:r>
              <a:rPr lang="ar-SA" sz="3200" b="1" i="0" dirty="0">
                <a:solidFill>
                  <a:srgbClr val="333333"/>
                </a:solidFill>
                <a:effectLst/>
                <a:latin typeface="Tahoma" panose="020B0604030504040204" pitchFamily="34" charset="0"/>
                <a:cs typeface="Ali-A-Traditional" pitchFamily="2" charset="-78"/>
              </a:rPr>
              <a:t>في</a:t>
            </a:r>
            <a:r>
              <a:rPr lang="ar-SA" sz="3200" b="0" i="0" dirty="0">
                <a:solidFill>
                  <a:srgbClr val="333333"/>
                </a:solidFill>
                <a:effectLst/>
                <a:latin typeface="Tahoma" panose="020B0604030504040204" pitchFamily="34" charset="0"/>
                <a:cs typeface="Ali-A-Traditional" pitchFamily="2" charset="-78"/>
              </a:rPr>
              <a:t>: حرف جر يدل على </a:t>
            </a:r>
            <a:r>
              <a:rPr lang="ar-SA" sz="3200" b="0" i="0" dirty="0">
                <a:solidFill>
                  <a:srgbClr val="FF0000"/>
                </a:solidFill>
                <a:effectLst/>
                <a:latin typeface="Tahoma" panose="020B0604030504040204" pitchFamily="34" charset="0"/>
                <a:cs typeface="Ali-A-Traditional" pitchFamily="2" charset="-78"/>
              </a:rPr>
              <a:t>الظرفية المكانية الحقيقية والمجازية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6 – </a:t>
            </a:r>
            <a:r>
              <a:rPr lang="ar-SA" sz="3200" b="1" i="0" dirty="0">
                <a:solidFill>
                  <a:srgbClr val="333333"/>
                </a:solidFill>
                <a:effectLst/>
                <a:latin typeface="Tahoma" panose="020B0604030504040204" pitchFamily="34" charset="0"/>
                <a:cs typeface="Ali-A-Traditional" pitchFamily="2" charset="-78"/>
              </a:rPr>
              <a:t>على</a:t>
            </a:r>
            <a:r>
              <a:rPr lang="ar-SA" sz="3200" b="0" i="0" dirty="0">
                <a:solidFill>
                  <a:srgbClr val="333333"/>
                </a:solidFill>
                <a:effectLst/>
                <a:latin typeface="Tahoma" panose="020B0604030504040204" pitchFamily="34" charset="0"/>
                <a:cs typeface="Ali-A-Traditional" pitchFamily="2" charset="-78"/>
              </a:rPr>
              <a:t>: حرف جر يدل على </a:t>
            </a:r>
            <a:r>
              <a:rPr lang="ar-SA" sz="3200" b="0" i="0" dirty="0">
                <a:solidFill>
                  <a:srgbClr val="FF0000"/>
                </a:solidFill>
                <a:effectLst/>
                <a:latin typeface="Tahoma" panose="020B0604030504040204" pitchFamily="34" charset="0"/>
                <a:cs typeface="Ali-A-Traditional" pitchFamily="2" charset="-78"/>
              </a:rPr>
              <a:t>الاستعلاء الحقيقي أو المجازي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7 – </a:t>
            </a:r>
            <a:r>
              <a:rPr lang="ar-SA" sz="3200" b="1" i="0" dirty="0">
                <a:solidFill>
                  <a:srgbClr val="333333"/>
                </a:solidFill>
                <a:effectLst/>
                <a:latin typeface="Tahoma" panose="020B0604030504040204" pitchFamily="34" charset="0"/>
                <a:cs typeface="Ali-A-Traditional" pitchFamily="2" charset="-78"/>
              </a:rPr>
              <a:t>الكاف</a:t>
            </a:r>
            <a:r>
              <a:rPr lang="ar-SA" sz="3200" b="0" i="0" dirty="0">
                <a:solidFill>
                  <a:srgbClr val="333333"/>
                </a:solidFill>
                <a:effectLst/>
                <a:latin typeface="Tahoma" panose="020B0604030504040204" pitchFamily="34" charset="0"/>
                <a:cs typeface="Ali-A-Traditional" pitchFamily="2" charset="-78"/>
              </a:rPr>
              <a:t>: حرف جر يدل على </a:t>
            </a:r>
            <a:r>
              <a:rPr lang="ar-SA" sz="3200" b="0" i="0" dirty="0">
                <a:solidFill>
                  <a:srgbClr val="FF0000"/>
                </a:solidFill>
                <a:effectLst/>
                <a:latin typeface="Tahoma" panose="020B0604030504040204" pitchFamily="34" charset="0"/>
                <a:cs typeface="Ali-A-Traditional" pitchFamily="2" charset="-78"/>
              </a:rPr>
              <a:t>التشبيه و التعليل، وتأتي قليلا بمعنى على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8 – </a:t>
            </a:r>
            <a:r>
              <a:rPr lang="ar-SA" sz="3200" b="1" i="0" dirty="0">
                <a:solidFill>
                  <a:srgbClr val="333333"/>
                </a:solidFill>
                <a:effectLst/>
                <a:latin typeface="Tahoma" panose="020B0604030504040204" pitchFamily="34" charset="0"/>
                <a:cs typeface="Ali-A-Traditional" pitchFamily="2" charset="-78"/>
              </a:rPr>
              <a:t>حتى</a:t>
            </a:r>
            <a:r>
              <a:rPr lang="ar-SA" sz="3200" b="0" i="0" dirty="0">
                <a:solidFill>
                  <a:srgbClr val="333333"/>
                </a:solidFill>
                <a:effectLst/>
                <a:latin typeface="Tahoma" panose="020B0604030504040204" pitchFamily="34" charset="0"/>
                <a:cs typeface="Ali-A-Traditional" pitchFamily="2" charset="-78"/>
              </a:rPr>
              <a:t>: حرف جر يدل على </a:t>
            </a:r>
            <a:r>
              <a:rPr lang="ar-SA" sz="3200" b="0" i="0" dirty="0">
                <a:solidFill>
                  <a:srgbClr val="FF0000"/>
                </a:solidFill>
                <a:effectLst/>
                <a:latin typeface="Tahoma" panose="020B0604030504040204" pitchFamily="34" charset="0"/>
                <a:cs typeface="Ali-A-Traditional" pitchFamily="2" charset="-78"/>
              </a:rPr>
              <a:t>انتهاء الغاية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9 – </a:t>
            </a:r>
            <a:r>
              <a:rPr lang="ar-SA" sz="3200" b="1" i="0" dirty="0">
                <a:solidFill>
                  <a:srgbClr val="333333"/>
                </a:solidFill>
                <a:effectLst/>
                <a:latin typeface="Tahoma" panose="020B0604030504040204" pitchFamily="34" charset="0"/>
                <a:cs typeface="Ali-A-Traditional" pitchFamily="2" charset="-78"/>
              </a:rPr>
              <a:t>واو القسم</a:t>
            </a:r>
            <a:r>
              <a:rPr lang="ar-SA" sz="3200" b="0" i="0" dirty="0">
                <a:solidFill>
                  <a:srgbClr val="333333"/>
                </a:solidFill>
                <a:effectLst/>
                <a:latin typeface="Tahoma" panose="020B0604030504040204" pitchFamily="34" charset="0"/>
                <a:cs typeface="Ali-A-Traditional" pitchFamily="2" charset="-78"/>
              </a:rPr>
              <a:t>: حرف جر يستعمل </a:t>
            </a:r>
            <a:r>
              <a:rPr lang="ar-SA" sz="3200" b="0" i="0" dirty="0">
                <a:solidFill>
                  <a:srgbClr val="FF0000"/>
                </a:solidFill>
                <a:effectLst/>
                <a:latin typeface="Tahoma" panose="020B0604030504040204" pitchFamily="34" charset="0"/>
                <a:cs typeface="Ali-A-Traditional" pitchFamily="2" charset="-78"/>
              </a:rPr>
              <a:t>للقسم</a:t>
            </a:r>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10 – </a:t>
            </a:r>
            <a:r>
              <a:rPr lang="ar-SA" sz="3200" b="1" i="0" dirty="0">
                <a:solidFill>
                  <a:srgbClr val="333333"/>
                </a:solidFill>
                <a:effectLst/>
                <a:latin typeface="Tahoma" panose="020B0604030504040204" pitchFamily="34" charset="0"/>
                <a:cs typeface="Ali-A-Traditional" pitchFamily="2" charset="-78"/>
              </a:rPr>
              <a:t>تاء القسم</a:t>
            </a:r>
            <a:r>
              <a:rPr lang="ar-SA" sz="3200" b="0" i="0" dirty="0">
                <a:solidFill>
                  <a:srgbClr val="333333"/>
                </a:solidFill>
                <a:effectLst/>
                <a:latin typeface="Tahoma" panose="020B0604030504040204" pitchFamily="34" charset="0"/>
                <a:cs typeface="Ali-A-Traditional" pitchFamily="2" charset="-78"/>
              </a:rPr>
              <a:t>: لا تجر إلا اسم الله عز وجل و(</a:t>
            </a:r>
            <a:r>
              <a:rPr lang="ar-SA" sz="3200" b="0" i="0" dirty="0">
                <a:solidFill>
                  <a:srgbClr val="FF0000"/>
                </a:solidFill>
                <a:effectLst/>
                <a:latin typeface="Tahoma" panose="020B0604030504040204" pitchFamily="34" charset="0"/>
                <a:cs typeface="Ali-A-Traditional" pitchFamily="2" charset="-78"/>
              </a:rPr>
              <a:t>ربّ</a:t>
            </a:r>
            <a:r>
              <a:rPr lang="ar-SA" sz="3200" b="0" i="0" dirty="0">
                <a:solidFill>
                  <a:srgbClr val="333333"/>
                </a:solidFill>
                <a:effectLst/>
                <a:latin typeface="Tahoma" panose="020B0604030504040204" pitchFamily="34" charset="0"/>
                <a:cs typeface="Ali-A-Traditional" pitchFamily="2" charset="-78"/>
              </a:rPr>
              <a:t>) مضافا إلى الكعبة أو إلى ياء المتكلم</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11 – </a:t>
            </a:r>
            <a:r>
              <a:rPr lang="ar-SA" sz="3200" b="1" i="0" dirty="0">
                <a:solidFill>
                  <a:srgbClr val="333333"/>
                </a:solidFill>
                <a:effectLst/>
                <a:latin typeface="Tahoma" panose="020B0604030504040204" pitchFamily="34" charset="0"/>
                <a:cs typeface="Ali-A-Traditional" pitchFamily="2" charset="-78"/>
              </a:rPr>
              <a:t>كي</a:t>
            </a:r>
            <a:r>
              <a:rPr lang="ar-SA" sz="3200" b="0" i="0" dirty="0">
                <a:solidFill>
                  <a:srgbClr val="333333"/>
                </a:solidFill>
                <a:effectLst/>
                <a:latin typeface="Tahoma" panose="020B0604030504040204" pitchFamily="34" charset="0"/>
                <a:cs typeface="Ali-A-Traditional" pitchFamily="2" charset="-78"/>
              </a:rPr>
              <a:t>: والتي لا تجر إلا </a:t>
            </a:r>
            <a:r>
              <a:rPr lang="ar-SA" sz="3200" b="0" i="0" dirty="0">
                <a:solidFill>
                  <a:srgbClr val="FF0000"/>
                </a:solidFill>
                <a:effectLst/>
                <a:latin typeface="Tahoma" panose="020B0604030504040204" pitchFamily="34" charset="0"/>
                <a:cs typeface="Ali-A-Traditional" pitchFamily="2" charset="-78"/>
              </a:rPr>
              <a:t>ما</a:t>
            </a:r>
            <a:r>
              <a:rPr lang="ar-SA" sz="3200" b="0" i="0" dirty="0">
                <a:solidFill>
                  <a:srgbClr val="333333"/>
                </a:solidFill>
                <a:effectLst/>
                <a:latin typeface="Tahoma" panose="020B0604030504040204" pitchFamily="34" charset="0"/>
                <a:cs typeface="Ali-A-Traditional" pitchFamily="2" charset="-78"/>
              </a:rPr>
              <a:t> </a:t>
            </a:r>
            <a:r>
              <a:rPr lang="ar-SA" sz="3200" b="0" i="0" dirty="0">
                <a:solidFill>
                  <a:srgbClr val="FF0000"/>
                </a:solidFill>
                <a:effectLst/>
                <a:latin typeface="Tahoma" panose="020B0604030504040204" pitchFamily="34" charset="0"/>
                <a:cs typeface="Ali-A-Traditional" pitchFamily="2" charset="-78"/>
              </a:rPr>
              <a:t>الاستفهامية</a:t>
            </a:r>
            <a:r>
              <a:rPr lang="ar-IQ" sz="3200" b="0" i="0" dirty="0">
                <a:solidFill>
                  <a:srgbClr val="333333"/>
                </a:solidFill>
                <a:effectLst/>
                <a:latin typeface="Tahoma" panose="020B0604030504040204" pitchFamily="34" charset="0"/>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12 – </a:t>
            </a:r>
            <a:r>
              <a:rPr lang="ar-SA" sz="3200" b="1" i="0" dirty="0">
                <a:solidFill>
                  <a:srgbClr val="333333"/>
                </a:solidFill>
                <a:effectLst/>
                <a:latin typeface="Tahoma" panose="020B0604030504040204" pitchFamily="34" charset="0"/>
                <a:cs typeface="Ali-A-Traditional" pitchFamily="2" charset="-78"/>
              </a:rPr>
              <a:t>منذ ومذ</a:t>
            </a:r>
            <a:r>
              <a:rPr lang="ar-SA" sz="3200" b="0" i="0" dirty="0">
                <a:solidFill>
                  <a:srgbClr val="333333"/>
                </a:solidFill>
                <a:effectLst/>
                <a:latin typeface="Tahoma" panose="020B0604030504040204" pitchFamily="34" charset="0"/>
                <a:cs typeface="Ali-A-Traditional" pitchFamily="2" charset="-78"/>
              </a:rPr>
              <a:t> : تفيدان </a:t>
            </a:r>
            <a:r>
              <a:rPr lang="ar-SA" sz="3200" b="0" i="0" dirty="0">
                <a:solidFill>
                  <a:srgbClr val="FF0000"/>
                </a:solidFill>
                <a:effectLst/>
                <a:latin typeface="Tahoma" panose="020B0604030504040204" pitchFamily="34" charset="0"/>
                <a:cs typeface="Ali-A-Traditional" pitchFamily="2" charset="-78"/>
              </a:rPr>
              <a:t>ابتداء الغاية الزمانية إن كان الزمن ماضيا</a:t>
            </a:r>
            <a:r>
              <a:rPr lang="ar-SA" sz="3200" b="0" i="0" dirty="0">
                <a:solidFill>
                  <a:srgbClr val="333333"/>
                </a:solidFill>
                <a:effectLst/>
                <a:latin typeface="Tahoma" panose="020B0604030504040204" pitchFamily="34" charset="0"/>
                <a:cs typeface="Ali-A-Traditional" pitchFamily="2" charset="-78"/>
              </a:rPr>
              <a:t> ، وتكونان بمعنى </a:t>
            </a:r>
            <a:r>
              <a:rPr lang="ar-SA" sz="3200" b="0" i="0" dirty="0">
                <a:solidFill>
                  <a:srgbClr val="FF0000"/>
                </a:solidFill>
                <a:effectLst/>
                <a:latin typeface="Tahoma" panose="020B0604030504040204" pitchFamily="34" charset="0"/>
                <a:cs typeface="Ali-A-Traditional" pitchFamily="2" charset="-78"/>
              </a:rPr>
              <a:t>(في) إن كان الزمن حاضرا .</a:t>
            </a:r>
          </a:p>
          <a:p>
            <a:pPr algn="just"/>
            <a:r>
              <a:rPr lang="ar-SA" sz="3200" b="0" i="0" dirty="0">
                <a:solidFill>
                  <a:srgbClr val="333333"/>
                </a:solidFill>
                <a:effectLst/>
                <a:latin typeface="Tahoma" panose="020B0604030504040204" pitchFamily="34" charset="0"/>
                <a:cs typeface="Ali-A-Traditional" pitchFamily="2" charset="-78"/>
              </a:rPr>
              <a:t>13 – </a:t>
            </a:r>
            <a:r>
              <a:rPr lang="ar-SA" sz="3200" b="1" i="0" dirty="0">
                <a:solidFill>
                  <a:srgbClr val="333333"/>
                </a:solidFill>
                <a:effectLst/>
                <a:latin typeface="Tahoma" panose="020B0604030504040204" pitchFamily="34" charset="0"/>
                <a:cs typeface="Ali-A-Traditional" pitchFamily="2" charset="-78"/>
              </a:rPr>
              <a:t>رُبّ</a:t>
            </a:r>
            <a:r>
              <a:rPr lang="ar-SA" sz="3200" b="0" i="0" dirty="0">
                <a:solidFill>
                  <a:srgbClr val="333333"/>
                </a:solidFill>
                <a:effectLst/>
                <a:latin typeface="Tahoma" panose="020B0604030504040204" pitchFamily="34" charset="0"/>
                <a:cs typeface="Ali-A-Traditional" pitchFamily="2" charset="-78"/>
              </a:rPr>
              <a:t> : حرف جر شبيه بالزائد تقع في صدر الكلام وتفيد </a:t>
            </a:r>
            <a:r>
              <a:rPr lang="ar-SA" sz="3200" b="0" i="0" dirty="0">
                <a:solidFill>
                  <a:srgbClr val="FF0000"/>
                </a:solidFill>
                <a:effectLst/>
                <a:latin typeface="Tahoma" panose="020B0604030504040204" pitchFamily="34" charset="0"/>
                <a:cs typeface="Ali-A-Traditional" pitchFamily="2" charset="-78"/>
              </a:rPr>
              <a:t>التكثير والتقليل </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14 – </a:t>
            </a:r>
            <a:r>
              <a:rPr lang="ar-SA" sz="3200" b="1" i="0" dirty="0">
                <a:solidFill>
                  <a:srgbClr val="333333"/>
                </a:solidFill>
                <a:effectLst/>
                <a:latin typeface="Tahoma" panose="020B0604030504040204" pitchFamily="34" charset="0"/>
                <a:cs typeface="Ali-A-Traditional" pitchFamily="2" charset="-78"/>
              </a:rPr>
              <a:t>اللام</a:t>
            </a:r>
            <a:r>
              <a:rPr lang="ar-SA" sz="3200" b="0" i="0" dirty="0">
                <a:solidFill>
                  <a:srgbClr val="333333"/>
                </a:solidFill>
                <a:effectLst/>
                <a:latin typeface="Tahoma" panose="020B0604030504040204" pitchFamily="34" charset="0"/>
                <a:cs typeface="Ali-A-Traditional" pitchFamily="2" charset="-78"/>
              </a:rPr>
              <a:t> : </a:t>
            </a:r>
            <a:r>
              <a:rPr lang="ar-SA" sz="3200" b="0" i="0" dirty="0">
                <a:solidFill>
                  <a:srgbClr val="FF0000"/>
                </a:solidFill>
                <a:effectLst/>
                <a:latin typeface="Tahoma" panose="020B0604030504040204" pitchFamily="34" charset="0"/>
                <a:cs typeface="Ali-A-Traditional" pitchFamily="2" charset="-78"/>
              </a:rPr>
              <a:t>تفيد الاختصاص</a:t>
            </a:r>
            <a:r>
              <a:rPr lang="ar-SA" sz="3200" b="0" i="0" dirty="0">
                <a:solidFill>
                  <a:srgbClr val="333333"/>
                </a:solidFill>
                <a:effectLst/>
                <a:latin typeface="Tahoma" panose="020B0604030504040204" pitchFamily="34" charset="0"/>
                <a:cs typeface="Ali-A-Traditional" pitchFamily="2" charset="-78"/>
              </a:rPr>
              <a:t>.</a:t>
            </a:r>
          </a:p>
        </p:txBody>
      </p:sp>
    </p:spTree>
    <p:extLst>
      <p:ext uri="{BB962C8B-B14F-4D97-AF65-F5344CB8AC3E}">
        <p14:creationId xmlns:p14="http://schemas.microsoft.com/office/powerpoint/2010/main" val="2021593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CF10F8A9-56E6-4B01-96E0-7D21A23C1DCC}"/>
              </a:ext>
            </a:extLst>
          </p:cNvPr>
          <p:cNvSpPr txBox="1"/>
          <p:nvPr/>
        </p:nvSpPr>
        <p:spPr>
          <a:xfrm>
            <a:off x="0" y="0"/>
            <a:ext cx="12191999" cy="6247864"/>
          </a:xfrm>
          <a:prstGeom prst="rect">
            <a:avLst/>
          </a:prstGeom>
          <a:noFill/>
        </p:spPr>
        <p:txBody>
          <a:bodyPr wrap="square">
            <a:spAutoFit/>
          </a:bodyPr>
          <a:lstStyle/>
          <a:p>
            <a:pPr algn="r" rtl="0"/>
            <a:r>
              <a:rPr lang="ar-SA" sz="4000" b="1" i="0" dirty="0">
                <a:solidFill>
                  <a:srgbClr val="333333"/>
                </a:solidFill>
                <a:effectLst/>
                <a:latin typeface="Helvetica" panose="020B0604020202020204" pitchFamily="34" charset="0"/>
                <a:cs typeface="Ali-A-Traditional" pitchFamily="2" charset="-78"/>
              </a:rPr>
              <a:t>عمل حروف الجر</a:t>
            </a:r>
            <a:r>
              <a:rPr lang="ar-SA" sz="3200" b="0" i="0" dirty="0">
                <a:solidFill>
                  <a:srgbClr val="333333"/>
                </a:solidFill>
                <a:effectLst/>
                <a:latin typeface="Tahoma" panose="020B0604030504040204" pitchFamily="34" charset="0"/>
                <a:cs typeface="Ali-A-Traditional" pitchFamily="2" charset="-78"/>
              </a:rPr>
              <a:t> </a:t>
            </a:r>
            <a:r>
              <a:rPr lang="ar-IQ" sz="3200" b="0" i="0" dirty="0">
                <a:solidFill>
                  <a:srgbClr val="333333"/>
                </a:solidFill>
                <a:effectLst/>
                <a:latin typeface="Tahoma" panose="020B0604030504040204" pitchFamily="34" charset="0"/>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err="1">
                <a:solidFill>
                  <a:srgbClr val="333333"/>
                </a:solidFill>
                <a:effectLst/>
                <a:latin typeface="Tahoma" panose="020B0604030504040204" pitchFamily="34" charset="0"/>
                <a:cs typeface="Ali-A-Traditional" pitchFamily="2" charset="-78"/>
              </a:rPr>
              <a:t>يع</a:t>
            </a:r>
            <a:r>
              <a:rPr lang="ar-IQ" sz="3200" dirty="0">
                <a:solidFill>
                  <a:srgbClr val="333333"/>
                </a:solidFill>
                <a:latin typeface="Tahoma" panose="020B0604030504040204" pitchFamily="34" charset="0"/>
                <a:cs typeface="Ali-A-Traditional" pitchFamily="2" charset="-78"/>
              </a:rPr>
              <a:t>د </a:t>
            </a:r>
            <a:r>
              <a:rPr lang="ar-SA" sz="3200" b="0" i="0" dirty="0">
                <a:solidFill>
                  <a:srgbClr val="333333"/>
                </a:solidFill>
                <a:effectLst/>
                <a:latin typeface="Tahoma" panose="020B0604030504040204" pitchFamily="34" charset="0"/>
                <a:cs typeface="Ali-A-Traditional" pitchFamily="2" charset="-78"/>
              </a:rPr>
              <a:t>عمل حروف الجر في الجملة إيصال معنى الفعل وما يعمل عمله إلى الاسم المجرور، لقصور الفعل عن الوصول إليه .</a:t>
            </a:r>
          </a:p>
          <a:p>
            <a:pPr algn="just"/>
            <a:r>
              <a:rPr lang="ar-SA" sz="3200" b="0" i="0" dirty="0">
                <a:solidFill>
                  <a:srgbClr val="333333"/>
                </a:solidFill>
                <a:effectLst/>
                <a:latin typeface="Tahoma" panose="020B0604030504040204" pitchFamily="34" charset="0"/>
                <a:cs typeface="Ali-A-Traditional" pitchFamily="2" charset="-78"/>
              </a:rPr>
              <a:t>مثلا إذا قلنا : </a:t>
            </a:r>
            <a:r>
              <a:rPr lang="ar-SA" sz="3200" b="0" i="0" dirty="0">
                <a:solidFill>
                  <a:srgbClr val="008000"/>
                </a:solidFill>
                <a:effectLst/>
                <a:latin typeface="Tahoma" panose="020B0604030504040204" pitchFamily="34" charset="0"/>
                <a:cs typeface="Ali-A-Traditional" pitchFamily="2" charset="-78"/>
              </a:rPr>
              <a:t>حفظ الدرس بالكتاب .</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وصل معنى الفعل ( حفظ ) إلى المفعول به ( الدرس ) مباشرة ، ولذا نصبه ، ووصل أثر الفعل إلى ( الكتاب ) بواسطة حرف الجر ( الباء ) . </a:t>
            </a:r>
          </a:p>
          <a:p>
            <a:pPr algn="r" rtl="0"/>
            <a:r>
              <a:rPr lang="ar-SA" sz="4000" b="1" i="0" dirty="0">
                <a:solidFill>
                  <a:srgbClr val="333333"/>
                </a:solidFill>
                <a:effectLst/>
                <a:latin typeface="Helvetica" panose="020B0604020202020204" pitchFamily="34" charset="0"/>
                <a:cs typeface="Ali-A-Traditional" pitchFamily="2" charset="-78"/>
              </a:rPr>
              <a:t>حروف الجر وعلاماتها</a:t>
            </a:r>
            <a:r>
              <a:rPr lang="ar-IQ" sz="4000" b="1" i="0" dirty="0">
                <a:solidFill>
                  <a:srgbClr val="333333"/>
                </a:solidFill>
                <a:effectLst/>
                <a:latin typeface="Helvetica" panose="020B060402020202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للجر ثلاث علامات وهي الكسرة والفتحة والياء :</a:t>
            </a:r>
          </a:p>
          <a:p>
            <a:pPr algn="just"/>
            <a:r>
              <a:rPr lang="ar-SA" sz="3200" b="0" i="0" dirty="0">
                <a:solidFill>
                  <a:srgbClr val="333333"/>
                </a:solidFill>
                <a:effectLst/>
                <a:latin typeface="Tahoma" panose="020B0604030504040204" pitchFamily="34" charset="0"/>
                <a:cs typeface="Ali-A-Traditional" pitchFamily="2" charset="-78"/>
              </a:rPr>
              <a:t>1 – </a:t>
            </a:r>
            <a:r>
              <a:rPr lang="ar-SA" sz="3200" b="1" i="0" dirty="0">
                <a:solidFill>
                  <a:srgbClr val="FF0000"/>
                </a:solidFill>
                <a:effectLst/>
                <a:latin typeface="Tahoma" panose="020B0604030504040204" pitchFamily="34" charset="0"/>
                <a:cs typeface="Ali-A-Traditional" pitchFamily="2" charset="-78"/>
              </a:rPr>
              <a:t>الكسرة الظاهرة</a:t>
            </a:r>
            <a:r>
              <a:rPr lang="ar-SA" sz="3200" b="0" i="0" dirty="0">
                <a:solidFill>
                  <a:srgbClr val="333333"/>
                </a:solidFill>
                <a:effectLst/>
                <a:latin typeface="Tahoma" panose="020B0604030504040204" pitchFamily="34" charset="0"/>
                <a:cs typeface="Ali-A-Traditional" pitchFamily="2" charset="-78"/>
              </a:rPr>
              <a:t>، ومواضعها :</a:t>
            </a:r>
          </a:p>
          <a:p>
            <a:pPr algn="just"/>
            <a:r>
              <a:rPr lang="ar-SA" sz="3200" b="0" i="0" dirty="0">
                <a:solidFill>
                  <a:srgbClr val="333333"/>
                </a:solidFill>
                <a:effectLst/>
                <a:latin typeface="Tahoma" panose="020B0604030504040204" pitchFamily="34" charset="0"/>
                <a:cs typeface="Ali-A-Traditional" pitchFamily="2" charset="-78"/>
              </a:rPr>
              <a:t>– الاسم المفرد المنصرف، مثال: مررت بمحمد</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 جمع التكسير</a:t>
            </a:r>
            <a:r>
              <a:rPr lang="ar-IQ" sz="3200" b="0" i="0" dirty="0">
                <a:solidFill>
                  <a:srgbClr val="333333"/>
                </a:solidFill>
                <a:effectLst/>
                <a:latin typeface="Tahoma" panose="020B0604030504040204" pitchFamily="34" charset="0"/>
                <a:cs typeface="Ali-A-Traditional" pitchFamily="2" charset="-78"/>
              </a:rPr>
              <a:t> </a:t>
            </a:r>
            <a:r>
              <a:rPr lang="ar-SA" sz="3200" b="0" i="0" dirty="0">
                <a:solidFill>
                  <a:srgbClr val="333333"/>
                </a:solidFill>
                <a:effectLst/>
                <a:latin typeface="Tahoma" panose="020B0604030504040204" pitchFamily="34" charset="0"/>
                <a:cs typeface="Ali-A-Traditional" pitchFamily="2" charset="-78"/>
              </a:rPr>
              <a:t>المنصرف، مثال: على </a:t>
            </a:r>
            <a:r>
              <a:rPr lang="ar-IQ" sz="3200" b="0" i="0" dirty="0">
                <a:solidFill>
                  <a:srgbClr val="333333"/>
                </a:solidFill>
                <a:effectLst/>
                <a:latin typeface="Tahoma" panose="020B0604030504040204" pitchFamily="34" charset="0"/>
                <a:cs typeface="Ali-A-Traditional" pitchFamily="2" charset="-78"/>
              </a:rPr>
              <a:t>العمال</a:t>
            </a:r>
            <a:r>
              <a:rPr lang="ar-SA" sz="3200" b="0" i="0" dirty="0">
                <a:solidFill>
                  <a:srgbClr val="333333"/>
                </a:solidFill>
                <a:effectLst/>
                <a:latin typeface="Tahoma" panose="020B0604030504040204" pitchFamily="34" charset="0"/>
                <a:cs typeface="Ali-A-Traditional" pitchFamily="2" charset="-78"/>
              </a:rPr>
              <a:t> </a:t>
            </a:r>
            <a:r>
              <a:rPr lang="ar-IQ" sz="3200" b="0" i="0" dirty="0">
                <a:solidFill>
                  <a:srgbClr val="333333"/>
                </a:solidFill>
                <a:effectLst/>
                <a:latin typeface="Tahoma" panose="020B0604030504040204" pitchFamily="34" charset="0"/>
                <a:cs typeface="Ali-A-Traditional" pitchFamily="2" charset="-78"/>
              </a:rPr>
              <a:t>العمل بجدٍ</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 جمع المؤنث السالم ، مثال : فازت الطالبات بالمسابق</a:t>
            </a:r>
            <a:r>
              <a:rPr lang="ar-IQ" sz="3200" b="0" i="0" dirty="0">
                <a:solidFill>
                  <a:srgbClr val="333333"/>
                </a:solidFill>
                <a:effectLst/>
                <a:latin typeface="Tahoma" panose="020B0604030504040204" pitchFamily="34" charset="0"/>
                <a:cs typeface="Ali-A-Traditional" pitchFamily="2" charset="-78"/>
              </a:rPr>
              <a:t>اتِ</a:t>
            </a:r>
            <a:r>
              <a:rPr lang="ar-SA" sz="3200" b="0" i="0" dirty="0">
                <a:solidFill>
                  <a:srgbClr val="333333"/>
                </a:solidFill>
                <a:effectLst/>
                <a:latin typeface="Tahoma" panose="020B0604030504040204" pitchFamily="34" charset="0"/>
                <a:cs typeface="Ali-A-Traditional" pitchFamily="2" charset="-78"/>
              </a:rPr>
              <a:t> .</a:t>
            </a:r>
          </a:p>
        </p:txBody>
      </p:sp>
    </p:spTree>
    <p:extLst>
      <p:ext uri="{BB962C8B-B14F-4D97-AF65-F5344CB8AC3E}">
        <p14:creationId xmlns:p14="http://schemas.microsoft.com/office/powerpoint/2010/main" val="40312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E62ABD4B-CE21-4865-AB87-1A0CA42678F0}"/>
              </a:ext>
            </a:extLst>
          </p:cNvPr>
          <p:cNvSpPr txBox="1"/>
          <p:nvPr/>
        </p:nvSpPr>
        <p:spPr>
          <a:xfrm>
            <a:off x="0" y="0"/>
            <a:ext cx="12191999" cy="6986528"/>
          </a:xfrm>
          <a:prstGeom prst="rect">
            <a:avLst/>
          </a:prstGeom>
          <a:noFill/>
        </p:spPr>
        <p:txBody>
          <a:bodyPr wrap="square">
            <a:spAutoFit/>
          </a:bodyPr>
          <a:lstStyle/>
          <a:p>
            <a:pPr algn="just"/>
            <a:r>
              <a:rPr lang="ar-SA" sz="3200" b="0" i="0" dirty="0">
                <a:solidFill>
                  <a:srgbClr val="FF0000"/>
                </a:solidFill>
                <a:effectLst/>
                <a:latin typeface="Tahoma" panose="020B0604030504040204" pitchFamily="34" charset="0"/>
                <a:cs typeface="Ali-A-Traditional" pitchFamily="2" charset="-78"/>
              </a:rPr>
              <a:t>2 – </a:t>
            </a:r>
            <a:r>
              <a:rPr lang="ar-SA" sz="3200" b="1" i="0" dirty="0">
                <a:solidFill>
                  <a:srgbClr val="FF0000"/>
                </a:solidFill>
                <a:effectLst/>
                <a:latin typeface="Tahoma" panose="020B0604030504040204" pitchFamily="34" charset="0"/>
                <a:cs typeface="Ali-A-Traditional" pitchFamily="2" charset="-78"/>
              </a:rPr>
              <a:t>الكسرة المقدرة</a:t>
            </a:r>
            <a:r>
              <a:rPr lang="ar-SA" sz="3200" b="0" i="0" dirty="0">
                <a:solidFill>
                  <a:srgbClr val="FF0000"/>
                </a:solidFill>
                <a:effectLst/>
                <a:latin typeface="Tahoma" panose="020B0604030504040204" pitchFamily="34" charset="0"/>
                <a:cs typeface="Ali-A-Traditional" pitchFamily="2" charset="-78"/>
              </a:rPr>
              <a:t>، </a:t>
            </a:r>
            <a:r>
              <a:rPr lang="ar-SA" sz="3200" b="0" i="0" dirty="0">
                <a:effectLst/>
                <a:latin typeface="Tahoma" panose="020B0604030504040204" pitchFamily="34" charset="0"/>
                <a:cs typeface="Ali-A-Traditional" pitchFamily="2" charset="-78"/>
              </a:rPr>
              <a:t>ومواضعها</a:t>
            </a:r>
            <a:r>
              <a:rPr lang="ar-SA" sz="3200" b="0" i="0" dirty="0">
                <a:solidFill>
                  <a:srgbClr val="FF0000"/>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 الاسم المجرور معتل الآخر، وتعرب الكسرة تقديرا، ويمنع من ظهورها التعذر في حال كان الاسم معتلا بالألف، والثقل إن كان معتلا بالياء. انظر إلى المثال التالي :</a:t>
            </a:r>
          </a:p>
          <a:p>
            <a:pPr algn="just"/>
            <a:r>
              <a:rPr lang="ar-SA" sz="3200" b="0" i="0" dirty="0">
                <a:solidFill>
                  <a:srgbClr val="333333"/>
                </a:solidFill>
                <a:effectLst/>
                <a:latin typeface="Tahoma" panose="020B0604030504040204" pitchFamily="34" charset="0"/>
                <a:cs typeface="Ali-A-Traditional" pitchFamily="2" charset="-78"/>
              </a:rPr>
              <a:t>– شرحت</a:t>
            </a:r>
            <a:r>
              <a:rPr lang="ar-SA" sz="3200" b="0" i="0" dirty="0">
                <a:solidFill>
                  <a:srgbClr val="FF0000"/>
                </a:solidFill>
                <a:effectLst/>
                <a:latin typeface="Tahoma" panose="020B0604030504040204" pitchFamily="34" charset="0"/>
                <a:cs typeface="Ali-A-Traditional" pitchFamily="2" charset="-78"/>
              </a:rPr>
              <a:t> للفتى </a:t>
            </a:r>
            <a:r>
              <a:rPr lang="ar-SA" sz="3200" b="0" i="0" dirty="0">
                <a:solidFill>
                  <a:srgbClr val="333333"/>
                </a:solidFill>
                <a:effectLst/>
                <a:latin typeface="Tahoma" panose="020B0604030504040204" pitchFamily="34" charset="0"/>
                <a:cs typeface="Ali-A-Traditional" pitchFamily="2" charset="-78"/>
              </a:rPr>
              <a:t>الصغير الدرس .</a:t>
            </a:r>
          </a:p>
          <a:p>
            <a:pPr algn="just"/>
            <a:r>
              <a:rPr lang="ar-SA" sz="3200" b="0" i="0" dirty="0">
                <a:solidFill>
                  <a:srgbClr val="333333"/>
                </a:solidFill>
                <a:effectLst/>
                <a:latin typeface="Tahoma" panose="020B0604030504040204" pitchFamily="34" charset="0"/>
                <a:cs typeface="Ali-A-Traditional" pitchFamily="2" charset="-78"/>
              </a:rPr>
              <a:t>– اتصلت </a:t>
            </a:r>
            <a:r>
              <a:rPr lang="ar-SA" sz="3200" b="0" i="0" dirty="0">
                <a:solidFill>
                  <a:srgbClr val="FF0000"/>
                </a:solidFill>
                <a:effectLst/>
                <a:latin typeface="Tahoma" panose="020B0604030504040204" pitchFamily="34" charset="0"/>
                <a:cs typeface="Ali-A-Traditional" pitchFamily="2" charset="-78"/>
              </a:rPr>
              <a:t>بالقاضي </a:t>
            </a:r>
            <a:r>
              <a:rPr lang="ar-SA" sz="3200" b="0" i="0" dirty="0">
                <a:solidFill>
                  <a:srgbClr val="333333"/>
                </a:solidFill>
                <a:effectLst/>
                <a:latin typeface="Tahoma" panose="020B0604030504040204" pitchFamily="34" charset="0"/>
                <a:cs typeface="Ali-A-Traditional" pitchFamily="2" charset="-78"/>
              </a:rPr>
              <a:t>.</a:t>
            </a:r>
            <a:endParaRPr lang="ar-IQ" sz="3200" b="0" i="0" dirty="0">
              <a:solidFill>
                <a:srgbClr val="333333"/>
              </a:solidFill>
              <a:effectLst/>
              <a:latin typeface="Tahoma" panose="020B0604030504040204" pitchFamily="34" charset="0"/>
              <a:cs typeface="Ali-A-Traditional" pitchFamily="2" charset="-78"/>
            </a:endParaRPr>
          </a:p>
          <a:p>
            <a:pPr algn="just"/>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3 – </a:t>
            </a:r>
            <a:r>
              <a:rPr lang="ar-SA" sz="3200" b="1" i="0" dirty="0">
                <a:solidFill>
                  <a:srgbClr val="FF0000"/>
                </a:solidFill>
                <a:effectLst/>
                <a:latin typeface="Tahoma" panose="020B0604030504040204" pitchFamily="34" charset="0"/>
                <a:cs typeface="Ali-A-Traditional" pitchFamily="2" charset="-78"/>
              </a:rPr>
              <a:t>الياء</a:t>
            </a:r>
            <a:r>
              <a:rPr lang="ar-SA" sz="3200" b="0" i="0" dirty="0">
                <a:solidFill>
                  <a:srgbClr val="333333"/>
                </a:solidFill>
                <a:effectLst/>
                <a:latin typeface="Tahoma" panose="020B0604030504040204" pitchFamily="34" charset="0"/>
                <a:cs typeface="Ali-A-Traditional" pitchFamily="2" charset="-78"/>
              </a:rPr>
              <a:t> ، ومواضعها :</a:t>
            </a:r>
          </a:p>
          <a:p>
            <a:pPr algn="just"/>
            <a:r>
              <a:rPr lang="ar-SA" sz="3200" b="0" i="0" dirty="0">
                <a:solidFill>
                  <a:srgbClr val="333333"/>
                </a:solidFill>
                <a:effectLst/>
                <a:latin typeface="Tahoma" panose="020B0604030504040204" pitchFamily="34" charset="0"/>
                <a:cs typeface="Ali-A-Traditional" pitchFamily="2" charset="-78"/>
              </a:rPr>
              <a:t>– الاسم المثنى ، مثال :</a:t>
            </a:r>
            <a:r>
              <a:rPr lang="ar-IQ" sz="3200" dirty="0">
                <a:solidFill>
                  <a:srgbClr val="333333"/>
                </a:solidFill>
                <a:latin typeface="Tahoma" panose="020B0604030504040204" pitchFamily="34" charset="0"/>
                <a:cs typeface="Ali-A-Traditional" pitchFamily="2" charset="-78"/>
              </a:rPr>
              <a:t>إنّ </a:t>
            </a:r>
            <a:r>
              <a:rPr lang="ar-IQ" sz="3200" dirty="0">
                <a:solidFill>
                  <a:srgbClr val="FF0000"/>
                </a:solidFill>
                <a:latin typeface="Tahoma" panose="020B0604030504040204" pitchFamily="34" charset="0"/>
                <a:cs typeface="Ali-A-Traditional" pitchFamily="2" charset="-78"/>
              </a:rPr>
              <a:t>ل</a:t>
            </a:r>
            <a:r>
              <a:rPr lang="ar-IQ" sz="3200" b="0" i="0" dirty="0">
                <a:solidFill>
                  <a:srgbClr val="FF0000"/>
                </a:solidFill>
                <a:effectLst/>
                <a:latin typeface="Tahoma" panose="020B0604030504040204" pitchFamily="34" charset="0"/>
                <a:cs typeface="Ali-A-Traditional" pitchFamily="2" charset="-78"/>
              </a:rPr>
              <a:t>لوالدين</a:t>
            </a:r>
            <a:r>
              <a:rPr lang="ar-IQ" sz="3200" b="0" i="0" dirty="0">
                <a:solidFill>
                  <a:srgbClr val="333333"/>
                </a:solidFill>
                <a:effectLst/>
                <a:latin typeface="Tahoma" panose="020B0604030504040204" pitchFamily="34" charset="0"/>
                <a:cs typeface="Ali-A-Traditional" pitchFamily="2" charset="-78"/>
              </a:rPr>
              <a:t> حقوقاً على الأبناءِ</a:t>
            </a:r>
            <a:r>
              <a:rPr lang="ar-SA" sz="3200" b="0" i="0" dirty="0">
                <a:solidFill>
                  <a:srgbClr val="333333"/>
                </a:solidFill>
                <a:effectLst/>
                <a:latin typeface="Tahoma" panose="020B0604030504040204" pitchFamily="34" charset="0"/>
                <a:cs typeface="Ali-A-Traditional" pitchFamily="2" charset="-78"/>
              </a:rPr>
              <a:t>.</a:t>
            </a:r>
          </a:p>
          <a:p>
            <a:pPr algn="just"/>
            <a:r>
              <a:rPr lang="ar-SA" sz="3200" b="0" i="0" dirty="0">
                <a:solidFill>
                  <a:srgbClr val="333333"/>
                </a:solidFill>
                <a:effectLst/>
                <a:latin typeface="Tahoma" panose="020B0604030504040204" pitchFamily="34" charset="0"/>
                <a:cs typeface="Ali-A-Traditional" pitchFamily="2" charset="-78"/>
              </a:rPr>
              <a:t>– جمع المذكر السالم، مثال قوله تعالى:” إِنَّا رَادُّوهُ إِلَيْكِ وَجَاعِلُوهُ مِنَ </a:t>
            </a:r>
            <a:r>
              <a:rPr lang="ar-SA" sz="3200" b="0" i="0" dirty="0">
                <a:solidFill>
                  <a:srgbClr val="FF0000"/>
                </a:solidFill>
                <a:effectLst/>
                <a:latin typeface="Tahoma" panose="020B0604030504040204" pitchFamily="34" charset="0"/>
                <a:cs typeface="Ali-A-Traditional" pitchFamily="2" charset="-78"/>
              </a:rPr>
              <a:t>الْمُرْسَلِينَ </a:t>
            </a:r>
            <a:r>
              <a:rPr lang="ar-SA" sz="3200" b="0" i="0" dirty="0">
                <a:solidFill>
                  <a:srgbClr val="333333"/>
                </a:solidFill>
                <a:effectLst/>
                <a:latin typeface="Tahoma" panose="020B0604030504040204" pitchFamily="34" charset="0"/>
                <a:cs typeface="Ali-A-Traditional" pitchFamily="2" charset="-78"/>
              </a:rPr>
              <a:t>”(القصص</a:t>
            </a:r>
            <a:r>
              <a:rPr lang="ar-IQ" sz="3200" b="0" i="0" dirty="0">
                <a:solidFill>
                  <a:srgbClr val="333333"/>
                </a:solidFill>
                <a:effectLst/>
                <a:latin typeface="Tahoma" panose="020B0604030504040204" pitchFamily="34" charset="0"/>
                <a:cs typeface="Ali-A-Traditional" pitchFamily="2" charset="-78"/>
              </a:rPr>
              <a:t>7</a:t>
            </a:r>
            <a:r>
              <a:rPr lang="ar-SA" sz="3200" b="0" i="0" dirty="0">
                <a:solidFill>
                  <a:srgbClr val="333333"/>
                </a:solidFill>
                <a:effectLst/>
                <a:latin typeface="Tahoma" panose="020B0604030504040204" pitchFamily="34" charset="0"/>
                <a:cs typeface="Ali-A-Traditional" pitchFamily="2" charset="-78"/>
              </a:rPr>
              <a:t>)</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a:t>
            </a:r>
          </a:p>
          <a:p>
            <a:pPr algn="just"/>
            <a:r>
              <a:rPr lang="ar-SA" sz="3200" b="0" i="0" dirty="0">
                <a:solidFill>
                  <a:srgbClr val="333333"/>
                </a:solidFill>
                <a:effectLst/>
                <a:latin typeface="Tahoma" panose="020B0604030504040204" pitchFamily="34" charset="0"/>
                <a:cs typeface="Ali-A-Traditional" pitchFamily="2" charset="-78"/>
              </a:rPr>
              <a:t>– الأسماء الخمسة ، مثال : لا تقل </a:t>
            </a:r>
            <a:r>
              <a:rPr lang="ar-SA" sz="3200" b="0" i="0" dirty="0">
                <a:solidFill>
                  <a:srgbClr val="FF0000"/>
                </a:solidFill>
                <a:effectLst/>
                <a:latin typeface="Tahoma" panose="020B0604030504040204" pitchFamily="34" charset="0"/>
                <a:cs typeface="Ali-A-Traditional" pitchFamily="2" charset="-78"/>
              </a:rPr>
              <a:t>بفيك</a:t>
            </a:r>
            <a:r>
              <a:rPr lang="ar-SA" sz="3200" b="0" i="0" dirty="0">
                <a:solidFill>
                  <a:srgbClr val="333333"/>
                </a:solidFill>
                <a:effectLst/>
                <a:latin typeface="Tahoma" panose="020B0604030504040204" pitchFamily="34" charset="0"/>
                <a:cs typeface="Ali-A-Traditional" pitchFamily="2" charset="-78"/>
              </a:rPr>
              <a:t> إلا الخير</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a:t>
            </a:r>
            <a:endParaRPr lang="ar-IQ" sz="3200" b="0" i="0" dirty="0">
              <a:solidFill>
                <a:srgbClr val="333333"/>
              </a:solidFill>
              <a:effectLst/>
              <a:latin typeface="Tahoma" panose="020B0604030504040204" pitchFamily="34" charset="0"/>
              <a:cs typeface="Ali-A-Traditional" pitchFamily="2" charset="-78"/>
            </a:endParaRPr>
          </a:p>
          <a:p>
            <a:pPr algn="just"/>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4 – </a:t>
            </a:r>
            <a:r>
              <a:rPr lang="ar-SA" sz="3200" b="1" i="0" dirty="0">
                <a:solidFill>
                  <a:srgbClr val="FF0000"/>
                </a:solidFill>
                <a:effectLst/>
                <a:latin typeface="Tahoma" panose="020B0604030504040204" pitchFamily="34" charset="0"/>
                <a:cs typeface="Ali-A-Traditional" pitchFamily="2" charset="-78"/>
              </a:rPr>
              <a:t>الفتحة</a:t>
            </a:r>
            <a:r>
              <a:rPr lang="ar-SA" sz="3200" b="0" i="0" dirty="0">
                <a:solidFill>
                  <a:srgbClr val="333333"/>
                </a:solidFill>
                <a:effectLst/>
                <a:latin typeface="Tahoma" panose="020B0604030504040204" pitchFamily="34" charset="0"/>
                <a:cs typeface="Ali-A-Traditional" pitchFamily="2" charset="-78"/>
              </a:rPr>
              <a:t> ، ومواضعها :</a:t>
            </a:r>
          </a:p>
          <a:p>
            <a:pPr algn="just"/>
            <a:r>
              <a:rPr lang="ar-SA" sz="3200" b="0" i="0" dirty="0">
                <a:solidFill>
                  <a:srgbClr val="333333"/>
                </a:solidFill>
                <a:effectLst/>
                <a:latin typeface="Tahoma" panose="020B0604030504040204" pitchFamily="34" charset="0"/>
                <a:cs typeface="Ali-A-Traditional" pitchFamily="2" charset="-78"/>
              </a:rPr>
              <a:t>– الاسم الممنوع من الصرف ، مثال : تجولت في </a:t>
            </a:r>
            <a:r>
              <a:rPr lang="ar-SA" sz="3200" b="0" i="0" dirty="0">
                <a:solidFill>
                  <a:srgbClr val="FF0000"/>
                </a:solidFill>
                <a:effectLst/>
                <a:latin typeface="Tahoma" panose="020B0604030504040204" pitchFamily="34" charset="0"/>
                <a:cs typeface="Ali-A-Traditional" pitchFamily="2" charset="-78"/>
              </a:rPr>
              <a:t>معالمَ</a:t>
            </a:r>
            <a:r>
              <a:rPr lang="ar-SA" sz="3200" b="0" i="0" dirty="0">
                <a:solidFill>
                  <a:srgbClr val="333333"/>
                </a:solidFill>
                <a:effectLst/>
                <a:latin typeface="Tahoma" panose="020B0604030504040204" pitchFamily="34" charset="0"/>
                <a:cs typeface="Ali-A-Traditional" pitchFamily="2" charset="-78"/>
              </a:rPr>
              <a:t> أثرية .</a:t>
            </a:r>
            <a:endParaRPr lang="ar-IQ" sz="3200" b="0" i="0" dirty="0">
              <a:solidFill>
                <a:srgbClr val="333333"/>
              </a:solidFill>
              <a:effectLst/>
              <a:latin typeface="Tahoma" panose="020B0604030504040204" pitchFamily="34" charset="0"/>
              <a:cs typeface="Ali-A-Traditional" pitchFamily="2" charset="-78"/>
            </a:endParaRPr>
          </a:p>
          <a:p>
            <a:pPr algn="just"/>
            <a:r>
              <a:rPr lang="ar-SA" sz="3200" b="1" i="0" dirty="0">
                <a:solidFill>
                  <a:srgbClr val="2F2F2F"/>
                </a:solidFill>
                <a:effectLst/>
                <a:latin typeface="Tajawal"/>
                <a:cs typeface="Ali-A-Traditional" pitchFamily="2" charset="-78"/>
              </a:rPr>
              <a:t>وه</a:t>
            </a:r>
            <a:r>
              <a:rPr lang="ar-IQ" sz="3200" b="1" i="0" dirty="0">
                <a:solidFill>
                  <a:srgbClr val="2F2F2F"/>
                </a:solidFill>
                <a:effectLst/>
                <a:latin typeface="Tajawal"/>
                <a:cs typeface="Ali-A-Traditional" pitchFamily="2" charset="-78"/>
              </a:rPr>
              <a:t>و</a:t>
            </a:r>
            <a:r>
              <a:rPr lang="ar-SA" sz="3200" b="1" i="0" dirty="0">
                <a:solidFill>
                  <a:srgbClr val="2F2F2F"/>
                </a:solidFill>
                <a:effectLst/>
                <a:latin typeface="Tajawal"/>
                <a:cs typeface="Ali-A-Traditional" pitchFamily="2" charset="-78"/>
              </a:rPr>
              <a:t>جمع تكسير ثالثه ألف زائدة، بعده</a:t>
            </a:r>
            <a:r>
              <a:rPr lang="ar-IQ" sz="3200" b="1" i="0" dirty="0">
                <a:solidFill>
                  <a:srgbClr val="2F2F2F"/>
                </a:solidFill>
                <a:effectLst/>
                <a:latin typeface="Tajawal"/>
                <a:cs typeface="Ali-A-Traditional" pitchFamily="2" charset="-78"/>
              </a:rPr>
              <a:t> </a:t>
            </a:r>
            <a:r>
              <a:rPr lang="ar-SA" sz="3200" b="1" i="0" dirty="0">
                <a:solidFill>
                  <a:srgbClr val="2F2F2F"/>
                </a:solidFill>
                <a:effectLst/>
                <a:latin typeface="Tajawal"/>
                <a:cs typeface="Ali-A-Traditional" pitchFamily="2" charset="-78"/>
              </a:rPr>
              <a:t>حرفان</a:t>
            </a:r>
            <a:r>
              <a:rPr lang="ar-IQ" sz="3200" b="1" i="0" dirty="0">
                <a:solidFill>
                  <a:srgbClr val="2F2F2F"/>
                </a:solidFill>
                <a:effectLst/>
                <a:latin typeface="Tajawal"/>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p:txBody>
      </p:sp>
    </p:spTree>
    <p:extLst>
      <p:ext uri="{BB962C8B-B14F-4D97-AF65-F5344CB8AC3E}">
        <p14:creationId xmlns:p14="http://schemas.microsoft.com/office/powerpoint/2010/main" val="237506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38357F29-90BF-4148-95E3-D96D28905C30}"/>
              </a:ext>
            </a:extLst>
          </p:cNvPr>
          <p:cNvSpPr txBox="1"/>
          <p:nvPr/>
        </p:nvSpPr>
        <p:spPr>
          <a:xfrm>
            <a:off x="254833" y="164892"/>
            <a:ext cx="11937166" cy="7478970"/>
          </a:xfrm>
          <a:prstGeom prst="rect">
            <a:avLst/>
          </a:prstGeom>
          <a:noFill/>
        </p:spPr>
        <p:txBody>
          <a:bodyPr wrap="square">
            <a:spAutoFit/>
          </a:bodyPr>
          <a:lstStyle/>
          <a:p>
            <a:pPr algn="r" rtl="0"/>
            <a:r>
              <a:rPr lang="ar-SA" sz="3200" b="1" i="0" dirty="0">
                <a:solidFill>
                  <a:srgbClr val="333333"/>
                </a:solidFill>
                <a:effectLst/>
                <a:latin typeface="Helvetica" panose="020B0604020202020204" pitchFamily="34" charset="0"/>
                <a:cs typeface="Ali-A-Traditional" pitchFamily="2" charset="-78"/>
              </a:rPr>
              <a:t>أنواع حروف الجر</a:t>
            </a:r>
            <a:r>
              <a:rPr lang="ar-IQ" sz="3200" b="1" dirty="0">
                <a:solidFill>
                  <a:srgbClr val="333333"/>
                </a:solidFill>
                <a:latin typeface="Helvetica" panose="020B0604020202020204" pitchFamily="34" charset="0"/>
                <a:cs typeface="Ali-A-Traditional" pitchFamily="2" charset="-78"/>
              </a:rPr>
              <a:t>:</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هناك ثلاثة أقسام لحروف الجر :</a:t>
            </a:r>
          </a:p>
          <a:p>
            <a:pPr algn="just"/>
            <a:r>
              <a:rPr lang="ar-SA" sz="3200" b="1" i="0" dirty="0">
                <a:solidFill>
                  <a:srgbClr val="333333"/>
                </a:solidFill>
                <a:effectLst/>
                <a:latin typeface="Tahoma" panose="020B0604030504040204" pitchFamily="34" charset="0"/>
                <a:cs typeface="Ali-A-Traditional" pitchFamily="2" charset="-78"/>
              </a:rPr>
              <a:t>1 – حروف أصلية</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تتميز حروف الجر الأصلية بأنها تحتاج إلى ( متعلق ) الذي لا يستغنى عنه مطلقا وهي : </a:t>
            </a:r>
            <a:r>
              <a:rPr lang="ar-SA" sz="3200" b="0" i="0" dirty="0">
                <a:solidFill>
                  <a:srgbClr val="FF0000"/>
                </a:solidFill>
                <a:effectLst/>
                <a:latin typeface="Tahoma" panose="020B0604030504040204" pitchFamily="34" charset="0"/>
                <a:cs typeface="Ali-A-Traditional" pitchFamily="2" charset="-78"/>
              </a:rPr>
              <a:t>إلى – على عن – التاء</a:t>
            </a:r>
            <a:r>
              <a:rPr lang="ar-SA" sz="3200" b="0" i="0" dirty="0">
                <a:solidFill>
                  <a:srgbClr val="333333"/>
                </a:solidFill>
                <a:effectLst/>
                <a:latin typeface="Tahoma" panose="020B0604030504040204" pitchFamily="34" charset="0"/>
                <a:cs typeface="Ali-A-Traditional" pitchFamily="2" charset="-78"/>
              </a:rPr>
              <a:t> وغيرها…، كأن تقول :</a:t>
            </a:r>
          </a:p>
          <a:p>
            <a:pPr algn="just"/>
            <a:r>
              <a:rPr lang="ar-SA" sz="3200" b="0" i="0" dirty="0">
                <a:solidFill>
                  <a:srgbClr val="008000"/>
                </a:solidFill>
                <a:effectLst/>
                <a:latin typeface="Tahoma" panose="020B0604030504040204" pitchFamily="34" charset="0"/>
                <a:cs typeface="Ali-A-Traditional" pitchFamily="2" charset="-78"/>
              </a:rPr>
              <a:t>– استعنتُ بالله .</a:t>
            </a:r>
            <a:endParaRPr lang="ar-SA" sz="3200" b="0" i="0" dirty="0">
              <a:solidFill>
                <a:srgbClr val="333333"/>
              </a:solidFill>
              <a:effectLst/>
              <a:latin typeface="Tahoma" panose="020B0604030504040204" pitchFamily="34" charset="0"/>
              <a:cs typeface="Ali-A-Traditional" pitchFamily="2" charset="-78"/>
            </a:endParaRPr>
          </a:p>
          <a:p>
            <a:pPr algn="just"/>
            <a:r>
              <a:rPr lang="ar-SA" sz="3200" b="1" i="0" dirty="0">
                <a:solidFill>
                  <a:srgbClr val="333333"/>
                </a:solidFill>
                <a:effectLst/>
                <a:latin typeface="Tahoma" panose="020B0604030504040204" pitchFamily="34" charset="0"/>
                <a:cs typeface="Ali-A-Traditional" pitchFamily="2" charset="-78"/>
              </a:rPr>
              <a:t>2 – حروف زائدة</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أحرف الجر الزائدة هي الأحرف التي نستغني عنها في الإعراب، ولا تحتاج إلى ( متعلق) وإنما جيء بها </a:t>
            </a:r>
            <a:r>
              <a:rPr lang="ar-SA" sz="3200" b="0" i="0" dirty="0">
                <a:solidFill>
                  <a:srgbClr val="FF0000"/>
                </a:solidFill>
                <a:effectLst/>
                <a:latin typeface="Tahoma" panose="020B0604030504040204" pitchFamily="34" charset="0"/>
                <a:cs typeface="Ali-A-Traditional" pitchFamily="2" charset="-78"/>
              </a:rPr>
              <a:t>للتوكيد</a:t>
            </a:r>
            <a:r>
              <a:rPr lang="ar-SA" sz="3200" b="0" i="0" dirty="0">
                <a:solidFill>
                  <a:srgbClr val="333333"/>
                </a:solidFill>
                <a:effectLst/>
                <a:latin typeface="Tahoma" panose="020B0604030504040204" pitchFamily="34" charset="0"/>
                <a:cs typeface="Ali-A-Traditional" pitchFamily="2" charset="-78"/>
              </a:rPr>
              <a:t> ، وهي : من – الباء – اللام ، كقول :</a:t>
            </a:r>
          </a:p>
          <a:p>
            <a:pPr algn="just"/>
            <a:r>
              <a:rPr lang="ar-SA" sz="3200" b="0" i="0" dirty="0">
                <a:solidFill>
                  <a:srgbClr val="008000"/>
                </a:solidFill>
                <a:effectLst/>
                <a:latin typeface="Tahoma" panose="020B0604030504040204" pitchFamily="34" charset="0"/>
                <a:cs typeface="Ali-A-Traditional" pitchFamily="2" charset="-78"/>
              </a:rPr>
              <a:t>– ما جاء من أحد .</a:t>
            </a:r>
            <a:r>
              <a:rPr lang="ar-SA" sz="3200" b="0" i="0" dirty="0">
                <a:solidFill>
                  <a:srgbClr val="333333"/>
                </a:solidFill>
                <a:effectLst/>
                <a:latin typeface="Tahoma" panose="020B0604030504040204" pitchFamily="34" charset="0"/>
                <a:cs typeface="Ali-A-Traditional" pitchFamily="2" charset="-78"/>
              </a:rPr>
              <a:t> ( يجب أن تسبق بنفي أو استفهام )</a:t>
            </a:r>
          </a:p>
          <a:p>
            <a:pPr algn="just"/>
            <a:r>
              <a:rPr lang="ar-SA" sz="3200" b="0" i="0" dirty="0">
                <a:solidFill>
                  <a:srgbClr val="333333"/>
                </a:solidFill>
                <a:effectLst/>
                <a:latin typeface="Tahoma" panose="020B0604030504040204" pitchFamily="34" charset="0"/>
                <a:cs typeface="Ali-A-Traditional" pitchFamily="2" charset="-78"/>
              </a:rPr>
              <a:t>– قال تعالى : ‘ </a:t>
            </a:r>
            <a:r>
              <a:rPr lang="ar-SA" sz="3200" b="0" i="0" dirty="0">
                <a:solidFill>
                  <a:srgbClr val="800080"/>
                </a:solidFill>
                <a:effectLst/>
                <a:latin typeface="Tahoma" panose="020B0604030504040204" pitchFamily="34" charset="0"/>
                <a:cs typeface="Ali-A-Traditional" pitchFamily="2" charset="-78"/>
              </a:rPr>
              <a:t>وكفى بالله نصيرا</a:t>
            </a:r>
            <a:r>
              <a:rPr lang="ar-SA" sz="3200" b="0" i="0" dirty="0">
                <a:solidFill>
                  <a:srgbClr val="333333"/>
                </a:solidFill>
                <a:effectLst/>
                <a:latin typeface="Tahoma" panose="020B0604030504040204" pitchFamily="34" charset="0"/>
                <a:cs typeface="Ali-A-Traditional" pitchFamily="2" charset="-78"/>
              </a:rPr>
              <a:t> ‘ ( النساء 45 ) . ( تقع في خبر ليس ، و بعد كلمة كفى )</a:t>
            </a:r>
          </a:p>
          <a:p>
            <a:pPr algn="just"/>
            <a:r>
              <a:rPr lang="ar-SA" sz="3200" b="0" i="0" dirty="0">
                <a:solidFill>
                  <a:srgbClr val="008000"/>
                </a:solidFill>
                <a:effectLst/>
                <a:latin typeface="Tahoma" panose="020B0604030504040204" pitchFamily="34" charset="0"/>
                <a:cs typeface="Ali-A-Traditional" pitchFamily="2" charset="-78"/>
              </a:rPr>
              <a:t>– يا للأغنياء .</a:t>
            </a:r>
            <a:r>
              <a:rPr lang="ar-SA" sz="3200" b="0" i="0" dirty="0">
                <a:solidFill>
                  <a:srgbClr val="333333"/>
                </a:solidFill>
                <a:effectLst/>
                <a:latin typeface="Tahoma" panose="020B0604030504040204" pitchFamily="34" charset="0"/>
                <a:cs typeface="Ali-A-Traditional" pitchFamily="2" charset="-78"/>
              </a:rPr>
              <a:t> ( تستعمل في الاستغاثة و</a:t>
            </a:r>
            <a:r>
              <a:rPr lang="ar-SA" sz="3200" b="0" i="0" u="none" strike="noStrike" dirty="0">
                <a:solidFill>
                  <a:srgbClr val="054ADA"/>
                </a:solidFill>
                <a:effectLst/>
                <a:latin typeface="Tahoma" panose="020B0604030504040204" pitchFamily="34" charset="0"/>
                <a:cs typeface="Ali-A-Traditional" pitchFamily="2" charset="-78"/>
                <a:hlinkClick r:id="rId2"/>
              </a:rPr>
              <a:t>التعجب</a:t>
            </a:r>
            <a:r>
              <a:rPr lang="ar-SA" sz="3200" b="0" i="0" dirty="0">
                <a:solidFill>
                  <a:srgbClr val="333333"/>
                </a:solidFill>
                <a:effectLst/>
                <a:latin typeface="Tahoma" panose="020B0604030504040204" pitchFamily="34" charset="0"/>
                <a:cs typeface="Ali-A-Traditional" pitchFamily="2" charset="-78"/>
              </a:rPr>
              <a:t> ) .</a:t>
            </a:r>
          </a:p>
          <a:p>
            <a:pPr algn="just"/>
            <a:r>
              <a:rPr lang="ar-SA" sz="3200" b="0" i="0" dirty="0">
                <a:solidFill>
                  <a:srgbClr val="333333"/>
                </a:solidFill>
                <a:effectLst/>
                <a:latin typeface="Tahoma" panose="020B0604030504040204" pitchFamily="34" charset="0"/>
                <a:cs typeface="Ali-A-Traditional" pitchFamily="2" charset="-78"/>
              </a:rPr>
              <a:t>– وما جمال</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المرء</a:t>
            </a:r>
            <a:r>
              <a:rPr lang="ar-IQ" sz="3200" dirty="0">
                <a:solidFill>
                  <a:srgbClr val="333333"/>
                </a:solidFill>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بدائم</a:t>
            </a:r>
            <a:r>
              <a:rPr lang="ar-IQ" sz="3200" b="0" i="0" dirty="0">
                <a:solidFill>
                  <a:srgbClr val="333333"/>
                </a:solidFill>
                <a:effectLst/>
                <a:latin typeface="Tahoma" panose="020B0604030504040204" pitchFamily="34" charset="0"/>
                <a:cs typeface="Ali-A-Traditional" pitchFamily="2" charset="-78"/>
              </a:rPr>
              <a:t>ٍ</a:t>
            </a:r>
            <a:r>
              <a:rPr lang="ar-SA" sz="3200" b="0" i="0" dirty="0">
                <a:solidFill>
                  <a:srgbClr val="333333"/>
                </a:solidFill>
                <a:effectLst/>
                <a:latin typeface="Tahoma" panose="020B0604030504040204" pitchFamily="34" charset="0"/>
                <a:cs typeface="Ali-A-Traditional" pitchFamily="2" charset="-78"/>
              </a:rPr>
              <a:t> ( يمكن الاستغناء عن حرف الباء ) .</a:t>
            </a:r>
          </a:p>
          <a:p>
            <a:pPr algn="just"/>
            <a:endParaRPr lang="ar-SA" sz="3200" b="0" i="0" dirty="0">
              <a:solidFill>
                <a:srgbClr val="333333"/>
              </a:solidFill>
              <a:effectLst/>
              <a:latin typeface="Tahoma" panose="020B0604030504040204" pitchFamily="34" charset="0"/>
              <a:cs typeface="Ali-A-Traditional" pitchFamily="2" charset="-78"/>
            </a:endParaRPr>
          </a:p>
          <a:p>
            <a:pPr algn="l"/>
            <a:r>
              <a:rPr lang="ar-SA" sz="3200" b="0" i="0" dirty="0">
                <a:solidFill>
                  <a:srgbClr val="333333"/>
                </a:solidFill>
                <a:effectLst/>
                <a:latin typeface="Tahoma" panose="020B0604030504040204" pitchFamily="34" charset="0"/>
                <a:cs typeface="Ali-A-Traditional" pitchFamily="2" charset="-78"/>
              </a:rPr>
              <a:t> </a:t>
            </a:r>
          </a:p>
        </p:txBody>
      </p:sp>
    </p:spTree>
    <p:extLst>
      <p:ext uri="{BB962C8B-B14F-4D97-AF65-F5344CB8AC3E}">
        <p14:creationId xmlns:p14="http://schemas.microsoft.com/office/powerpoint/2010/main" val="382668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074AD907-F46C-4B90-966B-54A520E565E9}"/>
              </a:ext>
            </a:extLst>
          </p:cNvPr>
          <p:cNvSpPr txBox="1"/>
          <p:nvPr/>
        </p:nvSpPr>
        <p:spPr>
          <a:xfrm>
            <a:off x="0" y="0"/>
            <a:ext cx="12191999" cy="6494085"/>
          </a:xfrm>
          <a:prstGeom prst="rect">
            <a:avLst/>
          </a:prstGeom>
          <a:noFill/>
        </p:spPr>
        <p:txBody>
          <a:bodyPr wrap="square">
            <a:spAutoFit/>
          </a:bodyPr>
          <a:lstStyle/>
          <a:p>
            <a:pPr algn="just"/>
            <a:r>
              <a:rPr lang="ar-SA" sz="3200" b="1" i="0" dirty="0">
                <a:solidFill>
                  <a:srgbClr val="333333"/>
                </a:solidFill>
                <a:effectLst/>
                <a:latin typeface="Tahoma" panose="020B0604030504040204" pitchFamily="34" charset="0"/>
                <a:cs typeface="Ali-A-Traditional" pitchFamily="2" charset="-78"/>
              </a:rPr>
              <a:t>3 – حروف شبيهة بالزائدة</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وهي أحرف لا يمكن الاستغناء عنها لا في اللفظ ولا في المعنى ولا تحتاج إلى متعلق ، وهو الحرف : رُبّ ، مثل :</a:t>
            </a:r>
          </a:p>
          <a:p>
            <a:pPr algn="just"/>
            <a:r>
              <a:rPr lang="ar-SA" sz="3200" b="0" i="0" dirty="0">
                <a:solidFill>
                  <a:srgbClr val="008000"/>
                </a:solidFill>
                <a:effectLst/>
                <a:latin typeface="Tahoma" panose="020B0604030504040204" pitchFamily="34" charset="0"/>
                <a:cs typeface="Ali-A-Traditional" pitchFamily="2" charset="-78"/>
              </a:rPr>
              <a:t>– ربّ ليل كأنه الصبح .</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 قول الشاعر : </a:t>
            </a:r>
            <a:r>
              <a:rPr lang="ar-SA" sz="3200" b="0" i="0" dirty="0">
                <a:solidFill>
                  <a:srgbClr val="008000"/>
                </a:solidFill>
                <a:effectLst/>
                <a:latin typeface="Tahoma" panose="020B0604030504040204" pitchFamily="34" charset="0"/>
                <a:cs typeface="Ali-A-Traditional" pitchFamily="2" charset="-78"/>
              </a:rPr>
              <a:t>وليل كموج البحر أرخى سدوله  *  علي بأنواع الهموم ليبتلي</a:t>
            </a:r>
            <a:endParaRPr lang="ar-SA"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والتقدير هنا : ورب ليل .</a:t>
            </a:r>
            <a:endParaRPr lang="ar-IQ" sz="3200" b="0" i="0" dirty="0">
              <a:solidFill>
                <a:srgbClr val="333333"/>
              </a:solidFill>
              <a:effectLst/>
              <a:latin typeface="Tahoma" panose="020B0604030504040204" pitchFamily="34" charset="0"/>
              <a:cs typeface="Ali-A-Traditional" pitchFamily="2" charset="-78"/>
            </a:endParaRPr>
          </a:p>
          <a:p>
            <a:pPr algn="just"/>
            <a:endParaRPr lang="ar-IQ"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جمع ابن مالك عدد حروف الجر ( عشرون حرفا ) وحصرها في قوله :</a:t>
            </a:r>
          </a:p>
          <a:p>
            <a:pPr algn="just"/>
            <a:r>
              <a:rPr lang="ar-SA" sz="3200" b="0" i="0" dirty="0">
                <a:solidFill>
                  <a:srgbClr val="333333"/>
                </a:solidFill>
                <a:effectLst/>
                <a:latin typeface="Tahoma" panose="020B0604030504040204" pitchFamily="34" charset="0"/>
                <a:cs typeface="Ali-A-Traditional" pitchFamily="2" charset="-78"/>
              </a:rPr>
              <a:t>هاكَ حروف الجر وهي </a:t>
            </a:r>
            <a:r>
              <a:rPr lang="ar-SA" sz="3200" b="0" i="0" dirty="0">
                <a:solidFill>
                  <a:srgbClr val="FF0000"/>
                </a:solidFill>
                <a:effectLst/>
                <a:latin typeface="Tahoma" panose="020B0604030504040204" pitchFamily="34" charset="0"/>
                <a:cs typeface="Ali-A-Traditional" pitchFamily="2" charset="-78"/>
              </a:rPr>
              <a:t>مِن إلى  *  حتى خلا حاشا عدا في عن على</a:t>
            </a:r>
          </a:p>
          <a:p>
            <a:pPr algn="just"/>
            <a:r>
              <a:rPr lang="ar-SA" sz="3200" b="0" i="0" dirty="0">
                <a:solidFill>
                  <a:srgbClr val="FF0000"/>
                </a:solidFill>
                <a:effectLst/>
                <a:latin typeface="Tahoma" panose="020B0604030504040204" pitchFamily="34" charset="0"/>
                <a:cs typeface="Ali-A-Traditional" pitchFamily="2" charset="-78"/>
              </a:rPr>
              <a:t>مُذ مُنذُ رُبّ  اللام كيْ  واو وتا  *  والكاف والبا ولعل ومتى</a:t>
            </a:r>
          </a:p>
          <a:p>
            <a:pPr algn="just"/>
            <a:endParaRPr lang="ar-IQ" sz="3200" b="0" i="0" dirty="0">
              <a:solidFill>
                <a:srgbClr val="333333"/>
              </a:solidFill>
              <a:effectLst/>
              <a:latin typeface="Tahoma" panose="020B0604030504040204" pitchFamily="34" charset="0"/>
              <a:cs typeface="Ali-A-Traditional" pitchFamily="2" charset="-78"/>
            </a:endParaRPr>
          </a:p>
          <a:p>
            <a:pPr algn="just"/>
            <a:r>
              <a:rPr lang="ar-SA" sz="3200" b="0" i="0" dirty="0">
                <a:solidFill>
                  <a:srgbClr val="333333"/>
                </a:solidFill>
                <a:effectLst/>
                <a:latin typeface="Tahoma" panose="020B0604030504040204" pitchFamily="34" charset="0"/>
                <a:cs typeface="Ali-A-Traditional" pitchFamily="2" charset="-78"/>
              </a:rPr>
              <a:t>ومن هذه الحروف العشرين ثلاثة خاصة بالاستثناء، وهي ( خلا – حاشا – عدا ) .</a:t>
            </a:r>
          </a:p>
          <a:p>
            <a:pPr algn="just"/>
            <a:endParaRPr lang="ar-SA" sz="3200" dirty="0">
              <a:cs typeface="Ali-A-Traditional" pitchFamily="2" charset="-78"/>
            </a:endParaRPr>
          </a:p>
        </p:txBody>
      </p:sp>
    </p:spTree>
    <p:extLst>
      <p:ext uri="{BB962C8B-B14F-4D97-AF65-F5344CB8AC3E}">
        <p14:creationId xmlns:p14="http://schemas.microsoft.com/office/powerpoint/2010/main" val="12245122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TM10001115[[fn=رزمة]]</Template>
  <TotalTime>370</TotalTime>
  <Words>3722</Words>
  <Application>Microsoft Office PowerPoint</Application>
  <PresentationFormat>شاشة عريضة</PresentationFormat>
  <Paragraphs>227</Paragraphs>
  <Slides>23</Slides>
  <Notes>2</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23</vt:i4>
      </vt:variant>
    </vt:vector>
  </HeadingPairs>
  <TitlesOfParts>
    <vt:vector size="32" baseType="lpstr">
      <vt:lpstr>Arial</vt:lpstr>
      <vt:lpstr>Calibri</vt:lpstr>
      <vt:lpstr>Calibri Light</vt:lpstr>
      <vt:lpstr>DroidArabicKufi-Regular</vt:lpstr>
      <vt:lpstr>Helvetica</vt:lpstr>
      <vt:lpstr>Tahoma</vt:lpstr>
      <vt:lpstr>Tajawal</vt:lpstr>
      <vt:lpstr>Traditional Arabic</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dc:creator>
  <cp:lastModifiedBy>C</cp:lastModifiedBy>
  <cp:revision>19</cp:revision>
  <dcterms:created xsi:type="dcterms:W3CDTF">2022-02-19T17:45:58Z</dcterms:created>
  <dcterms:modified xsi:type="dcterms:W3CDTF">2022-02-23T19:56:07Z</dcterms:modified>
</cp:coreProperties>
</file>