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notesMasterIdLst>
    <p:notesMasterId r:id="rId19"/>
  </p:notesMasterIdLst>
  <p:sldIdLst>
    <p:sldId id="269" r:id="rId2"/>
    <p:sldId id="271" r:id="rId3"/>
    <p:sldId id="270" r:id="rId4"/>
    <p:sldId id="266" r:id="rId5"/>
    <p:sldId id="267" r:id="rId6"/>
    <p:sldId id="272" r:id="rId7"/>
    <p:sldId id="275" r:id="rId8"/>
    <p:sldId id="273" r:id="rId9"/>
    <p:sldId id="276" r:id="rId10"/>
    <p:sldId id="274" r:id="rId11"/>
    <p:sldId id="257" r:id="rId12"/>
    <p:sldId id="278" r:id="rId13"/>
    <p:sldId id="279" r:id="rId14"/>
    <p:sldId id="280" r:id="rId15"/>
    <p:sldId id="262" r:id="rId16"/>
    <p:sldId id="264" r:id="rId17"/>
    <p:sldId id="277" r:id="rId18"/>
  </p:sldIdLst>
  <p:sldSz cx="9144000" cy="6858000" type="screen4x3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77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84380"/>
    <p:restoredTop sz="93981" autoAdjust="0"/>
  </p:normalViewPr>
  <p:slideViewPr>
    <p:cSldViewPr>
      <p:cViewPr varScale="1">
        <p:scale>
          <a:sx n="68" d="100"/>
          <a:sy n="68" d="100"/>
        </p:scale>
        <p:origin x="181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53.35938" units="1/cm"/>
          <inkml:channelProperty channel="Y" name="resolution" value="53.33333" units="1/cm"/>
          <inkml:channelProperty channel="T" name="resolution" value="1" units="1/dev"/>
        </inkml:channelProperties>
      </inkml:inkSource>
      <inkml:timestamp xml:id="ts0" timeString="2022-02-05T18:46:00.731"/>
    </inkml:context>
    <inkml:brush xml:id="br0">
      <inkml:brushProperty name="width" value="0.05" units="cm"/>
      <inkml:brushProperty name="height" value="0.05" units="cm"/>
      <inkml:brushProperty name="fitToCurve" value="1"/>
    </inkml:brush>
  </inkml:definitions>
  <inkml:trace contextRef="#ctx0" brushRef="#br0">0 0 0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8F8A249-DB97-46C7-AA6E-4A512A145456}" type="datetimeFigureOut">
              <a:rPr lang="he-IL" smtClean="0"/>
              <a:pPr/>
              <a:t>י"א/אדר א/תשפ"ב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856FFE0-2595-4F8E-805E-9D6A1D7F84C8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971787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56FFE0-2595-4F8E-805E-9D6A1D7F84C8}" type="slidenum">
              <a:rPr lang="he-IL" smtClean="0"/>
              <a:pPr/>
              <a:t>11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18270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4F30832-E7F4-441B-86B5-C6B1243776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8439018F-B683-4D9F-891D-832C59A4FB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6075271-E2E4-4258-8C4E-0288D84C4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21F96-8EB5-4E35-9785-407636F44651}" type="datetimeFigureOut">
              <a:rPr lang="he-IL" smtClean="0"/>
              <a:pPr/>
              <a:t>י"א/אדר א/תשפ"ב</a:t>
            </a:fld>
            <a:endParaRPr lang="he-IL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91C3F20-20F1-49BF-8651-E9D401B65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65A3193-85B4-4DCD-8E27-4851C40AF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6015E-C8AF-42BB-97B0-DF0F5794275E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51725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A1B9DC9-3106-4B59-8797-576271C14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0A463461-C05F-4BA2-98E5-670E9B0AF8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CFB6A5F-A62F-4837-A383-894D28ADA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21F96-8EB5-4E35-9785-407636F44651}" type="datetimeFigureOut">
              <a:rPr lang="he-IL" smtClean="0"/>
              <a:pPr/>
              <a:t>י"א/אדר א/תשפ"ב</a:t>
            </a:fld>
            <a:endParaRPr lang="he-IL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BB359EE-3C8E-4781-B8C2-D436F2660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C94F657-B4BE-4139-A338-5C77F00E2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6015E-C8AF-42BB-97B0-DF0F5794275E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28544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0DF98C24-0373-41A7-949D-22B839CDE7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5009D7D6-9D18-4503-BF0B-679FD4FEFD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A32BB7D-8955-42EC-ABDE-48E448402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21F96-8EB5-4E35-9785-407636F44651}" type="datetimeFigureOut">
              <a:rPr lang="he-IL" smtClean="0"/>
              <a:pPr/>
              <a:t>י"א/אדר א/תשפ"ב</a:t>
            </a:fld>
            <a:endParaRPr lang="he-IL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ED774CF-5A60-42E3-8BB3-35937C7B8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D89CD03-D6A1-4039-9C74-4AC3452BC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6015E-C8AF-42BB-97B0-DF0F5794275E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60913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35B2586-0A57-4EC5-8247-9E8FBE93D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18BD3243-358E-42EF-9749-FA394C73C5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608CFE5-5BB1-4024-9545-E65F3C862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21F96-8EB5-4E35-9785-407636F44651}" type="datetimeFigureOut">
              <a:rPr lang="he-IL" smtClean="0"/>
              <a:pPr/>
              <a:t>י"א/אדר א/תשפ"ב</a:t>
            </a:fld>
            <a:endParaRPr lang="he-IL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138E304-F324-40DE-8F83-9A3593157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2261D90-1A89-4699-846B-FABE378A1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6015E-C8AF-42BB-97B0-DF0F5794275E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63596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5369480-003A-4B7E-82DF-47C9C33C5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5ABC2022-5B09-4676-90C3-99CA8762B7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60BE8CA-C801-409C-85DF-BB114ABE1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21F96-8EB5-4E35-9785-407636F44651}" type="datetimeFigureOut">
              <a:rPr lang="he-IL" smtClean="0"/>
              <a:pPr/>
              <a:t>י"א/אדר א/תשפ"ב</a:t>
            </a:fld>
            <a:endParaRPr lang="he-IL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F70BA41-3B9D-4689-B171-0B0C006A5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87AA707-8423-458D-AA29-E87AAA4F0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6015E-C8AF-42BB-97B0-DF0F5794275E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07630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A404305-456F-4C4E-B1B2-B8DCB94A3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175E091-CFA6-4F9E-A905-BED8199482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F1B011FE-81C5-4E7B-A7C4-1A2303E895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8C734C57-40F5-4193-A4AE-2ED7A5FE9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21F96-8EB5-4E35-9785-407636F44651}" type="datetimeFigureOut">
              <a:rPr lang="he-IL" smtClean="0"/>
              <a:pPr/>
              <a:t>י"א/אדר א/תשפ"ב</a:t>
            </a:fld>
            <a:endParaRPr lang="he-IL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660E8AA5-2351-4BC5-8029-010B15250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DAD92D33-46CA-429E-AD2F-1FC4D473B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6015E-C8AF-42BB-97B0-DF0F5794275E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50295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67B96A9-6D99-44D7-B2C2-FF7A49BA8C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8823BA1A-4C23-4C9F-BFCB-E33663E093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05DA90D0-1E4F-4AFF-87EF-1FB64699F1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05FA7CAC-389A-4FBD-89E4-15025443C1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8A88A5EE-98E7-4071-ACF9-D8D849C7F0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5DCD79DD-96B5-4989-94BF-B5142345F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21F96-8EB5-4E35-9785-407636F44651}" type="datetimeFigureOut">
              <a:rPr lang="he-IL" smtClean="0"/>
              <a:pPr/>
              <a:t>י"א/אדר א/תשפ"ב</a:t>
            </a:fld>
            <a:endParaRPr lang="he-IL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B54D3DFC-5A76-418B-BEE8-52A69A366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3778713A-DF57-4C60-A499-783A89EFA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6015E-C8AF-42BB-97B0-DF0F5794275E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1198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2D314D4-FAF8-4E2D-87C5-B021BC616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140BC059-2FE0-485E-B97B-0898C1AF6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21F96-8EB5-4E35-9785-407636F44651}" type="datetimeFigureOut">
              <a:rPr lang="he-IL" smtClean="0"/>
              <a:pPr/>
              <a:t>י"א/אדר א/תשפ"ב</a:t>
            </a:fld>
            <a:endParaRPr lang="he-IL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087064EA-589A-4142-9E4E-9243A9ADD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55810A5C-3BB7-4519-8F7D-57AD89664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6015E-C8AF-42BB-97B0-DF0F5794275E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95812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1010FBE3-CB8B-4338-B78D-242A8FBEC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21F96-8EB5-4E35-9785-407636F44651}" type="datetimeFigureOut">
              <a:rPr lang="he-IL" smtClean="0"/>
              <a:pPr/>
              <a:t>י"א/אדר א/תשפ"ב</a:t>
            </a:fld>
            <a:endParaRPr lang="he-IL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A0EF174B-852E-4345-B910-871FB8380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C9083667-C940-4E83-895C-326F18C13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6015E-C8AF-42BB-97B0-DF0F5794275E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90683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F431A66-D784-4630-955C-C1B242C30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86A67BB6-50C7-4C78-838F-D18C815373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D3C4F118-1B36-4AF3-872C-7741B98550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ED5F0A1A-13C6-4745-B99C-57AEBE953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21F96-8EB5-4E35-9785-407636F44651}" type="datetimeFigureOut">
              <a:rPr lang="he-IL" smtClean="0"/>
              <a:pPr/>
              <a:t>י"א/אדר א/תשפ"ב</a:t>
            </a:fld>
            <a:endParaRPr lang="he-IL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1711E2C3-8523-4581-ADF8-180AB7810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3D45B7B3-2EAF-4630-97D9-869C1A929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6015E-C8AF-42BB-97B0-DF0F5794275E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62545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AE545B5-C503-4D74-8EC4-1E1657A85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C22A9F7B-F1C7-40C6-9915-29601238E4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344F728C-A5FC-4AF2-806B-B9030E8ACF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A2669441-750C-44A4-99AF-FD5987BB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21F96-8EB5-4E35-9785-407636F44651}" type="datetimeFigureOut">
              <a:rPr lang="he-IL" smtClean="0"/>
              <a:pPr/>
              <a:t>י"א/אדר א/תשפ"ב</a:t>
            </a:fld>
            <a:endParaRPr lang="he-IL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2E0B12C5-D813-4339-8F12-6AC3D76A2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247F1CA4-AA1A-4235-B370-FFBE02B50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6015E-C8AF-42BB-97B0-DF0F5794275E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6043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8E0F2425-7439-4AD0-A9E7-E2D1F5C80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9F50AE3F-BBDC-4CC6-833B-D550A61DDA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83BB124-651A-4868-B71B-B97886E1C1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21F96-8EB5-4E35-9785-407636F44651}" type="datetimeFigureOut">
              <a:rPr lang="he-IL" smtClean="0"/>
              <a:pPr/>
              <a:t>י"א/אדר א/תשפ"ב</a:t>
            </a:fld>
            <a:endParaRPr lang="he-IL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6BD8BEB-A122-4AEA-8AF5-38874A4DDE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7D5298E-DD94-4081-9286-1875463BBE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6015E-C8AF-42BB-97B0-DF0F5794275E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50959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r" defTabSz="685800" rtl="1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dinahx.com/showthread.php?t=7937" TargetMode="Externa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dinahx.com/showthread.php?t=7937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ouaid.com/2019/07/ichtiqaq-sifa-mochabaha.html" TargetMode="External"/><Relationship Id="rId2" Type="http://schemas.openxmlformats.org/officeDocument/2006/relationships/hyperlink" Target="https://www.faouaid.com/2019/07/ichtiqaq-ism-faeel-ism-mafeooul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aouaid.com/2020/03/gamee-modakar-salim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ربع نص 4">
            <a:extLst>
              <a:ext uri="{FF2B5EF4-FFF2-40B4-BE49-F238E27FC236}">
                <a16:creationId xmlns:a16="http://schemas.microsoft.com/office/drawing/2014/main" id="{911B2604-C8D4-4036-AB02-773679957ED0}"/>
              </a:ext>
            </a:extLst>
          </p:cNvPr>
          <p:cNvSpPr txBox="1"/>
          <p:nvPr/>
        </p:nvSpPr>
        <p:spPr>
          <a:xfrm>
            <a:off x="-108520" y="0"/>
            <a:ext cx="9252520" cy="85071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3200" b="1" i="0" dirty="0">
                <a:solidFill>
                  <a:srgbClr val="FFC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المجرورات في اللغة العربية</a:t>
            </a:r>
            <a:endParaRPr lang="ar-IQ" sz="3200" b="1" i="0" dirty="0">
              <a:solidFill>
                <a:srgbClr val="FFC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50000"/>
              </a:lnSpc>
            </a:pPr>
            <a:r>
              <a:rPr lang="ar-SA" sz="28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الجّرّ أو الخفض </a:t>
            </a:r>
            <a:r>
              <a:rPr lang="ar-SA" sz="28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في اللّغة العربيّة خاصّ </a:t>
            </a:r>
            <a:r>
              <a:rPr lang="ar-SA" sz="2800" b="1" i="0" u="sng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بالأسماء دون الأفعال والحروف</a:t>
            </a:r>
            <a:r>
              <a:rPr lang="ar-SA" sz="28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،</a:t>
            </a:r>
            <a:r>
              <a:rPr lang="ar-SA" sz="28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الأسماء، فالحرف لا يمكن أن يكون مضافًا أو مضافًا إليه، وكذلك الفعل، ويجب ألّا يفصل بين المضاف والمضاف إليه بأيّ فاصل، ويكون هذا التّرتيب ضمن جملة اسميّة أو فعليّة</a:t>
            </a:r>
            <a:r>
              <a:rPr lang="ar-IQ" sz="28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ar-SA" sz="28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الأسماء، فالحرف لا يمكن أن يكون مضافًا أو مضافًا إليه، وكذلك الفعل، ويجب ألّا يفصل بين المضاف والمضاف إليه بأيّ فاصل، ويكون هذا التّرتيب ضمن جملة اسميّة أو فعليّة</a:t>
            </a:r>
            <a:r>
              <a:rPr lang="ar-IQ" sz="28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ar-SA" sz="28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ar-IQ" sz="2800" b="1" i="0" dirty="0">
              <a:solidFill>
                <a:srgbClr val="333333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50000"/>
              </a:lnSpc>
            </a:pPr>
            <a:r>
              <a:rPr lang="ar-SA" sz="28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فالمجرورات</a:t>
            </a:r>
            <a:r>
              <a:rPr lang="ar-SA" sz="28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في اللغة  العربية </a:t>
            </a:r>
            <a:r>
              <a:rPr lang="ar-SA" sz="28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تُطلق على </a:t>
            </a:r>
            <a:r>
              <a:rPr lang="ar-SA" sz="2800" b="1" i="0" u="sng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الأسماء المعربة </a:t>
            </a:r>
            <a:r>
              <a:rPr lang="ar-SA" sz="28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دون غيرها</a:t>
            </a:r>
            <a:r>
              <a:rPr lang="ar-IQ" sz="28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ar-IQ" sz="2800" b="1" i="0" dirty="0">
              <a:solidFill>
                <a:srgbClr val="333333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50000"/>
              </a:lnSpc>
            </a:pPr>
            <a:r>
              <a:rPr lang="ar-SA" sz="28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علامة إعرابها</a:t>
            </a:r>
            <a:r>
              <a:rPr lang="ar-IQ" sz="28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5143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ar-SA" sz="28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IQ" sz="28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ar-SA" sz="28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الكسرة</a:t>
            </a:r>
            <a:r>
              <a:rPr lang="ar-IQ" sz="28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r>
              <a:rPr lang="ar-SA" sz="28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ar-IQ" sz="2800" b="1" i="0" dirty="0">
              <a:solidFill>
                <a:srgbClr val="333333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50000"/>
              </a:lnSpc>
            </a:pPr>
            <a:br>
              <a:rPr lang="ar-SA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ar-SA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25301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ربع نص 4">
            <a:extLst>
              <a:ext uri="{FF2B5EF4-FFF2-40B4-BE49-F238E27FC236}">
                <a16:creationId xmlns:a16="http://schemas.microsoft.com/office/drawing/2014/main" id="{7D82F296-0672-4B2B-84BD-61160D6EEF9A}"/>
              </a:ext>
            </a:extLst>
          </p:cNvPr>
          <p:cNvSpPr txBox="1"/>
          <p:nvPr/>
        </p:nvSpPr>
        <p:spPr>
          <a:xfrm>
            <a:off x="0" y="0"/>
            <a:ext cx="9144000" cy="69865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 fontAlgn="base"/>
            <a:r>
              <a:rPr lang="ar-SA" sz="3200" b="1" i="0" u="none" strike="noStrike" dirty="0">
                <a:solidFill>
                  <a:srgbClr val="3D85C6"/>
                </a:solidFill>
                <a:effectLst/>
                <a:latin typeface="Arial" panose="020B0604020202020204" pitchFamily="34" charset="0"/>
              </a:rPr>
              <a:t>صور الإضافة المعنوية:</a:t>
            </a:r>
            <a:endParaRPr lang="ar-SA" sz="3200" b="1" i="0" u="none" strike="noStrike" dirty="0">
              <a:effectLst/>
              <a:latin typeface="Arial" panose="020B0604020202020204" pitchFamily="34" charset="0"/>
            </a:endParaRPr>
          </a:p>
          <a:p>
            <a:pPr algn="just" rtl="1" fontAlgn="base"/>
            <a:r>
              <a:rPr lang="ar-SA" sz="3200" b="1" i="0" u="none" strike="noStrike" dirty="0">
                <a:solidFill>
                  <a:srgbClr val="5B6C77"/>
                </a:solidFill>
                <a:effectLst/>
                <a:latin typeface="Arial" panose="020B0604020202020204" pitchFamily="34" charset="0"/>
              </a:rPr>
              <a:t>الإضافة المعنوية لها صور ثلاث:</a:t>
            </a:r>
          </a:p>
          <a:p>
            <a:pPr algn="just" rtl="1" fontAlgn="base"/>
            <a:r>
              <a:rPr lang="ar-SA" sz="3200" b="1" i="0" u="none" strike="noStrike" dirty="0">
                <a:solidFill>
                  <a:srgbClr val="E69138"/>
                </a:solidFill>
                <a:effectLst/>
                <a:latin typeface="Arial" panose="020B0604020202020204" pitchFamily="34" charset="0"/>
              </a:rPr>
              <a:t>صورة الإضافة المعنوية الأولى:</a:t>
            </a:r>
            <a:r>
              <a:rPr lang="ar-SA" sz="3200" b="1" i="0" u="none" strike="noStrike" dirty="0">
                <a:solidFill>
                  <a:srgbClr val="5B6C77"/>
                </a:solidFill>
                <a:effectLst/>
                <a:latin typeface="Arial" panose="020B0604020202020204" pitchFamily="34" charset="0"/>
              </a:rPr>
              <a:t> ما تأتي بمعني "في" وضابطها ما كان المضاف إليه ظرفا للمضاف، وبعبارة أقرب: أن يصح إحلال المضاف في المضاف إليه وتقدير "في" بينهما، كقولنا: "سهرُ الليلِ ويقظةُ النهارِ" ، وقول الله تعالى: {يَا صَاحِبَيِ السِّجْنِ} وقوله أيضا: {بَلْ مَكْرُ اللَّيْلِ وَالنَّهَارِ}.</a:t>
            </a:r>
          </a:p>
          <a:p>
            <a:pPr algn="just" rtl="1" fontAlgn="base"/>
            <a:r>
              <a:rPr lang="ar-SA" sz="3200" b="1" i="0" u="none" strike="noStrike" dirty="0">
                <a:solidFill>
                  <a:srgbClr val="E69138"/>
                </a:solidFill>
                <a:effectLst/>
                <a:latin typeface="Arial" panose="020B0604020202020204" pitchFamily="34" charset="0"/>
              </a:rPr>
              <a:t>صورة الإضافة المعنوية الثانية:</a:t>
            </a:r>
            <a:r>
              <a:rPr lang="ar-SA" sz="3200" b="1" i="0" u="none" strike="noStrike" dirty="0">
                <a:solidFill>
                  <a:srgbClr val="5B6C77"/>
                </a:solidFill>
                <a:effectLst/>
                <a:latin typeface="Arial" panose="020B0604020202020204" pitchFamily="34" charset="0"/>
              </a:rPr>
              <a:t> ما تأتي بمعنى "من" وضابطها -في تحديد النحاة- ما كان المضاف إليه كلًّا للمضاف، وبعبارة أخرى: ما كان المضاف جزءا من المضاف إليه ويصح تقدير "مِنْ" بينهما، كقولنا "بدلةُ صوفٍ وقميصُ حريرٍ وخاتمُ ذهبٍ".</a:t>
            </a:r>
          </a:p>
          <a:p>
            <a:pPr algn="just" rtl="1" fontAlgn="base"/>
            <a:r>
              <a:rPr lang="ar-SA" sz="3200" b="1" i="0" u="none" strike="noStrike" dirty="0">
                <a:solidFill>
                  <a:srgbClr val="E69138"/>
                </a:solidFill>
                <a:effectLst/>
                <a:latin typeface="Arial" panose="020B0604020202020204" pitchFamily="34" charset="0"/>
              </a:rPr>
              <a:t>صورة الإضافة المعنوية الثالثة:</a:t>
            </a:r>
            <a:r>
              <a:rPr lang="ar-SA" sz="3200" b="1" i="0" u="none" strike="noStrike" dirty="0">
                <a:solidFill>
                  <a:srgbClr val="5B6C77"/>
                </a:solidFill>
                <a:effectLst/>
                <a:latin typeface="Arial" panose="020B0604020202020204" pitchFamily="34" charset="0"/>
              </a:rPr>
              <a:t> ما تأتي بمعنى "اللام" وهي غير النوعين السابقين، وهي كثيرة جدا في اللغة العربية، مثل "صداقةُ العمر وأستاذُ المادّةِ وحريةُ الوطنِ وحضارةُ الأمةِ".</a:t>
            </a:r>
          </a:p>
        </p:txBody>
      </p:sp>
    </p:spTree>
    <p:extLst>
      <p:ext uri="{BB962C8B-B14F-4D97-AF65-F5344CB8AC3E}">
        <p14:creationId xmlns:p14="http://schemas.microsoft.com/office/powerpoint/2010/main" val="10773138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892480" cy="2736304"/>
          </a:xfrm>
        </p:spPr>
        <p:txBody>
          <a:bodyPr>
            <a:noAutofit/>
          </a:bodyPr>
          <a:lstStyle/>
          <a:p>
            <a:pPr algn="just"/>
            <a:r>
              <a:rPr lang="ar-SA" sz="3200" b="1" i="0" dirty="0">
                <a:solidFill>
                  <a:schemeClr val="tx1"/>
                </a:solidFill>
                <a:effectLst/>
                <a:latin typeface="+mn-lt"/>
              </a:rPr>
              <a:t>هناك أسماء لا يمكن أن تضاف إلى ما بعدها ، أي أنها إذا وردت في جملة فيستحيل أن يأتي بعدها مضاف إليه، وهذه الأسماء مثل :</a:t>
            </a:r>
            <a:r>
              <a:rPr lang="ar-IQ" sz="3200" b="1" i="0" dirty="0"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lang="ar-SA" sz="3200" b="1" i="0" dirty="0" err="1">
                <a:solidFill>
                  <a:schemeClr val="tx1"/>
                </a:solidFill>
                <a:effectLst/>
                <a:latin typeface="+mn-lt"/>
              </a:rPr>
              <a:t>الض</a:t>
            </a:r>
            <a:r>
              <a:rPr lang="ar-JO" sz="3200" b="1" i="0" dirty="0">
                <a:solidFill>
                  <a:schemeClr val="tx1"/>
                </a:solidFill>
                <a:effectLst/>
                <a:latin typeface="+mn-lt"/>
              </a:rPr>
              <a:t>ّ</a:t>
            </a:r>
            <a:r>
              <a:rPr lang="ar-SA" sz="3200" b="1" i="0" dirty="0">
                <a:solidFill>
                  <a:schemeClr val="tx1"/>
                </a:solidFill>
                <a:effectLst/>
                <a:latin typeface="+mn-lt"/>
              </a:rPr>
              <a:t>مائر- أسماء الإشارة- الأسماء الموصولة- أسماء الشرط- أسماء الاستفهام </a:t>
            </a:r>
            <a:r>
              <a:rPr lang="ar-SA" sz="3200" b="1" dirty="0">
                <a:latin typeface="+mn-lt"/>
              </a:rPr>
              <a:t>ماعدا ( أي </a:t>
            </a:r>
            <a:r>
              <a:rPr lang="ar-SA" sz="3200" b="1" i="0" dirty="0">
                <a:solidFill>
                  <a:schemeClr val="tx1"/>
                </a:solidFill>
                <a:effectLst/>
                <a:latin typeface="+mn-lt"/>
              </a:rPr>
              <a:t>)</a:t>
            </a:r>
            <a:r>
              <a:rPr lang="ar-IQ" sz="3200" b="1" i="0" dirty="0">
                <a:solidFill>
                  <a:schemeClr val="tx1"/>
                </a:solidFill>
                <a:effectLst/>
                <a:latin typeface="+mn-lt"/>
              </a:rPr>
              <a:t>، </a:t>
            </a:r>
            <a:r>
              <a:rPr lang="ar-SA" sz="3200" b="1" i="0" dirty="0">
                <a:solidFill>
                  <a:schemeClr val="tx1"/>
                </a:solidFill>
                <a:effectLst/>
                <a:latin typeface="Verdana"/>
              </a:rPr>
              <a:t>إذا اتصل اسم ظاهر بأي ضمير من الضمائر المتصلة فالاسم مضاف والضمير في محل جر مضاف إليه:</a:t>
            </a:r>
            <a:r>
              <a:rPr lang="ar-SA" sz="3200" b="1" i="0" dirty="0"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lang="ar-SA" sz="3200" b="1" i="0" dirty="0">
                <a:solidFill>
                  <a:schemeClr val="bg1"/>
                </a:solidFill>
                <a:effectLst/>
                <a:latin typeface="+mn-lt"/>
              </a:rPr>
              <a:t>..</a:t>
            </a:r>
            <a:endParaRPr lang="he-IL" sz="3200" b="1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574158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9788446-6BC3-4A89-A5F7-32EC330F73FA}"/>
              </a:ext>
            </a:extLst>
          </p:cNvPr>
          <p:cNvSpPr txBox="1"/>
          <p:nvPr/>
        </p:nvSpPr>
        <p:spPr>
          <a:xfrm>
            <a:off x="179512" y="-23798"/>
            <a:ext cx="8964488" cy="74789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i="1" u="sng" dirty="0">
                <a:solidFill>
                  <a:srgbClr val="FF0000"/>
                </a:solidFill>
              </a:rPr>
              <a:t>[</a:t>
            </a:r>
            <a:r>
              <a:rPr lang="en-US" sz="3200" b="1" i="1" u="sng" dirty="0" err="1">
                <a:solidFill>
                  <a:srgbClr val="FF0000"/>
                </a:solidFill>
              </a:rPr>
              <a:t>حكم</a:t>
            </a:r>
            <a:r>
              <a:rPr lang="en-US" sz="3200" b="1" i="1" u="sng" dirty="0">
                <a:solidFill>
                  <a:srgbClr val="FF0000"/>
                </a:solidFill>
              </a:rPr>
              <a:t> </a:t>
            </a:r>
            <a:r>
              <a:rPr lang="en-US" sz="3200" b="1" i="1" u="sng" dirty="0" err="1">
                <a:solidFill>
                  <a:srgbClr val="FF0000"/>
                </a:solidFill>
              </a:rPr>
              <a:t>إضافة</a:t>
            </a:r>
            <a:r>
              <a:rPr lang="en-US" sz="3200" b="1" i="1" u="sng" dirty="0">
                <a:solidFill>
                  <a:srgbClr val="FF0000"/>
                </a:solidFill>
              </a:rPr>
              <a:t> </a:t>
            </a:r>
            <a:r>
              <a:rPr lang="en-US" sz="3200" b="1" i="1" u="sng" dirty="0" err="1">
                <a:solidFill>
                  <a:srgbClr val="FF0000"/>
                </a:solidFill>
              </a:rPr>
              <a:t>الشيء</a:t>
            </a:r>
            <a:r>
              <a:rPr lang="en-US" sz="3200" b="1" i="1" u="sng" dirty="0">
                <a:solidFill>
                  <a:srgbClr val="FF0000"/>
                </a:solidFill>
              </a:rPr>
              <a:t> </a:t>
            </a:r>
            <a:r>
              <a:rPr lang="en-US" sz="3200" b="1" i="1" u="sng" dirty="0" err="1">
                <a:solidFill>
                  <a:srgbClr val="FF0000"/>
                </a:solidFill>
              </a:rPr>
              <a:t>لما</a:t>
            </a:r>
            <a:r>
              <a:rPr lang="en-US" sz="3200" b="1" i="1" u="sng" dirty="0">
                <a:solidFill>
                  <a:srgbClr val="FF0000"/>
                </a:solidFill>
              </a:rPr>
              <a:t> </a:t>
            </a:r>
            <a:r>
              <a:rPr lang="en-US" sz="3200" b="1" i="1" u="sng" dirty="0" err="1">
                <a:solidFill>
                  <a:srgbClr val="FF0000"/>
                </a:solidFill>
              </a:rPr>
              <a:t>يتحد</a:t>
            </a:r>
            <a:r>
              <a:rPr lang="en-US" sz="3200" b="1" i="1" u="sng" dirty="0">
                <a:solidFill>
                  <a:srgbClr val="FF0000"/>
                </a:solidFill>
              </a:rPr>
              <a:t> </a:t>
            </a:r>
            <a:r>
              <a:rPr lang="en-US" sz="3200" b="1" i="1" u="sng" dirty="0" err="1">
                <a:solidFill>
                  <a:srgbClr val="FF0000"/>
                </a:solidFill>
              </a:rPr>
              <a:t>معه</a:t>
            </a:r>
            <a:r>
              <a:rPr lang="en-US" sz="3200" b="1" i="1" u="sng" dirty="0">
                <a:solidFill>
                  <a:srgbClr val="FF0000"/>
                </a:solidFill>
              </a:rPr>
              <a:t> </a:t>
            </a:r>
            <a:r>
              <a:rPr lang="en-US" sz="3200" b="1" i="1" u="sng" dirty="0" err="1">
                <a:solidFill>
                  <a:srgbClr val="FF0000"/>
                </a:solidFill>
              </a:rPr>
              <a:t>في</a:t>
            </a:r>
            <a:r>
              <a:rPr lang="en-US" sz="3200" b="1" i="1" u="sng" dirty="0">
                <a:solidFill>
                  <a:srgbClr val="FF0000"/>
                </a:solidFill>
              </a:rPr>
              <a:t> </a:t>
            </a:r>
            <a:r>
              <a:rPr lang="en-US" sz="3200" b="1" i="1" u="sng" dirty="0" err="1">
                <a:solidFill>
                  <a:srgbClr val="FF0000"/>
                </a:solidFill>
              </a:rPr>
              <a:t>المعنى</a:t>
            </a:r>
            <a:r>
              <a:rPr lang="en-US" sz="3200" b="1" i="1" u="sng" dirty="0">
                <a:solidFill>
                  <a:srgbClr val="FF0000"/>
                </a:solidFill>
              </a:rPr>
              <a:t>]</a:t>
            </a:r>
            <a:endParaRPr lang="ar-IQ" sz="3200" b="1" i="1" u="sng" dirty="0">
              <a:solidFill>
                <a:srgbClr val="FF0000"/>
              </a:solidFill>
            </a:endParaRPr>
          </a:p>
          <a:p>
            <a:endParaRPr lang="ar-IQ" sz="3200" b="1" dirty="0"/>
          </a:p>
          <a:p>
            <a:r>
              <a:rPr lang="ar-IQ" sz="3200" b="1" dirty="0"/>
              <a:t>   </a:t>
            </a:r>
            <a:r>
              <a:rPr lang="en-US" sz="3200" b="1" dirty="0" err="1"/>
              <a:t>ولا</a:t>
            </a:r>
            <a:r>
              <a:rPr lang="en-US" sz="3200" b="1" dirty="0"/>
              <a:t> </a:t>
            </a:r>
            <a:r>
              <a:rPr lang="en-US" sz="3200" b="1" dirty="0" err="1"/>
              <a:t>يضاف</a:t>
            </a:r>
            <a:r>
              <a:rPr lang="en-US" sz="3200" b="1" dirty="0"/>
              <a:t> </a:t>
            </a:r>
            <a:r>
              <a:rPr lang="en-US" sz="3200" b="1" dirty="0" err="1"/>
              <a:t>اسم</a:t>
            </a:r>
            <a:r>
              <a:rPr lang="en-US" sz="3200" b="1" dirty="0"/>
              <a:t> </a:t>
            </a:r>
            <a:r>
              <a:rPr lang="en-US" sz="3200" b="1" dirty="0" err="1"/>
              <a:t>لما</a:t>
            </a:r>
            <a:r>
              <a:rPr lang="en-US" sz="3200" b="1" dirty="0"/>
              <a:t> </a:t>
            </a:r>
            <a:r>
              <a:rPr lang="en-US" sz="3200" b="1" dirty="0" err="1"/>
              <a:t>به</a:t>
            </a:r>
            <a:r>
              <a:rPr lang="en-US" sz="3200" b="1" dirty="0"/>
              <a:t> </a:t>
            </a:r>
            <a:r>
              <a:rPr lang="en-US" sz="3200" b="1" dirty="0" err="1"/>
              <a:t>اتحد</a:t>
            </a:r>
            <a:r>
              <a:rPr lang="en-US" sz="3200" b="1" dirty="0"/>
              <a:t> </a:t>
            </a:r>
            <a:r>
              <a:rPr lang="en-US" sz="3200" b="1" dirty="0" err="1"/>
              <a:t>معنى</a:t>
            </a:r>
            <a:r>
              <a:rPr lang="en-US" sz="3200" b="1" dirty="0"/>
              <a:t>] </a:t>
            </a:r>
            <a:r>
              <a:rPr lang="en-US" sz="3200" b="1" dirty="0" err="1"/>
              <a:t>من</a:t>
            </a:r>
            <a:r>
              <a:rPr lang="en-US" sz="3200" b="1" dirty="0"/>
              <a:t> </a:t>
            </a:r>
            <a:r>
              <a:rPr lang="en-US" sz="3200" b="1" dirty="0" err="1"/>
              <a:t>المعلوم</a:t>
            </a:r>
            <a:r>
              <a:rPr lang="en-US" sz="3200" b="1" dirty="0"/>
              <a:t> </a:t>
            </a:r>
            <a:r>
              <a:rPr lang="en-US" sz="3200" b="1" dirty="0" err="1"/>
              <a:t>أن</a:t>
            </a:r>
            <a:r>
              <a:rPr lang="en-US" sz="3200" b="1" dirty="0"/>
              <a:t> </a:t>
            </a:r>
            <a:r>
              <a:rPr lang="en-US" sz="3200" b="1" dirty="0" err="1"/>
              <a:t>المضاف</a:t>
            </a:r>
            <a:r>
              <a:rPr lang="en-US" sz="3200" b="1" dirty="0"/>
              <a:t> </a:t>
            </a:r>
            <a:r>
              <a:rPr lang="en-US" sz="3200" b="1" dirty="0" err="1"/>
              <a:t>غير</a:t>
            </a:r>
            <a:r>
              <a:rPr lang="en-US" sz="3200" b="1" dirty="0"/>
              <a:t> </a:t>
            </a:r>
            <a:r>
              <a:rPr lang="en-US" sz="3200" b="1" dirty="0" err="1"/>
              <a:t>المضاف</a:t>
            </a:r>
            <a:r>
              <a:rPr lang="en-US" sz="3200" b="1" dirty="0"/>
              <a:t> </a:t>
            </a:r>
            <a:r>
              <a:rPr lang="en-US" sz="3200" b="1" dirty="0" err="1"/>
              <a:t>إليه</a:t>
            </a:r>
            <a:r>
              <a:rPr lang="en-US" sz="3200" b="1" dirty="0"/>
              <a:t>[</a:t>
            </a:r>
          </a:p>
          <a:p>
            <a:r>
              <a:rPr lang="en-US" sz="3200" b="1" dirty="0"/>
              <a:t>   </a:t>
            </a:r>
            <a:r>
              <a:rPr lang="en-US" sz="3200" b="1" dirty="0" err="1"/>
              <a:t>فتقول</a:t>
            </a:r>
            <a:r>
              <a:rPr lang="en-US" sz="3200" b="1" dirty="0"/>
              <a:t>: </a:t>
            </a:r>
            <a:r>
              <a:rPr lang="en-US" sz="3200" b="1" dirty="0" err="1">
                <a:solidFill>
                  <a:srgbClr val="FF0000"/>
                </a:solidFill>
              </a:rPr>
              <a:t>غلام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زيد</a:t>
            </a:r>
            <a:r>
              <a:rPr lang="en-US" sz="3200" b="1" dirty="0">
                <a:solidFill>
                  <a:srgbClr val="FF0000"/>
                </a:solidFill>
              </a:rPr>
              <a:t>، </a:t>
            </a:r>
            <a:r>
              <a:rPr lang="en-US" sz="3200" b="1" dirty="0" err="1">
                <a:solidFill>
                  <a:srgbClr val="FF0000"/>
                </a:solidFill>
              </a:rPr>
              <a:t>وفرس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محمد</a:t>
            </a:r>
            <a:r>
              <a:rPr lang="en-US" sz="3200" b="1" dirty="0">
                <a:solidFill>
                  <a:srgbClr val="FF0000"/>
                </a:solidFill>
              </a:rPr>
              <a:t>، </a:t>
            </a:r>
            <a:r>
              <a:rPr lang="en-US" sz="3200" b="1" dirty="0" err="1">
                <a:solidFill>
                  <a:srgbClr val="FF0000"/>
                </a:solidFill>
              </a:rPr>
              <a:t>وكتاب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الطالب</a:t>
            </a:r>
            <a:r>
              <a:rPr lang="en-US" sz="3200" b="1" dirty="0">
                <a:solidFill>
                  <a:srgbClr val="FF0000"/>
                </a:solidFill>
              </a:rPr>
              <a:t>، </a:t>
            </a:r>
            <a:r>
              <a:rPr lang="en-US" sz="3200" b="1" dirty="0" err="1">
                <a:solidFill>
                  <a:srgbClr val="FF0000"/>
                </a:solidFill>
              </a:rPr>
              <a:t>وتقول</a:t>
            </a:r>
            <a:r>
              <a:rPr lang="en-US" sz="3200" b="1" dirty="0">
                <a:solidFill>
                  <a:srgbClr val="FF0000"/>
                </a:solidFill>
              </a:rPr>
              <a:t>: </a:t>
            </a:r>
            <a:r>
              <a:rPr lang="en-US" sz="3200" b="1" dirty="0" err="1">
                <a:solidFill>
                  <a:srgbClr val="FF0000"/>
                </a:solidFill>
              </a:rPr>
              <a:t>صاحب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البيت</a:t>
            </a:r>
            <a:r>
              <a:rPr lang="en-US" sz="3200" b="1" dirty="0">
                <a:solidFill>
                  <a:srgbClr val="FF0000"/>
                </a:solidFill>
              </a:rPr>
              <a:t>، </a:t>
            </a:r>
            <a:r>
              <a:rPr lang="en-US" sz="3200" b="1" dirty="0" err="1">
                <a:solidFill>
                  <a:srgbClr val="FF0000"/>
                </a:solidFill>
              </a:rPr>
              <a:t>صاحب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الدكان</a:t>
            </a:r>
            <a:r>
              <a:rPr lang="en-US" sz="3200" b="1" dirty="0"/>
              <a:t>، </a:t>
            </a:r>
            <a:r>
              <a:rPr lang="en-US" sz="3200" b="1" dirty="0" err="1"/>
              <a:t>فالمضاف</a:t>
            </a:r>
            <a:r>
              <a:rPr lang="en-US" sz="3200" b="1" dirty="0"/>
              <a:t> </a:t>
            </a:r>
            <a:r>
              <a:rPr lang="en-US" sz="3200" b="1" dirty="0" err="1"/>
              <a:t>غير</a:t>
            </a:r>
            <a:r>
              <a:rPr lang="en-US" sz="3200" b="1" dirty="0"/>
              <a:t> </a:t>
            </a:r>
            <a:r>
              <a:rPr lang="en-US" sz="3200" b="1" dirty="0" err="1"/>
              <a:t>المضاف</a:t>
            </a:r>
            <a:r>
              <a:rPr lang="en-US" sz="3200" b="1" dirty="0"/>
              <a:t> </a:t>
            </a:r>
            <a:r>
              <a:rPr lang="en-US" sz="3200" b="1" dirty="0" err="1"/>
              <a:t>إليه</a:t>
            </a:r>
            <a:r>
              <a:rPr lang="en-US" sz="3200" b="1" dirty="0"/>
              <a:t>، </a:t>
            </a:r>
            <a:r>
              <a:rPr lang="en-US" sz="3200" b="1" dirty="0" err="1"/>
              <a:t>يقول</a:t>
            </a:r>
            <a:r>
              <a:rPr lang="en-US" sz="3200" b="1" dirty="0"/>
              <a:t> </a:t>
            </a:r>
            <a:r>
              <a:rPr lang="en-US" sz="3200" b="1" dirty="0" err="1"/>
              <a:t>المؤلف</a:t>
            </a:r>
            <a:r>
              <a:rPr lang="en-US" sz="3200" b="1" dirty="0"/>
              <a:t>: </a:t>
            </a:r>
            <a:r>
              <a:rPr lang="ar-IQ" sz="3200" b="1" dirty="0"/>
              <a:t>(</a:t>
            </a:r>
            <a:r>
              <a:rPr lang="en-US" sz="3200" b="1" dirty="0" err="1"/>
              <a:t>ولا</a:t>
            </a:r>
            <a:r>
              <a:rPr lang="en-US" sz="3200" b="1" dirty="0"/>
              <a:t> </a:t>
            </a:r>
            <a:r>
              <a:rPr lang="en-US" sz="3200" b="1" dirty="0" err="1"/>
              <a:t>يضاف</a:t>
            </a:r>
            <a:r>
              <a:rPr lang="en-US" sz="3200" b="1" dirty="0"/>
              <a:t> </a:t>
            </a:r>
            <a:r>
              <a:rPr lang="en-US" sz="3200" b="1" dirty="0" err="1"/>
              <a:t>اسم</a:t>
            </a:r>
            <a:r>
              <a:rPr lang="en-US" sz="3200" b="1" dirty="0"/>
              <a:t> </a:t>
            </a:r>
            <a:r>
              <a:rPr lang="en-US" sz="3200" b="1" dirty="0" err="1"/>
              <a:t>لما</a:t>
            </a:r>
            <a:r>
              <a:rPr lang="en-US" sz="3200" b="1" dirty="0"/>
              <a:t> </a:t>
            </a:r>
            <a:r>
              <a:rPr lang="en-US" sz="3200" b="1" dirty="0" err="1"/>
              <a:t>به</a:t>
            </a:r>
            <a:r>
              <a:rPr lang="en-US" sz="3200" b="1" dirty="0"/>
              <a:t> </a:t>
            </a:r>
            <a:r>
              <a:rPr lang="en-US" sz="3200" b="1" dirty="0" err="1"/>
              <a:t>اتحد</a:t>
            </a:r>
            <a:r>
              <a:rPr lang="en-US" sz="3200" b="1" dirty="0"/>
              <a:t> </a:t>
            </a:r>
            <a:r>
              <a:rPr lang="en-US" sz="3200" b="1" dirty="0" err="1"/>
              <a:t>معنى</a:t>
            </a:r>
            <a:r>
              <a:rPr lang="ar-IQ" sz="3200" b="1" dirty="0"/>
              <a:t>).</a:t>
            </a:r>
            <a:endParaRPr lang="en-US" sz="3200" b="1" dirty="0"/>
          </a:p>
          <a:p>
            <a:r>
              <a:rPr lang="ar-IQ" sz="3200" b="1" dirty="0"/>
              <a:t>   </a:t>
            </a:r>
            <a:r>
              <a:rPr lang="en-US" sz="3200" b="1" dirty="0" err="1"/>
              <a:t>يعني</a:t>
            </a:r>
            <a:r>
              <a:rPr lang="en-US" sz="3200" b="1" dirty="0"/>
              <a:t>: </a:t>
            </a:r>
            <a:r>
              <a:rPr lang="en-US" sz="3200" b="1" dirty="0" err="1"/>
              <a:t>لما</a:t>
            </a:r>
            <a:r>
              <a:rPr lang="en-US" sz="3200" b="1" dirty="0"/>
              <a:t> </a:t>
            </a:r>
            <a:r>
              <a:rPr lang="en-US" sz="3200" b="1" dirty="0" err="1"/>
              <a:t>هو</a:t>
            </a:r>
            <a:r>
              <a:rPr lang="en-US" sz="3200" b="1" dirty="0"/>
              <a:t> </a:t>
            </a:r>
            <a:r>
              <a:rPr lang="en-US" sz="3200" b="1" dirty="0" err="1"/>
              <a:t>في</a:t>
            </a:r>
            <a:r>
              <a:rPr lang="en-US" sz="3200" b="1" dirty="0"/>
              <a:t> </a:t>
            </a:r>
            <a:r>
              <a:rPr lang="en-US" sz="3200" b="1" dirty="0" err="1"/>
              <a:t>معناه</a:t>
            </a:r>
            <a:r>
              <a:rPr lang="en-US" sz="3200" b="1" dirty="0"/>
              <a:t>، </a:t>
            </a:r>
            <a:r>
              <a:rPr lang="en-US" sz="3200" b="1" dirty="0" err="1"/>
              <a:t>فلا</a:t>
            </a:r>
            <a:r>
              <a:rPr lang="en-US" sz="3200" b="1" dirty="0"/>
              <a:t> </a:t>
            </a:r>
            <a:r>
              <a:rPr lang="en-US" sz="3200" b="1" dirty="0" err="1"/>
              <a:t>تقول</a:t>
            </a:r>
            <a:r>
              <a:rPr lang="en-US" sz="3200" b="1" dirty="0"/>
              <a:t> </a:t>
            </a:r>
            <a:r>
              <a:rPr lang="en-US" sz="3200" b="1" dirty="0" err="1"/>
              <a:t>مثلا</a:t>
            </a:r>
            <a:r>
              <a:rPr lang="en-US" sz="3200" b="1" dirty="0"/>
              <a:t>: </a:t>
            </a:r>
            <a:r>
              <a:rPr lang="en-US" sz="3200" b="1" dirty="0" err="1"/>
              <a:t>هذا</a:t>
            </a:r>
            <a:r>
              <a:rPr lang="en-US" sz="3200" b="1" dirty="0"/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كتاب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كتاب</a:t>
            </a:r>
            <a:r>
              <a:rPr lang="en-US" sz="3200" b="1" dirty="0">
                <a:solidFill>
                  <a:srgbClr val="FF0000"/>
                </a:solidFill>
              </a:rPr>
              <a:t>، </a:t>
            </a:r>
            <a:r>
              <a:rPr lang="en-US" sz="3200" b="1" dirty="0" err="1">
                <a:solidFill>
                  <a:srgbClr val="FF0000"/>
                </a:solidFill>
              </a:rPr>
              <a:t>وهذا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مسجد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مسجد</a:t>
            </a:r>
            <a:r>
              <a:rPr lang="en-US" sz="3200" b="1" dirty="0">
                <a:solidFill>
                  <a:srgbClr val="FF0000"/>
                </a:solidFill>
              </a:rPr>
              <a:t>، </a:t>
            </a:r>
            <a:r>
              <a:rPr lang="en-US" sz="3200" b="1" dirty="0" err="1">
                <a:solidFill>
                  <a:srgbClr val="FF0000"/>
                </a:solidFill>
              </a:rPr>
              <a:t>وهذا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غلام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غلام</a:t>
            </a:r>
            <a:r>
              <a:rPr lang="en-US" sz="3200" b="1" dirty="0"/>
              <a:t>، </a:t>
            </a:r>
            <a:r>
              <a:rPr lang="en-US" sz="3200" b="1" dirty="0" err="1"/>
              <a:t>وتريد</a:t>
            </a:r>
            <a:r>
              <a:rPr lang="en-US" sz="3200" b="1" dirty="0"/>
              <a:t> </a:t>
            </a:r>
            <a:r>
              <a:rPr lang="en-US" sz="3200" b="1" dirty="0" err="1"/>
              <a:t>أن</a:t>
            </a:r>
            <a:r>
              <a:rPr lang="en-US" sz="3200" b="1" dirty="0"/>
              <a:t> </a:t>
            </a:r>
            <a:r>
              <a:rPr lang="en-US" sz="3200" b="1" dirty="0" err="1"/>
              <a:t>الثاني</a:t>
            </a:r>
            <a:r>
              <a:rPr lang="en-US" sz="3200" b="1" dirty="0"/>
              <a:t> </a:t>
            </a:r>
            <a:r>
              <a:rPr lang="en-US" sz="3200" b="1" dirty="0" err="1"/>
              <a:t>هو</a:t>
            </a:r>
            <a:r>
              <a:rPr lang="en-US" sz="3200" b="1" dirty="0"/>
              <a:t> </a:t>
            </a:r>
            <a:r>
              <a:rPr lang="en-US" sz="3200" b="1" dirty="0" err="1"/>
              <a:t>الأول</a:t>
            </a:r>
            <a:r>
              <a:rPr lang="en-US" sz="3200" b="1" dirty="0"/>
              <a:t>، </a:t>
            </a:r>
            <a:r>
              <a:rPr lang="en-US" sz="3200" b="1" dirty="0" err="1"/>
              <a:t>لكن</a:t>
            </a:r>
            <a:r>
              <a:rPr lang="en-US" sz="3200" b="1" dirty="0"/>
              <a:t> </a:t>
            </a:r>
            <a:r>
              <a:rPr lang="en-US" sz="3200" b="1" dirty="0" err="1"/>
              <a:t>قد</a:t>
            </a:r>
            <a:r>
              <a:rPr lang="en-US" sz="3200" b="1" dirty="0"/>
              <a:t> </a:t>
            </a:r>
            <a:r>
              <a:rPr lang="en-US" sz="3200" b="1" dirty="0" err="1"/>
              <a:t>ورد</a:t>
            </a:r>
            <a:r>
              <a:rPr lang="en-US" sz="3200" b="1" dirty="0"/>
              <a:t> </a:t>
            </a:r>
            <a:r>
              <a:rPr lang="en-US" sz="3200" b="1" dirty="0" err="1"/>
              <a:t>في</a:t>
            </a:r>
            <a:r>
              <a:rPr lang="en-US" sz="3200" b="1" dirty="0"/>
              <a:t> </a:t>
            </a:r>
            <a:r>
              <a:rPr lang="en-US" sz="3200" b="1" dirty="0" err="1"/>
              <a:t>اللغة</a:t>
            </a:r>
            <a:r>
              <a:rPr lang="en-US" sz="3200" b="1" dirty="0"/>
              <a:t> العربية </a:t>
            </a:r>
            <a:r>
              <a:rPr lang="en-US" sz="3200" b="1" dirty="0" err="1"/>
              <a:t>ما</a:t>
            </a:r>
            <a:r>
              <a:rPr lang="en-US" sz="3200" b="1" dirty="0"/>
              <a:t> </a:t>
            </a:r>
            <a:r>
              <a:rPr lang="en-US" sz="3200" b="1" dirty="0" err="1"/>
              <a:t>يدل</a:t>
            </a:r>
            <a:r>
              <a:rPr lang="en-US" sz="3200" b="1" dirty="0"/>
              <a:t> </a:t>
            </a:r>
            <a:r>
              <a:rPr lang="en-US" sz="3200" b="1" dirty="0" err="1"/>
              <a:t>على</a:t>
            </a:r>
            <a:r>
              <a:rPr lang="en-US" sz="3200" b="1" dirty="0"/>
              <a:t> </a:t>
            </a:r>
            <a:r>
              <a:rPr lang="en-US" sz="3200" b="1" dirty="0" err="1"/>
              <a:t>إضافة</a:t>
            </a:r>
            <a:r>
              <a:rPr lang="en-US" sz="3200" b="1" dirty="0"/>
              <a:t> </a:t>
            </a:r>
            <a:r>
              <a:rPr lang="en-US" sz="3200" b="1" dirty="0" err="1"/>
              <a:t>الشيء</a:t>
            </a:r>
            <a:r>
              <a:rPr lang="en-US" sz="3200" b="1" dirty="0"/>
              <a:t> </a:t>
            </a:r>
            <a:r>
              <a:rPr lang="en-US" sz="3200" b="1" dirty="0" err="1"/>
              <a:t>إلى</a:t>
            </a:r>
            <a:r>
              <a:rPr lang="en-US" sz="3200" b="1" dirty="0"/>
              <a:t> </a:t>
            </a:r>
            <a:r>
              <a:rPr lang="en-US" sz="3200" b="1" dirty="0" err="1"/>
              <a:t>نفسه</a:t>
            </a:r>
            <a:r>
              <a:rPr lang="en-US" sz="3200" b="1" dirty="0"/>
              <a:t>، </a:t>
            </a:r>
            <a:r>
              <a:rPr lang="en-US" sz="3200" b="1" dirty="0" err="1"/>
              <a:t>من</a:t>
            </a:r>
            <a:r>
              <a:rPr lang="en-US" sz="3200" b="1" dirty="0"/>
              <a:t> </a:t>
            </a:r>
            <a:r>
              <a:rPr lang="en-US" sz="3200" b="1" dirty="0" err="1"/>
              <a:t>ذلك</a:t>
            </a:r>
            <a:r>
              <a:rPr lang="en-US" sz="3200" b="1" dirty="0"/>
              <a:t> </a:t>
            </a:r>
            <a:r>
              <a:rPr lang="en-US" sz="3200" b="1" dirty="0" err="1"/>
              <a:t>قولهم</a:t>
            </a:r>
            <a:r>
              <a:rPr lang="en-US" sz="3200" b="1" dirty="0"/>
              <a:t>:</a:t>
            </a:r>
            <a:endParaRPr lang="ar-IQ" sz="3200" b="1" dirty="0"/>
          </a:p>
          <a:p>
            <a:r>
              <a:rPr lang="ar-IQ" sz="3200" b="1" dirty="0"/>
              <a:t>   </a:t>
            </a:r>
          </a:p>
          <a:p>
            <a:r>
              <a:rPr lang="en-US" sz="3200" b="1" dirty="0" err="1">
                <a:solidFill>
                  <a:srgbClr val="FF0000"/>
                </a:solidFill>
              </a:rPr>
              <a:t>مسجد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الجامع</a:t>
            </a:r>
            <a:r>
              <a:rPr lang="en-US" sz="3200" b="1" dirty="0"/>
              <a:t>، </a:t>
            </a:r>
            <a:r>
              <a:rPr lang="en-US" sz="3200" b="1" dirty="0" err="1"/>
              <a:t>معلوم</a:t>
            </a:r>
            <a:r>
              <a:rPr lang="en-US" sz="3200" b="1" dirty="0"/>
              <a:t> </a:t>
            </a:r>
            <a:r>
              <a:rPr lang="en-US" sz="3200" b="1" dirty="0" err="1"/>
              <a:t>أن</a:t>
            </a:r>
            <a:r>
              <a:rPr lang="en-US" sz="3200" b="1" dirty="0"/>
              <a:t> </a:t>
            </a:r>
            <a:r>
              <a:rPr lang="en-US" sz="3200" b="1" dirty="0" err="1"/>
              <a:t>المسجد</a:t>
            </a:r>
            <a:r>
              <a:rPr lang="en-US" sz="3200" b="1" dirty="0"/>
              <a:t> </a:t>
            </a:r>
            <a:r>
              <a:rPr lang="en-US" sz="3200" b="1" dirty="0" err="1"/>
              <a:t>هو</a:t>
            </a:r>
            <a:r>
              <a:rPr lang="en-US" sz="3200" b="1" dirty="0"/>
              <a:t> </a:t>
            </a:r>
            <a:r>
              <a:rPr lang="en-US" sz="3200" b="1" dirty="0" err="1"/>
              <a:t>الجامع</a:t>
            </a:r>
            <a:r>
              <a:rPr lang="en-US" sz="3200" b="1" dirty="0"/>
              <a:t>، </a:t>
            </a:r>
            <a:r>
              <a:rPr lang="en-US" sz="3200" b="1" dirty="0" err="1"/>
              <a:t>فتؤول</a:t>
            </a:r>
            <a:r>
              <a:rPr lang="en-US" sz="3200" b="1" dirty="0"/>
              <a:t> </a:t>
            </a:r>
            <a:r>
              <a:rPr lang="en-US" sz="3200" b="1" dirty="0" err="1"/>
              <a:t>فتجعل</a:t>
            </a:r>
            <a:r>
              <a:rPr lang="en-US" sz="3200" b="1" dirty="0"/>
              <a:t> </a:t>
            </a:r>
            <a:r>
              <a:rPr lang="en-US" sz="3200" b="1" dirty="0" err="1"/>
              <a:t>مسجد</a:t>
            </a:r>
            <a:r>
              <a:rPr lang="en-US" sz="3200" b="1" dirty="0"/>
              <a:t> </a:t>
            </a:r>
            <a:r>
              <a:rPr lang="en-US" sz="3200" b="1" dirty="0" err="1"/>
              <a:t>الجامع</a:t>
            </a:r>
            <a:r>
              <a:rPr lang="en-US" sz="3200" b="1" dirty="0"/>
              <a:t> </a:t>
            </a:r>
            <a:r>
              <a:rPr lang="en-US" sz="3200" b="1" dirty="0" err="1"/>
              <a:t>بمعنى</a:t>
            </a:r>
            <a:r>
              <a:rPr lang="en-US" sz="3200" b="1" dirty="0"/>
              <a:t> </a:t>
            </a:r>
            <a:r>
              <a:rPr lang="en-US" sz="3200" b="1" dirty="0" err="1"/>
              <a:t>أنه</a:t>
            </a:r>
            <a:r>
              <a:rPr lang="en-US" sz="3200" b="1" dirty="0"/>
              <a:t> </a:t>
            </a:r>
            <a:r>
              <a:rPr lang="en-US" sz="3200" b="1" dirty="0" err="1"/>
              <a:t>مسمى</a:t>
            </a:r>
            <a:r>
              <a:rPr lang="en-US" sz="3200" b="1" dirty="0"/>
              <a:t> </a:t>
            </a:r>
            <a:r>
              <a:rPr lang="en-US" sz="3200" b="1" dirty="0" err="1"/>
              <a:t>هذا</a:t>
            </a:r>
            <a:r>
              <a:rPr lang="en-US" sz="3200" b="1" dirty="0"/>
              <a:t> </a:t>
            </a:r>
            <a:r>
              <a:rPr lang="en-US" sz="3200" b="1" dirty="0" err="1"/>
              <a:t>الاسم</a:t>
            </a:r>
            <a:r>
              <a:rPr lang="en-US" sz="3200" b="1" dirty="0"/>
              <a:t>، </a:t>
            </a:r>
            <a:r>
              <a:rPr lang="en-US" sz="3200" b="1" dirty="0" err="1"/>
              <a:t>فمسجد</a:t>
            </a:r>
            <a:r>
              <a:rPr lang="en-US" sz="3200" b="1" dirty="0"/>
              <a:t> </a:t>
            </a:r>
            <a:r>
              <a:rPr lang="en-US" sz="3200" b="1" dirty="0" err="1"/>
              <a:t>بمعنى</a:t>
            </a:r>
            <a:r>
              <a:rPr lang="en-US" sz="3200" b="1" dirty="0"/>
              <a:t> </a:t>
            </a:r>
            <a:r>
              <a:rPr lang="en-US" sz="3200" b="1" dirty="0" err="1"/>
              <a:t>المسمى</a:t>
            </a:r>
            <a:r>
              <a:rPr lang="en-US" sz="3200" b="1" dirty="0"/>
              <a:t> </a:t>
            </a:r>
            <a:r>
              <a:rPr lang="en-US" sz="3200" b="1" dirty="0" err="1"/>
              <a:t>والجامع</a:t>
            </a:r>
            <a:r>
              <a:rPr lang="en-US" sz="3200" b="1" dirty="0"/>
              <a:t> </a:t>
            </a:r>
            <a:r>
              <a:rPr lang="en-US" sz="3200" b="1" dirty="0" err="1"/>
              <a:t>بمعنى</a:t>
            </a:r>
            <a:r>
              <a:rPr lang="en-US" sz="3200" b="1" dirty="0"/>
              <a:t> </a:t>
            </a:r>
            <a:r>
              <a:rPr lang="en-US" sz="3200" b="1" dirty="0" err="1"/>
              <a:t>الاسم</a:t>
            </a:r>
            <a:r>
              <a:rPr lang="en-US" sz="3200" b="1" dirty="0"/>
              <a:t>.</a:t>
            </a:r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9504501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D5032340-1D21-4BC3-8D89-E076E576596A}"/>
              </a:ext>
            </a:extLst>
          </p:cNvPr>
          <p:cNvSpPr txBox="1"/>
          <p:nvPr/>
        </p:nvSpPr>
        <p:spPr>
          <a:xfrm>
            <a:off x="0" y="1"/>
            <a:ext cx="9144000" cy="69865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 err="1"/>
              <a:t>ويقولون</a:t>
            </a:r>
            <a:r>
              <a:rPr lang="en-US" sz="3200" b="1" dirty="0"/>
              <a:t>: </a:t>
            </a:r>
            <a:r>
              <a:rPr lang="en-US" sz="3200" b="1" dirty="0" err="1">
                <a:solidFill>
                  <a:srgbClr val="FF0000"/>
                </a:solidFill>
              </a:rPr>
              <a:t>سعيد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كرز</a:t>
            </a:r>
            <a:r>
              <a:rPr lang="en-US" sz="3200" b="1" dirty="0"/>
              <a:t>.</a:t>
            </a:r>
          </a:p>
          <a:p>
            <a:r>
              <a:rPr lang="en-US" sz="3200" b="1" dirty="0" err="1">
                <a:solidFill>
                  <a:srgbClr val="FF0000"/>
                </a:solidFill>
              </a:rPr>
              <a:t>سعيد</a:t>
            </a:r>
            <a:r>
              <a:rPr lang="en-US" sz="3200" b="1" dirty="0"/>
              <a:t>: </a:t>
            </a:r>
            <a:r>
              <a:rPr lang="en-US" sz="3200" b="1" dirty="0" err="1"/>
              <a:t>مضاف</a:t>
            </a:r>
            <a:r>
              <a:rPr lang="en-US" sz="3200" b="1" dirty="0"/>
              <a:t> </a:t>
            </a:r>
            <a:r>
              <a:rPr lang="en-US" sz="3200" b="1" dirty="0" err="1"/>
              <a:t>وكرز</a:t>
            </a:r>
            <a:r>
              <a:rPr lang="en-US" sz="3200" b="1" dirty="0"/>
              <a:t> </a:t>
            </a:r>
            <a:r>
              <a:rPr lang="en-US" sz="3200" b="1" dirty="0" err="1"/>
              <a:t>مضاف</a:t>
            </a:r>
            <a:r>
              <a:rPr lang="en-US" sz="3200" b="1" dirty="0"/>
              <a:t> </a:t>
            </a:r>
            <a:r>
              <a:rPr lang="en-US" sz="3200" b="1" dirty="0" err="1"/>
              <a:t>إليه</a:t>
            </a:r>
            <a:r>
              <a:rPr lang="en-US" sz="3200" b="1" dirty="0"/>
              <a:t>، </a:t>
            </a:r>
            <a:r>
              <a:rPr lang="en-US" sz="3200" b="1" dirty="0" err="1"/>
              <a:t>مع</a:t>
            </a:r>
            <a:r>
              <a:rPr lang="en-US" sz="3200" b="1" dirty="0"/>
              <a:t> </a:t>
            </a:r>
            <a:r>
              <a:rPr lang="en-US" sz="3200" b="1" dirty="0" err="1"/>
              <a:t>أن</a:t>
            </a:r>
            <a:r>
              <a:rPr lang="en-US" sz="3200" b="1" dirty="0"/>
              <a:t> </a:t>
            </a:r>
            <a:r>
              <a:rPr lang="en-US" sz="3200" b="1" dirty="0" err="1"/>
              <a:t>كرزا</a:t>
            </a:r>
            <a:r>
              <a:rPr lang="en-US" sz="3200" b="1" dirty="0"/>
              <a:t> </a:t>
            </a:r>
            <a:r>
              <a:rPr lang="en-US" sz="3200" b="1" dirty="0" err="1"/>
              <a:t>هو</a:t>
            </a:r>
            <a:r>
              <a:rPr lang="en-US" sz="3200" b="1" dirty="0"/>
              <a:t> </a:t>
            </a:r>
            <a:r>
              <a:rPr lang="en-US" sz="3200" b="1" dirty="0" err="1"/>
              <a:t>سعيد</a:t>
            </a:r>
            <a:r>
              <a:rPr lang="en-US" sz="3200" b="1" dirty="0"/>
              <a:t>، </a:t>
            </a:r>
            <a:r>
              <a:rPr lang="en-US" sz="3200" b="1" dirty="0" err="1"/>
              <a:t>فكيف</a:t>
            </a:r>
            <a:r>
              <a:rPr lang="en-US" sz="3200" b="1" dirty="0"/>
              <a:t> </a:t>
            </a:r>
            <a:r>
              <a:rPr lang="en-US" sz="3200" b="1" dirty="0" err="1"/>
              <a:t>أضيف</a:t>
            </a:r>
            <a:r>
              <a:rPr lang="en-US" sz="3200" b="1" dirty="0"/>
              <a:t> </a:t>
            </a:r>
            <a:r>
              <a:rPr lang="en-US" sz="3200" b="1" dirty="0" err="1"/>
              <a:t>اسم</a:t>
            </a:r>
            <a:r>
              <a:rPr lang="en-US" sz="3200" b="1" dirty="0"/>
              <a:t> </a:t>
            </a:r>
            <a:r>
              <a:rPr lang="en-US" sz="3200" b="1" dirty="0" err="1"/>
              <a:t>لما</a:t>
            </a:r>
            <a:r>
              <a:rPr lang="en-US" sz="3200" b="1" dirty="0"/>
              <a:t> </a:t>
            </a:r>
            <a:r>
              <a:rPr lang="en-US" sz="3200" b="1" dirty="0" err="1"/>
              <a:t>به</a:t>
            </a:r>
            <a:r>
              <a:rPr lang="en-US" sz="3200" b="1" dirty="0"/>
              <a:t> </a:t>
            </a:r>
            <a:r>
              <a:rPr lang="en-US" sz="3200" b="1" dirty="0" err="1"/>
              <a:t>اتحد</a:t>
            </a:r>
            <a:r>
              <a:rPr lang="en-US" sz="3200" b="1" dirty="0"/>
              <a:t>، </a:t>
            </a:r>
            <a:r>
              <a:rPr lang="en-US" sz="3200" b="1" dirty="0" err="1"/>
              <a:t>يقول</a:t>
            </a:r>
            <a:r>
              <a:rPr lang="en-US" sz="3200" b="1" dirty="0"/>
              <a:t>: </a:t>
            </a:r>
            <a:r>
              <a:rPr lang="en-US" sz="3200" b="1" dirty="0" err="1"/>
              <a:t>إننا</a:t>
            </a:r>
            <a:r>
              <a:rPr lang="en-US" sz="3200" b="1" dirty="0"/>
              <a:t> </a:t>
            </a:r>
            <a:r>
              <a:rPr lang="en-US" sz="3200" b="1" dirty="0" err="1"/>
              <a:t>نؤوله</a:t>
            </a:r>
            <a:r>
              <a:rPr lang="en-US" sz="3200" b="1" dirty="0"/>
              <a:t>، </a:t>
            </a:r>
            <a:r>
              <a:rPr lang="en-US" sz="3200" b="1" dirty="0" err="1"/>
              <a:t>ونقول</a:t>
            </a:r>
            <a:r>
              <a:rPr lang="en-US" sz="3200" b="1" dirty="0"/>
              <a:t> </a:t>
            </a:r>
            <a:r>
              <a:rPr lang="en-US" sz="3200" b="1" dirty="0" err="1"/>
              <a:t>المعنى</a:t>
            </a:r>
            <a:r>
              <a:rPr lang="en-US" sz="3200" b="1" dirty="0"/>
              <a:t>: </a:t>
            </a:r>
            <a:r>
              <a:rPr lang="en-US" sz="3200" b="1" dirty="0" err="1"/>
              <a:t>مسمى</a:t>
            </a:r>
            <a:r>
              <a:rPr lang="en-US" sz="3200" b="1" dirty="0"/>
              <a:t> </a:t>
            </a:r>
            <a:r>
              <a:rPr lang="en-US" sz="3200" b="1" dirty="0" err="1"/>
              <a:t>هذا</a:t>
            </a:r>
            <a:r>
              <a:rPr lang="en-US" sz="3200" b="1" dirty="0"/>
              <a:t> </a:t>
            </a:r>
            <a:r>
              <a:rPr lang="en-US" sz="3200" b="1" dirty="0" err="1"/>
              <a:t>الاسم</a:t>
            </a:r>
            <a:r>
              <a:rPr lang="en-US" sz="3200" b="1" dirty="0"/>
              <a:t>.</a:t>
            </a:r>
            <a:endParaRPr lang="ar-IQ" sz="3200" b="1" dirty="0"/>
          </a:p>
          <a:p>
            <a:r>
              <a:rPr lang="ar-SA" sz="3200" b="1" dirty="0"/>
              <a:t>والخلاصة: أن المضاف والمضاف إليه شيئان متباينان، كل واحد منهما غير الآخر، فلا يضاف شيء إلى نفسه.</a:t>
            </a:r>
            <a:endParaRPr lang="ar-IQ" sz="3200" b="1" dirty="0"/>
          </a:p>
          <a:p>
            <a:r>
              <a:rPr lang="ar-SA" sz="3200" b="1" dirty="0"/>
              <a:t>وذ</a:t>
            </a:r>
            <a:r>
              <a:rPr lang="ar-SA" sz="3200" b="1" dirty="0">
                <a:solidFill>
                  <a:srgbClr val="FF0000"/>
                </a:solidFill>
              </a:rPr>
              <a:t>هب الكوفيون</a:t>
            </a:r>
            <a:r>
              <a:rPr lang="ar-SA" sz="3200" b="1" dirty="0"/>
              <a:t>: إلى أنه يجوز أن يضاف الاسم لما اتحد به معنى </a:t>
            </a:r>
            <a:r>
              <a:rPr lang="ar-SA" sz="3200" b="1" dirty="0">
                <a:solidFill>
                  <a:srgbClr val="FF0000"/>
                </a:solidFill>
              </a:rPr>
              <a:t>بشرط اختلاف اللفظ</a:t>
            </a:r>
            <a:r>
              <a:rPr lang="ar-SA" sz="3200" b="1" dirty="0"/>
              <a:t>، كسعيد كرز، وبر قمح، ولا يحتاج إلى تأويل؛ يقولون: يكفي الاختلاف في اللفظ؛ لأن كل لفظ يدل على معنى لا يدل عليه اللفظ الثاني، فحصلت المغايرة ولو من بعض الوجوه، ولكن لا شك أنه من الناحية البلاغية غير مستساغ.</a:t>
            </a:r>
            <a:endParaRPr lang="ar-IQ" sz="3200" b="1" dirty="0"/>
          </a:p>
          <a:p>
            <a:r>
              <a:rPr lang="ar-IQ" sz="3200" b="1" dirty="0"/>
              <a:t>أن بعض الأسماء التي تتعين فيها الإضافة لا تضاف إلى اسم ظاهر، مثاله: (</a:t>
            </a:r>
            <a:r>
              <a:rPr lang="ar-IQ" sz="3200" b="1" dirty="0">
                <a:solidFill>
                  <a:srgbClr val="FF0000"/>
                </a:solidFill>
              </a:rPr>
              <a:t>كوحد لبي ودوالي سعدي</a:t>
            </a:r>
            <a:r>
              <a:rPr lang="ar-IQ" sz="3200" b="1" dirty="0"/>
              <a:t>) هذه أربع كلمات: (</a:t>
            </a:r>
            <a:r>
              <a:rPr lang="ar-IQ" sz="3200" b="1" dirty="0">
                <a:solidFill>
                  <a:srgbClr val="FF0000"/>
                </a:solidFill>
              </a:rPr>
              <a:t>وحد</a:t>
            </a:r>
            <a:r>
              <a:rPr lang="ar-IQ" sz="3200" b="1" dirty="0"/>
              <a:t>) لا تأتي إلا مضافة، تقول مثلا: </a:t>
            </a:r>
            <a:r>
              <a:rPr lang="ar-IQ" sz="3200" b="1" dirty="0">
                <a:solidFill>
                  <a:srgbClr val="FF0000"/>
                </a:solidFill>
              </a:rPr>
              <a:t>خرجت وحدي</a:t>
            </a:r>
            <a:r>
              <a:rPr lang="ar-IQ" sz="3200" b="1" dirty="0"/>
              <a:t>، </a:t>
            </a:r>
            <a:r>
              <a:rPr lang="ar-IQ" sz="3200" b="1" dirty="0">
                <a:solidFill>
                  <a:srgbClr val="FF0000"/>
                </a:solidFill>
              </a:rPr>
              <a:t>ورأيتك وحدك</a:t>
            </a:r>
            <a:r>
              <a:rPr lang="ar-IQ" sz="3200" b="1" dirty="0"/>
              <a:t>.</a:t>
            </a:r>
          </a:p>
          <a:p>
            <a:r>
              <a:rPr lang="ar-IQ" sz="3200" b="1" dirty="0"/>
              <a:t>ولا يمكن أن تقول: خرجت وحدا، يعني: فريدا، ولا رأيتك وحدا، </a:t>
            </a:r>
            <a:endParaRPr lang="ar-SA" sz="3200" b="1" dirty="0"/>
          </a:p>
        </p:txBody>
      </p:sp>
    </p:spTree>
    <p:extLst>
      <p:ext uri="{BB962C8B-B14F-4D97-AF65-F5344CB8AC3E}">
        <p14:creationId xmlns:p14="http://schemas.microsoft.com/office/powerpoint/2010/main" val="13537139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B3BA21C-3D81-465C-B657-27D44299EF0D}"/>
              </a:ext>
            </a:extLst>
          </p:cNvPr>
          <p:cNvSpPr txBox="1"/>
          <p:nvPr/>
        </p:nvSpPr>
        <p:spPr>
          <a:xfrm>
            <a:off x="0" y="0"/>
            <a:ext cx="9144000" cy="69865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IQ" sz="2800" b="1" dirty="0"/>
              <a:t>أي </a:t>
            </a:r>
            <a:r>
              <a:rPr lang="ar-IQ" sz="2800" b="1" dirty="0">
                <a:solidFill>
                  <a:srgbClr val="FF0000"/>
                </a:solidFill>
              </a:rPr>
              <a:t>فريدا</a:t>
            </a:r>
            <a:r>
              <a:rPr lang="ar-IQ" sz="2800" b="1" dirty="0"/>
              <a:t>، بل لابد أن تضاف، ولكن لا تضاف إلى اسم ظاهر، فلا يمكن أن تقول: رأيت زيدا </a:t>
            </a:r>
            <a:r>
              <a:rPr lang="ar-IQ" sz="2800" b="1" dirty="0">
                <a:solidFill>
                  <a:srgbClr val="FF0000"/>
                </a:solidFill>
              </a:rPr>
              <a:t>وحد</a:t>
            </a:r>
            <a:r>
              <a:rPr lang="ar-IQ" sz="2800" b="1" dirty="0"/>
              <a:t> </a:t>
            </a:r>
            <a:r>
              <a:rPr lang="ar-IQ" sz="2800" b="1" dirty="0">
                <a:solidFill>
                  <a:srgbClr val="FF0000"/>
                </a:solidFill>
              </a:rPr>
              <a:t>غلامه</a:t>
            </a:r>
            <a:r>
              <a:rPr lang="ar-IQ" sz="2800" b="1" dirty="0"/>
              <a:t>.</a:t>
            </a:r>
          </a:p>
          <a:p>
            <a:r>
              <a:rPr lang="ar-SA" sz="2800" b="1" dirty="0"/>
              <a:t>وإذا قلت: رأيت الرجل </a:t>
            </a:r>
            <a:r>
              <a:rPr lang="ar-SA" sz="2800" b="1" dirty="0">
                <a:solidFill>
                  <a:srgbClr val="FF0000"/>
                </a:solidFill>
              </a:rPr>
              <a:t>وحده</a:t>
            </a:r>
            <a:r>
              <a:rPr lang="ar-SA" sz="2800" b="1" dirty="0"/>
              <a:t>، فوحده حال والحال لا تقع معرفة، لكنها هنا مؤولة </a:t>
            </a:r>
            <a:r>
              <a:rPr lang="ar-SA" sz="2800" b="1" dirty="0" err="1"/>
              <a:t>بمنفردا</a:t>
            </a:r>
            <a:r>
              <a:rPr lang="ar-SA" sz="2800" b="1" dirty="0"/>
              <a:t>.</a:t>
            </a:r>
            <a:r>
              <a:rPr lang="ar-IQ" sz="2800" b="1" dirty="0"/>
              <a:t> أي رأيت الرجل </a:t>
            </a:r>
            <a:r>
              <a:rPr lang="ar-IQ" sz="2800" b="1" dirty="0">
                <a:solidFill>
                  <a:srgbClr val="FF0000"/>
                </a:solidFill>
              </a:rPr>
              <a:t>منفردا</a:t>
            </a:r>
            <a:r>
              <a:rPr lang="ar-IQ" sz="2800" b="1" dirty="0"/>
              <a:t>.</a:t>
            </a:r>
          </a:p>
          <a:p>
            <a:r>
              <a:rPr lang="ar-IQ" sz="2800" b="1" dirty="0"/>
              <a:t>كذلك (</a:t>
            </a:r>
            <a:r>
              <a:rPr lang="ar-IQ" sz="2800" b="1" dirty="0">
                <a:solidFill>
                  <a:srgbClr val="FF0000"/>
                </a:solidFill>
              </a:rPr>
              <a:t>لبي</a:t>
            </a:r>
            <a:r>
              <a:rPr lang="ar-IQ" sz="2800" b="1" dirty="0"/>
              <a:t>) ملازمة للإضافة إلى الضمير، فلا تأتي مفردة ولا تأتي مضافة إلى اسم ظاهر، فلا تقول: </a:t>
            </a:r>
            <a:r>
              <a:rPr lang="ar-IQ" sz="2800" b="1" dirty="0">
                <a:solidFill>
                  <a:srgbClr val="FF0000"/>
                </a:solidFill>
              </a:rPr>
              <a:t>لبي</a:t>
            </a:r>
            <a:r>
              <a:rPr lang="ar-IQ" sz="2800" b="1" dirty="0"/>
              <a:t> زيد، ولا </a:t>
            </a:r>
            <a:r>
              <a:rPr lang="ar-IQ" sz="2800" b="1" dirty="0">
                <a:solidFill>
                  <a:srgbClr val="FF0000"/>
                </a:solidFill>
              </a:rPr>
              <a:t>لبي</a:t>
            </a:r>
            <a:r>
              <a:rPr lang="ar-IQ" sz="2800" b="1" dirty="0"/>
              <a:t> ربي، بل لابد أن تضيفها إلى ضمير مخاطب، لا ضمير غيبة ولا ضمير متكلم، فلا يمكن تقول: </a:t>
            </a:r>
            <a:r>
              <a:rPr lang="ar-IQ" sz="2800" b="1" dirty="0">
                <a:solidFill>
                  <a:srgbClr val="FF0000"/>
                </a:solidFill>
              </a:rPr>
              <a:t>لبيي</a:t>
            </a:r>
            <a:r>
              <a:rPr lang="ar-IQ" sz="2800" b="1" dirty="0"/>
              <a:t> يعني: كأنك أجبت نفسك، ولا: </a:t>
            </a:r>
            <a:r>
              <a:rPr lang="ar-IQ" sz="2800" b="1" dirty="0">
                <a:solidFill>
                  <a:srgbClr val="FF0000"/>
                </a:solidFill>
              </a:rPr>
              <a:t>لبيه</a:t>
            </a:r>
            <a:r>
              <a:rPr lang="ar-IQ" sz="2800" b="1" dirty="0"/>
              <a:t>، تخبر أنك تلبي إنسانا غائبا، بل تقول: </a:t>
            </a:r>
            <a:r>
              <a:rPr lang="ar-IQ" sz="2800" b="1" dirty="0">
                <a:solidFill>
                  <a:srgbClr val="FF0000"/>
                </a:solidFill>
              </a:rPr>
              <a:t>لبيك</a:t>
            </a:r>
            <a:r>
              <a:rPr lang="ar-IQ" sz="2800" b="1" dirty="0"/>
              <a:t>.</a:t>
            </a:r>
          </a:p>
          <a:p>
            <a:r>
              <a:rPr lang="ar-IQ" sz="2800" b="1" dirty="0"/>
              <a:t>وأيضا: (</a:t>
            </a:r>
            <a:r>
              <a:rPr lang="ar-IQ" sz="2800" b="1" dirty="0">
                <a:solidFill>
                  <a:srgbClr val="FF0000"/>
                </a:solidFill>
              </a:rPr>
              <a:t>دوالي</a:t>
            </a:r>
            <a:r>
              <a:rPr lang="ar-IQ" sz="2800" b="1" dirty="0"/>
              <a:t>) تقول: (</a:t>
            </a:r>
            <a:r>
              <a:rPr lang="ar-IQ" sz="2800" b="1" dirty="0">
                <a:solidFill>
                  <a:srgbClr val="FF0000"/>
                </a:solidFill>
              </a:rPr>
              <a:t>دواليك</a:t>
            </a:r>
            <a:r>
              <a:rPr lang="ar-IQ" sz="2800" b="1" dirty="0"/>
              <a:t>) مأخوذة من </a:t>
            </a:r>
            <a:r>
              <a:rPr lang="ar-IQ" sz="2800" b="1" dirty="0" err="1"/>
              <a:t>التدالي</a:t>
            </a:r>
            <a:r>
              <a:rPr lang="ar-IQ" sz="2800" b="1" dirty="0"/>
              <a:t>، يعني: أنه يدول بعضها على بعض، مثل قوله تعالى: {وتلك الأيام </a:t>
            </a:r>
            <a:r>
              <a:rPr lang="ar-IQ" sz="2800" b="1" dirty="0">
                <a:solidFill>
                  <a:srgbClr val="FF0000"/>
                </a:solidFill>
              </a:rPr>
              <a:t>نداولها</a:t>
            </a:r>
            <a:r>
              <a:rPr lang="ar-IQ" sz="2800" b="1" dirty="0"/>
              <a:t> بين الناس} [آلعمران:140].</a:t>
            </a:r>
          </a:p>
          <a:p>
            <a:r>
              <a:rPr lang="ar-SA" sz="2800" b="1" dirty="0"/>
              <a:t>وأيضا: (</a:t>
            </a:r>
            <a:r>
              <a:rPr lang="ar-SA" sz="2800" b="1" dirty="0">
                <a:solidFill>
                  <a:srgbClr val="FF0000"/>
                </a:solidFill>
              </a:rPr>
              <a:t>سعدي</a:t>
            </a:r>
            <a:r>
              <a:rPr lang="ar-SA" sz="2800" b="1" dirty="0"/>
              <a:t>) من </a:t>
            </a:r>
            <a:r>
              <a:rPr lang="ar-SA" sz="2800" b="1" dirty="0">
                <a:solidFill>
                  <a:srgbClr val="FF0000"/>
                </a:solidFill>
              </a:rPr>
              <a:t>سعديك</a:t>
            </a:r>
            <a:r>
              <a:rPr lang="ar-SA" sz="2800" b="1" dirty="0"/>
              <a:t>، ومعناه: إسعادا بعد إسعاد، والإسعاد إما من إعطاء السعادة، وإما من المواساة ودفع الأحزان والتسلية.</a:t>
            </a:r>
            <a:endParaRPr lang="ar-IQ" sz="2800" b="1" dirty="0"/>
          </a:p>
          <a:p>
            <a:r>
              <a:rPr lang="ar-SA" sz="2800" b="1" dirty="0"/>
              <a:t>فلبيك بمعنى: أجبتك، وسعديك بمعنى: طلبت منك المعونة بعد المعونة.</a:t>
            </a:r>
            <a:endParaRPr lang="ar-IQ" sz="2800" b="1" dirty="0"/>
          </a:p>
          <a:p>
            <a:r>
              <a:rPr lang="ar-SA" sz="2800" b="1" dirty="0">
                <a:solidFill>
                  <a:srgbClr val="FF0000"/>
                </a:solidFill>
              </a:rPr>
              <a:t>ثم هي معربة على أنها مفعول مطلق أو مصدر لفعل محذوف من لفظها، ثم إنها معربة على أنها ملحقة بالمثنى؛ لأن صورتها صورة التثنية ولكن المراد منها الكثرة.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2110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11560" y="692696"/>
            <a:ext cx="8060432" cy="5256584"/>
          </a:xfrm>
        </p:spPr>
        <p:txBody>
          <a:bodyPr>
            <a:normAutofit/>
          </a:bodyPr>
          <a:lstStyle/>
          <a:p>
            <a:pPr algn="r"/>
            <a:r>
              <a:rPr lang="ar-SA" sz="2800" b="1" dirty="0">
                <a:solidFill>
                  <a:schemeClr val="accent2">
                    <a:lumMod val="75000"/>
                  </a:schemeClr>
                </a:solidFill>
                <a:ea typeface="Times New Roman"/>
              </a:rPr>
              <a:t>تمرين</a:t>
            </a:r>
            <a:r>
              <a:rPr lang="ar-IQ" sz="2800" b="1" dirty="0">
                <a:solidFill>
                  <a:schemeClr val="accent2">
                    <a:lumMod val="75000"/>
                  </a:schemeClr>
                </a:solidFill>
                <a:ea typeface="Times New Roman"/>
              </a:rPr>
              <a:t>:</a:t>
            </a:r>
            <a:br>
              <a:rPr lang="ar-IQ" sz="2800" b="1" dirty="0">
                <a:solidFill>
                  <a:schemeClr val="accent2">
                    <a:lumMod val="75000"/>
                  </a:schemeClr>
                </a:solidFill>
                <a:ea typeface="Times New Roman"/>
              </a:rPr>
            </a:br>
            <a:r>
              <a:rPr lang="ar-SA" sz="2800" b="1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ضع خطاً تحت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 </a:t>
            </a:r>
            <a:r>
              <a:rPr lang="ar-SA" sz="2800" b="1" dirty="0">
                <a:solidFill>
                  <a:srgbClr val="1E4A5F"/>
                </a:solidFill>
                <a:ea typeface="Times New Roman"/>
                <a:hlinkClick r:id="rId2"/>
              </a:rPr>
              <a:t>المضاف</a:t>
            </a:r>
            <a:r>
              <a:rPr lang="en-US" sz="2800" b="1" u="none" strike="noStrike" dirty="0">
                <a:solidFill>
                  <a:srgbClr val="1E4A5F"/>
                </a:solidFill>
                <a:effectLst/>
                <a:latin typeface="Times New Roman"/>
                <a:ea typeface="Times New Roman"/>
                <a:cs typeface="Arial"/>
                <a:hlinkClick r:id="rId2"/>
              </a:rPr>
              <a:t> </a:t>
            </a:r>
            <a:r>
              <a:rPr lang="ar-SA" sz="2800" b="1" dirty="0">
                <a:solidFill>
                  <a:srgbClr val="000000"/>
                </a:solidFill>
                <a:ea typeface="Times New Roman"/>
              </a:rPr>
              <a:t>وخطين تحت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 </a:t>
            </a:r>
            <a:r>
              <a:rPr lang="ar-SA" sz="2800" b="1" dirty="0">
                <a:solidFill>
                  <a:srgbClr val="1E4A5F"/>
                </a:solidFill>
                <a:ea typeface="Times New Roman"/>
                <a:hlinkClick r:id="rId2"/>
              </a:rPr>
              <a:t>المضاف</a:t>
            </a:r>
            <a:r>
              <a:rPr lang="en-US" sz="2800" b="1" u="none" strike="noStrike" dirty="0">
                <a:solidFill>
                  <a:srgbClr val="1E4A5F"/>
                </a:solidFill>
                <a:effectLst/>
                <a:latin typeface="Times New Roman"/>
                <a:ea typeface="Times New Roman"/>
                <a:cs typeface="Arial"/>
                <a:hlinkClick r:id="rId2"/>
              </a:rPr>
              <a:t> </a:t>
            </a:r>
            <a:r>
              <a:rPr lang="ar-SA" sz="2800" b="1" dirty="0">
                <a:solidFill>
                  <a:srgbClr val="1E4A5F"/>
                </a:solidFill>
                <a:ea typeface="Times New Roman"/>
                <a:hlinkClick r:id="rId2"/>
              </a:rPr>
              <a:t>إليه</a:t>
            </a:r>
            <a:r>
              <a:rPr lang="en-US" sz="2800" b="1" u="none" strike="noStrike" dirty="0">
                <a:solidFill>
                  <a:srgbClr val="1E4A5F"/>
                </a:solidFill>
                <a:effectLst/>
                <a:latin typeface="Times New Roman"/>
                <a:ea typeface="Times New Roman"/>
                <a:cs typeface="Arial"/>
                <a:hlinkClick r:id="rId2"/>
              </a:rPr>
              <a:t> </a:t>
            </a:r>
            <a:r>
              <a:rPr lang="ar-SA" sz="2800" b="1" dirty="0">
                <a:solidFill>
                  <a:srgbClr val="000000"/>
                </a:solidFill>
                <a:ea typeface="Times New Roman"/>
              </a:rPr>
              <a:t>في الجمل الآتية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 :</a:t>
            </a:r>
            <a:br>
              <a:rPr lang="en-US" sz="2800" b="1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</a:br>
            <a:br>
              <a:rPr lang="en-US" sz="2800" b="1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</a:b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1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- </a:t>
            </a:r>
            <a:r>
              <a:rPr lang="ar-SA" sz="2800" b="1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 وقف التلميذ على منصة المسرح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 .</a:t>
            </a:r>
            <a:br>
              <a:rPr lang="en-US" sz="2800" b="1" dirty="0">
                <a:solidFill>
                  <a:srgbClr val="000000"/>
                </a:solidFill>
                <a:effectLst/>
                <a:latin typeface="Arial"/>
                <a:ea typeface="Times New Roman"/>
              </a:rPr>
            </a:b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2- </a:t>
            </a:r>
            <a:r>
              <a:rPr lang="ar-SA" sz="28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ar-SA" sz="2800" b="1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وسائل المواصلات متنوعة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.</a:t>
            </a:r>
            <a:br>
              <a:rPr lang="en-US" sz="2800" b="1" dirty="0">
                <a:solidFill>
                  <a:srgbClr val="000000"/>
                </a:solidFill>
                <a:effectLst/>
                <a:latin typeface="Arial"/>
                <a:ea typeface="Times New Roman"/>
              </a:rPr>
            </a:b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3-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ar-SA" sz="2800" b="1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 عرضت صحيفة الفصل أمام المعلم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 .</a:t>
            </a:r>
            <a:br>
              <a:rPr lang="en-US" sz="2800" b="1" dirty="0">
                <a:solidFill>
                  <a:srgbClr val="000000"/>
                </a:solidFill>
                <a:effectLst/>
                <a:latin typeface="Arial"/>
                <a:ea typeface="Times New Roman"/>
              </a:rPr>
            </a:b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4-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ar-SA" sz="2800" b="1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 تقف الطيور على غصونِ الأشجار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 .</a:t>
            </a:r>
            <a:br>
              <a:rPr lang="en-US" sz="2800" b="1" dirty="0">
                <a:solidFill>
                  <a:srgbClr val="000000"/>
                </a:solidFill>
                <a:effectLst/>
                <a:latin typeface="Arial"/>
                <a:ea typeface="Times New Roman"/>
              </a:rPr>
            </a:b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5- </a:t>
            </a:r>
            <a:r>
              <a:rPr lang="ar-SA" sz="28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ar-SA" sz="2800" b="1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أمتعة السفر جاهزة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 .</a:t>
            </a:r>
            <a:br>
              <a:rPr lang="en-US" sz="2800" b="1" dirty="0">
                <a:solidFill>
                  <a:srgbClr val="000000"/>
                </a:solidFill>
                <a:effectLst/>
                <a:latin typeface="Arial"/>
                <a:ea typeface="Times New Roman"/>
              </a:rPr>
            </a:b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6- </a:t>
            </a:r>
            <a:r>
              <a:rPr lang="ar-SA" sz="28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ar-SA" sz="2800" b="1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الإسلام دين العدل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.</a:t>
            </a:r>
            <a:br>
              <a:rPr lang="en-US" sz="2800" b="1" dirty="0">
                <a:solidFill>
                  <a:srgbClr val="000000"/>
                </a:solidFill>
                <a:effectLst/>
                <a:latin typeface="Arial"/>
                <a:ea typeface="Times New Roman"/>
              </a:rPr>
            </a:b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7-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ar-SA" sz="2800" b="1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 ارتفع صوت المؤذن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 .</a:t>
            </a:r>
            <a:br>
              <a:rPr lang="en-US" sz="2800" b="1" dirty="0">
                <a:solidFill>
                  <a:srgbClr val="000000"/>
                </a:solidFill>
                <a:effectLst/>
                <a:latin typeface="Arial"/>
                <a:ea typeface="Times New Roman"/>
              </a:rPr>
            </a:b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8-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ar-SA" sz="2800" b="1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 حبل الكذب قصير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 .</a:t>
            </a:r>
            <a:br>
              <a:rPr lang="en-US" sz="2800" b="1" dirty="0">
                <a:solidFill>
                  <a:srgbClr val="000000"/>
                </a:solidFill>
                <a:effectLst/>
                <a:latin typeface="Arial"/>
                <a:ea typeface="Times New Roman"/>
              </a:rPr>
            </a:br>
            <a:endParaRPr lang="he-IL" sz="2800" dirty="0"/>
          </a:p>
        </p:txBody>
      </p:sp>
    </p:spTree>
    <p:extLst>
      <p:ext uri="{BB962C8B-B14F-4D97-AF65-F5344CB8AC3E}">
        <p14:creationId xmlns:p14="http://schemas.microsoft.com/office/powerpoint/2010/main" val="25867308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640961" cy="6048672"/>
          </a:xfrm>
        </p:spPr>
        <p:txBody>
          <a:bodyPr>
            <a:normAutofit fontScale="90000"/>
          </a:bodyPr>
          <a:lstStyle/>
          <a:p>
            <a:br>
              <a:rPr lang="ar-SA" sz="2800" b="1" dirty="0">
                <a:solidFill>
                  <a:srgbClr val="000000"/>
                </a:solidFill>
                <a:ea typeface="Times New Roman"/>
              </a:rPr>
            </a:br>
            <a:r>
              <a:rPr lang="en-US" sz="2800" b="1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-</a:t>
            </a:r>
            <a:br>
              <a:rPr lang="en-US" sz="2800" b="1" dirty="0">
                <a:solidFill>
                  <a:srgbClr val="000000"/>
                </a:solidFill>
                <a:effectLst/>
                <a:latin typeface="Arial"/>
                <a:ea typeface="Times New Roman"/>
              </a:rPr>
            </a:br>
            <a:r>
              <a:rPr lang="ar-SA" sz="2800" b="1" u="sng" dirty="0">
                <a:solidFill>
                  <a:srgbClr val="000000"/>
                </a:solidFill>
                <a:ea typeface="Times New Roman"/>
              </a:rPr>
              <a:t>إعراب</a:t>
            </a:r>
            <a:r>
              <a:rPr lang="en-US" sz="2800" b="1" u="sng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 </a:t>
            </a:r>
            <a:r>
              <a:rPr lang="ar-SA" sz="2800" b="1" dirty="0">
                <a:solidFill>
                  <a:schemeClr val="tx1"/>
                </a:solidFill>
                <a:ea typeface="Times New Roman"/>
                <a:hlinkClick r:id="rId2"/>
              </a:rPr>
              <a:t>المضاف</a:t>
            </a:r>
            <a:r>
              <a:rPr lang="en-US" sz="2800" b="1" u="none" strike="noStrike" dirty="0">
                <a:solidFill>
                  <a:schemeClr val="tx1"/>
                </a:solidFill>
                <a:effectLst/>
                <a:latin typeface="Times New Roman"/>
                <a:ea typeface="Times New Roman"/>
                <a:cs typeface="Arial"/>
                <a:hlinkClick r:id="rId2"/>
              </a:rPr>
              <a:t> </a:t>
            </a:r>
            <a:r>
              <a:rPr lang="ar-SA" sz="2800" b="1" dirty="0">
                <a:solidFill>
                  <a:schemeClr val="tx1"/>
                </a:solidFill>
                <a:ea typeface="Times New Roman"/>
                <a:hlinkClick r:id="rId2"/>
              </a:rPr>
              <a:t>والمضاف</a:t>
            </a:r>
            <a:r>
              <a:rPr lang="en-US" sz="2800" b="1" u="none" strike="noStrike" dirty="0">
                <a:solidFill>
                  <a:srgbClr val="1E4A5F"/>
                </a:solidFill>
                <a:effectLst/>
                <a:latin typeface="Times New Roman"/>
                <a:ea typeface="Times New Roman"/>
                <a:cs typeface="Arial"/>
                <a:hlinkClick r:id="rId2"/>
              </a:rPr>
              <a:t> </a:t>
            </a:r>
            <a:r>
              <a:rPr lang="ar-SA" sz="2800" b="1" u="sng" dirty="0">
                <a:solidFill>
                  <a:srgbClr val="000000"/>
                </a:solidFill>
                <a:ea typeface="Times New Roman"/>
              </a:rPr>
              <a:t>إليه</a:t>
            </a:r>
            <a:br>
              <a:rPr lang="en-US" sz="2800" b="1" dirty="0">
                <a:solidFill>
                  <a:srgbClr val="000000"/>
                </a:solidFill>
                <a:effectLst/>
                <a:latin typeface="Arial"/>
                <a:ea typeface="Times New Roman"/>
              </a:rPr>
            </a:br>
            <a:br>
              <a:rPr lang="en-US" sz="2800" b="1" dirty="0">
                <a:solidFill>
                  <a:srgbClr val="000000"/>
                </a:solidFill>
                <a:effectLst/>
                <a:latin typeface="Arial"/>
                <a:ea typeface="Times New Roman"/>
              </a:rPr>
            </a:br>
            <a:r>
              <a:rPr lang="en-US" sz="2800" b="1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* </a:t>
            </a:r>
            <a:r>
              <a:rPr lang="ar-SA" sz="2800" b="1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المضاف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 : </a:t>
            </a:r>
            <a:r>
              <a:rPr lang="ar-SA" sz="2800" b="1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يعرب حسب موقعه في الجملة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 . </a:t>
            </a:r>
            <a:br>
              <a:rPr lang="en-US" sz="2800" b="1" dirty="0">
                <a:solidFill>
                  <a:srgbClr val="000000"/>
                </a:solidFill>
                <a:effectLst/>
                <a:latin typeface="Arial"/>
                <a:ea typeface="Times New Roman"/>
              </a:rPr>
            </a:br>
            <a:r>
              <a:rPr lang="en-US" sz="2800" b="1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*</a:t>
            </a:r>
            <a:r>
              <a:rPr lang="ar-SA" sz="2800" b="1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المضاف</a:t>
            </a:r>
            <a:r>
              <a:rPr lang="en-US" sz="2800" b="1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 </a:t>
            </a:r>
            <a:r>
              <a:rPr lang="ar-SA" sz="2800" b="1" dirty="0">
                <a:solidFill>
                  <a:schemeClr val="tx1"/>
                </a:solidFill>
                <a:ea typeface="Times New Roman"/>
                <a:hlinkClick r:id="rId2"/>
              </a:rPr>
              <a:t>إليه</a:t>
            </a:r>
            <a:r>
              <a:rPr lang="en-US" sz="2800" b="1" u="none" strike="noStrike" dirty="0">
                <a:solidFill>
                  <a:srgbClr val="1E4A5F"/>
                </a:solidFill>
                <a:effectLst/>
                <a:latin typeface="Times New Roman"/>
                <a:ea typeface="Times New Roman"/>
                <a:cs typeface="Arial"/>
                <a:hlinkClick r:id="rId2"/>
              </a:rPr>
              <a:t> 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: </a:t>
            </a:r>
            <a:r>
              <a:rPr lang="ar-SA" sz="2800" b="1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يكون مجرور دائمًا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 .</a:t>
            </a:r>
            <a:br>
              <a:rPr lang="en-US" sz="2800" b="1" dirty="0">
                <a:solidFill>
                  <a:srgbClr val="000000"/>
                </a:solidFill>
                <a:effectLst/>
                <a:latin typeface="Arial"/>
                <a:ea typeface="Times New Roman"/>
              </a:rPr>
            </a:br>
            <a:br>
              <a:rPr lang="en-US" sz="2800" b="1" dirty="0">
                <a:solidFill>
                  <a:srgbClr val="000000"/>
                </a:solidFill>
                <a:effectLst/>
                <a:latin typeface="Arial"/>
                <a:ea typeface="Times New Roman"/>
              </a:rPr>
            </a:br>
            <a:r>
              <a:rPr lang="ar-SA" sz="2800" b="1" u="sng" dirty="0">
                <a:solidFill>
                  <a:schemeClr val="accent2">
                    <a:lumMod val="75000"/>
                  </a:schemeClr>
                </a:solidFill>
                <a:ea typeface="Times New Roman"/>
              </a:rPr>
              <a:t>نموذج في الإعراب</a:t>
            </a:r>
            <a:r>
              <a:rPr lang="en-US" sz="2800" b="1" u="sng" dirty="0">
                <a:solidFill>
                  <a:schemeClr val="accent2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:-</a:t>
            </a:r>
            <a:br>
              <a:rPr lang="en-US" sz="2800" b="1" u="sng" dirty="0">
                <a:solidFill>
                  <a:schemeClr val="accent2">
                    <a:lumMod val="75000"/>
                  </a:schemeClr>
                </a:solidFill>
                <a:effectLst/>
                <a:latin typeface="Arial"/>
                <a:ea typeface="Times New Roman"/>
              </a:rPr>
            </a:br>
            <a:br>
              <a:rPr lang="en-US" sz="2800" b="1" u="sng" dirty="0">
                <a:solidFill>
                  <a:schemeClr val="accent2">
                    <a:lumMod val="75000"/>
                  </a:schemeClr>
                </a:solidFill>
                <a:effectLst/>
                <a:latin typeface="Arial"/>
                <a:ea typeface="Times New Roman"/>
              </a:rPr>
            </a:br>
            <a:r>
              <a:rPr lang="ar-SA" sz="2800" b="1" i="1" dirty="0">
                <a:solidFill>
                  <a:schemeClr val="tx1"/>
                </a:solidFill>
                <a:ea typeface="Times New Roman"/>
              </a:rPr>
              <a:t>أقوال الصالحين مؤثرة</a:t>
            </a:r>
            <a:r>
              <a:rPr lang="ar-IQ" sz="2800" b="1" i="1" dirty="0">
                <a:solidFill>
                  <a:schemeClr val="tx1"/>
                </a:solidFill>
                <a:ea typeface="Times New Roman"/>
              </a:rPr>
              <a:t>.</a:t>
            </a:r>
            <a:br>
              <a:rPr lang="en-US" sz="2800" b="1" dirty="0">
                <a:solidFill>
                  <a:srgbClr val="000000"/>
                </a:solidFill>
                <a:effectLst/>
                <a:latin typeface="Arial"/>
                <a:ea typeface="Times New Roman"/>
              </a:rPr>
            </a:br>
            <a:br>
              <a:rPr lang="en-US" sz="2800" b="1" dirty="0">
                <a:solidFill>
                  <a:srgbClr val="000000"/>
                </a:solidFill>
                <a:effectLst/>
                <a:latin typeface="Arial"/>
                <a:ea typeface="Times New Roman"/>
              </a:rPr>
            </a:br>
            <a:r>
              <a:rPr lang="ar-SA" sz="2800" b="1" dirty="0">
                <a:solidFill>
                  <a:schemeClr val="tx1"/>
                </a:solidFill>
                <a:ea typeface="Times New Roman"/>
              </a:rPr>
              <a:t>أقوالُ:- </a:t>
            </a:r>
            <a:r>
              <a:rPr lang="ar-SA" sz="2800" b="1" dirty="0">
                <a:solidFill>
                  <a:srgbClr val="000000"/>
                </a:solidFill>
                <a:ea typeface="Times New Roman"/>
              </a:rPr>
              <a:t>مبتدأ مرفوع وعلامة رفعه الضمة وهو مضاف</a:t>
            </a:r>
            <a:br>
              <a:rPr lang="en-US" sz="2800" b="1" dirty="0">
                <a:solidFill>
                  <a:srgbClr val="000000"/>
                </a:solidFill>
                <a:effectLst/>
                <a:latin typeface="Arial"/>
                <a:ea typeface="Times New Roman"/>
              </a:rPr>
            </a:br>
            <a:r>
              <a:rPr lang="ar-SA" sz="2800" b="1" dirty="0">
                <a:solidFill>
                  <a:schemeClr val="tx1"/>
                </a:solidFill>
                <a:ea typeface="Times New Roman"/>
              </a:rPr>
              <a:t>الصالحين:</a:t>
            </a:r>
            <a:r>
              <a:rPr lang="ar-SA" sz="2800" b="1" dirty="0">
                <a:solidFill>
                  <a:srgbClr val="7030A0"/>
                </a:solidFill>
                <a:ea typeface="Times New Roman"/>
              </a:rPr>
              <a:t>- </a:t>
            </a:r>
            <a:r>
              <a:rPr lang="ar-SA" sz="2800" b="1" dirty="0">
                <a:solidFill>
                  <a:srgbClr val="000000"/>
                </a:solidFill>
                <a:ea typeface="Times New Roman"/>
              </a:rPr>
              <a:t>مضاف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 </a:t>
            </a:r>
            <a:r>
              <a:rPr lang="ar-SA" sz="2800" b="1" dirty="0">
                <a:solidFill>
                  <a:srgbClr val="1E4A5F"/>
                </a:solidFill>
                <a:ea typeface="Times New Roman"/>
                <a:hlinkClick r:id="rId2"/>
              </a:rPr>
              <a:t>إليه</a:t>
            </a:r>
            <a:r>
              <a:rPr lang="en-US" sz="2800" b="1" u="none" strike="noStrike" dirty="0">
                <a:solidFill>
                  <a:srgbClr val="1E4A5F"/>
                </a:solidFill>
                <a:effectLst/>
                <a:latin typeface="Times New Roman"/>
                <a:ea typeface="Times New Roman"/>
                <a:cs typeface="Arial"/>
                <a:hlinkClick r:id="rId2"/>
              </a:rPr>
              <a:t> </a:t>
            </a:r>
            <a:r>
              <a:rPr lang="ar-SA" sz="2800" b="1" dirty="0">
                <a:solidFill>
                  <a:srgbClr val="000000"/>
                </a:solidFill>
                <a:ea typeface="Times New Roman"/>
              </a:rPr>
              <a:t>مجرور بالياء لأنه جمع مذكر سالم</a:t>
            </a:r>
            <a:br>
              <a:rPr lang="en-US" sz="2800" b="1" dirty="0">
                <a:solidFill>
                  <a:srgbClr val="000000"/>
                </a:solidFill>
                <a:effectLst/>
                <a:latin typeface="Arial"/>
                <a:ea typeface="Times New Roman"/>
              </a:rPr>
            </a:br>
            <a:r>
              <a:rPr lang="ar-SA" sz="2800" b="1" dirty="0">
                <a:solidFill>
                  <a:schemeClr val="tx1"/>
                </a:solidFill>
                <a:ea typeface="Times New Roman"/>
              </a:rPr>
              <a:t>مؤثرة ٌ :- </a:t>
            </a:r>
            <a:r>
              <a:rPr lang="ar-SA" sz="2800" b="1" dirty="0">
                <a:solidFill>
                  <a:srgbClr val="000000"/>
                </a:solidFill>
                <a:ea typeface="Times New Roman"/>
              </a:rPr>
              <a:t>خبر مرفوع وعلامة رفعه الضمة</a:t>
            </a:r>
            <a:br>
              <a:rPr lang="ar-IQ" sz="2800" b="1" dirty="0">
                <a:solidFill>
                  <a:srgbClr val="000000"/>
                </a:solidFill>
                <a:ea typeface="Times New Roman"/>
              </a:rPr>
            </a:br>
            <a:r>
              <a:rPr lang="ar-IQ" sz="2800" b="1" u="sng" dirty="0">
                <a:solidFill>
                  <a:srgbClr val="FF0000"/>
                </a:solidFill>
                <a:ea typeface="Times New Roman"/>
              </a:rPr>
              <a:t>أعرب:</a:t>
            </a:r>
            <a:br>
              <a:rPr lang="ar-IQ" sz="2800" b="1" dirty="0">
                <a:solidFill>
                  <a:srgbClr val="000000"/>
                </a:solidFill>
                <a:ea typeface="Times New Roman"/>
              </a:rPr>
            </a:br>
            <a:br>
              <a:rPr lang="ar-IQ" sz="2800" b="1" dirty="0">
                <a:solidFill>
                  <a:srgbClr val="000000"/>
                </a:solidFill>
                <a:ea typeface="Times New Roman"/>
              </a:rPr>
            </a:br>
            <a:r>
              <a:rPr lang="ar-IQ" sz="2800" b="1" dirty="0">
                <a:solidFill>
                  <a:srgbClr val="000000"/>
                </a:solidFill>
                <a:ea typeface="Times New Roman"/>
              </a:rPr>
              <a:t>-</a:t>
            </a:r>
            <a:r>
              <a:rPr lang="ar-SA" sz="2800" b="1" dirty="0">
                <a:solidFill>
                  <a:schemeClr val="tx1"/>
                </a:solidFill>
                <a:ea typeface="Times New Roman"/>
              </a:rPr>
              <a:t>قرأ هشام أسماء الناجحين في آخر العام</a:t>
            </a:r>
            <a:r>
              <a:rPr lang="ar-IQ" sz="2800" b="1" dirty="0">
                <a:solidFill>
                  <a:schemeClr val="tx1"/>
                </a:solidFill>
                <a:ea typeface="Times New Roman"/>
              </a:rPr>
              <a:t>.</a:t>
            </a:r>
            <a:br>
              <a:rPr lang="ar-IQ" sz="2800" b="1" dirty="0">
                <a:solidFill>
                  <a:schemeClr val="tx1"/>
                </a:solidFill>
                <a:ea typeface="Times New Roman"/>
              </a:rPr>
            </a:br>
            <a:r>
              <a:rPr lang="ar-IQ" sz="2800" b="1" dirty="0">
                <a:solidFill>
                  <a:schemeClr val="tx1"/>
                </a:solidFill>
                <a:ea typeface="Times New Roman"/>
              </a:rPr>
              <a:t>-</a:t>
            </a:r>
            <a:r>
              <a:rPr lang="ar-SA" sz="2800" b="1" dirty="0">
                <a:solidFill>
                  <a:srgbClr val="000000"/>
                </a:solidFill>
                <a:ea typeface="Times New Roman"/>
              </a:rPr>
              <a:t>صور القصة جميلة الألوان</a:t>
            </a:r>
            <a:r>
              <a:rPr lang="ar-IQ" sz="2800" b="1" dirty="0">
                <a:solidFill>
                  <a:srgbClr val="000000"/>
                </a:solidFill>
                <a:ea typeface="Times New Roman"/>
              </a:rPr>
              <a:t>.</a:t>
            </a:r>
            <a:br>
              <a:rPr lang="en-US" sz="2800" b="1" dirty="0">
                <a:solidFill>
                  <a:srgbClr val="000000"/>
                </a:solidFill>
                <a:effectLst/>
                <a:latin typeface="Arial"/>
                <a:ea typeface="Times New Roman"/>
              </a:rPr>
            </a:br>
            <a:br>
              <a:rPr lang="en-US" sz="2800" b="1" dirty="0">
                <a:solidFill>
                  <a:srgbClr val="000000"/>
                </a:solidFill>
                <a:effectLst/>
                <a:latin typeface="Arial"/>
                <a:ea typeface="Times New Roman"/>
              </a:rPr>
            </a:br>
            <a:br>
              <a:rPr lang="en-US" sz="2800" b="1" dirty="0">
                <a:solidFill>
                  <a:srgbClr val="000000"/>
                </a:solidFill>
                <a:effectLst/>
                <a:latin typeface="Arial"/>
                <a:ea typeface="Times New Roman"/>
              </a:rPr>
            </a:br>
            <a:br>
              <a:rPr lang="en-US" sz="2800" b="1" dirty="0">
                <a:solidFill>
                  <a:srgbClr val="000000"/>
                </a:solidFill>
                <a:effectLst/>
                <a:latin typeface="Arial"/>
                <a:ea typeface="Times New Roman"/>
              </a:rPr>
            </a:br>
            <a:endParaRPr lang="he-IL" sz="2800" dirty="0"/>
          </a:p>
        </p:txBody>
      </p:sp>
    </p:spTree>
    <p:extLst>
      <p:ext uri="{BB962C8B-B14F-4D97-AF65-F5344CB8AC3E}">
        <p14:creationId xmlns:p14="http://schemas.microsoft.com/office/powerpoint/2010/main" val="34424008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989F599-5C3D-4569-97A3-DA49BB48C6B8}"/>
              </a:ext>
            </a:extLst>
          </p:cNvPr>
          <p:cNvSpPr txBox="1"/>
          <p:nvPr/>
        </p:nvSpPr>
        <p:spPr>
          <a:xfrm>
            <a:off x="-36512" y="188640"/>
            <a:ext cx="8820472" cy="68634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ar-SA" sz="4000" b="1" i="0" dirty="0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أمثلة على المضاف والمضاف إليه من القرآن</a:t>
            </a:r>
            <a:r>
              <a:rPr lang="ar-IQ" sz="4000" b="1" i="0" dirty="0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:</a:t>
            </a:r>
            <a:endParaRPr lang="ar-SA" sz="3200" b="0" i="0" dirty="0">
              <a:solidFill>
                <a:srgbClr val="333333"/>
              </a:solidFill>
              <a:effectLst/>
              <a:latin typeface="Tahom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ar-SA" sz="3200" b="0" i="0" dirty="0">
                <a:solidFill>
                  <a:srgbClr val="333333"/>
                </a:solidFill>
                <a:effectLst/>
                <a:latin typeface="Tahoma" panose="020B0604030504040204" pitchFamily="34" charset="0"/>
              </a:rPr>
              <a:t>قال تعالى :</a:t>
            </a:r>
          </a:p>
          <a:p>
            <a:pPr algn="just">
              <a:lnSpc>
                <a:spcPct val="150000"/>
              </a:lnSpc>
            </a:pPr>
            <a:r>
              <a:rPr lang="ar-SA" sz="3200" b="0" i="0" dirty="0">
                <a:solidFill>
                  <a:srgbClr val="800080"/>
                </a:solidFill>
                <a:effectLst/>
                <a:latin typeface="Tahoma" panose="020B0604030504040204" pitchFamily="34" charset="0"/>
                <a:cs typeface="Ali_K_Alwand" pitchFamily="2" charset="-78"/>
              </a:rPr>
              <a:t>[</a:t>
            </a:r>
            <a:r>
              <a:rPr lang="ar-SA" sz="3200" b="0" i="0" dirty="0">
                <a:solidFill>
                  <a:srgbClr val="800080"/>
                </a:solidFill>
                <a:effectLst/>
                <a:latin typeface="Tahoma" panose="020B0604030504040204" pitchFamily="34" charset="0"/>
              </a:rPr>
              <a:t>وجاءَ </a:t>
            </a:r>
            <a:r>
              <a:rPr lang="ar-SA" sz="3200" b="0" i="0" u="sng" dirty="0">
                <a:solidFill>
                  <a:srgbClr val="800080"/>
                </a:solidFill>
                <a:effectLst/>
                <a:latin typeface="Tahoma" panose="020B0604030504040204" pitchFamily="34" charset="0"/>
              </a:rPr>
              <a:t>إخوةُ يوسفَ</a:t>
            </a:r>
            <a:r>
              <a:rPr lang="ar-IQ" sz="3200" dirty="0">
                <a:solidFill>
                  <a:srgbClr val="333333"/>
                </a:solidFill>
                <a:latin typeface="Tahoma" panose="020B0604030504040204" pitchFamily="34" charset="0"/>
                <a:cs typeface="Ali_K_Alwand" pitchFamily="2" charset="-78"/>
              </a:rPr>
              <a:t>]</a:t>
            </a:r>
            <a:r>
              <a:rPr lang="ar-SA" sz="3200" b="0" i="0" dirty="0">
                <a:solidFill>
                  <a:srgbClr val="333333"/>
                </a:solidFill>
                <a:effectLst/>
                <a:latin typeface="Tahoma" panose="020B0604030504040204" pitchFamily="34" charset="0"/>
              </a:rPr>
              <a:t>( يوسف 58 ) .</a:t>
            </a:r>
          </a:p>
          <a:p>
            <a:pPr algn="just">
              <a:lnSpc>
                <a:spcPct val="150000"/>
              </a:lnSpc>
            </a:pPr>
            <a:r>
              <a:rPr lang="ar-SA" sz="3200" b="0" i="0" dirty="0">
                <a:solidFill>
                  <a:srgbClr val="333333"/>
                </a:solidFill>
                <a:effectLst/>
                <a:latin typeface="Tahoma" panose="020B0604030504040204" pitchFamily="34" charset="0"/>
                <a:cs typeface="Ali_K_Alwand" pitchFamily="2" charset="-78"/>
              </a:rPr>
              <a:t>[</a:t>
            </a:r>
            <a:r>
              <a:rPr lang="ar-SA" sz="3200" b="0" i="0" dirty="0">
                <a:solidFill>
                  <a:srgbClr val="800080"/>
                </a:solidFill>
                <a:effectLst/>
                <a:latin typeface="Tahoma" panose="020B0604030504040204" pitchFamily="34" charset="0"/>
              </a:rPr>
              <a:t>و</a:t>
            </a:r>
            <a:r>
              <a:rPr lang="ar-SA" sz="3200" b="0" i="0" u="sng" dirty="0">
                <a:solidFill>
                  <a:srgbClr val="800080"/>
                </a:solidFill>
                <a:effectLst/>
                <a:latin typeface="Tahoma" panose="020B0604030504040204" pitchFamily="34" charset="0"/>
              </a:rPr>
              <a:t>قومَ نوحٍ</a:t>
            </a:r>
            <a:r>
              <a:rPr lang="ar-SA" sz="3200" b="0" i="0" dirty="0">
                <a:solidFill>
                  <a:srgbClr val="800080"/>
                </a:solidFill>
                <a:effectLst/>
                <a:latin typeface="Tahoma" panose="020B0604030504040204" pitchFamily="34" charset="0"/>
              </a:rPr>
              <a:t> لما كذبوا الرسل أغرقناهم</a:t>
            </a:r>
            <a:r>
              <a:rPr lang="ar-IQ" sz="3200" dirty="0">
                <a:solidFill>
                  <a:srgbClr val="333333"/>
                </a:solidFill>
                <a:latin typeface="Tahoma" panose="020B0604030504040204" pitchFamily="34" charset="0"/>
                <a:cs typeface="Ali_K_Alwand" pitchFamily="2" charset="-78"/>
              </a:rPr>
              <a:t> ]</a:t>
            </a:r>
            <a:r>
              <a:rPr lang="ar-SA" sz="3200" b="0" i="0" dirty="0">
                <a:solidFill>
                  <a:srgbClr val="333333"/>
                </a:solidFill>
                <a:effectLst/>
                <a:latin typeface="Tahoma" panose="020B0604030504040204" pitchFamily="34" charset="0"/>
              </a:rPr>
              <a:t>( الفرقان 37 ) .</a:t>
            </a:r>
          </a:p>
          <a:p>
            <a:pPr algn="just">
              <a:lnSpc>
                <a:spcPct val="150000"/>
              </a:lnSpc>
            </a:pPr>
            <a:r>
              <a:rPr lang="ar-SA" sz="3200" b="0" i="0" dirty="0">
                <a:solidFill>
                  <a:srgbClr val="800080"/>
                </a:solidFill>
                <a:effectLst/>
                <a:latin typeface="Tahoma" panose="020B0604030504040204" pitchFamily="34" charset="0"/>
                <a:cs typeface="Ali_K_Alwand" pitchFamily="2" charset="-78"/>
              </a:rPr>
              <a:t>[ </a:t>
            </a:r>
            <a:r>
              <a:rPr lang="ar-SA" sz="3200" b="0" i="0" dirty="0">
                <a:solidFill>
                  <a:srgbClr val="800080"/>
                </a:solidFill>
                <a:effectLst/>
                <a:latin typeface="Tahoma" panose="020B0604030504040204" pitchFamily="34" charset="0"/>
              </a:rPr>
              <a:t>وعلى الذين يطيقونه فدية </a:t>
            </a:r>
            <a:r>
              <a:rPr lang="ar-SA" sz="3200" b="0" i="0" u="sng" dirty="0">
                <a:solidFill>
                  <a:srgbClr val="800080"/>
                </a:solidFill>
                <a:effectLst/>
                <a:latin typeface="Tahoma" panose="020B0604030504040204" pitchFamily="34" charset="0"/>
              </a:rPr>
              <a:t>طعامُ مسكينٍ</a:t>
            </a:r>
            <a:r>
              <a:rPr lang="ar-IQ" sz="3200" dirty="0">
                <a:solidFill>
                  <a:srgbClr val="333333"/>
                </a:solidFill>
                <a:latin typeface="Tahoma" panose="020B0604030504040204" pitchFamily="34" charset="0"/>
                <a:cs typeface="Ali_K_Alwand" pitchFamily="2" charset="-78"/>
              </a:rPr>
              <a:t> ]</a:t>
            </a:r>
            <a:r>
              <a:rPr lang="ar-SA" sz="3200" b="0" i="0" dirty="0">
                <a:solidFill>
                  <a:srgbClr val="333333"/>
                </a:solidFill>
                <a:effectLst/>
                <a:latin typeface="Tahoma" panose="020B0604030504040204" pitchFamily="34" charset="0"/>
              </a:rPr>
              <a:t> ( البقرة 184 ) .</a:t>
            </a:r>
          </a:p>
          <a:p>
            <a:pPr algn="just">
              <a:lnSpc>
                <a:spcPct val="150000"/>
              </a:lnSpc>
            </a:pPr>
            <a:r>
              <a:rPr lang="ar-SA" sz="3200" b="0" i="0" dirty="0">
                <a:solidFill>
                  <a:srgbClr val="800080"/>
                </a:solidFill>
                <a:effectLst/>
                <a:latin typeface="Tahoma" panose="020B0604030504040204" pitchFamily="34" charset="0"/>
                <a:cs typeface="Ali_K_Alwand" pitchFamily="2" charset="-78"/>
              </a:rPr>
              <a:t>[ </a:t>
            </a:r>
            <a:r>
              <a:rPr lang="ar-SA" sz="3200" b="0" i="0" u="sng" dirty="0">
                <a:solidFill>
                  <a:srgbClr val="800080"/>
                </a:solidFill>
                <a:effectLst/>
                <a:latin typeface="Tahoma" panose="020B0604030504040204" pitchFamily="34" charset="0"/>
              </a:rPr>
              <a:t>فاطرِ السماوات</a:t>
            </a:r>
            <a:r>
              <a:rPr lang="ar-SA" sz="3200" b="0" i="0" dirty="0">
                <a:solidFill>
                  <a:srgbClr val="800080"/>
                </a:solidFill>
                <a:effectLst/>
                <a:latin typeface="Tahoma" panose="020B0604030504040204" pitchFamily="34" charset="0"/>
              </a:rPr>
              <a:t> والأرض </a:t>
            </a:r>
            <a:r>
              <a:rPr lang="ar-SA" sz="3200" b="0" i="0" u="sng" dirty="0">
                <a:solidFill>
                  <a:srgbClr val="800080"/>
                </a:solidFill>
                <a:effectLst/>
                <a:latin typeface="Tahoma" panose="020B0604030504040204" pitchFamily="34" charset="0"/>
              </a:rPr>
              <a:t>جاعلِ الملائكة</a:t>
            </a:r>
            <a:r>
              <a:rPr lang="ar-SA" sz="3200" b="0" i="0" dirty="0">
                <a:solidFill>
                  <a:srgbClr val="800080"/>
                </a:solidFill>
                <a:effectLst/>
                <a:latin typeface="Tahoma" panose="020B0604030504040204" pitchFamily="34" charset="0"/>
              </a:rPr>
              <a:t> رسلا</a:t>
            </a:r>
            <a:r>
              <a:rPr lang="ar-IQ" sz="3200" dirty="0">
                <a:solidFill>
                  <a:srgbClr val="333333"/>
                </a:solidFill>
                <a:latin typeface="Tahoma" panose="020B0604030504040204" pitchFamily="34" charset="0"/>
                <a:cs typeface="Ali_K_Alwand" pitchFamily="2" charset="-78"/>
              </a:rPr>
              <a:t> ]</a:t>
            </a:r>
            <a:r>
              <a:rPr lang="ar-SA" sz="3200" b="0" i="0" dirty="0">
                <a:solidFill>
                  <a:srgbClr val="333333"/>
                </a:solidFill>
                <a:effectLst/>
                <a:latin typeface="Tahoma" panose="020B0604030504040204" pitchFamily="34" charset="0"/>
              </a:rPr>
              <a:t> (فاطر 1)</a:t>
            </a:r>
            <a:r>
              <a:rPr lang="ar-IQ" sz="3200" b="0" i="0" dirty="0">
                <a:solidFill>
                  <a:srgbClr val="333333"/>
                </a:solidFill>
                <a:effectLst/>
                <a:latin typeface="Tahoma" panose="020B0604030504040204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ar-IQ" sz="3200" b="0" i="0" dirty="0">
                <a:solidFill>
                  <a:srgbClr val="333333"/>
                </a:solidFill>
                <a:effectLst/>
                <a:latin typeface="Tahoma" panose="020B0604030504040204" pitchFamily="34" charset="0"/>
              </a:rPr>
              <a:t> </a:t>
            </a:r>
            <a:r>
              <a:rPr lang="ar-SA" sz="3200" b="0" i="0" dirty="0">
                <a:solidFill>
                  <a:srgbClr val="333333"/>
                </a:solidFill>
                <a:effectLst/>
                <a:latin typeface="Tahoma" panose="020B0604030504040204" pitchFamily="34" charset="0"/>
              </a:rPr>
              <a:t> </a:t>
            </a:r>
            <a:r>
              <a:rPr lang="ar-SA" sz="3200" b="0" i="0" dirty="0">
                <a:solidFill>
                  <a:srgbClr val="333333"/>
                </a:solidFill>
                <a:effectLst/>
                <a:latin typeface="Tahoma" panose="020B0604030504040204" pitchFamily="34" charset="0"/>
                <a:cs typeface="Ali_K_Alwand" pitchFamily="2" charset="-78"/>
              </a:rPr>
              <a:t>[</a:t>
            </a:r>
            <a:r>
              <a:rPr lang="ar-SA" sz="3200" b="0" i="0" dirty="0">
                <a:solidFill>
                  <a:srgbClr val="800080"/>
                </a:solidFill>
                <a:effectLst/>
                <a:latin typeface="Tahoma" panose="020B0604030504040204" pitchFamily="34" charset="0"/>
              </a:rPr>
              <a:t>لقد نصركم الله في مواطنَ كثيرةٍ و</a:t>
            </a:r>
            <a:r>
              <a:rPr lang="ar-SA" sz="3200" b="0" i="0" u="sng" dirty="0">
                <a:solidFill>
                  <a:srgbClr val="800080"/>
                </a:solidFill>
                <a:effectLst/>
                <a:latin typeface="Tahoma" panose="020B0604030504040204" pitchFamily="34" charset="0"/>
              </a:rPr>
              <a:t>يومَ حنينٍ</a:t>
            </a:r>
            <a:r>
              <a:rPr lang="ar-SA" sz="3200" b="0" i="0" u="sng" dirty="0">
                <a:solidFill>
                  <a:srgbClr val="800080"/>
                </a:solidFill>
                <a:effectLst/>
                <a:latin typeface="Tahoma" panose="020B0604030504040204" pitchFamily="34" charset="0"/>
                <a:cs typeface="Ali_K_Alwand" pitchFamily="2" charset="-78"/>
              </a:rPr>
              <a:t>]</a:t>
            </a:r>
            <a:r>
              <a:rPr lang="ar-SA" sz="3200" b="0" i="0" dirty="0">
                <a:solidFill>
                  <a:srgbClr val="333333"/>
                </a:solidFill>
                <a:effectLst/>
                <a:latin typeface="Tahoma" panose="020B0604030504040204" pitchFamily="34" charset="0"/>
              </a:rPr>
              <a:t>‘ ( التوبة 25 ) .</a:t>
            </a:r>
          </a:p>
          <a:p>
            <a:pPr algn="just">
              <a:lnSpc>
                <a:spcPct val="150000"/>
              </a:lnSpc>
            </a:pPr>
            <a:r>
              <a:rPr lang="ar-SA" sz="3200" b="0" i="0" dirty="0">
                <a:solidFill>
                  <a:srgbClr val="333333"/>
                </a:solidFill>
                <a:effectLst/>
                <a:latin typeface="Tahoma" panose="020B0604030504040204" pitchFamily="34" charset="0"/>
              </a:rPr>
              <a:t>–</a:t>
            </a:r>
            <a:r>
              <a:rPr lang="ar-SA" sz="3200" b="0" i="0" dirty="0">
                <a:solidFill>
                  <a:srgbClr val="333333"/>
                </a:solidFill>
                <a:effectLst/>
                <a:latin typeface="Tahoma" panose="020B0604030504040204" pitchFamily="34" charset="0"/>
                <a:cs typeface="Ali_K_Alwand" pitchFamily="2" charset="-78"/>
              </a:rPr>
              <a:t>[</a:t>
            </a:r>
            <a:r>
              <a:rPr lang="ar-SA" sz="3200" b="0" i="0" dirty="0">
                <a:solidFill>
                  <a:srgbClr val="333333"/>
                </a:solidFill>
                <a:effectLst/>
                <a:latin typeface="Tahoma" panose="020B0604030504040204" pitchFamily="34" charset="0"/>
              </a:rPr>
              <a:t>  </a:t>
            </a:r>
            <a:r>
              <a:rPr lang="ar-SA" sz="3200" b="0" i="0" dirty="0">
                <a:solidFill>
                  <a:srgbClr val="800080"/>
                </a:solidFill>
                <a:effectLst/>
                <a:latin typeface="Tahoma" panose="020B0604030504040204" pitchFamily="34" charset="0"/>
              </a:rPr>
              <a:t>اعلموا أنّ الله </a:t>
            </a:r>
            <a:r>
              <a:rPr lang="ar-SA" sz="3200" b="0" i="0" u="sng" dirty="0">
                <a:solidFill>
                  <a:srgbClr val="800080"/>
                </a:solidFill>
                <a:effectLst/>
                <a:latin typeface="Tahoma" panose="020B0604030504040204" pitchFamily="34" charset="0"/>
              </a:rPr>
              <a:t>شديدُ العقابِ</a:t>
            </a:r>
            <a:r>
              <a:rPr lang="ar-SA" sz="3200" b="0" i="0" dirty="0">
                <a:solidFill>
                  <a:srgbClr val="333333"/>
                </a:solidFill>
                <a:effectLst/>
                <a:latin typeface="Tahoma" panose="020B0604030504040204" pitchFamily="34" charset="0"/>
              </a:rPr>
              <a:t> </a:t>
            </a:r>
            <a:r>
              <a:rPr lang="ar-SA" sz="3200" b="0" i="0" dirty="0">
                <a:solidFill>
                  <a:srgbClr val="333333"/>
                </a:solidFill>
                <a:effectLst/>
                <a:latin typeface="Tahoma" panose="020B0604030504040204" pitchFamily="34" charset="0"/>
                <a:cs typeface="Ali_K_Alwand" pitchFamily="2" charset="-78"/>
              </a:rPr>
              <a:t>]</a:t>
            </a:r>
            <a:r>
              <a:rPr lang="ar-SA" sz="3200" b="0" i="0" dirty="0">
                <a:solidFill>
                  <a:srgbClr val="333333"/>
                </a:solidFill>
                <a:effectLst/>
                <a:latin typeface="Tahoma" panose="020B0604030504040204" pitchFamily="34" charset="0"/>
              </a:rPr>
              <a:t> ( المائدة 98 ) .</a:t>
            </a:r>
          </a:p>
          <a:p>
            <a:pPr algn="just">
              <a:lnSpc>
                <a:spcPct val="150000"/>
              </a:lnSpc>
            </a:pPr>
            <a:r>
              <a:rPr lang="ar-SA" sz="3200" b="0" i="0" dirty="0">
                <a:solidFill>
                  <a:srgbClr val="333333"/>
                </a:solidFill>
                <a:effectLst/>
                <a:latin typeface="Tahoma" panose="020B0604030504040204" pitchFamily="34" charset="0"/>
              </a:rPr>
              <a:t>–</a:t>
            </a:r>
            <a:r>
              <a:rPr lang="ar-SA" sz="3200" b="0" i="0" dirty="0">
                <a:solidFill>
                  <a:srgbClr val="333333"/>
                </a:solidFill>
                <a:effectLst/>
                <a:latin typeface="Tahoma" panose="020B0604030504040204" pitchFamily="34" charset="0"/>
                <a:cs typeface="Ali_K_Alwand" pitchFamily="2" charset="-78"/>
              </a:rPr>
              <a:t>[</a:t>
            </a:r>
            <a:r>
              <a:rPr lang="ar-SA" sz="3200" b="0" i="0" dirty="0">
                <a:solidFill>
                  <a:srgbClr val="333333"/>
                </a:solidFill>
                <a:effectLst/>
                <a:latin typeface="Tahoma" panose="020B0604030504040204" pitchFamily="34" charset="0"/>
              </a:rPr>
              <a:t>  </a:t>
            </a:r>
            <a:r>
              <a:rPr lang="ar-SA" sz="3200" b="0" i="0" dirty="0">
                <a:solidFill>
                  <a:srgbClr val="800080"/>
                </a:solidFill>
                <a:effectLst/>
                <a:latin typeface="Tahoma" panose="020B0604030504040204" pitchFamily="34" charset="0"/>
              </a:rPr>
              <a:t>إنّ </a:t>
            </a:r>
            <a:r>
              <a:rPr lang="ar-SA" sz="3200" b="0" i="0" u="sng" dirty="0">
                <a:solidFill>
                  <a:srgbClr val="800080"/>
                </a:solidFill>
                <a:effectLst/>
                <a:latin typeface="Tahoma" panose="020B0604030504040204" pitchFamily="34" charset="0"/>
              </a:rPr>
              <a:t>قرآنَ الفجرِ</a:t>
            </a:r>
            <a:r>
              <a:rPr lang="ar-SA" sz="3200" b="0" i="0" dirty="0">
                <a:solidFill>
                  <a:srgbClr val="800080"/>
                </a:solidFill>
                <a:effectLst/>
                <a:latin typeface="Tahoma" panose="020B0604030504040204" pitchFamily="34" charset="0"/>
              </a:rPr>
              <a:t> كان مشهودا</a:t>
            </a:r>
            <a:r>
              <a:rPr lang="ar-SA" sz="3200" b="0" i="0" dirty="0">
                <a:solidFill>
                  <a:srgbClr val="800080"/>
                </a:solidFill>
                <a:effectLst/>
                <a:latin typeface="Tahoma" panose="020B0604030504040204" pitchFamily="34" charset="0"/>
                <a:cs typeface="Ali_K_Alwand" pitchFamily="2" charset="-78"/>
              </a:rPr>
              <a:t>]</a:t>
            </a:r>
            <a:r>
              <a:rPr lang="ar-SA" sz="3200" b="0" i="0" dirty="0">
                <a:solidFill>
                  <a:srgbClr val="333333"/>
                </a:solidFill>
                <a:effectLst/>
                <a:latin typeface="Tahoma" panose="020B0604030504040204" pitchFamily="34" charset="0"/>
              </a:rPr>
              <a:t> ( الإسراء 78 ) .</a:t>
            </a:r>
          </a:p>
        </p:txBody>
      </p:sp>
    </p:spTree>
    <p:extLst>
      <p:ext uri="{BB962C8B-B14F-4D97-AF65-F5344CB8AC3E}">
        <p14:creationId xmlns:p14="http://schemas.microsoft.com/office/powerpoint/2010/main" val="1228084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ربع نص 4">
            <a:extLst>
              <a:ext uri="{FF2B5EF4-FFF2-40B4-BE49-F238E27FC236}">
                <a16:creationId xmlns:a16="http://schemas.microsoft.com/office/drawing/2014/main" id="{51B6E857-DAA4-4C5B-8B22-C5EB324D1F6F}"/>
              </a:ext>
            </a:extLst>
          </p:cNvPr>
          <p:cNvSpPr txBox="1"/>
          <p:nvPr/>
        </p:nvSpPr>
        <p:spPr>
          <a:xfrm>
            <a:off x="0" y="0"/>
            <a:ext cx="9144000" cy="64758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ar-SA" sz="28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أو ما يقوم مقامها من </a:t>
            </a:r>
            <a:r>
              <a:rPr lang="ar-SA" sz="28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علامات الجرّ الفرعيّة</a:t>
            </a:r>
            <a:r>
              <a:rPr lang="ar-SA" sz="2800" b="0" i="0" dirty="0">
                <a:solidFill>
                  <a:srgbClr val="333333"/>
                </a:solidFill>
                <a:effectLst/>
                <a:latin typeface="robotoregular"/>
              </a:rPr>
              <a:t>:</a:t>
            </a:r>
            <a:r>
              <a:rPr lang="ar-IQ" sz="2800" b="0" i="0" dirty="0">
                <a:solidFill>
                  <a:srgbClr val="333333"/>
                </a:solidFill>
                <a:effectLst/>
                <a:latin typeface="robotoregular"/>
              </a:rPr>
              <a:t> </a:t>
            </a:r>
            <a:r>
              <a:rPr lang="ar-SA" sz="2800" b="0" i="0" dirty="0">
                <a:solidFill>
                  <a:srgbClr val="333333"/>
                </a:solidFill>
                <a:effectLst/>
                <a:latin typeface="robotoregular"/>
              </a:rPr>
              <a:t>الياء/الفتحة</a:t>
            </a:r>
            <a:r>
              <a:rPr lang="ar-IQ" sz="2800" b="0" i="0" dirty="0">
                <a:solidFill>
                  <a:srgbClr val="333333"/>
                </a:solidFill>
                <a:effectLst/>
                <a:latin typeface="robotoregular"/>
              </a:rPr>
              <a:t>، </a:t>
            </a:r>
            <a:r>
              <a:rPr lang="ar-SA" sz="28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وهي ثلاثة أقسام:</a:t>
            </a:r>
            <a:r>
              <a:rPr lang="ar-IQ" sz="28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sz="28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الاسم المجرور بحرف الجرّ</a:t>
            </a:r>
            <a:r>
              <a:rPr lang="ar-SA" sz="28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، نحو: استمعتُ إلى الشّاهدِ،</a:t>
            </a:r>
            <a:r>
              <a:rPr lang="ar-IQ" sz="28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استمعت إلى أخيك</a:t>
            </a:r>
            <a:r>
              <a:rPr lang="ar-SA" sz="28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sz="28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والاسم المجرور بالإضافة</a:t>
            </a:r>
            <a:r>
              <a:rPr lang="ar-SA" sz="28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، نحو: حضرَ معلّمُ الصّفِّ،</a:t>
            </a:r>
            <a:r>
              <a:rPr lang="ar-IQ" sz="28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حضر معلم أخيك</a:t>
            </a:r>
            <a:r>
              <a:rPr lang="ar-SA" sz="28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sz="28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والاسم المجرور بتبعيّته لاسم مجرورٍ قبله</a:t>
            </a:r>
            <a:r>
              <a:rPr lang="ar-SA" sz="28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، نحو: نظرتُ إلى فتاةٍ جميلٍة</a:t>
            </a:r>
            <a:r>
              <a:rPr lang="ar-IQ" sz="28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،</a:t>
            </a:r>
            <a:r>
              <a:rPr lang="ar-IQ" sz="28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سلمت على ابن أخيك</a:t>
            </a:r>
            <a:r>
              <a:rPr lang="ar-IQ" sz="2800" b="1" dirty="0">
                <a:solidFill>
                  <a:srgbClr val="333333"/>
                </a:solidFill>
                <a:latin typeface="Arial" panose="020B0604020202020204" pitchFamily="34" charset="0"/>
              </a:rPr>
              <a:t>.                                      </a:t>
            </a:r>
            <a:r>
              <a:rPr lang="ar-IQ" sz="2000" b="1" dirty="0">
                <a:solidFill>
                  <a:srgbClr val="333333"/>
                </a:solidFill>
                <a:latin typeface="Arial" panose="020B0604020202020204" pitchFamily="34" charset="0"/>
              </a:rPr>
              <a:t>فعل     فاعل   حرف جر اسم مجرور نعت مجرور</a:t>
            </a:r>
            <a:endParaRPr lang="ar-IQ" sz="2000" b="1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ar-SA" sz="28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والاسم </a:t>
            </a:r>
            <a:r>
              <a:rPr lang="ar-IQ" sz="28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ar-SA" sz="28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المضاف</a:t>
            </a:r>
            <a:r>
              <a:rPr lang="ar-IQ" sz="28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ar-SA" sz="28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الذي يسبق </a:t>
            </a:r>
            <a:r>
              <a:rPr lang="ar-IQ" sz="28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ar-SA" sz="28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الاسم المضاف إليه</a:t>
            </a:r>
            <a:r>
              <a:rPr lang="ar-IQ" sz="28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ar-SA" sz="28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لا ينوّن</a:t>
            </a:r>
            <a:r>
              <a:rPr lang="ar-IQ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ar-IQ" sz="2800" b="1" i="0" dirty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50000"/>
              </a:lnSpc>
            </a:pPr>
            <a:r>
              <a:rPr lang="ar-SA" sz="28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وإذا كان </a:t>
            </a:r>
            <a:r>
              <a:rPr lang="ar-SA" sz="28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مثنّى أو جمعًا مذكّرًا سالمًا</a:t>
            </a:r>
            <a:r>
              <a:rPr lang="ar-SA" sz="28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؛ </a:t>
            </a:r>
            <a:r>
              <a:rPr lang="ar-SA" sz="28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تحذف نونه لإضافته للاسم المضاف إليه المجرور</a:t>
            </a:r>
            <a:r>
              <a:rPr lang="ar-SA" sz="28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، ومن أمثلة المجرور بالإضافة جملة: تفتّحتْ</a:t>
            </a:r>
            <a:r>
              <a:rPr lang="ar-SA" sz="2800" b="1" i="0" u="sng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زهرتا </a:t>
            </a:r>
            <a:r>
              <a:rPr lang="ar-SA" sz="28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الباقةِ</a:t>
            </a:r>
            <a:r>
              <a:rPr lang="ar-IQ" sz="28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 rtl="1">
              <a:lnSpc>
                <a:spcPct val="150000"/>
              </a:lnSpc>
            </a:pPr>
            <a:r>
              <a:rPr lang="ar-SA" sz="28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وكذلك لا يعرّف الاسم المضاف في الإضافة المعنويّة بـ "الـ" التّعريف، فلا يصحّ أن يقال: تفتّحت </a:t>
            </a:r>
            <a:r>
              <a:rPr lang="ar-SA" sz="2800" b="1" i="0" u="sng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الزّهرتا</a:t>
            </a:r>
            <a:r>
              <a:rPr lang="ar-SA" sz="28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الباقةِ</a:t>
            </a:r>
            <a:r>
              <a:rPr lang="ar-IQ" sz="28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ar-SA" sz="28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ar-IQ" sz="28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ar-IQ" sz="2800" b="1" i="0" dirty="0">
              <a:solidFill>
                <a:srgbClr val="333333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9" name="حبر 8">
                <a:extLst>
                  <a:ext uri="{FF2B5EF4-FFF2-40B4-BE49-F238E27FC236}">
                    <a16:creationId xmlns:a16="http://schemas.microsoft.com/office/drawing/2014/main" id="{50E003E2-0B6A-426D-AB54-09DCF2435E25}"/>
                  </a:ext>
                </a:extLst>
              </p14:cNvPr>
              <p14:cNvContentPartPr/>
              <p14:nvPr/>
            </p14:nvContentPartPr>
            <p14:xfrm>
              <a:off x="8853131" y="3020444"/>
              <a:ext cx="360" cy="360"/>
            </p14:xfrm>
          </p:contentPart>
        </mc:Choice>
        <mc:Fallback xmlns="">
          <p:pic>
            <p:nvPicPr>
              <p:cNvPr id="9" name="حبر 8">
                <a:extLst>
                  <a:ext uri="{FF2B5EF4-FFF2-40B4-BE49-F238E27FC236}">
                    <a16:creationId xmlns:a16="http://schemas.microsoft.com/office/drawing/2014/main" id="{50E003E2-0B6A-426D-AB54-09DCF2435E2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844131" y="3011444"/>
                <a:ext cx="18000" cy="18000"/>
              </a:xfrm>
              <a:prstGeom prst="rect">
                <a:avLst/>
              </a:prstGeom>
            </p:spPr>
          </p:pic>
        </mc:Fallback>
      </mc:AlternateContent>
      <p:cxnSp>
        <p:nvCxnSpPr>
          <p:cNvPr id="3" name="رابط كسهم مستقيم 2">
            <a:extLst>
              <a:ext uri="{FF2B5EF4-FFF2-40B4-BE49-F238E27FC236}">
                <a16:creationId xmlns:a16="http://schemas.microsoft.com/office/drawing/2014/main" id="{FDA7099B-B554-4660-8A04-897F4F06CA30}"/>
              </a:ext>
            </a:extLst>
          </p:cNvPr>
          <p:cNvCxnSpPr>
            <a:cxnSpLocks/>
          </p:cNvCxnSpPr>
          <p:nvPr/>
        </p:nvCxnSpPr>
        <p:spPr>
          <a:xfrm>
            <a:off x="3923928" y="2420888"/>
            <a:ext cx="144016" cy="5040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رابط كسهم مستقيم 5">
            <a:extLst>
              <a:ext uri="{FF2B5EF4-FFF2-40B4-BE49-F238E27FC236}">
                <a16:creationId xmlns:a16="http://schemas.microsoft.com/office/drawing/2014/main" id="{A0020396-0D62-46C8-9A91-FA6E465DCA58}"/>
              </a:ext>
            </a:extLst>
          </p:cNvPr>
          <p:cNvCxnSpPr>
            <a:cxnSpLocks/>
          </p:cNvCxnSpPr>
          <p:nvPr/>
        </p:nvCxnSpPr>
        <p:spPr>
          <a:xfrm flipH="1">
            <a:off x="3419872" y="2420888"/>
            <a:ext cx="118145" cy="5040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رابط كسهم مستقيم 7">
            <a:extLst>
              <a:ext uri="{FF2B5EF4-FFF2-40B4-BE49-F238E27FC236}">
                <a16:creationId xmlns:a16="http://schemas.microsoft.com/office/drawing/2014/main" id="{4A53310B-C9D6-43CF-8C0D-A28C795C2D20}"/>
              </a:ext>
            </a:extLst>
          </p:cNvPr>
          <p:cNvCxnSpPr>
            <a:cxnSpLocks/>
          </p:cNvCxnSpPr>
          <p:nvPr/>
        </p:nvCxnSpPr>
        <p:spPr>
          <a:xfrm flipH="1">
            <a:off x="2843808" y="2564904"/>
            <a:ext cx="216024" cy="3960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رابط كسهم مستقيم 10">
            <a:extLst>
              <a:ext uri="{FF2B5EF4-FFF2-40B4-BE49-F238E27FC236}">
                <a16:creationId xmlns:a16="http://schemas.microsoft.com/office/drawing/2014/main" id="{064678D5-4492-4AB3-9C13-4BE1D60487CE}"/>
              </a:ext>
            </a:extLst>
          </p:cNvPr>
          <p:cNvCxnSpPr>
            <a:cxnSpLocks/>
          </p:cNvCxnSpPr>
          <p:nvPr/>
        </p:nvCxnSpPr>
        <p:spPr>
          <a:xfrm flipH="1">
            <a:off x="2051720" y="2420888"/>
            <a:ext cx="504056" cy="5040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رابط كسهم مستقيم 12">
            <a:extLst>
              <a:ext uri="{FF2B5EF4-FFF2-40B4-BE49-F238E27FC236}">
                <a16:creationId xmlns:a16="http://schemas.microsoft.com/office/drawing/2014/main" id="{583F8314-9510-41FD-B6C5-666E58A31342}"/>
              </a:ext>
            </a:extLst>
          </p:cNvPr>
          <p:cNvCxnSpPr>
            <a:cxnSpLocks/>
          </p:cNvCxnSpPr>
          <p:nvPr/>
        </p:nvCxnSpPr>
        <p:spPr>
          <a:xfrm flipH="1">
            <a:off x="1115616" y="2420888"/>
            <a:ext cx="648072" cy="5040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رابط كسهم مستقيم 21">
            <a:extLst>
              <a:ext uri="{FF2B5EF4-FFF2-40B4-BE49-F238E27FC236}">
                <a16:creationId xmlns:a16="http://schemas.microsoft.com/office/drawing/2014/main" id="{17B66ECF-726C-41B4-B112-91157749A8F9}"/>
              </a:ext>
            </a:extLst>
          </p:cNvPr>
          <p:cNvCxnSpPr/>
          <p:nvPr/>
        </p:nvCxnSpPr>
        <p:spPr>
          <a:xfrm flipH="1">
            <a:off x="8604448" y="3140968"/>
            <a:ext cx="248683" cy="216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رابط كسهم مستقيم 23">
            <a:extLst>
              <a:ext uri="{FF2B5EF4-FFF2-40B4-BE49-F238E27FC236}">
                <a16:creationId xmlns:a16="http://schemas.microsoft.com/office/drawing/2014/main" id="{50F73DE9-08E6-465C-93DC-B732C5822B5B}"/>
              </a:ext>
            </a:extLst>
          </p:cNvPr>
          <p:cNvCxnSpPr/>
          <p:nvPr/>
        </p:nvCxnSpPr>
        <p:spPr>
          <a:xfrm flipH="1">
            <a:off x="5796136" y="3020444"/>
            <a:ext cx="2376264" cy="4805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9087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ربع نص 5">
            <a:extLst>
              <a:ext uri="{FF2B5EF4-FFF2-40B4-BE49-F238E27FC236}">
                <a16:creationId xmlns:a16="http://schemas.microsoft.com/office/drawing/2014/main" id="{8C9786B5-FB2A-4318-9805-650E1AC4A3DA}"/>
              </a:ext>
            </a:extLst>
          </p:cNvPr>
          <p:cNvSpPr txBox="1"/>
          <p:nvPr/>
        </p:nvSpPr>
        <p:spPr>
          <a:xfrm>
            <a:off x="0" y="116632"/>
            <a:ext cx="9144000" cy="64562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ar-SA" sz="40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بينما يصحّ ذلك في </a:t>
            </a:r>
            <a:r>
              <a:rPr lang="ar-SA" sz="40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الإضافة اللّفظيّة</a:t>
            </a:r>
            <a:r>
              <a:rPr lang="ar-SA" sz="40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، مثل: </a:t>
            </a:r>
            <a:r>
              <a:rPr lang="ar-SA" sz="28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هذا الرَّجلُ المكسورُ الرِّجلِ</a:t>
            </a:r>
            <a:r>
              <a:rPr lang="ar-SA" sz="40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، </a:t>
            </a:r>
            <a:r>
              <a:rPr lang="ar-IQ" sz="40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</a:t>
            </a:r>
            <a:r>
              <a:rPr lang="ar-IQ" sz="28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م</a:t>
            </a:r>
            <a:r>
              <a:rPr lang="ar-IQ" sz="40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ar-IQ" sz="36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بدل</a:t>
            </a:r>
            <a:r>
              <a:rPr lang="ar-IQ" sz="40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</a:p>
          <a:p>
            <a:pPr algn="just" rtl="1">
              <a:lnSpc>
                <a:spcPct val="150000"/>
              </a:lnSpc>
            </a:pPr>
            <a:r>
              <a:rPr lang="ar-IQ" sz="40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r>
              <a:rPr lang="ar-IQ" sz="28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خ مضاف  م إليه</a:t>
            </a:r>
          </a:p>
          <a:p>
            <a:pPr algn="just" rtl="1">
              <a:lnSpc>
                <a:spcPct val="150000"/>
              </a:lnSpc>
            </a:pPr>
            <a:r>
              <a:rPr lang="ar-SA" sz="40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ويمكن أن يكون المضاف مضافًا إليه إذا جاء في الجملة أكثر من مضافٍ إليه، مثل: </a:t>
            </a:r>
            <a:r>
              <a:rPr lang="ar-SA" sz="40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سُررتُ بزيارةِ ابنِ عمِّي</a:t>
            </a:r>
            <a:r>
              <a:rPr lang="ar-SA" sz="40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، فـ "ابنِ" مضاف إليه من إضافة "زيارة" إليه، وهو مضاف، و "عمِّي" مضاف إليه مجرور.</a:t>
            </a:r>
            <a:endParaRPr lang="en-US" sz="4000" b="1" dirty="0"/>
          </a:p>
        </p:txBody>
      </p:sp>
      <p:cxnSp>
        <p:nvCxnSpPr>
          <p:cNvPr id="3" name="رابط كسهم مستقيم 2">
            <a:extLst>
              <a:ext uri="{FF2B5EF4-FFF2-40B4-BE49-F238E27FC236}">
                <a16:creationId xmlns:a16="http://schemas.microsoft.com/office/drawing/2014/main" id="{D22B96B6-1221-49CF-A146-D38BDE8B2703}"/>
              </a:ext>
            </a:extLst>
          </p:cNvPr>
          <p:cNvCxnSpPr/>
          <p:nvPr/>
        </p:nvCxnSpPr>
        <p:spPr>
          <a:xfrm>
            <a:off x="1187624" y="836712"/>
            <a:ext cx="144016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رابط كسهم مستقيم 4">
            <a:extLst>
              <a:ext uri="{FF2B5EF4-FFF2-40B4-BE49-F238E27FC236}">
                <a16:creationId xmlns:a16="http://schemas.microsoft.com/office/drawing/2014/main" id="{6E7B0F39-CFEC-493A-92D2-632D08946D8A}"/>
              </a:ext>
            </a:extLst>
          </p:cNvPr>
          <p:cNvCxnSpPr/>
          <p:nvPr/>
        </p:nvCxnSpPr>
        <p:spPr>
          <a:xfrm>
            <a:off x="395536" y="908720"/>
            <a:ext cx="216024" cy="5040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رابط كسهم مستقيم 7">
            <a:extLst>
              <a:ext uri="{FF2B5EF4-FFF2-40B4-BE49-F238E27FC236}">
                <a16:creationId xmlns:a16="http://schemas.microsoft.com/office/drawing/2014/main" id="{2B5843E7-CAC0-4EF3-BFB8-F7A55D7126FC}"/>
              </a:ext>
            </a:extLst>
          </p:cNvPr>
          <p:cNvCxnSpPr>
            <a:cxnSpLocks/>
          </p:cNvCxnSpPr>
          <p:nvPr/>
        </p:nvCxnSpPr>
        <p:spPr>
          <a:xfrm flipH="1">
            <a:off x="6991048" y="1916832"/>
            <a:ext cx="1224136" cy="5760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رابط كسهم مستقيم 10">
            <a:extLst>
              <a:ext uri="{FF2B5EF4-FFF2-40B4-BE49-F238E27FC236}">
                <a16:creationId xmlns:a16="http://schemas.microsoft.com/office/drawing/2014/main" id="{E11559B0-F223-4D13-BE55-7D71DA0B0813}"/>
              </a:ext>
            </a:extLst>
          </p:cNvPr>
          <p:cNvCxnSpPr>
            <a:cxnSpLocks/>
          </p:cNvCxnSpPr>
          <p:nvPr/>
        </p:nvCxnSpPr>
        <p:spPr>
          <a:xfrm flipH="1">
            <a:off x="5580112" y="1772816"/>
            <a:ext cx="1706256" cy="7200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8059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ربع نص 4">
            <a:extLst>
              <a:ext uri="{FF2B5EF4-FFF2-40B4-BE49-F238E27FC236}">
                <a16:creationId xmlns:a16="http://schemas.microsoft.com/office/drawing/2014/main" id="{0C46DF69-B99C-41B7-9F1E-F995B3D93677}"/>
              </a:ext>
            </a:extLst>
          </p:cNvPr>
          <p:cNvSpPr txBox="1"/>
          <p:nvPr/>
        </p:nvSpPr>
        <p:spPr>
          <a:xfrm>
            <a:off x="0" y="0"/>
            <a:ext cx="9144000" cy="65784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IQ" sz="3200" b="1" i="1" u="sng" dirty="0">
                <a:solidFill>
                  <a:srgbClr val="FF0000"/>
                </a:solidFill>
              </a:rPr>
              <a:t>معنى الإضافة</a:t>
            </a:r>
          </a:p>
          <a:p>
            <a:pPr algn="just" rtl="1">
              <a:lnSpc>
                <a:spcPct val="150000"/>
              </a:lnSpc>
            </a:pPr>
            <a:r>
              <a:rPr lang="en-US" sz="2800" b="1" dirty="0" err="1"/>
              <a:t>الذي</a:t>
            </a:r>
            <a:r>
              <a:rPr lang="en-US" sz="2800" b="1" dirty="0"/>
              <a:t> </a:t>
            </a:r>
            <a:r>
              <a:rPr lang="en-US" sz="2800" b="1" dirty="0" err="1"/>
              <a:t>يبدو</a:t>
            </a:r>
            <a:r>
              <a:rPr lang="en-US" sz="2800" b="1" dirty="0"/>
              <a:t> </a:t>
            </a:r>
            <a:r>
              <a:rPr lang="en-US" sz="2800" b="1" dirty="0" err="1"/>
              <a:t>أن</a:t>
            </a:r>
            <a:r>
              <a:rPr lang="en-US" sz="2800" b="1" dirty="0"/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إضافة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الاسم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إلى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اللقب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/>
              <a:t>تفيد</a:t>
            </a:r>
            <a:r>
              <a:rPr lang="en-US" sz="2800" b="1" dirty="0"/>
              <a:t> </a:t>
            </a:r>
            <a:r>
              <a:rPr lang="ar-IQ" sz="2800" b="1" dirty="0"/>
              <a:t>إ</a:t>
            </a:r>
            <a:r>
              <a:rPr lang="en-US" sz="2800" b="1" dirty="0"/>
              <a:t>ن </a:t>
            </a:r>
            <a:r>
              <a:rPr lang="en-US" sz="2800" b="1" dirty="0" err="1">
                <a:solidFill>
                  <a:srgbClr val="FF0000"/>
                </a:solidFill>
              </a:rPr>
              <a:t>الاسم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لا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يتعين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تماما</a:t>
            </a:r>
            <a:r>
              <a:rPr lang="en-US" sz="2800" b="1" dirty="0">
                <a:solidFill>
                  <a:srgbClr val="FF0000"/>
                </a:solidFill>
              </a:rPr>
              <a:t>، </a:t>
            </a:r>
            <a:r>
              <a:rPr lang="en-US" sz="2800" b="1" dirty="0" err="1">
                <a:solidFill>
                  <a:srgbClr val="FF0000"/>
                </a:solidFill>
              </a:rPr>
              <a:t>إلا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بإضافته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إلى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لقبه</a:t>
            </a:r>
            <a:r>
              <a:rPr lang="en-US" sz="2800" b="1" dirty="0"/>
              <a:t>، </a:t>
            </a:r>
            <a:r>
              <a:rPr lang="en-US" sz="2800" b="1" dirty="0" err="1"/>
              <a:t>فهما</a:t>
            </a:r>
            <a:r>
              <a:rPr lang="en-US" sz="2800" b="1" dirty="0"/>
              <a:t> </a:t>
            </a:r>
            <a:r>
              <a:rPr lang="en-US" sz="2800" b="1" dirty="0" err="1"/>
              <a:t>معا</a:t>
            </a:r>
            <a:r>
              <a:rPr lang="en-US" sz="2800" b="1" dirty="0"/>
              <a:t> </a:t>
            </a:r>
            <a:r>
              <a:rPr lang="en-US" sz="2800" b="1" dirty="0" err="1"/>
              <a:t>يعينان</a:t>
            </a:r>
            <a:r>
              <a:rPr lang="en-US" sz="2800" b="1" dirty="0"/>
              <a:t> </a:t>
            </a:r>
            <a:r>
              <a:rPr lang="en-US" sz="2800" b="1" dirty="0" err="1"/>
              <a:t>الاسم</a:t>
            </a:r>
            <a:r>
              <a:rPr lang="en-US" sz="2800" b="1" dirty="0"/>
              <a:t> </a:t>
            </a:r>
            <a:r>
              <a:rPr lang="en-US" sz="2800" b="1" dirty="0" err="1"/>
              <a:t>بصورة</a:t>
            </a:r>
            <a:r>
              <a:rPr lang="en-US" sz="2800" b="1" dirty="0"/>
              <a:t> </a:t>
            </a:r>
            <a:r>
              <a:rPr lang="en-US" sz="2800" b="1" dirty="0" err="1"/>
              <a:t>محددة</a:t>
            </a:r>
            <a:r>
              <a:rPr lang="en-US" sz="2800" b="1" dirty="0"/>
              <a:t>، </a:t>
            </a:r>
            <a:r>
              <a:rPr lang="en-US" sz="2800" b="1" dirty="0" err="1"/>
              <a:t>فقولك</a:t>
            </a:r>
            <a:r>
              <a:rPr lang="ar-IQ" sz="2800" b="1" dirty="0"/>
              <a:t>: </a:t>
            </a:r>
            <a:r>
              <a:rPr lang="en-US" sz="2800" b="1" u="sng" dirty="0" err="1">
                <a:solidFill>
                  <a:srgbClr val="FF0000"/>
                </a:solidFill>
              </a:rPr>
              <a:t>خالد</a:t>
            </a:r>
            <a:r>
              <a:rPr lang="en-US" sz="2800" b="1" u="sng" dirty="0">
                <a:solidFill>
                  <a:srgbClr val="FF0000"/>
                </a:solidFill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</a:rPr>
              <a:t>قوس</a:t>
            </a:r>
            <a:r>
              <a:rPr lang="ar-IQ" sz="2800" b="1" dirty="0"/>
              <a:t>،</a:t>
            </a:r>
            <a:r>
              <a:rPr lang="en-US" sz="2800" b="1" dirty="0"/>
              <a:t> </a:t>
            </a:r>
            <a:r>
              <a:rPr lang="en-US" sz="2800" b="1" dirty="0" err="1"/>
              <a:t>هو</a:t>
            </a:r>
            <a:r>
              <a:rPr lang="en-US" sz="2800" b="1" dirty="0"/>
              <a:t> </a:t>
            </a:r>
            <a:r>
              <a:rPr lang="en-US" sz="2800" b="1" dirty="0" err="1"/>
              <a:t>الذي</a:t>
            </a:r>
            <a:r>
              <a:rPr lang="en-US" sz="2800" b="1" dirty="0"/>
              <a:t> </a:t>
            </a:r>
            <a:r>
              <a:rPr lang="en-US" sz="2800" b="1" dirty="0" err="1"/>
              <a:t>يميز</a:t>
            </a:r>
            <a:r>
              <a:rPr lang="en-US" sz="2800" b="1" dirty="0"/>
              <a:t> </a:t>
            </a:r>
            <a:r>
              <a:rPr lang="en-US" sz="2800" b="1" dirty="0" err="1"/>
              <a:t>خالدا</a:t>
            </a:r>
            <a:r>
              <a:rPr lang="en-US" sz="2800" b="1" dirty="0"/>
              <a:t> </a:t>
            </a:r>
            <a:r>
              <a:rPr lang="en-US" sz="2800" b="1" dirty="0" err="1"/>
              <a:t>من</a:t>
            </a:r>
            <a:r>
              <a:rPr lang="en-US" sz="2800" b="1" dirty="0"/>
              <a:t> </a:t>
            </a:r>
            <a:r>
              <a:rPr lang="en-US" sz="2800" b="1" dirty="0" err="1"/>
              <a:t>غيره</a:t>
            </a:r>
            <a:r>
              <a:rPr lang="en-US" sz="2800" b="1" dirty="0"/>
              <a:t> </a:t>
            </a:r>
            <a:r>
              <a:rPr lang="en-US" sz="2800" b="1" dirty="0" err="1"/>
              <a:t>الذي</a:t>
            </a:r>
            <a:r>
              <a:rPr lang="en-US" sz="2800" b="1" dirty="0"/>
              <a:t> </a:t>
            </a:r>
            <a:r>
              <a:rPr lang="en-US" sz="2800" b="1" dirty="0" err="1"/>
              <a:t>قد</a:t>
            </a:r>
            <a:r>
              <a:rPr lang="en-US" sz="2800" b="1" dirty="0"/>
              <a:t> </a:t>
            </a:r>
            <a:r>
              <a:rPr lang="en-US" sz="2800" b="1" dirty="0" err="1"/>
              <a:t>يشترك</a:t>
            </a:r>
            <a:r>
              <a:rPr lang="en-US" sz="2800" b="1" dirty="0"/>
              <a:t> </a:t>
            </a:r>
            <a:r>
              <a:rPr lang="en-US" sz="2800" b="1" dirty="0" err="1"/>
              <a:t>معه</a:t>
            </a:r>
            <a:r>
              <a:rPr lang="en-US" sz="2800" b="1" dirty="0"/>
              <a:t> </a:t>
            </a:r>
            <a:r>
              <a:rPr lang="en-US" sz="2800" b="1" dirty="0" err="1"/>
              <a:t>في</a:t>
            </a:r>
            <a:r>
              <a:rPr lang="en-US" sz="2800" b="1" dirty="0"/>
              <a:t> </a:t>
            </a:r>
            <a:r>
              <a:rPr lang="en-US" sz="2800" b="1" dirty="0" err="1"/>
              <a:t>الاسم</a:t>
            </a:r>
            <a:r>
              <a:rPr lang="en-US" sz="2800" b="1" dirty="0"/>
              <a:t>، </a:t>
            </a:r>
            <a:r>
              <a:rPr lang="en-US" sz="2800" b="1" dirty="0" err="1"/>
              <a:t>فكأنك</a:t>
            </a:r>
            <a:r>
              <a:rPr lang="en-US" sz="2800" b="1" dirty="0"/>
              <a:t> </a:t>
            </a:r>
            <a:r>
              <a:rPr lang="en-US" sz="2800" b="1" dirty="0" err="1"/>
              <a:t>قلت</a:t>
            </a:r>
            <a:r>
              <a:rPr lang="en-US" sz="2800" b="1" dirty="0"/>
              <a:t>: </a:t>
            </a:r>
            <a:r>
              <a:rPr lang="en-US" sz="2800" b="1" dirty="0" err="1"/>
              <a:t>صاحب</a:t>
            </a:r>
            <a:r>
              <a:rPr lang="en-US" sz="2800" b="1" dirty="0"/>
              <a:t> </a:t>
            </a:r>
            <a:r>
              <a:rPr lang="en-US" sz="2800" b="1" dirty="0" err="1"/>
              <a:t>هذا</a:t>
            </a:r>
            <a:r>
              <a:rPr lang="en-US" sz="2800" b="1" dirty="0"/>
              <a:t> </a:t>
            </a:r>
            <a:r>
              <a:rPr lang="en-US" sz="2800" b="1" dirty="0" err="1"/>
              <a:t>اللقب</a:t>
            </a:r>
            <a:r>
              <a:rPr lang="ar-IQ" sz="2800" b="1" dirty="0"/>
              <a:t> هو خالد، و</a:t>
            </a:r>
            <a:r>
              <a:rPr lang="en-US" sz="2800" b="1" dirty="0" err="1"/>
              <a:t>كما</a:t>
            </a:r>
            <a:r>
              <a:rPr lang="en-US" sz="2800" b="1" dirty="0"/>
              <a:t> </a:t>
            </a:r>
            <a:r>
              <a:rPr lang="en-US" sz="2800" b="1" dirty="0" err="1"/>
              <a:t>تقول</a:t>
            </a:r>
            <a:r>
              <a:rPr lang="en-US" sz="2800" b="1" dirty="0"/>
              <a:t>: </a:t>
            </a:r>
            <a:r>
              <a:rPr lang="en-US" sz="2800" b="1" dirty="0" err="1"/>
              <a:t>خالدنا</a:t>
            </a:r>
            <a:r>
              <a:rPr lang="en-US" sz="2800" b="1" dirty="0"/>
              <a:t> </a:t>
            </a:r>
            <a:r>
              <a:rPr lang="en-US" sz="2800" b="1" dirty="0" err="1"/>
              <a:t>وخالدكم</a:t>
            </a:r>
            <a:r>
              <a:rPr lang="en-US" sz="2800" b="1" dirty="0"/>
              <a:t>، </a:t>
            </a:r>
            <a:r>
              <a:rPr lang="en-US" sz="2800" b="1" dirty="0" err="1"/>
              <a:t>وسعدنا</a:t>
            </a:r>
            <a:r>
              <a:rPr lang="en-US" sz="2800" b="1" dirty="0"/>
              <a:t> </a:t>
            </a:r>
            <a:r>
              <a:rPr lang="en-US" sz="2800" b="1" dirty="0" err="1"/>
              <a:t>وسعدكم</a:t>
            </a:r>
            <a:r>
              <a:rPr lang="en-US" sz="2800" b="1" dirty="0"/>
              <a:t>، </a:t>
            </a:r>
            <a:r>
              <a:rPr lang="en-US" sz="2800" b="1" dirty="0" err="1"/>
              <a:t>ولذلك</a:t>
            </a:r>
            <a:r>
              <a:rPr lang="en-US" sz="2800" b="1" dirty="0"/>
              <a:t> </a:t>
            </a:r>
            <a:r>
              <a:rPr lang="en-US" sz="2800" b="1" dirty="0" err="1"/>
              <a:t>إذا</a:t>
            </a:r>
            <a:r>
              <a:rPr lang="en-US" sz="2800" b="1" dirty="0"/>
              <a:t> </a:t>
            </a:r>
            <a:r>
              <a:rPr lang="en-US" sz="2800" b="1" dirty="0" err="1"/>
              <a:t>نكر</a:t>
            </a:r>
            <a:r>
              <a:rPr lang="en-US" sz="2800" b="1" dirty="0"/>
              <a:t> </a:t>
            </a:r>
            <a:r>
              <a:rPr lang="en-US" sz="2800" b="1" dirty="0" err="1"/>
              <a:t>اللقب</a:t>
            </a:r>
            <a:r>
              <a:rPr lang="en-US" sz="2800" b="1" dirty="0"/>
              <a:t> </a:t>
            </a:r>
            <a:r>
              <a:rPr lang="en-US" sz="2800" b="1" dirty="0" err="1"/>
              <a:t>أصبح</a:t>
            </a:r>
            <a:r>
              <a:rPr lang="en-US" sz="2800" b="1" dirty="0"/>
              <a:t> </a:t>
            </a:r>
            <a:r>
              <a:rPr lang="en-US" sz="2800" b="1" dirty="0" err="1"/>
              <a:t>الاسم</a:t>
            </a:r>
            <a:r>
              <a:rPr lang="en-US" sz="2800" b="1" dirty="0"/>
              <a:t> </a:t>
            </a:r>
            <a:r>
              <a:rPr lang="en-US" sz="2800" b="1" dirty="0" err="1"/>
              <a:t>نكرة</a:t>
            </a:r>
            <a:r>
              <a:rPr lang="en-US" sz="2800" b="1" dirty="0"/>
              <a:t>، </a:t>
            </a:r>
            <a:r>
              <a:rPr lang="en-US" sz="2800" b="1" dirty="0" err="1"/>
              <a:t>فإذا</a:t>
            </a:r>
            <a:r>
              <a:rPr lang="en-US" sz="2800" b="1" dirty="0"/>
              <a:t> </a:t>
            </a:r>
            <a:r>
              <a:rPr lang="en-US" sz="2800" b="1" dirty="0" err="1"/>
              <a:t>قلت</a:t>
            </a:r>
            <a:r>
              <a:rPr lang="en-US" sz="2800" b="1" dirty="0"/>
              <a:t> </a:t>
            </a:r>
            <a:r>
              <a:rPr lang="ar-IQ" sz="2800" b="1" dirty="0"/>
              <a:t>: </a:t>
            </a:r>
            <a:r>
              <a:rPr lang="en-US" sz="2800" b="1" dirty="0" err="1"/>
              <a:t>هذا</a:t>
            </a:r>
            <a:r>
              <a:rPr lang="en-US" sz="2800" b="1" dirty="0"/>
              <a:t> </a:t>
            </a:r>
            <a:r>
              <a:rPr lang="en-US" sz="2800" b="1" u="sng" dirty="0" err="1">
                <a:solidFill>
                  <a:srgbClr val="FF0000"/>
                </a:solidFill>
              </a:rPr>
              <a:t>خالد</a:t>
            </a:r>
            <a:r>
              <a:rPr lang="en-US" sz="2800" b="1" u="sng" dirty="0">
                <a:solidFill>
                  <a:srgbClr val="FF0000"/>
                </a:solidFill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</a:rPr>
              <a:t>قفة</a:t>
            </a:r>
            <a:r>
              <a:rPr lang="ar-IQ" sz="2800" b="1" u="sng" dirty="0">
                <a:solidFill>
                  <a:srgbClr val="FF0000"/>
                </a:solidFill>
              </a:rPr>
              <a:t>ِ أي (قصير القامة)</a:t>
            </a:r>
            <a:r>
              <a:rPr lang="ar-IQ" sz="2800" b="1" dirty="0"/>
              <a:t>، </a:t>
            </a:r>
            <a:r>
              <a:rPr lang="en-US" sz="2800" b="1" dirty="0" err="1"/>
              <a:t>كان</a:t>
            </a:r>
            <a:r>
              <a:rPr lang="en-US" sz="2800" b="1" dirty="0"/>
              <a:t> </a:t>
            </a:r>
            <a:r>
              <a:rPr lang="en-US" sz="2800" b="1" dirty="0" err="1"/>
              <a:t>خالد</a:t>
            </a:r>
            <a:r>
              <a:rPr lang="en-US" sz="2800" b="1" dirty="0"/>
              <a:t> </a:t>
            </a:r>
            <a:r>
              <a:rPr lang="en-US" sz="2800" b="1" dirty="0" err="1"/>
              <a:t>معرفة</a:t>
            </a:r>
            <a:r>
              <a:rPr lang="en-US" sz="2800" b="1" dirty="0"/>
              <a:t> </a:t>
            </a:r>
            <a:r>
              <a:rPr lang="en-US" sz="2800" b="1" dirty="0" err="1"/>
              <a:t>لأن</a:t>
            </a:r>
            <a:r>
              <a:rPr lang="en-US" sz="2800" b="1" dirty="0"/>
              <a:t> </a:t>
            </a:r>
            <a:r>
              <a:rPr lang="ar-IQ" sz="2800" b="1" dirty="0"/>
              <a:t>(</a:t>
            </a:r>
            <a:r>
              <a:rPr lang="en-US" sz="2800" b="1" dirty="0" err="1"/>
              <a:t>قفة</a:t>
            </a:r>
            <a:r>
              <a:rPr lang="ar-IQ" sz="2800" b="1" dirty="0"/>
              <a:t>) </a:t>
            </a:r>
            <a:r>
              <a:rPr lang="en-US" sz="2800" b="1" dirty="0" err="1"/>
              <a:t>هو</a:t>
            </a:r>
            <a:r>
              <a:rPr lang="en-US" sz="2800" b="1" dirty="0"/>
              <a:t> </a:t>
            </a:r>
            <a:r>
              <a:rPr lang="en-US" sz="2800" b="1" dirty="0" err="1"/>
              <a:t>اللقب</a:t>
            </a:r>
            <a:r>
              <a:rPr lang="en-US" sz="2800" b="1" dirty="0"/>
              <a:t> - </a:t>
            </a:r>
            <a:r>
              <a:rPr lang="en-US" sz="2800" b="1" dirty="0" err="1"/>
              <a:t>معرفة</a:t>
            </a:r>
            <a:r>
              <a:rPr lang="en-US" sz="2800" b="1" dirty="0"/>
              <a:t>، </a:t>
            </a:r>
            <a:r>
              <a:rPr lang="en-US" sz="2800" b="1" dirty="0" err="1"/>
              <a:t>وإذا</a:t>
            </a:r>
            <a:r>
              <a:rPr lang="en-US" sz="2800" b="1" dirty="0"/>
              <a:t> </a:t>
            </a:r>
            <a:r>
              <a:rPr lang="en-US" sz="2800" b="1" dirty="0" err="1"/>
              <a:t>قلت</a:t>
            </a:r>
            <a:r>
              <a:rPr lang="en-US" sz="2800" b="1" dirty="0"/>
              <a:t> (</a:t>
            </a:r>
            <a:r>
              <a:rPr lang="en-US" sz="2800" b="1" u="sng" dirty="0" err="1">
                <a:solidFill>
                  <a:srgbClr val="FF0000"/>
                </a:solidFill>
              </a:rPr>
              <a:t>هذا</a:t>
            </a:r>
            <a:r>
              <a:rPr lang="en-US" sz="2800" b="1" u="sng" dirty="0">
                <a:solidFill>
                  <a:srgbClr val="FF0000"/>
                </a:solidFill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</a:rPr>
              <a:t>خالد</a:t>
            </a:r>
            <a:r>
              <a:rPr lang="en-US" sz="2800" b="1" u="sng" dirty="0">
                <a:solidFill>
                  <a:srgbClr val="FF0000"/>
                </a:solidFill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</a:rPr>
              <a:t>قفة</a:t>
            </a:r>
            <a:r>
              <a:rPr lang="ar-IQ" sz="2800" b="1" u="sng" dirty="0">
                <a:solidFill>
                  <a:srgbClr val="FF0000"/>
                </a:solidFill>
              </a:rPr>
              <a:t>ٌ</a:t>
            </a:r>
            <a:r>
              <a:rPr lang="en-US" sz="2800" b="1" u="sng" dirty="0">
                <a:solidFill>
                  <a:srgbClr val="FF0000"/>
                </a:solidFill>
              </a:rPr>
              <a:t>) </a:t>
            </a:r>
            <a:r>
              <a:rPr lang="en-US" sz="2800" b="1" dirty="0" err="1"/>
              <a:t>كان</a:t>
            </a:r>
            <a:r>
              <a:rPr lang="en-US" sz="2800" b="1" dirty="0"/>
              <a:t> </a:t>
            </a:r>
            <a:r>
              <a:rPr lang="en-US" sz="2800" b="1" dirty="0" err="1"/>
              <a:t>خالد</a:t>
            </a:r>
            <a:r>
              <a:rPr lang="en-US" sz="2800" b="1" dirty="0"/>
              <a:t> </a:t>
            </a:r>
            <a:r>
              <a:rPr lang="en-US" sz="2800" b="1" dirty="0" err="1"/>
              <a:t>نكرة</a:t>
            </a:r>
            <a:r>
              <a:rPr lang="en-US" sz="2800" b="1" dirty="0"/>
              <a:t> </a:t>
            </a:r>
            <a:r>
              <a:rPr lang="en-US" sz="2800" b="1" dirty="0" err="1"/>
              <a:t>لأن</a:t>
            </a:r>
            <a:r>
              <a:rPr lang="en-US" sz="2800" b="1" dirty="0"/>
              <a:t> </a:t>
            </a:r>
            <a:r>
              <a:rPr lang="ar-IQ" sz="2800" b="1" dirty="0"/>
              <a:t> </a:t>
            </a:r>
            <a:r>
              <a:rPr lang="en-US" sz="2800" b="1" dirty="0"/>
              <a:t>(</a:t>
            </a:r>
            <a:r>
              <a:rPr lang="en-US" sz="2800" b="1" dirty="0" err="1"/>
              <a:t>قفة</a:t>
            </a:r>
            <a:r>
              <a:rPr lang="en-US" sz="2800" b="1" dirty="0"/>
              <a:t>) </a:t>
            </a:r>
            <a:r>
              <a:rPr lang="en-US" sz="2800" b="1" dirty="0" err="1"/>
              <a:t>وهو</a:t>
            </a:r>
            <a:r>
              <a:rPr lang="en-US" sz="2800" b="1" dirty="0"/>
              <a:t> </a:t>
            </a:r>
            <a:r>
              <a:rPr lang="en-US" sz="2800" b="1" dirty="0" err="1"/>
              <a:t>لقبه</a:t>
            </a:r>
            <a:r>
              <a:rPr lang="en-US" sz="2800" b="1" dirty="0"/>
              <a:t> </a:t>
            </a:r>
            <a:r>
              <a:rPr lang="en-US" sz="2800" b="1" dirty="0" err="1"/>
              <a:t>نكرة</a:t>
            </a:r>
            <a:r>
              <a:rPr lang="en-US" sz="2800" b="1" dirty="0"/>
              <a:t>، </a:t>
            </a:r>
            <a:r>
              <a:rPr lang="en-US" sz="2800" b="1" dirty="0" err="1"/>
              <a:t>ويدل</a:t>
            </a:r>
            <a:r>
              <a:rPr lang="en-US" sz="2800" b="1" dirty="0"/>
              <a:t> </a:t>
            </a:r>
            <a:r>
              <a:rPr lang="en-US" sz="2800" b="1" dirty="0" err="1"/>
              <a:t>على</a:t>
            </a:r>
            <a:r>
              <a:rPr lang="en-US" sz="2800" b="1" dirty="0"/>
              <a:t> </a:t>
            </a:r>
            <a:r>
              <a:rPr lang="en-US" sz="2800" b="1" dirty="0" err="1"/>
              <a:t>تنكيره</a:t>
            </a:r>
            <a:r>
              <a:rPr lang="en-US" sz="2800" b="1" dirty="0"/>
              <a:t> </a:t>
            </a:r>
            <a:r>
              <a:rPr lang="en-US" sz="2800" b="1" dirty="0" err="1"/>
              <a:t>تنوينه</a:t>
            </a:r>
            <a:r>
              <a:rPr lang="ar-IQ" sz="2800" b="1" dirty="0"/>
              <a:t>، </a:t>
            </a:r>
            <a:r>
              <a:rPr lang="en-US" sz="2800" b="1" dirty="0" err="1"/>
              <a:t>كما</a:t>
            </a:r>
            <a:r>
              <a:rPr lang="en-US" sz="2800" b="1" dirty="0"/>
              <a:t> </a:t>
            </a:r>
            <a:r>
              <a:rPr lang="en-US" sz="2800" b="1" dirty="0" err="1"/>
              <a:t>تقول</a:t>
            </a:r>
            <a:r>
              <a:rPr lang="en-US" sz="2800" b="1" u="sng" dirty="0">
                <a:solidFill>
                  <a:srgbClr val="FF0000"/>
                </a:solidFill>
              </a:rPr>
              <a:t>: </a:t>
            </a:r>
            <a:r>
              <a:rPr lang="en-US" sz="2800" b="1" u="sng" dirty="0" err="1">
                <a:solidFill>
                  <a:srgbClr val="FF0000"/>
                </a:solidFill>
              </a:rPr>
              <a:t>رأيت</a:t>
            </a:r>
            <a:r>
              <a:rPr lang="en-US" sz="2800" b="1" u="sng" dirty="0">
                <a:solidFill>
                  <a:srgbClr val="FF0000"/>
                </a:solidFill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</a:rPr>
              <a:t>إسماعيل</a:t>
            </a:r>
            <a:r>
              <a:rPr lang="en-US" sz="2800" b="1" u="sng" dirty="0">
                <a:solidFill>
                  <a:srgbClr val="FF0000"/>
                </a:solidFill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</a:rPr>
              <a:t>وإسماعيلا</a:t>
            </a:r>
            <a:r>
              <a:rPr lang="en-US" sz="2800" b="1" u="sng" dirty="0">
                <a:solidFill>
                  <a:srgbClr val="FF0000"/>
                </a:solidFill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</a:rPr>
              <a:t>آخر</a:t>
            </a:r>
            <a:r>
              <a:rPr lang="en-US" sz="2800" b="1" dirty="0"/>
              <a:t>، </a:t>
            </a:r>
            <a:r>
              <a:rPr lang="en-US" sz="2800" b="1" dirty="0" err="1"/>
              <a:t>فإن</a:t>
            </a:r>
            <a:r>
              <a:rPr lang="en-US" sz="2800" b="1" dirty="0"/>
              <a:t> </a:t>
            </a:r>
            <a:r>
              <a:rPr lang="en-US" sz="2800" b="1" dirty="0" err="1"/>
              <a:t>إسماعيل</a:t>
            </a:r>
            <a:r>
              <a:rPr lang="en-US" sz="2800" b="1" dirty="0"/>
              <a:t> </a:t>
            </a:r>
            <a:r>
              <a:rPr lang="en-US" sz="2800" b="1" dirty="0" err="1"/>
              <a:t>الأول</a:t>
            </a:r>
            <a:r>
              <a:rPr lang="en-US" sz="2800" b="1" dirty="0"/>
              <a:t> </a:t>
            </a:r>
            <a:r>
              <a:rPr lang="en-US" sz="2800" b="1" dirty="0" err="1"/>
              <a:t>معرفة</a:t>
            </a:r>
            <a:r>
              <a:rPr lang="en-US" sz="2800" b="1" dirty="0"/>
              <a:t>، </a:t>
            </a:r>
            <a:r>
              <a:rPr lang="en-US" sz="2800" b="1" dirty="0" err="1"/>
              <a:t>والثاني</a:t>
            </a:r>
            <a:r>
              <a:rPr lang="en-US" sz="2800" b="1" dirty="0"/>
              <a:t> </a:t>
            </a:r>
            <a:r>
              <a:rPr lang="en-US" sz="2800" b="1" dirty="0" err="1"/>
              <a:t>نكرة</a:t>
            </a:r>
            <a:r>
              <a:rPr lang="en-US" sz="2800" b="1" dirty="0"/>
              <a:t>، </a:t>
            </a:r>
            <a:r>
              <a:rPr lang="en-US" sz="2800" b="1" dirty="0" err="1"/>
              <a:t>أي</a:t>
            </a:r>
            <a:r>
              <a:rPr lang="en-US" sz="2800" b="1" dirty="0"/>
              <a:t> </a:t>
            </a:r>
            <a:r>
              <a:rPr lang="en-US" sz="2800" b="1" dirty="0" err="1"/>
              <a:t>رأيت</a:t>
            </a:r>
            <a:r>
              <a:rPr lang="en-US" sz="2800" b="1" dirty="0"/>
              <a:t> </a:t>
            </a:r>
            <a:r>
              <a:rPr lang="en-US" sz="2800" b="1" dirty="0" err="1"/>
              <a:t>شخصا</a:t>
            </a:r>
            <a:r>
              <a:rPr lang="en-US" sz="2800" b="1" dirty="0"/>
              <a:t> </a:t>
            </a:r>
            <a:r>
              <a:rPr lang="en-US" sz="2800" b="1" dirty="0" err="1"/>
              <a:t>من</a:t>
            </a:r>
            <a:r>
              <a:rPr lang="en-US" sz="2800" b="1" dirty="0"/>
              <a:t> </a:t>
            </a:r>
            <a:r>
              <a:rPr lang="en-US" sz="2800" b="1" dirty="0" err="1"/>
              <a:t>الشخوص</a:t>
            </a:r>
            <a:r>
              <a:rPr lang="en-US" sz="2800" b="1" dirty="0"/>
              <a:t> </a:t>
            </a:r>
            <a:r>
              <a:rPr lang="en-US" sz="2800" b="1" dirty="0" err="1"/>
              <a:t>اسمه</a:t>
            </a:r>
            <a:r>
              <a:rPr lang="en-US" sz="2800" b="1" dirty="0"/>
              <a:t> </a:t>
            </a:r>
            <a:r>
              <a:rPr lang="en-US" sz="2800" b="1" dirty="0" err="1"/>
              <a:t>إسماعيل</a:t>
            </a:r>
            <a:r>
              <a:rPr lang="en-US" sz="2800" b="1" dirty="0"/>
              <a:t>.</a:t>
            </a:r>
            <a:r>
              <a:rPr lang="ar-IQ" sz="28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61524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ربع نص 4">
            <a:extLst>
              <a:ext uri="{FF2B5EF4-FFF2-40B4-BE49-F238E27FC236}">
                <a16:creationId xmlns:a16="http://schemas.microsoft.com/office/drawing/2014/main" id="{CF7DAA81-3BDA-42DA-8337-09F54F6A2770}"/>
              </a:ext>
            </a:extLst>
          </p:cNvPr>
          <p:cNvSpPr txBox="1"/>
          <p:nvPr/>
        </p:nvSpPr>
        <p:spPr>
          <a:xfrm>
            <a:off x="0" y="0"/>
            <a:ext cx="9144000" cy="64860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en-US" sz="2800" b="1" dirty="0" err="1"/>
              <a:t>فمعنى</a:t>
            </a:r>
            <a:r>
              <a:rPr lang="en-US" sz="2800" b="1" dirty="0"/>
              <a:t> </a:t>
            </a:r>
            <a:r>
              <a:rPr lang="ar-IQ" sz="2800" b="1" dirty="0"/>
              <a:t>:</a:t>
            </a:r>
            <a:r>
              <a:rPr lang="en-US" sz="2800" b="1" dirty="0" err="1"/>
              <a:t>رأيت</a:t>
            </a:r>
            <a:r>
              <a:rPr lang="en-US" sz="2800" b="1" dirty="0"/>
              <a:t> </a:t>
            </a:r>
            <a:r>
              <a:rPr lang="en-US" sz="2800" b="1" u="sng" dirty="0" err="1">
                <a:solidFill>
                  <a:srgbClr val="FF0000"/>
                </a:solidFill>
              </a:rPr>
              <a:t>خالد</a:t>
            </a:r>
            <a:r>
              <a:rPr lang="en-US" sz="2800" b="1" u="sng" dirty="0">
                <a:solidFill>
                  <a:srgbClr val="FF0000"/>
                </a:solidFill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</a:rPr>
              <a:t>قفة</a:t>
            </a:r>
            <a:r>
              <a:rPr lang="ar-IQ" sz="2800" b="1" u="sng" dirty="0">
                <a:solidFill>
                  <a:srgbClr val="FF0000"/>
                </a:solidFill>
              </a:rPr>
              <a:t>ِ</a:t>
            </a:r>
            <a:r>
              <a:rPr lang="ar-IQ" sz="2800" b="1" dirty="0"/>
              <a:t>،</a:t>
            </a:r>
            <a:r>
              <a:rPr lang="en-US" sz="2800" b="1" dirty="0"/>
              <a:t> </a:t>
            </a:r>
            <a:r>
              <a:rPr lang="en-US" sz="2800" b="1" dirty="0" err="1"/>
              <a:t>رأيت</a:t>
            </a:r>
            <a:r>
              <a:rPr lang="en-US" sz="2800" b="1" dirty="0"/>
              <a:t> </a:t>
            </a:r>
            <a:r>
              <a:rPr lang="en-US" sz="2800" b="1" dirty="0" err="1"/>
              <a:t>خالدا</a:t>
            </a:r>
            <a:r>
              <a:rPr lang="en-US" sz="2800" b="1" dirty="0"/>
              <a:t> </a:t>
            </a:r>
            <a:r>
              <a:rPr lang="en-US" sz="2800" b="1" dirty="0" err="1"/>
              <a:t>الملقب</a:t>
            </a:r>
            <a:r>
              <a:rPr lang="en-US" sz="2800" b="1" dirty="0"/>
              <a:t> </a:t>
            </a:r>
            <a:r>
              <a:rPr lang="en-US" sz="2800" b="1" dirty="0" err="1"/>
              <a:t>بهذا</a:t>
            </a:r>
            <a:r>
              <a:rPr lang="en-US" sz="2800" b="1" dirty="0"/>
              <a:t> </a:t>
            </a:r>
            <a:r>
              <a:rPr lang="en-US" sz="2800" b="1" dirty="0" err="1"/>
              <a:t>الاسم</a:t>
            </a:r>
            <a:r>
              <a:rPr lang="en-US" sz="2800" b="1" dirty="0"/>
              <a:t>.</a:t>
            </a:r>
            <a:endParaRPr lang="ar-IQ" sz="2800" b="1" dirty="0"/>
          </a:p>
          <a:p>
            <a:pPr algn="just" rtl="1">
              <a:lnSpc>
                <a:spcPct val="150000"/>
              </a:lnSpc>
            </a:pPr>
            <a:r>
              <a:rPr lang="en-US" sz="2800" b="1" dirty="0" err="1"/>
              <a:t>معنى</a:t>
            </a:r>
            <a:r>
              <a:rPr lang="en-US" sz="2800" b="1" dirty="0"/>
              <a:t> </a:t>
            </a:r>
            <a:r>
              <a:rPr lang="en-US" sz="2800" b="1" dirty="0" err="1"/>
              <a:t>رأيت</a:t>
            </a:r>
            <a:r>
              <a:rPr lang="en-US" sz="2800" b="1" dirty="0"/>
              <a:t> </a:t>
            </a:r>
            <a:r>
              <a:rPr lang="en-US" sz="2800" b="1" dirty="0" err="1"/>
              <a:t>خالد</a:t>
            </a:r>
            <a:r>
              <a:rPr lang="en-US" sz="2800" b="1" dirty="0"/>
              <a:t> </a:t>
            </a:r>
            <a:r>
              <a:rPr lang="en-US" sz="2800" b="1" dirty="0" err="1"/>
              <a:t>قفة</a:t>
            </a:r>
            <a:r>
              <a:rPr lang="en-US" sz="2800" b="1" dirty="0"/>
              <a:t>، </a:t>
            </a:r>
            <a:r>
              <a:rPr lang="en-US" sz="2800" b="1" dirty="0" err="1"/>
              <a:t>رأيت</a:t>
            </a:r>
            <a:r>
              <a:rPr lang="en-US" sz="2800" b="1" dirty="0"/>
              <a:t> </a:t>
            </a:r>
            <a:r>
              <a:rPr lang="en-US" sz="2800" b="1" dirty="0" err="1"/>
              <a:t>شخصا</a:t>
            </a:r>
            <a:r>
              <a:rPr lang="en-US" sz="2800" b="1" dirty="0"/>
              <a:t> </a:t>
            </a:r>
            <a:r>
              <a:rPr lang="en-US" sz="2800" b="1" dirty="0" err="1"/>
              <a:t>اسمه</a:t>
            </a:r>
            <a:r>
              <a:rPr lang="en-US" sz="2800" b="1" dirty="0"/>
              <a:t> </a:t>
            </a:r>
            <a:r>
              <a:rPr lang="en-US" sz="2800" b="1" dirty="0" err="1"/>
              <a:t>خالد</a:t>
            </a:r>
            <a:r>
              <a:rPr lang="en-US" sz="2800" b="1" dirty="0"/>
              <a:t>، </a:t>
            </a:r>
            <a:r>
              <a:rPr lang="en-US" sz="2800" b="1" dirty="0" err="1"/>
              <a:t>ولقبه</a:t>
            </a:r>
            <a:r>
              <a:rPr lang="en-US" sz="2800" b="1" dirty="0"/>
              <a:t> </a:t>
            </a:r>
            <a:r>
              <a:rPr lang="en-US" sz="2800" b="1" dirty="0" err="1"/>
              <a:t>قفة</a:t>
            </a:r>
            <a:r>
              <a:rPr lang="en-US" sz="2800" b="1" dirty="0"/>
              <a:t>، </a:t>
            </a:r>
            <a:r>
              <a:rPr lang="en-US" sz="2800" b="1" dirty="0" err="1"/>
              <a:t>وهذا</a:t>
            </a:r>
            <a:r>
              <a:rPr lang="en-US" sz="2800" b="1" dirty="0"/>
              <a:t> </a:t>
            </a:r>
            <a:r>
              <a:rPr lang="en-US" sz="2800" b="1" dirty="0" err="1"/>
              <a:t>الشخص</a:t>
            </a:r>
            <a:r>
              <a:rPr lang="en-US" sz="2800" b="1" dirty="0"/>
              <a:t> </a:t>
            </a:r>
            <a:r>
              <a:rPr lang="en-US" sz="2800" b="1" dirty="0" err="1"/>
              <a:t>لا</a:t>
            </a:r>
            <a:endParaRPr lang="ar-IQ" sz="2800" b="1" dirty="0"/>
          </a:p>
          <a:p>
            <a:pPr algn="just" rtl="1">
              <a:lnSpc>
                <a:spcPct val="150000"/>
              </a:lnSpc>
            </a:pPr>
            <a:r>
              <a:rPr lang="en-US" sz="2800" b="1" dirty="0" err="1"/>
              <a:t>يعرفه</a:t>
            </a:r>
            <a:r>
              <a:rPr lang="en-US" sz="2800" b="1" dirty="0"/>
              <a:t> </a:t>
            </a:r>
            <a:r>
              <a:rPr lang="en-US" sz="2800" b="1" dirty="0" err="1"/>
              <a:t>المخاطب</a:t>
            </a:r>
            <a:r>
              <a:rPr lang="en-US" sz="2800" b="1" dirty="0"/>
              <a:t>، </a:t>
            </a:r>
            <a:r>
              <a:rPr lang="en-US" sz="2800" b="1" dirty="0" err="1"/>
              <a:t>جاء</a:t>
            </a:r>
            <a:r>
              <a:rPr lang="en-US" sz="2800" b="1" dirty="0"/>
              <a:t> </a:t>
            </a:r>
            <a:r>
              <a:rPr lang="en-US" sz="2800" b="1" dirty="0" err="1"/>
              <a:t>في</a:t>
            </a:r>
            <a:r>
              <a:rPr lang="en-US" sz="2800" b="1" dirty="0"/>
              <a:t> </a:t>
            </a:r>
            <a:r>
              <a:rPr lang="en-US" sz="2800" b="1" dirty="0" err="1"/>
              <a:t>كتاب</a:t>
            </a:r>
            <a:r>
              <a:rPr lang="en-US" sz="2800" b="1" dirty="0"/>
              <a:t> </a:t>
            </a:r>
            <a:r>
              <a:rPr lang="en-US" sz="2800" b="1" dirty="0" err="1"/>
              <a:t>سيبويه</a:t>
            </a:r>
            <a:r>
              <a:rPr lang="en-US" sz="2800" b="1" dirty="0"/>
              <a:t>، </a:t>
            </a:r>
            <a:r>
              <a:rPr lang="en-US" sz="2800" b="1" dirty="0" err="1"/>
              <a:t>إذا</a:t>
            </a:r>
            <a:r>
              <a:rPr lang="en-US" sz="2800" b="1" dirty="0"/>
              <a:t> </a:t>
            </a:r>
            <a:r>
              <a:rPr lang="en-US" sz="2800" b="1" dirty="0" err="1"/>
              <a:t>لقبت</a:t>
            </a:r>
            <a:r>
              <a:rPr lang="en-US" sz="2800" b="1" dirty="0"/>
              <a:t> </a:t>
            </a:r>
            <a:r>
              <a:rPr lang="en-US" sz="2800" b="1" dirty="0" err="1"/>
              <a:t>مفردا</a:t>
            </a:r>
            <a:r>
              <a:rPr lang="en-US" sz="2800" b="1" dirty="0"/>
              <a:t> </a:t>
            </a:r>
            <a:r>
              <a:rPr lang="en-US" sz="2800" b="1" dirty="0" err="1"/>
              <a:t>بمفرد</a:t>
            </a:r>
            <a:r>
              <a:rPr lang="en-US" sz="2800" b="1" dirty="0"/>
              <a:t> </a:t>
            </a:r>
            <a:r>
              <a:rPr lang="en-US" sz="2800" b="1" dirty="0" err="1"/>
              <a:t>اضفته</a:t>
            </a:r>
            <a:r>
              <a:rPr lang="en-US" sz="2800" b="1" dirty="0"/>
              <a:t> </a:t>
            </a:r>
            <a:r>
              <a:rPr lang="en-US" sz="2800" b="1" dirty="0" err="1"/>
              <a:t>إلى</a:t>
            </a:r>
            <a:r>
              <a:rPr lang="en-US" sz="2800" b="1" dirty="0"/>
              <a:t> </a:t>
            </a:r>
            <a:r>
              <a:rPr lang="en-US" sz="2800" b="1" dirty="0" err="1"/>
              <a:t>الألقاب</a:t>
            </a:r>
            <a:r>
              <a:rPr lang="en-US" sz="2800" b="1" dirty="0"/>
              <a:t> </a:t>
            </a:r>
            <a:r>
              <a:rPr lang="en-US" sz="2800" b="1" dirty="0" err="1"/>
              <a:t>وهو</a:t>
            </a:r>
            <a:r>
              <a:rPr lang="en-US" sz="2800" b="1" dirty="0"/>
              <a:t> </a:t>
            </a:r>
            <a:r>
              <a:rPr lang="en-US" sz="2800" b="1" dirty="0" err="1"/>
              <a:t>قول</a:t>
            </a:r>
            <a:r>
              <a:rPr lang="en-US" sz="2800" b="1" dirty="0"/>
              <a:t> </a:t>
            </a:r>
            <a:r>
              <a:rPr lang="en-US" sz="2800" b="1" dirty="0" err="1"/>
              <a:t>أبي</a:t>
            </a:r>
            <a:r>
              <a:rPr lang="en-US" sz="2800" b="1" dirty="0"/>
              <a:t> </a:t>
            </a:r>
            <a:r>
              <a:rPr lang="en-US" sz="2800" b="1" dirty="0" err="1"/>
              <a:t>عمرو</a:t>
            </a:r>
            <a:r>
              <a:rPr lang="en-US" sz="2800" b="1" dirty="0"/>
              <a:t> </a:t>
            </a:r>
            <a:r>
              <a:rPr lang="en-US" sz="2800" b="1" dirty="0" err="1"/>
              <a:t>ويونس</a:t>
            </a:r>
            <a:r>
              <a:rPr lang="en-US" sz="2800" b="1" dirty="0"/>
              <a:t> </a:t>
            </a:r>
            <a:r>
              <a:rPr lang="en-US" sz="2800" b="1" dirty="0" err="1"/>
              <a:t>والخليل</a:t>
            </a:r>
            <a:r>
              <a:rPr lang="en-US" sz="2800" b="1" dirty="0"/>
              <a:t> </a:t>
            </a:r>
            <a:r>
              <a:rPr lang="en-US" sz="2800" b="1" dirty="0" err="1"/>
              <a:t>وذلك</a:t>
            </a:r>
            <a:r>
              <a:rPr lang="en-US" sz="2800" b="1" dirty="0"/>
              <a:t> </a:t>
            </a:r>
            <a:r>
              <a:rPr lang="en-US" sz="2800" b="1" dirty="0" err="1"/>
              <a:t>قولك</a:t>
            </a:r>
            <a:r>
              <a:rPr lang="en-US" sz="2800" b="1" dirty="0"/>
              <a:t>: </a:t>
            </a:r>
            <a:r>
              <a:rPr lang="en-US" sz="2800" b="1" dirty="0" err="1">
                <a:solidFill>
                  <a:srgbClr val="FF0000"/>
                </a:solidFill>
              </a:rPr>
              <a:t>هذا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سعيد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كرز</a:t>
            </a:r>
            <a:r>
              <a:rPr lang="en-US" sz="2800" b="1" dirty="0"/>
              <a:t>، </a:t>
            </a:r>
            <a:r>
              <a:rPr lang="en-US" sz="2800" b="1" dirty="0" err="1">
                <a:solidFill>
                  <a:srgbClr val="FF0000"/>
                </a:solidFill>
              </a:rPr>
              <a:t>وهذا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قيس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قفة</a:t>
            </a:r>
            <a:r>
              <a:rPr lang="en-US" sz="2800" b="1" dirty="0"/>
              <a:t>، </a:t>
            </a:r>
            <a:r>
              <a:rPr lang="en-US" sz="2800" b="1" dirty="0" err="1"/>
              <a:t>فإن</a:t>
            </a:r>
            <a:r>
              <a:rPr lang="ar-IQ" sz="2800" b="1" dirty="0"/>
              <a:t>ّ</a:t>
            </a:r>
            <a:r>
              <a:rPr lang="en-US" sz="2800" b="1" dirty="0" err="1"/>
              <a:t>ما</a:t>
            </a:r>
            <a:r>
              <a:rPr lang="en-US" sz="2800" b="1" dirty="0"/>
              <a:t> </a:t>
            </a:r>
            <a:r>
              <a:rPr lang="en-US" sz="2800" b="1" dirty="0" err="1"/>
              <a:t>جعلت</a:t>
            </a:r>
            <a:r>
              <a:rPr lang="en-US" sz="2800" b="1" dirty="0"/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قفة</a:t>
            </a:r>
            <a:r>
              <a:rPr lang="en-US" sz="2800" b="1" dirty="0"/>
              <a:t> </a:t>
            </a:r>
            <a:r>
              <a:rPr lang="en-US" sz="2800" b="1" dirty="0" err="1"/>
              <a:t>معرفة</a:t>
            </a:r>
            <a:r>
              <a:rPr lang="en-US" sz="2800" b="1" dirty="0"/>
              <a:t> </a:t>
            </a:r>
            <a:r>
              <a:rPr lang="en-US" sz="2800" b="1" dirty="0" err="1"/>
              <a:t>لأنك</a:t>
            </a:r>
            <a:r>
              <a:rPr lang="en-US" sz="2800" b="1" dirty="0"/>
              <a:t> </a:t>
            </a:r>
            <a:r>
              <a:rPr lang="en-US" sz="2800" b="1" dirty="0" err="1"/>
              <a:t>أردت</a:t>
            </a:r>
            <a:r>
              <a:rPr lang="en-US" sz="2800" b="1" dirty="0"/>
              <a:t> </a:t>
            </a:r>
            <a:r>
              <a:rPr lang="en-US" sz="2800" b="1" dirty="0" err="1"/>
              <a:t>المعرفة</a:t>
            </a:r>
            <a:r>
              <a:rPr lang="en-US" sz="2800" b="1" dirty="0"/>
              <a:t>، </a:t>
            </a:r>
            <a:r>
              <a:rPr lang="en-US" sz="2800" b="1" dirty="0" err="1"/>
              <a:t>التي</a:t>
            </a:r>
            <a:r>
              <a:rPr lang="en-US" sz="2800" b="1" dirty="0"/>
              <a:t> </a:t>
            </a:r>
            <a:r>
              <a:rPr lang="en-US" sz="2800" b="1" dirty="0" err="1"/>
              <a:t>أردتها</a:t>
            </a:r>
            <a:r>
              <a:rPr lang="en-US" sz="2800" b="1" dirty="0"/>
              <a:t> </a:t>
            </a:r>
            <a:r>
              <a:rPr lang="en-US" sz="2800" b="1" dirty="0" err="1"/>
              <a:t>إذا</a:t>
            </a:r>
            <a:r>
              <a:rPr lang="en-US" sz="2800" b="1" dirty="0"/>
              <a:t> </a:t>
            </a:r>
            <a:r>
              <a:rPr lang="en-US" sz="2800" b="1" dirty="0" err="1"/>
              <a:t>قلت</a:t>
            </a:r>
            <a:r>
              <a:rPr lang="en-US" sz="2800" b="1" dirty="0"/>
              <a:t> </a:t>
            </a:r>
            <a:r>
              <a:rPr lang="en-US" sz="2800" b="1" dirty="0" err="1"/>
              <a:t>هذا</a:t>
            </a:r>
            <a:r>
              <a:rPr lang="en-US" sz="2800" b="1" dirty="0"/>
              <a:t> </a:t>
            </a:r>
            <a:r>
              <a:rPr lang="en-US" sz="2800" b="1" dirty="0" err="1"/>
              <a:t>قيس</a:t>
            </a:r>
            <a:r>
              <a:rPr lang="ar-IQ" sz="2800" b="1" dirty="0"/>
              <a:t>،</a:t>
            </a:r>
            <a:r>
              <a:rPr lang="en-US" sz="2800" b="1" dirty="0"/>
              <a:t> </a:t>
            </a:r>
            <a:r>
              <a:rPr lang="en-US" sz="2800" b="1" dirty="0" err="1"/>
              <a:t>فلو</a:t>
            </a:r>
            <a:r>
              <a:rPr lang="en-US" sz="2800" b="1" dirty="0"/>
              <a:t> </a:t>
            </a:r>
            <a:r>
              <a:rPr lang="en-US" sz="2800" b="1" dirty="0" err="1"/>
              <a:t>نونت</a:t>
            </a:r>
            <a:r>
              <a:rPr lang="en-US" sz="2800" b="1" dirty="0"/>
              <a:t> </a:t>
            </a:r>
            <a:r>
              <a:rPr lang="en-US" sz="2800" b="1" u="sng" dirty="0" err="1">
                <a:solidFill>
                  <a:srgbClr val="FF0000"/>
                </a:solidFill>
              </a:rPr>
              <a:t>قفة</a:t>
            </a:r>
            <a:r>
              <a:rPr lang="en-US" sz="2800" b="1" dirty="0"/>
              <a:t> </a:t>
            </a:r>
            <a:r>
              <a:rPr lang="en-US" sz="2800" b="1" dirty="0" err="1"/>
              <a:t>صار</a:t>
            </a:r>
            <a:r>
              <a:rPr lang="en-US" sz="2800" b="1" dirty="0"/>
              <a:t> </a:t>
            </a:r>
            <a:r>
              <a:rPr lang="en-US" sz="2800" b="1" dirty="0" err="1"/>
              <a:t>الاسم</a:t>
            </a:r>
            <a:r>
              <a:rPr lang="en-US" sz="2800" b="1" dirty="0"/>
              <a:t> </a:t>
            </a:r>
            <a:r>
              <a:rPr lang="en-US" sz="2800" b="1" dirty="0" err="1"/>
              <a:t>نكرة</a:t>
            </a:r>
            <a:r>
              <a:rPr lang="en-US" sz="2800" b="1" dirty="0"/>
              <a:t> </a:t>
            </a:r>
            <a:r>
              <a:rPr lang="en-US" sz="2800" b="1" dirty="0" err="1"/>
              <a:t>لأن</a:t>
            </a:r>
            <a:r>
              <a:rPr lang="en-US" sz="2800" b="1" dirty="0"/>
              <a:t> </a:t>
            </a:r>
            <a:r>
              <a:rPr lang="en-US" sz="2800" b="1" dirty="0" err="1"/>
              <a:t>المضاف</a:t>
            </a:r>
            <a:r>
              <a:rPr lang="en-US" sz="2800" b="1" dirty="0"/>
              <a:t> </a:t>
            </a:r>
            <a:r>
              <a:rPr lang="en-US" sz="2800" b="1" dirty="0" err="1"/>
              <a:t>إن</a:t>
            </a:r>
            <a:r>
              <a:rPr lang="ar-IQ" sz="2800" b="1" dirty="0"/>
              <a:t>ّ</a:t>
            </a:r>
            <a:r>
              <a:rPr lang="en-US" sz="2800" b="1" dirty="0" err="1"/>
              <a:t>ما</a:t>
            </a:r>
            <a:r>
              <a:rPr lang="en-US" sz="2800" b="1" dirty="0"/>
              <a:t> </a:t>
            </a:r>
            <a:r>
              <a:rPr lang="en-US" sz="2800" b="1" dirty="0" err="1"/>
              <a:t>يكون</a:t>
            </a:r>
            <a:r>
              <a:rPr lang="en-US" sz="2800" b="1" dirty="0"/>
              <a:t> </a:t>
            </a:r>
            <a:r>
              <a:rPr lang="en-US" sz="2800" b="1" dirty="0" err="1"/>
              <a:t>معرفة</a:t>
            </a:r>
            <a:r>
              <a:rPr lang="en-US" sz="2800" b="1" dirty="0"/>
              <a:t> </a:t>
            </a:r>
            <a:r>
              <a:rPr lang="en-US" sz="2800" b="1" dirty="0" err="1"/>
              <a:t>ونكرة</a:t>
            </a:r>
            <a:r>
              <a:rPr lang="en-US" sz="2800" b="1" dirty="0"/>
              <a:t> </a:t>
            </a:r>
            <a:r>
              <a:rPr lang="en-US" sz="2800" b="1" dirty="0" err="1"/>
              <a:t>بالمضاف</a:t>
            </a:r>
            <a:r>
              <a:rPr lang="en-US" sz="2800" b="1" dirty="0"/>
              <a:t> </a:t>
            </a:r>
            <a:r>
              <a:rPr lang="en-US" sz="2800" b="1" dirty="0" err="1"/>
              <a:t>إليه</a:t>
            </a:r>
            <a:r>
              <a:rPr lang="ar-IQ" sz="2800" b="1" dirty="0"/>
              <a:t>.</a:t>
            </a:r>
          </a:p>
          <a:p>
            <a:pPr algn="just" rtl="1">
              <a:lnSpc>
                <a:spcPct val="150000"/>
              </a:lnSpc>
            </a:pPr>
            <a:r>
              <a:rPr lang="en-US" sz="2800" b="1" dirty="0" err="1"/>
              <a:t>وجاء</a:t>
            </a:r>
            <a:r>
              <a:rPr lang="en-US" sz="2800" b="1" dirty="0"/>
              <a:t> </a:t>
            </a:r>
            <a:r>
              <a:rPr lang="en-US" sz="2800" b="1" dirty="0" err="1"/>
              <a:t>في</a:t>
            </a:r>
            <a:r>
              <a:rPr lang="en-US" sz="2800" b="1" dirty="0"/>
              <a:t> </a:t>
            </a:r>
            <a:r>
              <a:rPr lang="en-US" sz="2800" b="1" dirty="0" err="1"/>
              <a:t>شرح</a:t>
            </a:r>
            <a:r>
              <a:rPr lang="en-US" sz="2800" b="1" dirty="0"/>
              <a:t> </a:t>
            </a:r>
            <a:r>
              <a:rPr lang="en-US" sz="2800" b="1" dirty="0" err="1"/>
              <a:t>ابن</a:t>
            </a:r>
            <a:r>
              <a:rPr lang="en-US" sz="2800" b="1" dirty="0"/>
              <a:t> </a:t>
            </a:r>
            <a:r>
              <a:rPr lang="en-US" sz="2800" b="1" dirty="0" err="1"/>
              <a:t>يعيش</a:t>
            </a:r>
            <a:r>
              <a:rPr lang="en-US" sz="2800" b="1" dirty="0"/>
              <a:t>): </a:t>
            </a:r>
            <a:r>
              <a:rPr lang="en-US" sz="2800" b="1" dirty="0" err="1"/>
              <a:t>فإذا</a:t>
            </a:r>
            <a:r>
              <a:rPr lang="en-US" sz="2800" b="1" dirty="0"/>
              <a:t> </a:t>
            </a:r>
            <a:r>
              <a:rPr lang="en-US" sz="2800" b="1" dirty="0" err="1"/>
              <a:t>اضيف</a:t>
            </a:r>
            <a:r>
              <a:rPr lang="en-US" sz="2800" b="1" dirty="0"/>
              <a:t> </a:t>
            </a:r>
            <a:r>
              <a:rPr lang="en-US" sz="2800" b="1" dirty="0" err="1"/>
              <a:t>الاسم</a:t>
            </a:r>
            <a:r>
              <a:rPr lang="en-US" sz="2800" b="1" dirty="0"/>
              <a:t> </a:t>
            </a:r>
            <a:r>
              <a:rPr lang="en-US" sz="2800" b="1" dirty="0" err="1"/>
              <a:t>إلى</a:t>
            </a:r>
            <a:r>
              <a:rPr lang="en-US" sz="2800" b="1" dirty="0"/>
              <a:t> </a:t>
            </a:r>
            <a:r>
              <a:rPr lang="en-US" sz="2800" b="1" dirty="0" err="1"/>
              <a:t>اللقب</a:t>
            </a:r>
            <a:r>
              <a:rPr lang="en-US" sz="2800" b="1" dirty="0"/>
              <a:t> </a:t>
            </a:r>
            <a:r>
              <a:rPr lang="en-US" sz="2800" b="1" dirty="0" err="1"/>
              <a:t>صار</a:t>
            </a:r>
            <a:r>
              <a:rPr lang="en-US" sz="2800" b="1" dirty="0"/>
              <a:t> </a:t>
            </a:r>
            <a:r>
              <a:rPr lang="en-US" sz="2800" b="1" dirty="0" err="1"/>
              <a:t>كالاسم</a:t>
            </a:r>
            <a:r>
              <a:rPr lang="en-US" sz="2800" b="1" dirty="0"/>
              <a:t> </a:t>
            </a:r>
            <a:r>
              <a:rPr lang="en-US" sz="2800" b="1" dirty="0" err="1"/>
              <a:t>الواحد</a:t>
            </a:r>
            <a:r>
              <a:rPr lang="en-US" sz="2800" b="1" dirty="0"/>
              <a:t> </a:t>
            </a:r>
            <a:r>
              <a:rPr lang="en-US" sz="2800" b="1" dirty="0" err="1"/>
              <a:t>وسلب</a:t>
            </a:r>
            <a:r>
              <a:rPr lang="en-US" sz="2800" b="1" dirty="0"/>
              <a:t> </a:t>
            </a:r>
            <a:r>
              <a:rPr lang="en-US" sz="2800" b="1" dirty="0" err="1"/>
              <a:t>ما</a:t>
            </a:r>
            <a:r>
              <a:rPr lang="en-US" sz="2800" b="1" dirty="0"/>
              <a:t> </a:t>
            </a:r>
            <a:r>
              <a:rPr lang="en-US" sz="2800" b="1" dirty="0" err="1"/>
              <a:t>فيه</a:t>
            </a:r>
            <a:r>
              <a:rPr lang="en-US" sz="2800" b="1" dirty="0"/>
              <a:t> </a:t>
            </a:r>
            <a:r>
              <a:rPr lang="en-US" sz="2800" b="1" dirty="0" err="1"/>
              <a:t>من</a:t>
            </a:r>
            <a:r>
              <a:rPr lang="en-US" sz="2800" b="1" dirty="0"/>
              <a:t> </a:t>
            </a:r>
            <a:r>
              <a:rPr lang="en-US" sz="2800" b="1" dirty="0" err="1"/>
              <a:t>تعريف</a:t>
            </a:r>
            <a:r>
              <a:rPr lang="en-US" sz="2800" b="1" dirty="0"/>
              <a:t> </a:t>
            </a:r>
            <a:r>
              <a:rPr lang="en-US" sz="2800" b="1" dirty="0" err="1"/>
              <a:t>العلمية</a:t>
            </a:r>
            <a:r>
              <a:rPr lang="en-US" sz="2800" b="1" dirty="0"/>
              <a:t>، </a:t>
            </a:r>
            <a:r>
              <a:rPr lang="en-US" sz="2800" b="1" dirty="0" err="1"/>
              <a:t>كما</a:t>
            </a:r>
            <a:r>
              <a:rPr lang="en-US" sz="2800" b="1" dirty="0"/>
              <a:t> </a:t>
            </a:r>
            <a:r>
              <a:rPr lang="en-US" sz="2800" b="1" dirty="0" err="1"/>
              <a:t>إذا</a:t>
            </a:r>
            <a:r>
              <a:rPr lang="en-US" sz="2800" b="1" dirty="0"/>
              <a:t> </a:t>
            </a:r>
            <a:r>
              <a:rPr lang="en-US" sz="2800" b="1" dirty="0" err="1"/>
              <a:t>أضفته</a:t>
            </a:r>
            <a:r>
              <a:rPr lang="en-US" sz="2800" b="1" dirty="0"/>
              <a:t> </a:t>
            </a:r>
            <a:r>
              <a:rPr lang="en-US" sz="2800" b="1" dirty="0" err="1"/>
              <a:t>إلى</a:t>
            </a:r>
            <a:r>
              <a:rPr lang="en-US" sz="2800" b="1" dirty="0"/>
              <a:t> </a:t>
            </a:r>
            <a:r>
              <a:rPr lang="en-US" sz="2800" b="1" dirty="0" err="1"/>
              <a:t>غير</a:t>
            </a:r>
            <a:r>
              <a:rPr lang="en-US" sz="2800" b="1" dirty="0"/>
              <a:t> </a:t>
            </a:r>
            <a:r>
              <a:rPr lang="en-US" sz="2800" b="1" dirty="0" err="1"/>
              <a:t>اللقب</a:t>
            </a:r>
            <a:r>
              <a:rPr lang="en-US" sz="2800" b="1" dirty="0"/>
              <a:t> </a:t>
            </a:r>
            <a:r>
              <a:rPr lang="en-US" sz="2800" b="1" dirty="0" err="1"/>
              <a:t>نحو</a:t>
            </a:r>
            <a:r>
              <a:rPr lang="en-US" sz="2800" b="1" dirty="0"/>
              <a:t> </a:t>
            </a:r>
            <a:r>
              <a:rPr lang="ar-IQ" sz="2800" b="1" dirty="0"/>
              <a:t>(</a:t>
            </a:r>
            <a:r>
              <a:rPr lang="en-US" sz="2800" b="1" dirty="0" err="1">
                <a:solidFill>
                  <a:srgbClr val="FF0000"/>
                </a:solidFill>
              </a:rPr>
              <a:t>زيدكم</a:t>
            </a:r>
            <a:r>
              <a:rPr lang="ar-IQ" sz="2800" b="1" dirty="0"/>
              <a:t>)</a:t>
            </a:r>
            <a:r>
              <a:rPr lang="en-US" sz="2800" b="1" dirty="0"/>
              <a:t> </a:t>
            </a:r>
            <a:r>
              <a:rPr lang="en-US" sz="2800" b="1" dirty="0" err="1"/>
              <a:t>فصار</a:t>
            </a:r>
            <a:r>
              <a:rPr lang="en-US" sz="2800" b="1" dirty="0"/>
              <a:t> </a:t>
            </a:r>
            <a:r>
              <a:rPr lang="en-US" sz="2800" b="1" dirty="0" err="1"/>
              <a:t>التعريف</a:t>
            </a:r>
            <a:r>
              <a:rPr lang="en-US" sz="2800" b="1" dirty="0"/>
              <a:t> </a:t>
            </a:r>
            <a:r>
              <a:rPr lang="en-US" sz="2800" b="1" dirty="0" err="1"/>
              <a:t>بالإضافة</a:t>
            </a:r>
            <a:r>
              <a:rPr lang="en-US" sz="2800" b="1" dirty="0"/>
              <a:t>، </a:t>
            </a:r>
            <a:r>
              <a:rPr lang="en-US" sz="2800" b="1" dirty="0" err="1"/>
              <a:t>وجعلت</a:t>
            </a:r>
            <a:r>
              <a:rPr lang="en-US" sz="2800" b="1" dirty="0"/>
              <a:t> </a:t>
            </a:r>
            <a:r>
              <a:rPr lang="en-US" sz="2800" b="1" dirty="0" err="1"/>
              <a:t>الألقاب</a:t>
            </a:r>
            <a:r>
              <a:rPr lang="en-US" sz="2800" b="1" dirty="0"/>
              <a:t> </a:t>
            </a:r>
            <a:r>
              <a:rPr lang="en-US" sz="2800" b="1" dirty="0" err="1"/>
              <a:t>معارف</a:t>
            </a:r>
            <a:r>
              <a:rPr lang="en-US" sz="2800" b="1" dirty="0"/>
              <a:t> </a:t>
            </a:r>
            <a:r>
              <a:rPr lang="en-US" sz="2800" b="1" dirty="0" err="1"/>
              <a:t>لأنها</a:t>
            </a:r>
            <a:r>
              <a:rPr lang="en-US" sz="2800" b="1" dirty="0"/>
              <a:t> </a:t>
            </a:r>
            <a:r>
              <a:rPr lang="en-US" sz="2800" b="1" dirty="0" err="1"/>
              <a:t>قد</a:t>
            </a:r>
            <a:r>
              <a:rPr lang="en-US" sz="2800" b="1" dirty="0"/>
              <a:t> </a:t>
            </a:r>
            <a:r>
              <a:rPr lang="en-US" sz="2800" b="1" dirty="0" err="1"/>
              <a:t>جرت</a:t>
            </a:r>
            <a:r>
              <a:rPr lang="en-US" sz="2800" b="1" dirty="0"/>
              <a:t> </a:t>
            </a:r>
            <a:r>
              <a:rPr lang="en-US" sz="2800" b="1" dirty="0" err="1"/>
              <a:t>مجرى</a:t>
            </a:r>
            <a:r>
              <a:rPr lang="en-US" sz="2800" b="1" dirty="0"/>
              <a:t> </a:t>
            </a:r>
            <a:r>
              <a:rPr lang="en-US" sz="2800" b="1" dirty="0" err="1"/>
              <a:t>ال</a:t>
            </a:r>
            <a:r>
              <a:rPr lang="ar-IQ" sz="2800" b="1" dirty="0"/>
              <a:t>أ</a:t>
            </a:r>
            <a:r>
              <a:rPr lang="en-US" sz="2800" b="1" dirty="0" err="1"/>
              <a:t>علام</a:t>
            </a:r>
            <a:r>
              <a:rPr lang="en-US" sz="2800" b="1" dirty="0"/>
              <a:t>، </a:t>
            </a:r>
            <a:r>
              <a:rPr lang="en-US" sz="2800" b="1" dirty="0" err="1"/>
              <a:t>وخرجت</a:t>
            </a:r>
            <a:r>
              <a:rPr lang="en-US" sz="2800" b="1" dirty="0"/>
              <a:t> </a:t>
            </a:r>
            <a:r>
              <a:rPr lang="en-US" sz="2800" b="1" dirty="0" err="1"/>
              <a:t>عن</a:t>
            </a:r>
            <a:r>
              <a:rPr lang="en-US" sz="2800" b="1" dirty="0"/>
              <a:t> </a:t>
            </a:r>
            <a:r>
              <a:rPr lang="en-US" sz="2800" b="1" dirty="0" err="1"/>
              <a:t>التعريف</a:t>
            </a:r>
            <a:r>
              <a:rPr lang="en-US" sz="2800" b="1" dirty="0"/>
              <a:t> </a:t>
            </a:r>
            <a:r>
              <a:rPr lang="en-US" sz="2800" b="1" dirty="0" err="1"/>
              <a:t>الذي</a:t>
            </a:r>
            <a:r>
              <a:rPr lang="en-US" sz="2800" b="1" dirty="0"/>
              <a:t> </a:t>
            </a:r>
            <a:r>
              <a:rPr lang="en-US" sz="2800" b="1" dirty="0" err="1"/>
              <a:t>كان</a:t>
            </a:r>
            <a:r>
              <a:rPr lang="en-US" sz="2800" b="1" dirty="0"/>
              <a:t> </a:t>
            </a:r>
            <a:r>
              <a:rPr lang="en-US" sz="2800" b="1" dirty="0" err="1"/>
              <a:t>لها</a:t>
            </a:r>
            <a:r>
              <a:rPr lang="en-US" sz="2800" b="1" dirty="0"/>
              <a:t> </a:t>
            </a:r>
            <a:r>
              <a:rPr lang="en-US" sz="2800" b="1" dirty="0" err="1"/>
              <a:t>بالألف</a:t>
            </a:r>
            <a:r>
              <a:rPr lang="en-US" sz="2800" b="1" dirty="0"/>
              <a:t> </a:t>
            </a:r>
            <a:r>
              <a:rPr lang="en-US" sz="2800" b="1" dirty="0" err="1"/>
              <a:t>واللام</a:t>
            </a:r>
            <a:r>
              <a:rPr lang="en-US" sz="2800" b="1" dirty="0"/>
              <a:t> </a:t>
            </a:r>
            <a:r>
              <a:rPr lang="en-US" sz="2800" b="1" dirty="0" err="1"/>
              <a:t>قبل</a:t>
            </a:r>
            <a:r>
              <a:rPr lang="en-US" sz="2800" b="1" dirty="0"/>
              <a:t> </a:t>
            </a:r>
            <a:r>
              <a:rPr lang="en-US" sz="2800" b="1" dirty="0" err="1"/>
              <a:t>التلقيب</a:t>
            </a:r>
            <a:r>
              <a:rPr lang="ar-IQ" sz="2800" b="1" dirty="0"/>
              <a:t>).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943430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ربع نص 4">
            <a:extLst>
              <a:ext uri="{FF2B5EF4-FFF2-40B4-BE49-F238E27FC236}">
                <a16:creationId xmlns:a16="http://schemas.microsoft.com/office/drawing/2014/main" id="{37139F92-F330-44A0-AD86-A9BFDB8DCFB0}"/>
              </a:ext>
            </a:extLst>
          </p:cNvPr>
          <p:cNvSpPr txBox="1"/>
          <p:nvPr/>
        </p:nvSpPr>
        <p:spPr>
          <a:xfrm>
            <a:off x="0" y="174786"/>
            <a:ext cx="8964488" cy="74174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rtl="1" fontAlgn="base"/>
            <a:r>
              <a:rPr lang="ar-SA" sz="2800" b="1" i="0" u="none" strike="noStrike" dirty="0">
                <a:solidFill>
                  <a:srgbClr val="5B6C77"/>
                </a:solidFill>
                <a:effectLst/>
                <a:latin typeface="Arial" panose="020B0604020202020204" pitchFamily="34" charset="0"/>
              </a:rPr>
              <a:t>تقسم الإضافة على قسمين: إضافة لفظية (غير المحضة) و إضافة معنوية (محضة).</a:t>
            </a:r>
          </a:p>
          <a:p>
            <a:pPr algn="r" rtl="1" fontAlgn="base"/>
            <a:r>
              <a:rPr lang="ar-SA" sz="2800" b="1" i="0" u="none" strike="noStrike" dirty="0">
                <a:solidFill>
                  <a:srgbClr val="0B5394"/>
                </a:solidFill>
                <a:effectLst/>
                <a:latin typeface="Arial" panose="020B0604020202020204" pitchFamily="34" charset="0"/>
              </a:rPr>
              <a:t>أولا: الإضافة اللفظية (غير المحضة):</a:t>
            </a:r>
            <a:endParaRPr lang="ar-SA" sz="2800" b="1" i="0" u="none" strike="noStrike" dirty="0">
              <a:effectLst/>
              <a:latin typeface="Arial" panose="020B0604020202020204" pitchFamily="34" charset="0"/>
            </a:endParaRPr>
          </a:p>
          <a:p>
            <a:pPr algn="r" rtl="1" fontAlgn="base"/>
            <a:r>
              <a:rPr lang="ar-SA" sz="2800" b="1" i="0" u="none" strike="noStrike" dirty="0">
                <a:solidFill>
                  <a:srgbClr val="3D85C6"/>
                </a:solidFill>
                <a:effectLst/>
                <a:latin typeface="Arial" panose="020B0604020202020204" pitchFamily="34" charset="0"/>
              </a:rPr>
              <a:t>تعريف الإضافة اللفظية:</a:t>
            </a:r>
            <a:endParaRPr lang="ar-SA" sz="2800" b="1" i="0" u="none" strike="noStrike" dirty="0">
              <a:effectLst/>
              <a:latin typeface="Arial" panose="020B0604020202020204" pitchFamily="34" charset="0"/>
            </a:endParaRPr>
          </a:p>
          <a:p>
            <a:pPr algn="just" rtl="1" fontAlgn="base"/>
            <a:r>
              <a:rPr lang="ar-SA" sz="2800" b="1" i="0" u="none" strike="noStrike" dirty="0">
                <a:solidFill>
                  <a:srgbClr val="5B6C77"/>
                </a:solidFill>
                <a:effectLst/>
                <a:latin typeface="Arial" panose="020B0604020202020204" pitchFamily="34" charset="0"/>
              </a:rPr>
              <a:t>الإضافة اللفظية هي: ما كان المضاف فيها </a:t>
            </a:r>
            <a:r>
              <a:rPr lang="ar-SA" sz="2800" b="1" i="0" u="none" strike="noStrike" dirty="0">
                <a:solidFill>
                  <a:srgbClr val="38761D"/>
                </a:solidFill>
                <a:effectLst/>
                <a:latin typeface="Arial" panose="020B0604020202020204" pitchFamily="34" charset="0"/>
                <a:hlinkClick r:id="rId2"/>
              </a:rPr>
              <a:t>اسم فاعل</a:t>
            </a:r>
            <a:r>
              <a:rPr lang="ar-SA" sz="2800" b="1" i="0" u="none" strike="noStrike" dirty="0">
                <a:solidFill>
                  <a:srgbClr val="5B6C77"/>
                </a:solidFill>
                <a:effectLst/>
                <a:latin typeface="Arial" panose="020B0604020202020204" pitchFamily="34" charset="0"/>
              </a:rPr>
              <a:t> أو </a:t>
            </a:r>
            <a:r>
              <a:rPr lang="ar-SA" sz="2800" b="1" i="0" u="none" strike="noStrike" dirty="0">
                <a:solidFill>
                  <a:srgbClr val="38761D"/>
                </a:solidFill>
                <a:effectLst/>
                <a:latin typeface="Arial" panose="020B0604020202020204" pitchFamily="34" charset="0"/>
                <a:hlinkClick r:id="rId2"/>
              </a:rPr>
              <a:t>اسم مفعول</a:t>
            </a:r>
            <a:r>
              <a:rPr lang="ar-SA" sz="2800" b="1" i="0" u="none" strike="noStrike" dirty="0">
                <a:solidFill>
                  <a:srgbClr val="5B6C77"/>
                </a:solidFill>
                <a:effectLst/>
                <a:latin typeface="Arial" panose="020B0604020202020204" pitchFamily="34" charset="0"/>
              </a:rPr>
              <a:t> أو </a:t>
            </a:r>
            <a:r>
              <a:rPr lang="ar-SA" sz="2800" b="1" i="0" u="none" strike="noStrike" dirty="0">
                <a:solidFill>
                  <a:srgbClr val="38761D"/>
                </a:solidFill>
                <a:effectLst/>
                <a:latin typeface="Arial" panose="020B0604020202020204" pitchFamily="34" charset="0"/>
                <a:hlinkClick r:id="rId3"/>
              </a:rPr>
              <a:t>صفة مشبهة</a:t>
            </a:r>
            <a:r>
              <a:rPr lang="ar-SA" sz="2800" b="1" i="0" u="none" strike="noStrike" dirty="0">
                <a:solidFill>
                  <a:srgbClr val="5B6C77"/>
                </a:solidFill>
                <a:effectLst/>
                <a:latin typeface="Arial" panose="020B0604020202020204" pitchFamily="34" charset="0"/>
              </a:rPr>
              <a:t> والمضاف إليه معمولا لتلك الصفة</a:t>
            </a:r>
            <a:r>
              <a:rPr lang="ar-IQ" sz="2800" b="1" i="0" u="none" strike="noStrike" dirty="0">
                <a:solidFill>
                  <a:srgbClr val="5B6C77"/>
                </a:solidFill>
                <a:effectLst/>
                <a:latin typeface="Arial" panose="020B0604020202020204" pitchFamily="34" charset="0"/>
              </a:rPr>
              <a:t>.</a:t>
            </a:r>
            <a:endParaRPr lang="ar-SA" sz="2800" b="1" i="0" u="none" strike="noStrike" dirty="0">
              <a:solidFill>
                <a:srgbClr val="5B6C77"/>
              </a:solidFill>
              <a:effectLst/>
              <a:latin typeface="Arial" panose="020B0604020202020204" pitchFamily="34" charset="0"/>
            </a:endParaRPr>
          </a:p>
          <a:p>
            <a:pPr algn="r" rtl="1" fontAlgn="base"/>
            <a:r>
              <a:rPr lang="ar-SA" sz="2800" b="1" i="0" u="none" strike="noStrike" dirty="0">
                <a:solidFill>
                  <a:srgbClr val="3D85C6"/>
                </a:solidFill>
                <a:effectLst/>
                <a:latin typeface="Arial" panose="020B0604020202020204" pitchFamily="34" charset="0"/>
              </a:rPr>
              <a:t>أمثلة الإضافة اللفظية:</a:t>
            </a:r>
            <a:endParaRPr lang="ar-SA" sz="2800" b="1" i="0" u="none" strike="noStrike" dirty="0">
              <a:effectLst/>
              <a:latin typeface="Arial" panose="020B0604020202020204" pitchFamily="34" charset="0"/>
            </a:endParaRPr>
          </a:p>
          <a:p>
            <a:pPr algn="just" rtl="1" fontAlgn="base"/>
            <a:r>
              <a:rPr lang="ar-SA" sz="2800" b="1" i="0" u="none" strike="noStrike" dirty="0">
                <a:solidFill>
                  <a:srgbClr val="5B6C77"/>
                </a:solidFill>
                <a:effectLst/>
                <a:latin typeface="Arial" panose="020B0604020202020204" pitchFamily="34" charset="0"/>
              </a:rPr>
              <a:t>من نماذج الإضافة اللفظية: </a:t>
            </a:r>
            <a:r>
              <a:rPr lang="ar-SA" sz="2800" b="1" i="0" u="none" strike="noStrike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كاتمُ </a:t>
            </a:r>
            <a:r>
              <a:rPr lang="ar-SA" sz="2800" b="1" i="0" u="none" strike="noStrike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السّرِ</a:t>
            </a:r>
            <a:r>
              <a:rPr lang="ar-SA" sz="2800" b="1" i="0" u="none" strike="noStrike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ّ، ناصرُ </a:t>
            </a:r>
            <a:r>
              <a:rPr lang="ar-SA" sz="2800" b="1" i="0" u="none" strike="noStrike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الضَّعيفِ</a:t>
            </a:r>
            <a:r>
              <a:rPr lang="ar-SA" sz="2800" b="1" i="0" u="none" strike="noStrike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، مُوَاسِي </a:t>
            </a:r>
            <a:r>
              <a:rPr lang="ar-SA" sz="2800" b="1" i="0" u="none" strike="noStrike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المريضِ</a:t>
            </a:r>
            <a:r>
              <a:rPr lang="ar-SA" sz="2800" b="1" i="0" u="none" strike="noStrike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، مرفوعُ </a:t>
            </a:r>
            <a:r>
              <a:rPr lang="ar-SA" sz="2800" b="1" i="0" u="none" strike="noStrike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الرأسِ</a:t>
            </a:r>
            <a:r>
              <a:rPr lang="ar-SA" sz="2800" b="1" i="0" u="none" strike="noStrike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، طيبُ </a:t>
            </a:r>
            <a:r>
              <a:rPr lang="ar-SA" sz="2800" b="1" i="0" u="none" strike="noStrike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القلبِ</a:t>
            </a:r>
            <a:r>
              <a:rPr lang="ar-SA" sz="2800" b="1" i="0" u="none" strike="noStrike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، ليّنُ </a:t>
            </a:r>
            <a:r>
              <a:rPr lang="ar-SA" sz="2800" b="1" i="0" u="none" strike="noStrike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الجانبِ</a:t>
            </a:r>
            <a:r>
              <a:rPr lang="ar-SA" sz="2800" b="1" i="0" u="none" strike="noStrike" dirty="0">
                <a:solidFill>
                  <a:srgbClr val="5B6C77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algn="just" rtl="1" fontAlgn="base"/>
            <a:r>
              <a:rPr lang="ar-SA" sz="2800" b="1" i="0" u="none" strike="noStrike" dirty="0">
                <a:solidFill>
                  <a:srgbClr val="5B6C77"/>
                </a:solidFill>
                <a:effectLst/>
                <a:latin typeface="Arial" panose="020B0604020202020204" pitchFamily="34" charset="0"/>
              </a:rPr>
              <a:t>هذا النوع من الإضافة لا يستفيد منه المضاف تعريفا ولا تخصيصا، فالمضاف لا يتعرف بالمضاف إليه وإن كان معرفة، وكذلك لا يتخصص به -بمعنى تقليل إبهامه وتقريبه من المعرفة- بل إن المضاف يبقى نكرة دائما مع هذا النوع من الإضافة.</a:t>
            </a:r>
            <a:endParaRPr lang="en-US" sz="2800" b="1" i="0" u="none" strike="noStrike" dirty="0">
              <a:solidFill>
                <a:srgbClr val="5B6C77"/>
              </a:solidFill>
              <a:effectLst/>
              <a:latin typeface="Arial" panose="020B0604020202020204" pitchFamily="34" charset="0"/>
            </a:endParaRPr>
          </a:p>
          <a:p>
            <a:pPr algn="just" rtl="1" fontAlgn="base"/>
            <a:r>
              <a:rPr lang="ar-SA" sz="2800" b="1" i="0" dirty="0">
                <a:solidFill>
                  <a:srgbClr val="5B6C77"/>
                </a:solidFill>
                <a:effectLst/>
                <a:latin typeface="Arial" panose="020B0604020202020204" pitchFamily="34" charset="0"/>
              </a:rPr>
              <a:t>والدليل على أن </a:t>
            </a:r>
            <a:r>
              <a:rPr lang="ar-SA" sz="28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المضاف</a:t>
            </a:r>
            <a:r>
              <a:rPr lang="ar-SA" sz="2800" b="1" i="0" dirty="0">
                <a:solidFill>
                  <a:srgbClr val="5B6C77"/>
                </a:solidFill>
                <a:effectLst/>
                <a:latin typeface="Arial" panose="020B0604020202020204" pitchFamily="34" charset="0"/>
              </a:rPr>
              <a:t> لا يتعرّف في </a:t>
            </a:r>
            <a:r>
              <a:rPr lang="ar-SA" sz="28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الإضافة اللفظية </a:t>
            </a:r>
            <a:r>
              <a:rPr lang="ar-SA" sz="2800" b="1" i="0" dirty="0">
                <a:solidFill>
                  <a:srgbClr val="5B6C77"/>
                </a:solidFill>
                <a:effectLst/>
                <a:latin typeface="Arial" panose="020B0604020202020204" pitchFamily="34" charset="0"/>
              </a:rPr>
              <a:t>أنه يقع في مواضع </a:t>
            </a:r>
            <a:r>
              <a:rPr lang="ar-SA" sz="28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النكرة</a:t>
            </a:r>
            <a:r>
              <a:rPr lang="ar-SA" sz="2800" b="1" i="0" dirty="0">
                <a:solidFill>
                  <a:srgbClr val="5B6C77"/>
                </a:solidFill>
                <a:effectLst/>
                <a:latin typeface="Arial" panose="020B0604020202020204" pitchFamily="34" charset="0"/>
              </a:rPr>
              <a:t>، ولو استفاد التعريف، ما صح وقوعه في هذه المواضع، ومن ذلك:</a:t>
            </a:r>
            <a:endParaRPr lang="ar-SA" sz="2800" b="1" i="0" u="none" strike="noStrike" dirty="0">
              <a:solidFill>
                <a:srgbClr val="5B6C77"/>
              </a:solidFill>
              <a:effectLst/>
              <a:latin typeface="Arial" panose="020B0604020202020204" pitchFamily="34" charset="0"/>
            </a:endParaRPr>
          </a:p>
          <a:p>
            <a:pPr algn="just" rtl="1" fontAlgn="base"/>
            <a:br>
              <a:rPr lang="ar-SA" sz="2800" b="1" i="0" u="none" strike="noStrike" dirty="0">
                <a:solidFill>
                  <a:srgbClr val="5B6C77"/>
                </a:solidFill>
                <a:effectLst/>
                <a:latin typeface="Arial" panose="020B0604020202020204" pitchFamily="34" charset="0"/>
              </a:rPr>
            </a:br>
            <a:endParaRPr lang="ar-SA" sz="2800" b="1" i="0" u="none" strike="noStrike" dirty="0">
              <a:solidFill>
                <a:srgbClr val="5B6C77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031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F92616E-92F7-4A4B-A30C-D5D312C3671E}"/>
              </a:ext>
            </a:extLst>
          </p:cNvPr>
          <p:cNvSpPr txBox="1"/>
          <p:nvPr/>
        </p:nvSpPr>
        <p:spPr>
          <a:xfrm>
            <a:off x="0" y="0"/>
            <a:ext cx="9144000" cy="69865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rtl="1" fontAlgn="base"/>
            <a:r>
              <a:rPr lang="ar-SA" sz="2800" b="1" i="0" u="none" strike="noStrike" dirty="0">
                <a:solidFill>
                  <a:srgbClr val="5B6C77"/>
                </a:solidFill>
                <a:effectLst/>
                <a:latin typeface="Arial" panose="020B0604020202020204" pitchFamily="34" charset="0"/>
              </a:rPr>
              <a:t>أ- وقوعه صفة النكرة، تقول: "لي صديقٌ </a:t>
            </a:r>
            <a:r>
              <a:rPr lang="ar-SA" sz="2800" b="1" i="0" u="none" strike="noStrike" dirty="0">
                <a:solidFill>
                  <a:srgbClr val="00B050"/>
                </a:solidFill>
                <a:effectLst/>
                <a:latin typeface="Arial" panose="020B0604020202020204" pitchFamily="34" charset="0"/>
              </a:rPr>
              <a:t>كاتمُ السرِّ</a:t>
            </a:r>
            <a:r>
              <a:rPr lang="ar-IQ" sz="2800" b="1" i="0" u="none" strike="noStrike" dirty="0">
                <a:solidFill>
                  <a:srgbClr val="00B050"/>
                </a:solidFill>
                <a:effectLst/>
                <a:latin typeface="Arial" panose="020B0604020202020204" pitchFamily="34" charset="0"/>
              </a:rPr>
              <a:t>،</a:t>
            </a:r>
            <a:r>
              <a:rPr lang="ar-SA" sz="2800" b="1" i="0" u="none" strike="noStrike" dirty="0">
                <a:solidFill>
                  <a:srgbClr val="00B050"/>
                </a:solidFill>
                <a:effectLst/>
                <a:latin typeface="Arial" panose="020B0604020202020204" pitchFamily="34" charset="0"/>
              </a:rPr>
              <a:t> طيبُ القلبِ</a:t>
            </a:r>
            <a:r>
              <a:rPr lang="ar-SA" sz="2800" b="1" i="0" u="none" strike="noStrike" dirty="0">
                <a:solidFill>
                  <a:srgbClr val="5B6C77"/>
                </a:solidFill>
                <a:effectLst/>
                <a:latin typeface="Arial" panose="020B0604020202020204" pitchFamily="34" charset="0"/>
              </a:rPr>
              <a:t>".</a:t>
            </a:r>
          </a:p>
          <a:p>
            <a:pPr algn="just" rtl="1" fontAlgn="base"/>
            <a:r>
              <a:rPr lang="ar-SA" sz="2800" b="1" i="0" u="none" strike="noStrike" dirty="0">
                <a:solidFill>
                  <a:srgbClr val="5B6C77"/>
                </a:solidFill>
                <a:effectLst/>
                <a:latin typeface="Arial" panose="020B0604020202020204" pitchFamily="34" charset="0"/>
              </a:rPr>
              <a:t>ب- وقوعه حالا، ومعلوم أن الحال لا تكون إلا نكرة غالبا، تقول: </a:t>
            </a:r>
            <a:r>
              <a:rPr lang="ar-SA" sz="2800" b="1" i="0" u="none" strike="noStrike" dirty="0">
                <a:solidFill>
                  <a:srgbClr val="92D050"/>
                </a:solidFill>
                <a:effectLst/>
                <a:latin typeface="Arial" panose="020B0604020202020204" pitchFamily="34" charset="0"/>
              </a:rPr>
              <a:t>عشْ في الحياة محمودَ السِّيرةِ نقيَّ السريرةِ وتقول: "جاء صديقي صارمَ الوجهِ حادَّ القَسَمَاتِ".</a:t>
            </a:r>
          </a:p>
          <a:p>
            <a:pPr algn="just" rtl="1" fontAlgn="base"/>
            <a:r>
              <a:rPr lang="ar-SA" sz="2800" b="1" i="0" u="none" strike="noStrike" dirty="0">
                <a:solidFill>
                  <a:srgbClr val="5B6C77"/>
                </a:solidFill>
                <a:effectLst/>
                <a:latin typeface="Arial" panose="020B0604020202020204" pitchFamily="34" charset="0"/>
              </a:rPr>
              <a:t>ج- وقوعه مجرورًا بالحرف "رُبَّ" تقول: "</a:t>
            </a:r>
            <a:r>
              <a:rPr lang="ar-SA" sz="2800" b="1" i="0" u="none" strike="noStrike" dirty="0">
                <a:solidFill>
                  <a:srgbClr val="92D050"/>
                </a:solidFill>
                <a:effectLst/>
                <a:latin typeface="Arial" panose="020B0604020202020204" pitchFamily="34" charset="0"/>
              </a:rPr>
              <a:t>رُبَّ شَاقِّ الأمرِ هَانَ صَعْبُه، ورُبَّ ميسورِ الأمرِ صَعُبَ سَهْلُه" وما جاء في الأثر من "رُبَّ قارِئِ القرآنِ</a:t>
            </a:r>
            <a:r>
              <a:rPr lang="ar-IQ" sz="2800" b="1" i="0" u="none" strike="noStrike" dirty="0">
                <a:solidFill>
                  <a:srgbClr val="92D050"/>
                </a:solidFill>
                <a:effectLst/>
                <a:latin typeface="Arial" panose="020B0604020202020204" pitchFamily="34" charset="0"/>
              </a:rPr>
              <a:t>،</a:t>
            </a:r>
            <a:r>
              <a:rPr lang="ar-SA" sz="2800" b="1" i="0" u="none" strike="noStrike" dirty="0">
                <a:solidFill>
                  <a:srgbClr val="92D050"/>
                </a:solidFill>
                <a:effectLst/>
                <a:latin typeface="Arial" panose="020B0604020202020204" pitchFamily="34" charset="0"/>
              </a:rPr>
              <a:t> والقرآنُ يَلْعَنُه".</a:t>
            </a:r>
            <a:endParaRPr lang="en-US" sz="2800" b="1" dirty="0">
              <a:solidFill>
                <a:srgbClr val="92D050"/>
              </a:solidFill>
            </a:endParaRPr>
          </a:p>
          <a:p>
            <a:pPr algn="just" rtl="1" fontAlgn="base"/>
            <a:r>
              <a:rPr lang="ar-SA" sz="2800" b="1" i="0" u="none" strike="noStrike" dirty="0">
                <a:solidFill>
                  <a:srgbClr val="5B6C77"/>
                </a:solidFill>
                <a:effectLst/>
                <a:latin typeface="Arial" panose="020B0604020202020204" pitchFamily="34" charset="0"/>
              </a:rPr>
              <a:t>أما أن هذه الإضافة لا تفيد التخصيص: فلأن التركيبين</a:t>
            </a:r>
            <a:r>
              <a:rPr lang="en-US" sz="2800" b="1" dirty="0">
                <a:solidFill>
                  <a:srgbClr val="5B6C77"/>
                </a:solidFill>
                <a:latin typeface="Arial" panose="020B0604020202020204" pitchFamily="34" charset="0"/>
              </a:rPr>
              <a:t> </a:t>
            </a:r>
            <a:r>
              <a:rPr lang="ar-SA" sz="2800" b="1" i="0" u="none" strike="noStrike" dirty="0">
                <a:solidFill>
                  <a:srgbClr val="5B6C77"/>
                </a:solidFill>
                <a:effectLst/>
                <a:latin typeface="Arial" panose="020B0604020202020204" pitchFamily="34" charset="0"/>
              </a:rPr>
              <a:t>قبل الإضافة وبعد الإضافة متساويان في المعنى بلا زيادة ولا نقصان، فقولنا: "الله مجيب الدّعاءِ" يساوي في المعنى: "الله مجيبٌ الدعاءَ".</a:t>
            </a:r>
          </a:p>
          <a:p>
            <a:pPr algn="just" rtl="1" fontAlgn="base"/>
            <a:r>
              <a:rPr lang="ar-SA" sz="2800" b="1" i="0" u="none" strike="noStrike" dirty="0">
                <a:solidFill>
                  <a:srgbClr val="5B6C77"/>
                </a:solidFill>
                <a:effectLst/>
                <a:latin typeface="Arial" panose="020B0604020202020204" pitchFamily="34" charset="0"/>
              </a:rPr>
              <a:t>وخلاصة الأمر أن هذه </a:t>
            </a:r>
            <a:r>
              <a:rPr lang="ar-SA" sz="2800" b="1" i="0" u="none" strike="noStrike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الإضافة اللفظية</a:t>
            </a:r>
            <a:r>
              <a:rPr lang="ar-IQ" sz="2800" b="1" i="0" u="none" strike="noStrike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(غير المحضة) أي غير خالصة وغير حقيقية</a:t>
            </a:r>
            <a:r>
              <a:rPr lang="ar-SA" sz="2800" b="1" i="0" u="none" strike="noStrike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ar-SA" sz="2800" b="1" i="0" u="none" strike="noStrike" dirty="0">
                <a:solidFill>
                  <a:srgbClr val="5B6C77"/>
                </a:solidFill>
                <a:effectLst/>
                <a:latin typeface="Arial" panose="020B0604020202020204" pitchFamily="34" charset="0"/>
              </a:rPr>
              <a:t>لا تفيد التعريف ولا التخصيص، وهي تفيد التخفيف </a:t>
            </a:r>
            <a:r>
              <a:rPr lang="ar-SA" sz="2800" b="1" i="0" u="sng" strike="noStrike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بحذف</a:t>
            </a:r>
            <a:r>
              <a:rPr lang="ar-SA" sz="2800" b="1" i="0" u="sng" strike="noStrike" dirty="0">
                <a:solidFill>
                  <a:srgbClr val="5B6C7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ar-SA" sz="2800" b="1" i="0" u="sng" strike="noStrike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التنوين</a:t>
            </a:r>
            <a:r>
              <a:rPr lang="ar-SA" sz="2800" b="1" i="0" u="sng" strike="noStrike" dirty="0">
                <a:solidFill>
                  <a:srgbClr val="5B6C77"/>
                </a:solidFill>
                <a:effectLst/>
                <a:latin typeface="Arial" panose="020B0604020202020204" pitchFamily="34" charset="0"/>
              </a:rPr>
              <a:t> من </a:t>
            </a:r>
            <a:r>
              <a:rPr lang="ar-SA" sz="2800" b="1" i="0" u="sng" strike="noStrike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المضاف</a:t>
            </a:r>
            <a:r>
              <a:rPr lang="ar-SA" sz="2800" b="1" i="0" u="none" strike="noStrike" dirty="0">
                <a:solidFill>
                  <a:srgbClr val="5B6C77"/>
                </a:solidFill>
                <a:effectLst/>
                <a:latin typeface="Arial" panose="020B0604020202020204" pitchFamily="34" charset="0"/>
              </a:rPr>
              <a:t>، وكذلك نون </a:t>
            </a:r>
            <a:r>
              <a:rPr lang="ar-SA" sz="2800" b="1" i="0" u="sng" strike="noStrike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التثنية</a:t>
            </a:r>
            <a:r>
              <a:rPr lang="ar-SA" sz="2800" b="1" i="0" u="none" strike="noStrike" dirty="0">
                <a:solidFill>
                  <a:srgbClr val="5B6C77"/>
                </a:solidFill>
                <a:effectLst/>
                <a:latin typeface="Arial" panose="020B0604020202020204" pitchFamily="34" charset="0"/>
              </a:rPr>
              <a:t> و</a:t>
            </a:r>
            <a:r>
              <a:rPr lang="ar-SA" sz="2800" b="1" i="0" u="none" strike="noStrike" dirty="0">
                <a:solidFill>
                  <a:srgbClr val="38761D"/>
                </a:solidFill>
                <a:effectLst/>
                <a:latin typeface="Arial" panose="020B0604020202020204" pitchFamily="34" charset="0"/>
                <a:hlinkClick r:id="rId2"/>
              </a:rPr>
              <a:t>الجمع المذكر</a:t>
            </a:r>
            <a:r>
              <a:rPr lang="ar-SA" sz="2800" b="1" i="0" u="none" strike="noStrike" dirty="0">
                <a:solidFill>
                  <a:srgbClr val="5B6C77"/>
                </a:solidFill>
                <a:effectLst/>
                <a:latin typeface="Arial" panose="020B0604020202020204" pitchFamily="34" charset="0"/>
              </a:rPr>
              <a:t>، فلا شك أن قولنا: "الإنسانُ المثقفُ مصقولُ العقلِ والضميرِ" أخف مما لو قلنا "مصقولٌ العقلُ والضميرُ"، وهذا هو السبب في أن هذه الإضافة سميت "لفظية" لأنها أفادت أمرًا لفظيًّا هو التخفيف كما سبق.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B85C9D37-CA04-4BAB-9A40-BDFD70D3F707}"/>
              </a:ext>
            </a:extLst>
          </p:cNvPr>
          <p:cNvCxnSpPr/>
          <p:nvPr/>
        </p:nvCxnSpPr>
        <p:spPr>
          <a:xfrm>
            <a:off x="11052720" y="1196752"/>
            <a:ext cx="32375" cy="224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2635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ربع نص 4">
            <a:extLst>
              <a:ext uri="{FF2B5EF4-FFF2-40B4-BE49-F238E27FC236}">
                <a16:creationId xmlns:a16="http://schemas.microsoft.com/office/drawing/2014/main" id="{86F59064-36A3-40D6-82C3-6F9AB129D880}"/>
              </a:ext>
            </a:extLst>
          </p:cNvPr>
          <p:cNvSpPr txBox="1"/>
          <p:nvPr/>
        </p:nvSpPr>
        <p:spPr>
          <a:xfrm>
            <a:off x="0" y="116632"/>
            <a:ext cx="8964488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 fontAlgn="base"/>
            <a:r>
              <a:rPr lang="ar-SA" sz="3200" b="1" i="0" u="none" strike="noStrike" dirty="0">
                <a:solidFill>
                  <a:srgbClr val="3D85C6"/>
                </a:solidFill>
                <a:effectLst/>
                <a:latin typeface="Arial" panose="020B0604020202020204" pitchFamily="34" charset="0"/>
              </a:rPr>
              <a:t>معنى الإضافة غير المحضة:</a:t>
            </a:r>
            <a:endParaRPr lang="ar-SA" sz="3200" b="1" i="0" u="none" strike="noStrike" dirty="0">
              <a:effectLst/>
              <a:latin typeface="Arial" panose="020B0604020202020204" pitchFamily="34" charset="0"/>
            </a:endParaRPr>
          </a:p>
          <a:p>
            <a:pPr algn="just" rtl="1" fontAlgn="base"/>
            <a:r>
              <a:rPr lang="ar-SA" sz="3200" b="1" i="0" u="none" strike="noStrike" dirty="0">
                <a:solidFill>
                  <a:srgbClr val="5B6C77"/>
                </a:solidFill>
                <a:effectLst/>
                <a:latin typeface="Arial" panose="020B0604020202020204" pitchFamily="34" charset="0"/>
              </a:rPr>
              <a:t>ويطلق على هذه الإضافة اللفظية اسم "غير محضَة" ومعنى المحضة: الخالصة، فهذه الإضافة إذن غير خالصة للإضافة، أو بعبارة أقرب، إنها إضافة غير حقيقية، إذ لا يترتب عليها ما يترتب على الإضافة الحقيقية من تعريف الاسم أو تخصيصه.</a:t>
            </a:r>
          </a:p>
          <a:p>
            <a:pPr algn="just" rtl="1" fontAlgn="base"/>
            <a:r>
              <a:rPr lang="ar-SA" sz="3200" b="1" i="0" u="none" strike="noStrike" dirty="0">
                <a:solidFill>
                  <a:srgbClr val="5B6C77"/>
                </a:solidFill>
                <a:effectLst/>
                <a:latin typeface="Arial" panose="020B0604020202020204" pitchFamily="34" charset="0"/>
              </a:rPr>
              <a:t>ولذلك قالوا: إنها على تقدير الانفصال بين الكلمتين، فقولنا: "الفتاةُ رائعةُ الجمالِ" يساوي تماما: "الفتاةُ رائعةٌ الجمالَ".</a:t>
            </a:r>
          </a:p>
          <a:p>
            <a:pPr algn="r" rtl="1" fontAlgn="base"/>
            <a:r>
              <a:rPr lang="ar-SA" sz="3200" b="1" i="0" u="none" strike="noStrike" dirty="0">
                <a:solidFill>
                  <a:srgbClr val="0B5394"/>
                </a:solidFill>
                <a:effectLst/>
                <a:latin typeface="Arial" panose="020B0604020202020204" pitchFamily="34" charset="0"/>
              </a:rPr>
              <a:t>ثانيا: الإضافة المعنوية (المحضة):</a:t>
            </a:r>
            <a:endParaRPr lang="ar-SA" sz="3200" b="1" i="0" u="none" strike="noStrike" dirty="0">
              <a:effectLst/>
              <a:latin typeface="Arial" panose="020B0604020202020204" pitchFamily="34" charset="0"/>
            </a:endParaRPr>
          </a:p>
          <a:p>
            <a:pPr algn="r" rtl="1" fontAlgn="base"/>
            <a:r>
              <a:rPr lang="ar-SA" sz="3200" b="1" i="0" u="none" strike="noStrike" dirty="0">
                <a:solidFill>
                  <a:srgbClr val="3D85C6"/>
                </a:solidFill>
                <a:effectLst/>
                <a:latin typeface="Arial" panose="020B0604020202020204" pitchFamily="34" charset="0"/>
              </a:rPr>
              <a:t>تعريف الإضافة المعنوية:</a:t>
            </a:r>
            <a:endParaRPr lang="ar-SA" sz="3200" b="1" i="0" u="none" strike="noStrike" dirty="0">
              <a:effectLst/>
              <a:latin typeface="Arial" panose="020B0604020202020204" pitchFamily="34" charset="0"/>
            </a:endParaRPr>
          </a:p>
          <a:p>
            <a:pPr algn="just" rtl="1" fontAlgn="base"/>
            <a:r>
              <a:rPr lang="ar-SA" sz="3200" b="1" i="0" u="none" strike="noStrike" dirty="0">
                <a:solidFill>
                  <a:srgbClr val="5B6C77"/>
                </a:solidFill>
                <a:effectLst/>
                <a:latin typeface="Arial" panose="020B0604020202020204" pitchFamily="34" charset="0"/>
              </a:rPr>
              <a:t>الإضافة المعنوية هي: الإضافة الحقيقية، وهي كثيرة جدا في اللغة العربية، مثل " طلابُ العلمِ، روعةُ الانتصارِ، ذلّةُ الهزيمةِ".</a:t>
            </a:r>
          </a:p>
        </p:txBody>
      </p:sp>
    </p:spTree>
    <p:extLst>
      <p:ext uri="{BB962C8B-B14F-4D97-AF65-F5344CB8AC3E}">
        <p14:creationId xmlns:p14="http://schemas.microsoft.com/office/powerpoint/2010/main" val="39209469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B896AA0-77E1-4B2D-897B-7AE00E3894A5}"/>
              </a:ext>
            </a:extLst>
          </p:cNvPr>
          <p:cNvSpPr txBox="1"/>
          <p:nvPr/>
        </p:nvSpPr>
        <p:spPr>
          <a:xfrm>
            <a:off x="0" y="0"/>
            <a:ext cx="9144000" cy="64940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/>
            <a:r>
              <a:rPr lang="ar-SA" sz="3200" b="1" i="0" u="none" strike="noStrike" dirty="0">
                <a:solidFill>
                  <a:srgbClr val="5B6C77"/>
                </a:solidFill>
                <a:effectLst/>
                <a:latin typeface="Arial" panose="020B0604020202020204" pitchFamily="34" charset="0"/>
              </a:rPr>
              <a:t>هذا النوع من الإضافة يستفيد منه "المضاف" التعريف أو التخصيص على النحو التالي:</a:t>
            </a:r>
            <a:endParaRPr lang="ar-IQ" sz="3200" b="1" i="0" u="none" strike="noStrike" dirty="0">
              <a:solidFill>
                <a:srgbClr val="5B6C77"/>
              </a:solidFill>
              <a:effectLst/>
              <a:latin typeface="Arial" panose="020B0604020202020204" pitchFamily="34" charset="0"/>
            </a:endParaRPr>
          </a:p>
          <a:p>
            <a:pPr algn="just" fontAlgn="base"/>
            <a:endParaRPr lang="ar-IQ" sz="3200" b="1" i="0" u="none" strike="noStrike" dirty="0">
              <a:solidFill>
                <a:srgbClr val="5B6C77"/>
              </a:solidFill>
              <a:effectLst/>
              <a:latin typeface="Arial" panose="020B0604020202020204" pitchFamily="34" charset="0"/>
            </a:endParaRPr>
          </a:p>
          <a:p>
            <a:pPr algn="just" rtl="1" fontAlgn="base"/>
            <a:r>
              <a:rPr lang="ar-IQ" sz="3200" b="1" dirty="0">
                <a:solidFill>
                  <a:srgbClr val="5B6C77"/>
                </a:solidFill>
                <a:latin typeface="Arial" panose="020B0604020202020204" pitchFamily="34" charset="0"/>
              </a:rPr>
              <a:t>1</a:t>
            </a:r>
            <a:r>
              <a:rPr lang="ar-SA" sz="3200" b="1" i="0" u="none" strike="noStrike" dirty="0">
                <a:solidFill>
                  <a:srgbClr val="5B6C77"/>
                </a:solidFill>
                <a:effectLst/>
                <a:latin typeface="Arial" panose="020B0604020202020204" pitchFamily="34" charset="0"/>
              </a:rPr>
              <a:t>- </a:t>
            </a:r>
            <a:r>
              <a:rPr lang="ar-SA" sz="3200" b="1" i="0" u="sng" strike="noStrike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إذا كان المضاف إليه معرفة كان المضاف معرفة</a:t>
            </a:r>
            <a:r>
              <a:rPr lang="ar-SA" sz="3200" b="1" i="0" u="none" strike="noStrike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ar-SA" sz="3200" b="1" i="0" u="none" strike="noStrike" dirty="0">
                <a:solidFill>
                  <a:srgbClr val="5B6C77"/>
                </a:solidFill>
                <a:effectLst/>
                <a:latin typeface="Arial" panose="020B0604020202020204" pitchFamily="34" charset="0"/>
              </a:rPr>
              <a:t>مثل: "في محاضراتِ النحوِ سهولةُ الأسلوبِ وثَراءُ الأفكارِ".</a:t>
            </a:r>
          </a:p>
          <a:p>
            <a:pPr algn="just" rtl="1" fontAlgn="base"/>
            <a:r>
              <a:rPr lang="ar-SA" sz="3200" b="1" i="0" u="none" strike="noStrike" dirty="0">
                <a:solidFill>
                  <a:srgbClr val="5B6C77"/>
                </a:solidFill>
                <a:effectLst/>
                <a:latin typeface="Arial" panose="020B0604020202020204" pitchFamily="34" charset="0"/>
              </a:rPr>
              <a:t>2- </a:t>
            </a:r>
            <a:r>
              <a:rPr lang="ar-SA" sz="3200" b="1" i="0" u="sng" strike="noStrike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إذا كان المضاف إليه نكرة أفاد تخصيصه فقط دون تعريفه</a:t>
            </a:r>
            <a:r>
              <a:rPr lang="ar-SA" sz="3200" b="1" i="0" u="none" strike="noStrike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ar-SA" sz="3200" b="1" i="0" u="none" strike="noStrike" dirty="0">
                <a:solidFill>
                  <a:srgbClr val="5B6C77"/>
                </a:solidFill>
                <a:effectLst/>
                <a:latin typeface="Arial" panose="020B0604020202020204" pitchFamily="34" charset="0"/>
              </a:rPr>
              <a:t>مثل: "قولُ حقٍّ في وجهِ ظالمٍ شجاعةُ ضميرٍ ودليلُ حريَّةٍ".</a:t>
            </a:r>
          </a:p>
          <a:p>
            <a:pPr algn="just" rtl="1" fontAlgn="base"/>
            <a:r>
              <a:rPr lang="ar-SA" sz="3200" b="1" i="0" u="none" strike="noStrike" dirty="0">
                <a:solidFill>
                  <a:srgbClr val="5B6C77"/>
                </a:solidFill>
                <a:effectLst/>
                <a:latin typeface="Arial" panose="020B0604020202020204" pitchFamily="34" charset="0"/>
              </a:rPr>
              <a:t>ومن هذا يفهم لماذا سميت "معنوية" </a:t>
            </a:r>
            <a:r>
              <a:rPr lang="ar-SA" sz="3200" b="1" i="0" u="none" strike="noStrike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لأنها تفيد أمرًا معنويا هو تعريف المضاف أو تخصيصه.</a:t>
            </a:r>
          </a:p>
          <a:p>
            <a:pPr algn="just" rtl="1" fontAlgn="base"/>
            <a:endParaRPr lang="ar-IQ" sz="3200" b="1" i="0" u="none" strike="noStrike" dirty="0">
              <a:solidFill>
                <a:srgbClr val="5B6C77"/>
              </a:solidFill>
              <a:effectLst/>
              <a:latin typeface="Arial" panose="020B0604020202020204" pitchFamily="34" charset="0"/>
            </a:endParaRPr>
          </a:p>
          <a:p>
            <a:pPr algn="just" rtl="1" fontAlgn="base"/>
            <a:r>
              <a:rPr lang="ar-SA" sz="3200" b="1" i="0" u="none" strike="noStrike" dirty="0">
                <a:solidFill>
                  <a:srgbClr val="5B6C77"/>
                </a:solidFill>
                <a:effectLst/>
                <a:latin typeface="Arial" panose="020B0604020202020204" pitchFamily="34" charset="0"/>
              </a:rPr>
              <a:t>ومن هذا أيضا يفهم لماذا سميت ِ"محضة". </a:t>
            </a:r>
            <a:r>
              <a:rPr lang="ar-SA" sz="3200" b="1" i="0" u="none" strike="noStrike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لأنها هي الإضافة حقيقة إنها الإضافة الخالصة التي يترتب عليها الأحكام السابقة</a:t>
            </a:r>
            <a:r>
              <a:rPr lang="ar-SA" sz="3200" b="1" i="0" u="none" strike="noStrike" dirty="0">
                <a:solidFill>
                  <a:srgbClr val="5B6C77"/>
                </a:solidFill>
                <a:effectLst/>
                <a:latin typeface="Arial" panose="020B0604020202020204" pitchFamily="34" charset="0"/>
              </a:rPr>
              <a:t>، ولا يمكن فيها فصل المضاف عن المضاف إليه ولو على سبيل التقدير.</a:t>
            </a:r>
          </a:p>
        </p:txBody>
      </p:sp>
    </p:spTree>
    <p:extLst>
      <p:ext uri="{BB962C8B-B14F-4D97-AF65-F5344CB8AC3E}">
        <p14:creationId xmlns:p14="http://schemas.microsoft.com/office/powerpoint/2010/main" val="2394708387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798</TotalTime>
  <Words>2214</Words>
  <Application>Microsoft Office PowerPoint</Application>
  <PresentationFormat>On-screen Show (4:3)</PresentationFormat>
  <Paragraphs>84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Calibri</vt:lpstr>
      <vt:lpstr>Calibri Light</vt:lpstr>
      <vt:lpstr>Helvetica</vt:lpstr>
      <vt:lpstr>robotoregular</vt:lpstr>
      <vt:lpstr>Tahoma</vt:lpstr>
      <vt:lpstr>Times New Roman</vt:lpstr>
      <vt:lpstr>Verdana</vt:lpstr>
      <vt:lpstr>نسق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هناك أسماء لا يمكن أن تضاف إلى ما بعدها ، أي أنها إذا وردت في جملة فيستحيل أن يأتي بعدها مضاف إليه، وهذه الأسماء مثل : الضّمائر- أسماء الإشارة- الأسماء الموصولة- أسماء الشرط- أسماء الاستفهام ماعدا ( أي )، إذا اتصل اسم ظاهر بأي ضمير من الضمائر المتصلة فالاسم مضاف والضمير في محل جر مضاف إليه: ..</vt:lpstr>
      <vt:lpstr>PowerPoint Presentation</vt:lpstr>
      <vt:lpstr>PowerPoint Presentation</vt:lpstr>
      <vt:lpstr>PowerPoint Presentation</vt:lpstr>
      <vt:lpstr>تمرين: ضع خطاً تحت المضاف وخطين تحت المضاف إليه في الجمل الآتية :  1-  وقف التلميذ على منصة المسرح . 2-  وسائل المواصلات متنوعة. 3-  عرضت صحيفة الفصل أمام المعلم . 4-  تقف الطيور على غصونِ الأشجار . 5-  أمتعة السفر جاهزة . 6-  الإسلام دين العدل. 7-  ارتفع صوت المؤذن . 8-  حبل الكذب قصير . </vt:lpstr>
      <vt:lpstr> - إعراب المضاف والمضاف إليه  * المضاف : يعرب حسب موقعه في الجملة .  *المضاف إليه : يكون مجرور دائمًا .  نموذج في الإعراب:-  أقوال الصالحين مؤثرة.  أقوالُ:- مبتدأ مرفوع وعلامة رفعه الضمة وهو مضاف الصالحين:- مضاف إليه مجرور بالياء لأنه جمع مذكر سالم مؤثرة ٌ :- خبر مرفوع وعلامة رفعه الضمة أعرب:  -قرأ هشام أسماء الناجحين في آخر العام. -صور القصة جميلة الألوان.  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Arabic</dc:creator>
  <cp:lastModifiedBy>C</cp:lastModifiedBy>
  <cp:revision>70</cp:revision>
  <dcterms:created xsi:type="dcterms:W3CDTF">2013-03-24T21:06:55Z</dcterms:created>
  <dcterms:modified xsi:type="dcterms:W3CDTF">2022-02-12T19:57:04Z</dcterms:modified>
</cp:coreProperties>
</file>