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10" r:id="rId1"/>
  </p:sldMasterIdLst>
  <p:notesMasterIdLst>
    <p:notesMasterId r:id="rId41"/>
  </p:notesMasterIdLst>
  <p:sldIdLst>
    <p:sldId id="259" r:id="rId2"/>
    <p:sldId id="260" r:id="rId3"/>
    <p:sldId id="261" r:id="rId4"/>
    <p:sldId id="263" r:id="rId5"/>
    <p:sldId id="282" r:id="rId6"/>
    <p:sldId id="265" r:id="rId7"/>
    <p:sldId id="266" r:id="rId8"/>
    <p:sldId id="267" r:id="rId9"/>
    <p:sldId id="268" r:id="rId10"/>
    <p:sldId id="269" r:id="rId11"/>
    <p:sldId id="270" r:id="rId12"/>
    <p:sldId id="271" r:id="rId13"/>
    <p:sldId id="314" r:id="rId14"/>
    <p:sldId id="315" r:id="rId15"/>
    <p:sldId id="316" r:id="rId16"/>
    <p:sldId id="317" r:id="rId17"/>
    <p:sldId id="318" r:id="rId18"/>
    <p:sldId id="319" r:id="rId19"/>
    <p:sldId id="280" r:id="rId20"/>
    <p:sldId id="283" r:id="rId21"/>
    <p:sldId id="284" r:id="rId22"/>
    <p:sldId id="289" r:id="rId23"/>
    <p:sldId id="285" r:id="rId24"/>
    <p:sldId id="286" r:id="rId25"/>
    <p:sldId id="287" r:id="rId26"/>
    <p:sldId id="290" r:id="rId27"/>
    <p:sldId id="291" r:id="rId28"/>
    <p:sldId id="292" r:id="rId29"/>
    <p:sldId id="293" r:id="rId30"/>
    <p:sldId id="294" r:id="rId31"/>
    <p:sldId id="295" r:id="rId32"/>
    <p:sldId id="296" r:id="rId33"/>
    <p:sldId id="297" r:id="rId34"/>
    <p:sldId id="308" r:id="rId35"/>
    <p:sldId id="311" r:id="rId36"/>
    <p:sldId id="312" r:id="rId37"/>
    <p:sldId id="313" r:id="rId38"/>
    <p:sldId id="309" r:id="rId39"/>
    <p:sldId id="310" r:id="rId40"/>
  </p:sldIdLst>
  <p:sldSz cx="9144000" cy="6858000" type="screen4x3"/>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9" d="100"/>
          <a:sy n="59" d="100"/>
        </p:scale>
        <p:origin x="17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FB70F4C-645A-4326-BEAA-5B5FD06DC930}" type="datetimeFigureOut">
              <a:rPr lang="ar-SA" smtClean="0"/>
              <a:t>17/04/1443</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4B2B66C-9287-4070-905A-923FC2970002}" type="slidenum">
              <a:rPr lang="ar-SA" smtClean="0"/>
              <a:t>‹#›</a:t>
            </a:fld>
            <a:endParaRPr lang="ar-SA"/>
          </a:p>
        </p:txBody>
      </p:sp>
    </p:spTree>
    <p:extLst>
      <p:ext uri="{BB962C8B-B14F-4D97-AF65-F5344CB8AC3E}">
        <p14:creationId xmlns:p14="http://schemas.microsoft.com/office/powerpoint/2010/main" val="276085395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r>
              <a:rPr lang="ar-SA" dirty="0"/>
              <a:t>(الرطل ):من أسماء الوزن (الإردبّ):من أسماء الكيل (الذراع):من أسماء المساحة (عشرون)من أسماء العدد </a:t>
            </a:r>
          </a:p>
        </p:txBody>
      </p:sp>
      <p:sp>
        <p:nvSpPr>
          <p:cNvPr id="4" name="عنصر نائب لرقم الشريحة 3"/>
          <p:cNvSpPr>
            <a:spLocks noGrp="1"/>
          </p:cNvSpPr>
          <p:nvPr>
            <p:ph type="sldNum" sz="quarter" idx="10"/>
          </p:nvPr>
        </p:nvSpPr>
        <p:spPr/>
        <p:txBody>
          <a:bodyPr/>
          <a:lstStyle/>
          <a:p>
            <a:fld id="{34B2B66C-9287-4070-905A-923FC2970002}" type="slidenum">
              <a:rPr lang="ar-SA" smtClean="0"/>
              <a:t>1</a:t>
            </a:fld>
            <a:endParaRPr lang="ar-SA"/>
          </a:p>
        </p:txBody>
      </p:sp>
    </p:spTree>
    <p:extLst>
      <p:ext uri="{BB962C8B-B14F-4D97-AF65-F5344CB8AC3E}">
        <p14:creationId xmlns:p14="http://schemas.microsoft.com/office/powerpoint/2010/main" val="31771237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r>
              <a:rPr lang="ar-SA" dirty="0"/>
              <a:t>ألفاظ الوزن : (طن-</a:t>
            </a:r>
            <a:r>
              <a:rPr lang="ar-SA" baseline="0" dirty="0"/>
              <a:t> قنطار-كيلو-رطل-جرام..) ألفاظ المساحة :( فدان-قيراط-سهم-متر-قصبة) ألفاظ الكيل : (أردبّ-كيلة-قدح-صاع...)</a:t>
            </a:r>
            <a:endParaRPr lang="ar-SA" dirty="0"/>
          </a:p>
        </p:txBody>
      </p:sp>
      <p:sp>
        <p:nvSpPr>
          <p:cNvPr id="4" name="عنصر نائب لرقم الشريحة 3"/>
          <p:cNvSpPr>
            <a:spLocks noGrp="1"/>
          </p:cNvSpPr>
          <p:nvPr>
            <p:ph type="sldNum" sz="quarter" idx="10"/>
          </p:nvPr>
        </p:nvSpPr>
        <p:spPr/>
        <p:txBody>
          <a:bodyPr/>
          <a:lstStyle/>
          <a:p>
            <a:fld id="{34B2B66C-9287-4070-905A-923FC2970002}" type="slidenum">
              <a:rPr lang="ar-SA" smtClean="0"/>
              <a:t>9</a:t>
            </a:fld>
            <a:endParaRPr lang="ar-SA"/>
          </a:p>
        </p:txBody>
      </p:sp>
    </p:spTree>
    <p:extLst>
      <p:ext uri="{BB962C8B-B14F-4D97-AF65-F5344CB8AC3E}">
        <p14:creationId xmlns:p14="http://schemas.microsoft.com/office/powerpoint/2010/main" val="3953934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r>
              <a:rPr lang="ar-SA" dirty="0"/>
              <a:t>(شيباً ) : تمييز محوّل عن فاعل</a:t>
            </a:r>
          </a:p>
        </p:txBody>
      </p:sp>
      <p:sp>
        <p:nvSpPr>
          <p:cNvPr id="4" name="عنصر نائب لرقم الشريحة 3"/>
          <p:cNvSpPr>
            <a:spLocks noGrp="1"/>
          </p:cNvSpPr>
          <p:nvPr>
            <p:ph type="sldNum" sz="quarter" idx="10"/>
          </p:nvPr>
        </p:nvSpPr>
        <p:spPr/>
        <p:txBody>
          <a:bodyPr/>
          <a:lstStyle/>
          <a:p>
            <a:fld id="{34B2B66C-9287-4070-905A-923FC2970002}" type="slidenum">
              <a:rPr lang="ar-SA" smtClean="0"/>
              <a:t>23</a:t>
            </a:fld>
            <a:endParaRPr lang="ar-SA"/>
          </a:p>
        </p:txBody>
      </p:sp>
    </p:spTree>
    <p:extLst>
      <p:ext uri="{BB962C8B-B14F-4D97-AF65-F5344CB8AC3E}">
        <p14:creationId xmlns:p14="http://schemas.microsoft.com/office/powerpoint/2010/main" val="2585608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r>
              <a:rPr lang="ar-SA" dirty="0"/>
              <a:t>(عيوناً ) تمييز محوّل </a:t>
            </a:r>
            <a:r>
              <a:rPr lang="ar-SA"/>
              <a:t>عن مفعول به </a:t>
            </a:r>
          </a:p>
        </p:txBody>
      </p:sp>
      <p:sp>
        <p:nvSpPr>
          <p:cNvPr id="4" name="عنصر نائب لرقم الشريحة 3"/>
          <p:cNvSpPr>
            <a:spLocks noGrp="1"/>
          </p:cNvSpPr>
          <p:nvPr>
            <p:ph type="sldNum" sz="quarter" idx="10"/>
          </p:nvPr>
        </p:nvSpPr>
        <p:spPr/>
        <p:txBody>
          <a:bodyPr/>
          <a:lstStyle/>
          <a:p>
            <a:fld id="{34B2B66C-9287-4070-905A-923FC2970002}" type="slidenum">
              <a:rPr lang="ar-SA" smtClean="0"/>
              <a:t>27</a:t>
            </a:fld>
            <a:endParaRPr lang="ar-SA"/>
          </a:p>
        </p:txBody>
      </p:sp>
    </p:spTree>
    <p:extLst>
      <p:ext uri="{BB962C8B-B14F-4D97-AF65-F5344CB8AC3E}">
        <p14:creationId xmlns:p14="http://schemas.microsoft.com/office/powerpoint/2010/main" val="1118685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AFB38CF-231C-432A-8EFB-1DD62B2B0F63}"/>
              </a:ext>
            </a:extLst>
          </p:cNvPr>
          <p:cNvSpPr>
            <a:spLocks noGrp="1"/>
          </p:cNvSpPr>
          <p:nvPr>
            <p:ph type="ctrTitle"/>
          </p:nvPr>
        </p:nvSpPr>
        <p:spPr>
          <a:xfrm>
            <a:off x="1143000" y="1122363"/>
            <a:ext cx="6858000" cy="2387600"/>
          </a:xfrm>
        </p:spPr>
        <p:txBody>
          <a:bodyPr anchor="b"/>
          <a:lstStyle>
            <a:lvl1pPr algn="ctr">
              <a:defRPr sz="4500"/>
            </a:lvl1pPr>
          </a:lstStyle>
          <a:p>
            <a:r>
              <a:rPr lang="ar-SA"/>
              <a:t>انقر لتحرير نمط عنوان الشكل الرئيسي</a:t>
            </a:r>
            <a:endParaRPr lang="en-US"/>
          </a:p>
        </p:txBody>
      </p:sp>
      <p:sp>
        <p:nvSpPr>
          <p:cNvPr id="3" name="عنوان فرعي 2">
            <a:extLst>
              <a:ext uri="{FF2B5EF4-FFF2-40B4-BE49-F238E27FC236}">
                <a16:creationId xmlns:a16="http://schemas.microsoft.com/office/drawing/2014/main" id="{4C6244FB-8C0D-43C1-B6AA-A1F61B8781E9}"/>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ar-SA"/>
              <a:t>انقر لتحرير نمط العنوان الفرعي للشكل الرئيسي</a:t>
            </a:r>
            <a:endParaRPr lang="en-US"/>
          </a:p>
        </p:txBody>
      </p:sp>
      <p:sp>
        <p:nvSpPr>
          <p:cNvPr id="4" name="عنصر نائب للتاريخ 3">
            <a:extLst>
              <a:ext uri="{FF2B5EF4-FFF2-40B4-BE49-F238E27FC236}">
                <a16:creationId xmlns:a16="http://schemas.microsoft.com/office/drawing/2014/main" id="{FEC7BC49-DE27-4CEA-B609-6D77F68F21EC}"/>
              </a:ext>
            </a:extLst>
          </p:cNvPr>
          <p:cNvSpPr>
            <a:spLocks noGrp="1"/>
          </p:cNvSpPr>
          <p:nvPr>
            <p:ph type="dt" sz="half" idx="10"/>
          </p:nvPr>
        </p:nvSpPr>
        <p:spPr/>
        <p:txBody>
          <a:bodyPr/>
          <a:lstStyle/>
          <a:p>
            <a:fld id="{AB9CC96B-3FDE-4AD3-8A65-2AC59FF3C263}" type="datetimeFigureOut">
              <a:rPr lang="ar-SA" smtClean="0"/>
              <a:t>17/04/1443</a:t>
            </a:fld>
            <a:endParaRPr lang="ar-SA"/>
          </a:p>
        </p:txBody>
      </p:sp>
      <p:sp>
        <p:nvSpPr>
          <p:cNvPr id="5" name="عنصر نائب للتذييل 4">
            <a:extLst>
              <a:ext uri="{FF2B5EF4-FFF2-40B4-BE49-F238E27FC236}">
                <a16:creationId xmlns:a16="http://schemas.microsoft.com/office/drawing/2014/main" id="{E27E4EA4-57CD-4E0F-BE1B-A3F39D528CC9}"/>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EFD4CF54-7389-43F1-9A3C-3ABF3D40C8E0}"/>
              </a:ext>
            </a:extLst>
          </p:cNvPr>
          <p:cNvSpPr>
            <a:spLocks noGrp="1"/>
          </p:cNvSpPr>
          <p:nvPr>
            <p:ph type="sldNum" sz="quarter" idx="12"/>
          </p:nvPr>
        </p:nvSpPr>
        <p:spPr/>
        <p:txBody>
          <a:bodyPr/>
          <a:lstStyle/>
          <a:p>
            <a:fld id="{E8A30358-4270-43CA-B62A-ECD22E85D2D9}" type="slidenum">
              <a:rPr lang="ar-SA" smtClean="0"/>
              <a:t>‹#›</a:t>
            </a:fld>
            <a:endParaRPr lang="ar-SA"/>
          </a:p>
        </p:txBody>
      </p:sp>
    </p:spTree>
    <p:extLst>
      <p:ext uri="{BB962C8B-B14F-4D97-AF65-F5344CB8AC3E}">
        <p14:creationId xmlns:p14="http://schemas.microsoft.com/office/powerpoint/2010/main" val="1651831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99BF4C7-84EC-47C5-B1BA-0539E67FC2BA}"/>
              </a:ext>
            </a:extLst>
          </p:cNvPr>
          <p:cNvSpPr>
            <a:spLocks noGrp="1"/>
          </p:cNvSpPr>
          <p:nvPr>
            <p:ph type="title"/>
          </p:nvPr>
        </p:nvSpPr>
        <p:spPr/>
        <p:txBody>
          <a:bodyPr/>
          <a:lstStyle/>
          <a:p>
            <a:r>
              <a:rPr lang="ar-SA"/>
              <a:t>انقر لتحرير نمط عنوان الشكل الرئيسي</a:t>
            </a:r>
            <a:endParaRPr lang="en-US"/>
          </a:p>
        </p:txBody>
      </p:sp>
      <p:sp>
        <p:nvSpPr>
          <p:cNvPr id="3" name="عنصر نائب للعنوان العمودي 2">
            <a:extLst>
              <a:ext uri="{FF2B5EF4-FFF2-40B4-BE49-F238E27FC236}">
                <a16:creationId xmlns:a16="http://schemas.microsoft.com/office/drawing/2014/main" id="{5B2564CF-45D2-4FF6-BE5D-BCD4FD454D49}"/>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a:extLst>
              <a:ext uri="{FF2B5EF4-FFF2-40B4-BE49-F238E27FC236}">
                <a16:creationId xmlns:a16="http://schemas.microsoft.com/office/drawing/2014/main" id="{ED6DD504-DF09-490E-8C2A-BBF359B1F5E2}"/>
              </a:ext>
            </a:extLst>
          </p:cNvPr>
          <p:cNvSpPr>
            <a:spLocks noGrp="1"/>
          </p:cNvSpPr>
          <p:nvPr>
            <p:ph type="dt" sz="half" idx="10"/>
          </p:nvPr>
        </p:nvSpPr>
        <p:spPr/>
        <p:txBody>
          <a:bodyPr/>
          <a:lstStyle/>
          <a:p>
            <a:fld id="{AB9CC96B-3FDE-4AD3-8A65-2AC59FF3C263}" type="datetimeFigureOut">
              <a:rPr lang="ar-SA" smtClean="0"/>
              <a:t>17/04/1443</a:t>
            </a:fld>
            <a:endParaRPr lang="ar-SA"/>
          </a:p>
        </p:txBody>
      </p:sp>
      <p:sp>
        <p:nvSpPr>
          <p:cNvPr id="5" name="عنصر نائب للتذييل 4">
            <a:extLst>
              <a:ext uri="{FF2B5EF4-FFF2-40B4-BE49-F238E27FC236}">
                <a16:creationId xmlns:a16="http://schemas.microsoft.com/office/drawing/2014/main" id="{5CB1B178-D450-49F4-857D-72B44ECE2490}"/>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3794AFF5-3FB1-4336-A432-104B36A5DB79}"/>
              </a:ext>
            </a:extLst>
          </p:cNvPr>
          <p:cNvSpPr>
            <a:spLocks noGrp="1"/>
          </p:cNvSpPr>
          <p:nvPr>
            <p:ph type="sldNum" sz="quarter" idx="12"/>
          </p:nvPr>
        </p:nvSpPr>
        <p:spPr/>
        <p:txBody>
          <a:bodyPr/>
          <a:lstStyle/>
          <a:p>
            <a:fld id="{E8A30358-4270-43CA-B62A-ECD22E85D2D9}" type="slidenum">
              <a:rPr lang="ar-SA" smtClean="0"/>
              <a:t>‹#›</a:t>
            </a:fld>
            <a:endParaRPr lang="ar-SA"/>
          </a:p>
        </p:txBody>
      </p:sp>
    </p:spTree>
    <p:extLst>
      <p:ext uri="{BB962C8B-B14F-4D97-AF65-F5344CB8AC3E}">
        <p14:creationId xmlns:p14="http://schemas.microsoft.com/office/powerpoint/2010/main" val="1562789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DA608C20-037D-44C4-90DE-6FA30F705257}"/>
              </a:ext>
            </a:extLst>
          </p:cNvPr>
          <p:cNvSpPr>
            <a:spLocks noGrp="1"/>
          </p:cNvSpPr>
          <p:nvPr>
            <p:ph type="title" orient="vert"/>
          </p:nvPr>
        </p:nvSpPr>
        <p:spPr>
          <a:xfrm>
            <a:off x="6543675" y="365125"/>
            <a:ext cx="1971675" cy="5811838"/>
          </a:xfrm>
        </p:spPr>
        <p:txBody>
          <a:bodyPr vert="eaVert"/>
          <a:lstStyle/>
          <a:p>
            <a:r>
              <a:rPr lang="ar-SA"/>
              <a:t>انقر لتحرير نمط عنوان الشكل الرئيسي</a:t>
            </a:r>
            <a:endParaRPr lang="en-US"/>
          </a:p>
        </p:txBody>
      </p:sp>
      <p:sp>
        <p:nvSpPr>
          <p:cNvPr id="3" name="عنصر نائب للعنوان العمودي 2">
            <a:extLst>
              <a:ext uri="{FF2B5EF4-FFF2-40B4-BE49-F238E27FC236}">
                <a16:creationId xmlns:a16="http://schemas.microsoft.com/office/drawing/2014/main" id="{96692BEA-BB60-47B3-A0B4-6CB6D22960B5}"/>
              </a:ext>
            </a:extLst>
          </p:cNvPr>
          <p:cNvSpPr>
            <a:spLocks noGrp="1"/>
          </p:cNvSpPr>
          <p:nvPr>
            <p:ph type="body" orient="vert" idx="1"/>
          </p:nvPr>
        </p:nvSpPr>
        <p:spPr>
          <a:xfrm>
            <a:off x="628650" y="365125"/>
            <a:ext cx="5800725"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a:extLst>
              <a:ext uri="{FF2B5EF4-FFF2-40B4-BE49-F238E27FC236}">
                <a16:creationId xmlns:a16="http://schemas.microsoft.com/office/drawing/2014/main" id="{19BD22D9-931E-4D3E-93AC-0ED5B3C4CF01}"/>
              </a:ext>
            </a:extLst>
          </p:cNvPr>
          <p:cNvSpPr>
            <a:spLocks noGrp="1"/>
          </p:cNvSpPr>
          <p:nvPr>
            <p:ph type="dt" sz="half" idx="10"/>
          </p:nvPr>
        </p:nvSpPr>
        <p:spPr/>
        <p:txBody>
          <a:bodyPr/>
          <a:lstStyle/>
          <a:p>
            <a:fld id="{AB9CC96B-3FDE-4AD3-8A65-2AC59FF3C263}" type="datetimeFigureOut">
              <a:rPr lang="ar-SA" smtClean="0"/>
              <a:t>17/04/1443</a:t>
            </a:fld>
            <a:endParaRPr lang="ar-SA"/>
          </a:p>
        </p:txBody>
      </p:sp>
      <p:sp>
        <p:nvSpPr>
          <p:cNvPr id="5" name="عنصر نائب للتذييل 4">
            <a:extLst>
              <a:ext uri="{FF2B5EF4-FFF2-40B4-BE49-F238E27FC236}">
                <a16:creationId xmlns:a16="http://schemas.microsoft.com/office/drawing/2014/main" id="{BB69FB5E-D309-4BC4-A4A7-F5410E69D04B}"/>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A62D0009-D055-4069-AF6C-A52F07C818A8}"/>
              </a:ext>
            </a:extLst>
          </p:cNvPr>
          <p:cNvSpPr>
            <a:spLocks noGrp="1"/>
          </p:cNvSpPr>
          <p:nvPr>
            <p:ph type="sldNum" sz="quarter" idx="12"/>
          </p:nvPr>
        </p:nvSpPr>
        <p:spPr/>
        <p:txBody>
          <a:bodyPr/>
          <a:lstStyle/>
          <a:p>
            <a:fld id="{E8A30358-4270-43CA-B62A-ECD22E85D2D9}" type="slidenum">
              <a:rPr lang="ar-SA" smtClean="0"/>
              <a:t>‹#›</a:t>
            </a:fld>
            <a:endParaRPr lang="ar-SA"/>
          </a:p>
        </p:txBody>
      </p:sp>
    </p:spTree>
    <p:extLst>
      <p:ext uri="{BB962C8B-B14F-4D97-AF65-F5344CB8AC3E}">
        <p14:creationId xmlns:p14="http://schemas.microsoft.com/office/powerpoint/2010/main" val="3065888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BADB377-0BDC-4E5E-BD63-DF2930ABDE3B}"/>
              </a:ext>
            </a:extLst>
          </p:cNvPr>
          <p:cNvSpPr>
            <a:spLocks noGrp="1"/>
          </p:cNvSpPr>
          <p:nvPr>
            <p:ph type="title"/>
          </p:nvPr>
        </p:nvSpPr>
        <p:spPr/>
        <p:txBody>
          <a:bodyPr/>
          <a:lstStyle/>
          <a:p>
            <a:r>
              <a:rPr lang="ar-SA"/>
              <a:t>انقر لتحرير نمط عنوان الشكل الرئيسي</a:t>
            </a:r>
            <a:endParaRPr lang="en-US"/>
          </a:p>
        </p:txBody>
      </p:sp>
      <p:sp>
        <p:nvSpPr>
          <p:cNvPr id="3" name="عنصر نائب للمحتوى 2">
            <a:extLst>
              <a:ext uri="{FF2B5EF4-FFF2-40B4-BE49-F238E27FC236}">
                <a16:creationId xmlns:a16="http://schemas.microsoft.com/office/drawing/2014/main" id="{29A7F94F-3495-43BD-A1F2-46C32FA4AFFE}"/>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a:extLst>
              <a:ext uri="{FF2B5EF4-FFF2-40B4-BE49-F238E27FC236}">
                <a16:creationId xmlns:a16="http://schemas.microsoft.com/office/drawing/2014/main" id="{2E11039A-B491-4DEB-8F6D-AFD98117E2D0}"/>
              </a:ext>
            </a:extLst>
          </p:cNvPr>
          <p:cNvSpPr>
            <a:spLocks noGrp="1"/>
          </p:cNvSpPr>
          <p:nvPr>
            <p:ph type="dt" sz="half" idx="10"/>
          </p:nvPr>
        </p:nvSpPr>
        <p:spPr/>
        <p:txBody>
          <a:bodyPr/>
          <a:lstStyle/>
          <a:p>
            <a:fld id="{AB9CC96B-3FDE-4AD3-8A65-2AC59FF3C263}" type="datetimeFigureOut">
              <a:rPr lang="ar-SA" smtClean="0"/>
              <a:t>17/04/1443</a:t>
            </a:fld>
            <a:endParaRPr lang="ar-SA"/>
          </a:p>
        </p:txBody>
      </p:sp>
      <p:sp>
        <p:nvSpPr>
          <p:cNvPr id="5" name="عنصر نائب للتذييل 4">
            <a:extLst>
              <a:ext uri="{FF2B5EF4-FFF2-40B4-BE49-F238E27FC236}">
                <a16:creationId xmlns:a16="http://schemas.microsoft.com/office/drawing/2014/main" id="{A5FEAF40-41DB-4033-BB52-56FCBBDE3BA7}"/>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C1190E57-64EE-4B36-A516-16B16EBF18F1}"/>
              </a:ext>
            </a:extLst>
          </p:cNvPr>
          <p:cNvSpPr>
            <a:spLocks noGrp="1"/>
          </p:cNvSpPr>
          <p:nvPr>
            <p:ph type="sldNum" sz="quarter" idx="12"/>
          </p:nvPr>
        </p:nvSpPr>
        <p:spPr/>
        <p:txBody>
          <a:bodyPr/>
          <a:lstStyle/>
          <a:p>
            <a:fld id="{E8A30358-4270-43CA-B62A-ECD22E85D2D9}" type="slidenum">
              <a:rPr lang="ar-SA" smtClean="0"/>
              <a:t>‹#›</a:t>
            </a:fld>
            <a:endParaRPr lang="ar-SA"/>
          </a:p>
        </p:txBody>
      </p:sp>
    </p:spTree>
    <p:extLst>
      <p:ext uri="{BB962C8B-B14F-4D97-AF65-F5344CB8AC3E}">
        <p14:creationId xmlns:p14="http://schemas.microsoft.com/office/powerpoint/2010/main" val="3039525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04FFF9E-AB68-4027-A917-859017F5B09A}"/>
              </a:ext>
            </a:extLst>
          </p:cNvPr>
          <p:cNvSpPr>
            <a:spLocks noGrp="1"/>
          </p:cNvSpPr>
          <p:nvPr>
            <p:ph type="title"/>
          </p:nvPr>
        </p:nvSpPr>
        <p:spPr>
          <a:xfrm>
            <a:off x="623888" y="1709739"/>
            <a:ext cx="7886700" cy="2852737"/>
          </a:xfrm>
        </p:spPr>
        <p:txBody>
          <a:bodyPr anchor="b"/>
          <a:lstStyle>
            <a:lvl1pPr>
              <a:defRPr sz="4500"/>
            </a:lvl1pPr>
          </a:lstStyle>
          <a:p>
            <a:r>
              <a:rPr lang="ar-SA"/>
              <a:t>انقر لتحرير نمط عنوان الشكل الرئيسي</a:t>
            </a:r>
            <a:endParaRPr lang="en-US"/>
          </a:p>
        </p:txBody>
      </p:sp>
      <p:sp>
        <p:nvSpPr>
          <p:cNvPr id="3" name="عنصر نائب للنص 2">
            <a:extLst>
              <a:ext uri="{FF2B5EF4-FFF2-40B4-BE49-F238E27FC236}">
                <a16:creationId xmlns:a16="http://schemas.microsoft.com/office/drawing/2014/main" id="{2BB02E7B-17A9-475C-B724-31876AE82337}"/>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id="{6C32FB3F-482E-4B9F-B545-7D4A00F41275}"/>
              </a:ext>
            </a:extLst>
          </p:cNvPr>
          <p:cNvSpPr>
            <a:spLocks noGrp="1"/>
          </p:cNvSpPr>
          <p:nvPr>
            <p:ph type="dt" sz="half" idx="10"/>
          </p:nvPr>
        </p:nvSpPr>
        <p:spPr/>
        <p:txBody>
          <a:bodyPr/>
          <a:lstStyle/>
          <a:p>
            <a:fld id="{AB9CC96B-3FDE-4AD3-8A65-2AC59FF3C263}" type="datetimeFigureOut">
              <a:rPr lang="ar-SA" smtClean="0"/>
              <a:t>17/04/1443</a:t>
            </a:fld>
            <a:endParaRPr lang="ar-SA"/>
          </a:p>
        </p:txBody>
      </p:sp>
      <p:sp>
        <p:nvSpPr>
          <p:cNvPr id="5" name="عنصر نائب للتذييل 4">
            <a:extLst>
              <a:ext uri="{FF2B5EF4-FFF2-40B4-BE49-F238E27FC236}">
                <a16:creationId xmlns:a16="http://schemas.microsoft.com/office/drawing/2014/main" id="{FAED9B25-4821-4E52-8DB4-CB9BBCD655B8}"/>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55B6AC34-75E9-478C-A65C-D786FD14964A}"/>
              </a:ext>
            </a:extLst>
          </p:cNvPr>
          <p:cNvSpPr>
            <a:spLocks noGrp="1"/>
          </p:cNvSpPr>
          <p:nvPr>
            <p:ph type="sldNum" sz="quarter" idx="12"/>
          </p:nvPr>
        </p:nvSpPr>
        <p:spPr/>
        <p:txBody>
          <a:bodyPr/>
          <a:lstStyle/>
          <a:p>
            <a:fld id="{E8A30358-4270-43CA-B62A-ECD22E85D2D9}" type="slidenum">
              <a:rPr lang="ar-SA" smtClean="0"/>
              <a:t>‹#›</a:t>
            </a:fld>
            <a:endParaRPr lang="ar-SA"/>
          </a:p>
        </p:txBody>
      </p:sp>
    </p:spTree>
    <p:extLst>
      <p:ext uri="{BB962C8B-B14F-4D97-AF65-F5344CB8AC3E}">
        <p14:creationId xmlns:p14="http://schemas.microsoft.com/office/powerpoint/2010/main" val="565959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312ECCA-CE4C-44E9-8618-E475A0C94A36}"/>
              </a:ext>
            </a:extLst>
          </p:cNvPr>
          <p:cNvSpPr>
            <a:spLocks noGrp="1"/>
          </p:cNvSpPr>
          <p:nvPr>
            <p:ph type="title"/>
          </p:nvPr>
        </p:nvSpPr>
        <p:spPr/>
        <p:txBody>
          <a:bodyPr/>
          <a:lstStyle/>
          <a:p>
            <a:r>
              <a:rPr lang="ar-SA"/>
              <a:t>انقر لتحرير نمط عنوان الشكل الرئيسي</a:t>
            </a:r>
            <a:endParaRPr lang="en-US"/>
          </a:p>
        </p:txBody>
      </p:sp>
      <p:sp>
        <p:nvSpPr>
          <p:cNvPr id="3" name="عنصر نائب للمحتوى 2">
            <a:extLst>
              <a:ext uri="{FF2B5EF4-FFF2-40B4-BE49-F238E27FC236}">
                <a16:creationId xmlns:a16="http://schemas.microsoft.com/office/drawing/2014/main" id="{89410C7C-0E53-4AD2-AE48-B59363507E09}"/>
              </a:ext>
            </a:extLst>
          </p:cNvPr>
          <p:cNvSpPr>
            <a:spLocks noGrp="1"/>
          </p:cNvSpPr>
          <p:nvPr>
            <p:ph sz="half" idx="1"/>
          </p:nvPr>
        </p:nvSpPr>
        <p:spPr>
          <a:xfrm>
            <a:off x="628650" y="1825625"/>
            <a:ext cx="38862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a:extLst>
              <a:ext uri="{FF2B5EF4-FFF2-40B4-BE49-F238E27FC236}">
                <a16:creationId xmlns:a16="http://schemas.microsoft.com/office/drawing/2014/main" id="{4F26AB57-968E-47EA-B07C-9D3165FAA15C}"/>
              </a:ext>
            </a:extLst>
          </p:cNvPr>
          <p:cNvSpPr>
            <a:spLocks noGrp="1"/>
          </p:cNvSpPr>
          <p:nvPr>
            <p:ph sz="half" idx="2"/>
          </p:nvPr>
        </p:nvSpPr>
        <p:spPr>
          <a:xfrm>
            <a:off x="4629150" y="1825625"/>
            <a:ext cx="38862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a:extLst>
              <a:ext uri="{FF2B5EF4-FFF2-40B4-BE49-F238E27FC236}">
                <a16:creationId xmlns:a16="http://schemas.microsoft.com/office/drawing/2014/main" id="{F4CC4FFB-C4FE-4313-BF7B-D17D781E1D0C}"/>
              </a:ext>
            </a:extLst>
          </p:cNvPr>
          <p:cNvSpPr>
            <a:spLocks noGrp="1"/>
          </p:cNvSpPr>
          <p:nvPr>
            <p:ph type="dt" sz="half" idx="10"/>
          </p:nvPr>
        </p:nvSpPr>
        <p:spPr/>
        <p:txBody>
          <a:bodyPr/>
          <a:lstStyle/>
          <a:p>
            <a:fld id="{AB9CC96B-3FDE-4AD3-8A65-2AC59FF3C263}" type="datetimeFigureOut">
              <a:rPr lang="ar-SA" smtClean="0"/>
              <a:t>17/04/1443</a:t>
            </a:fld>
            <a:endParaRPr lang="ar-SA"/>
          </a:p>
        </p:txBody>
      </p:sp>
      <p:sp>
        <p:nvSpPr>
          <p:cNvPr id="6" name="عنصر نائب للتذييل 5">
            <a:extLst>
              <a:ext uri="{FF2B5EF4-FFF2-40B4-BE49-F238E27FC236}">
                <a16:creationId xmlns:a16="http://schemas.microsoft.com/office/drawing/2014/main" id="{95497F04-9864-4085-AB2A-46CCDB04F2C6}"/>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64B128E6-88A1-4BA6-BE57-64C41D33652C}"/>
              </a:ext>
            </a:extLst>
          </p:cNvPr>
          <p:cNvSpPr>
            <a:spLocks noGrp="1"/>
          </p:cNvSpPr>
          <p:nvPr>
            <p:ph type="sldNum" sz="quarter" idx="12"/>
          </p:nvPr>
        </p:nvSpPr>
        <p:spPr/>
        <p:txBody>
          <a:bodyPr/>
          <a:lstStyle/>
          <a:p>
            <a:fld id="{E8A30358-4270-43CA-B62A-ECD22E85D2D9}" type="slidenum">
              <a:rPr lang="ar-SA" smtClean="0"/>
              <a:t>‹#›</a:t>
            </a:fld>
            <a:endParaRPr lang="ar-SA"/>
          </a:p>
        </p:txBody>
      </p:sp>
    </p:spTree>
    <p:extLst>
      <p:ext uri="{BB962C8B-B14F-4D97-AF65-F5344CB8AC3E}">
        <p14:creationId xmlns:p14="http://schemas.microsoft.com/office/powerpoint/2010/main" val="2015557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5F2D0D8-A45C-493B-B4C1-B2850974AAD2}"/>
              </a:ext>
            </a:extLst>
          </p:cNvPr>
          <p:cNvSpPr>
            <a:spLocks noGrp="1"/>
          </p:cNvSpPr>
          <p:nvPr>
            <p:ph type="title"/>
          </p:nvPr>
        </p:nvSpPr>
        <p:spPr>
          <a:xfrm>
            <a:off x="629841" y="365126"/>
            <a:ext cx="7886700" cy="1325563"/>
          </a:xfrm>
        </p:spPr>
        <p:txBody>
          <a:bodyPr/>
          <a:lstStyle/>
          <a:p>
            <a:r>
              <a:rPr lang="ar-SA"/>
              <a:t>انقر لتحرير نمط عنوان الشكل الرئيسي</a:t>
            </a:r>
            <a:endParaRPr lang="en-US"/>
          </a:p>
        </p:txBody>
      </p:sp>
      <p:sp>
        <p:nvSpPr>
          <p:cNvPr id="3" name="عنصر نائب للنص 2">
            <a:extLst>
              <a:ext uri="{FF2B5EF4-FFF2-40B4-BE49-F238E27FC236}">
                <a16:creationId xmlns:a16="http://schemas.microsoft.com/office/drawing/2014/main" id="{BFFAC9B3-5A87-45A5-82F2-43E65C8FCF53}"/>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id="{F851CBF6-346B-4659-9873-D6D778D8B8E5}"/>
              </a:ext>
            </a:extLst>
          </p:cNvPr>
          <p:cNvSpPr>
            <a:spLocks noGrp="1"/>
          </p:cNvSpPr>
          <p:nvPr>
            <p:ph sz="half" idx="2"/>
          </p:nvPr>
        </p:nvSpPr>
        <p:spPr>
          <a:xfrm>
            <a:off x="629842" y="2505075"/>
            <a:ext cx="3868340"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نص 4">
            <a:extLst>
              <a:ext uri="{FF2B5EF4-FFF2-40B4-BE49-F238E27FC236}">
                <a16:creationId xmlns:a16="http://schemas.microsoft.com/office/drawing/2014/main" id="{A8CDE898-A927-4120-98F6-247CB8C6E35D}"/>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id="{9CD2733E-F8E2-42D8-ACCE-786504D3621E}"/>
              </a:ext>
            </a:extLst>
          </p:cNvPr>
          <p:cNvSpPr>
            <a:spLocks noGrp="1"/>
          </p:cNvSpPr>
          <p:nvPr>
            <p:ph sz="quarter" idx="4"/>
          </p:nvPr>
        </p:nvSpPr>
        <p:spPr>
          <a:xfrm>
            <a:off x="4629150" y="2505075"/>
            <a:ext cx="3887391"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6">
            <a:extLst>
              <a:ext uri="{FF2B5EF4-FFF2-40B4-BE49-F238E27FC236}">
                <a16:creationId xmlns:a16="http://schemas.microsoft.com/office/drawing/2014/main" id="{7A83D79B-423F-4C59-AB11-17A097407E7E}"/>
              </a:ext>
            </a:extLst>
          </p:cNvPr>
          <p:cNvSpPr>
            <a:spLocks noGrp="1"/>
          </p:cNvSpPr>
          <p:nvPr>
            <p:ph type="dt" sz="half" idx="10"/>
          </p:nvPr>
        </p:nvSpPr>
        <p:spPr/>
        <p:txBody>
          <a:bodyPr/>
          <a:lstStyle/>
          <a:p>
            <a:fld id="{AB9CC96B-3FDE-4AD3-8A65-2AC59FF3C263}" type="datetimeFigureOut">
              <a:rPr lang="ar-SA" smtClean="0"/>
              <a:t>17/04/1443</a:t>
            </a:fld>
            <a:endParaRPr lang="ar-SA"/>
          </a:p>
        </p:txBody>
      </p:sp>
      <p:sp>
        <p:nvSpPr>
          <p:cNvPr id="8" name="عنصر نائب للتذييل 7">
            <a:extLst>
              <a:ext uri="{FF2B5EF4-FFF2-40B4-BE49-F238E27FC236}">
                <a16:creationId xmlns:a16="http://schemas.microsoft.com/office/drawing/2014/main" id="{C746A1FB-E9B6-4778-A1AA-BC2A5E5F7573}"/>
              </a:ext>
            </a:extLst>
          </p:cNvPr>
          <p:cNvSpPr>
            <a:spLocks noGrp="1"/>
          </p:cNvSpPr>
          <p:nvPr>
            <p:ph type="ftr" sz="quarter" idx="11"/>
          </p:nvPr>
        </p:nvSpPr>
        <p:spPr/>
        <p:txBody>
          <a:bodyPr/>
          <a:lstStyle/>
          <a:p>
            <a:endParaRPr lang="ar-SA"/>
          </a:p>
        </p:txBody>
      </p:sp>
      <p:sp>
        <p:nvSpPr>
          <p:cNvPr id="9" name="عنصر نائب لرقم الشريحة 8">
            <a:extLst>
              <a:ext uri="{FF2B5EF4-FFF2-40B4-BE49-F238E27FC236}">
                <a16:creationId xmlns:a16="http://schemas.microsoft.com/office/drawing/2014/main" id="{5D187C7D-61A7-4A3A-9992-11116FD341A0}"/>
              </a:ext>
            </a:extLst>
          </p:cNvPr>
          <p:cNvSpPr>
            <a:spLocks noGrp="1"/>
          </p:cNvSpPr>
          <p:nvPr>
            <p:ph type="sldNum" sz="quarter" idx="12"/>
          </p:nvPr>
        </p:nvSpPr>
        <p:spPr/>
        <p:txBody>
          <a:bodyPr/>
          <a:lstStyle/>
          <a:p>
            <a:fld id="{E8A30358-4270-43CA-B62A-ECD22E85D2D9}" type="slidenum">
              <a:rPr lang="ar-SA" smtClean="0"/>
              <a:t>‹#›</a:t>
            </a:fld>
            <a:endParaRPr lang="ar-SA"/>
          </a:p>
        </p:txBody>
      </p:sp>
    </p:spTree>
    <p:extLst>
      <p:ext uri="{BB962C8B-B14F-4D97-AF65-F5344CB8AC3E}">
        <p14:creationId xmlns:p14="http://schemas.microsoft.com/office/powerpoint/2010/main" val="2702040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A417B67-8BFE-4A9F-81EB-CD26321DC6D1}"/>
              </a:ext>
            </a:extLst>
          </p:cNvPr>
          <p:cNvSpPr>
            <a:spLocks noGrp="1"/>
          </p:cNvSpPr>
          <p:nvPr>
            <p:ph type="title"/>
          </p:nvPr>
        </p:nvSpPr>
        <p:spPr/>
        <p:txBody>
          <a:bodyPr/>
          <a:lstStyle/>
          <a:p>
            <a:r>
              <a:rPr lang="ar-SA"/>
              <a:t>انقر لتحرير نمط عنوان الشكل الرئيسي</a:t>
            </a:r>
            <a:endParaRPr lang="en-US"/>
          </a:p>
        </p:txBody>
      </p:sp>
      <p:sp>
        <p:nvSpPr>
          <p:cNvPr id="3" name="عنصر نائب للتاريخ 2">
            <a:extLst>
              <a:ext uri="{FF2B5EF4-FFF2-40B4-BE49-F238E27FC236}">
                <a16:creationId xmlns:a16="http://schemas.microsoft.com/office/drawing/2014/main" id="{559CEB27-804C-4528-833B-E8228CC9140F}"/>
              </a:ext>
            </a:extLst>
          </p:cNvPr>
          <p:cNvSpPr>
            <a:spLocks noGrp="1"/>
          </p:cNvSpPr>
          <p:nvPr>
            <p:ph type="dt" sz="half" idx="10"/>
          </p:nvPr>
        </p:nvSpPr>
        <p:spPr/>
        <p:txBody>
          <a:bodyPr/>
          <a:lstStyle/>
          <a:p>
            <a:fld id="{AB9CC96B-3FDE-4AD3-8A65-2AC59FF3C263}" type="datetimeFigureOut">
              <a:rPr lang="ar-SA" smtClean="0"/>
              <a:t>17/04/1443</a:t>
            </a:fld>
            <a:endParaRPr lang="ar-SA"/>
          </a:p>
        </p:txBody>
      </p:sp>
      <p:sp>
        <p:nvSpPr>
          <p:cNvPr id="4" name="عنصر نائب للتذييل 3">
            <a:extLst>
              <a:ext uri="{FF2B5EF4-FFF2-40B4-BE49-F238E27FC236}">
                <a16:creationId xmlns:a16="http://schemas.microsoft.com/office/drawing/2014/main" id="{4F5ECADD-3C60-46E6-A2E6-55069D734E3B}"/>
              </a:ext>
            </a:extLst>
          </p:cNvPr>
          <p:cNvSpPr>
            <a:spLocks noGrp="1"/>
          </p:cNvSpPr>
          <p:nvPr>
            <p:ph type="ftr" sz="quarter" idx="11"/>
          </p:nvPr>
        </p:nvSpPr>
        <p:spPr/>
        <p:txBody>
          <a:bodyPr/>
          <a:lstStyle/>
          <a:p>
            <a:endParaRPr lang="ar-SA"/>
          </a:p>
        </p:txBody>
      </p:sp>
      <p:sp>
        <p:nvSpPr>
          <p:cNvPr id="5" name="عنصر نائب لرقم الشريحة 4">
            <a:extLst>
              <a:ext uri="{FF2B5EF4-FFF2-40B4-BE49-F238E27FC236}">
                <a16:creationId xmlns:a16="http://schemas.microsoft.com/office/drawing/2014/main" id="{7EBC067C-EAAA-4E6F-9F3E-BA0A20771D96}"/>
              </a:ext>
            </a:extLst>
          </p:cNvPr>
          <p:cNvSpPr>
            <a:spLocks noGrp="1"/>
          </p:cNvSpPr>
          <p:nvPr>
            <p:ph type="sldNum" sz="quarter" idx="12"/>
          </p:nvPr>
        </p:nvSpPr>
        <p:spPr/>
        <p:txBody>
          <a:bodyPr/>
          <a:lstStyle/>
          <a:p>
            <a:fld id="{E8A30358-4270-43CA-B62A-ECD22E85D2D9}" type="slidenum">
              <a:rPr lang="ar-SA" smtClean="0"/>
              <a:t>‹#›</a:t>
            </a:fld>
            <a:endParaRPr lang="ar-SA"/>
          </a:p>
        </p:txBody>
      </p:sp>
    </p:spTree>
    <p:extLst>
      <p:ext uri="{BB962C8B-B14F-4D97-AF65-F5344CB8AC3E}">
        <p14:creationId xmlns:p14="http://schemas.microsoft.com/office/powerpoint/2010/main" val="3050788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F9E1FAB7-7966-4152-854E-3D29A7598D5D}"/>
              </a:ext>
            </a:extLst>
          </p:cNvPr>
          <p:cNvSpPr>
            <a:spLocks noGrp="1"/>
          </p:cNvSpPr>
          <p:nvPr>
            <p:ph type="dt" sz="half" idx="10"/>
          </p:nvPr>
        </p:nvSpPr>
        <p:spPr/>
        <p:txBody>
          <a:bodyPr/>
          <a:lstStyle/>
          <a:p>
            <a:fld id="{AB9CC96B-3FDE-4AD3-8A65-2AC59FF3C263}" type="datetimeFigureOut">
              <a:rPr lang="ar-SA" smtClean="0"/>
              <a:t>17/04/1443</a:t>
            </a:fld>
            <a:endParaRPr lang="ar-SA"/>
          </a:p>
        </p:txBody>
      </p:sp>
      <p:sp>
        <p:nvSpPr>
          <p:cNvPr id="3" name="عنصر نائب للتذييل 2">
            <a:extLst>
              <a:ext uri="{FF2B5EF4-FFF2-40B4-BE49-F238E27FC236}">
                <a16:creationId xmlns:a16="http://schemas.microsoft.com/office/drawing/2014/main" id="{F266747E-DD76-46EF-9A35-DBF76B38B67B}"/>
              </a:ext>
            </a:extLst>
          </p:cNvPr>
          <p:cNvSpPr>
            <a:spLocks noGrp="1"/>
          </p:cNvSpPr>
          <p:nvPr>
            <p:ph type="ftr" sz="quarter" idx="11"/>
          </p:nvPr>
        </p:nvSpPr>
        <p:spPr/>
        <p:txBody>
          <a:bodyPr/>
          <a:lstStyle/>
          <a:p>
            <a:endParaRPr lang="ar-SA"/>
          </a:p>
        </p:txBody>
      </p:sp>
      <p:sp>
        <p:nvSpPr>
          <p:cNvPr id="4" name="عنصر نائب لرقم الشريحة 3">
            <a:extLst>
              <a:ext uri="{FF2B5EF4-FFF2-40B4-BE49-F238E27FC236}">
                <a16:creationId xmlns:a16="http://schemas.microsoft.com/office/drawing/2014/main" id="{9B55C3DA-6939-496B-BDE6-2E753A84625B}"/>
              </a:ext>
            </a:extLst>
          </p:cNvPr>
          <p:cNvSpPr>
            <a:spLocks noGrp="1"/>
          </p:cNvSpPr>
          <p:nvPr>
            <p:ph type="sldNum" sz="quarter" idx="12"/>
          </p:nvPr>
        </p:nvSpPr>
        <p:spPr/>
        <p:txBody>
          <a:bodyPr/>
          <a:lstStyle/>
          <a:p>
            <a:fld id="{E8A30358-4270-43CA-B62A-ECD22E85D2D9}" type="slidenum">
              <a:rPr lang="ar-SA" smtClean="0"/>
              <a:t>‹#›</a:t>
            </a:fld>
            <a:endParaRPr lang="ar-SA"/>
          </a:p>
        </p:txBody>
      </p:sp>
    </p:spTree>
    <p:extLst>
      <p:ext uri="{BB962C8B-B14F-4D97-AF65-F5344CB8AC3E}">
        <p14:creationId xmlns:p14="http://schemas.microsoft.com/office/powerpoint/2010/main" val="1745024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E1CA2ED-C4EF-4EC7-8E80-24AE658EFA47}"/>
              </a:ext>
            </a:extLst>
          </p:cNvPr>
          <p:cNvSpPr>
            <a:spLocks noGrp="1"/>
          </p:cNvSpPr>
          <p:nvPr>
            <p:ph type="title"/>
          </p:nvPr>
        </p:nvSpPr>
        <p:spPr>
          <a:xfrm>
            <a:off x="629841" y="457200"/>
            <a:ext cx="2949178" cy="1600200"/>
          </a:xfrm>
        </p:spPr>
        <p:txBody>
          <a:bodyPr anchor="b"/>
          <a:lstStyle>
            <a:lvl1pPr>
              <a:defRPr sz="2400"/>
            </a:lvl1pPr>
          </a:lstStyle>
          <a:p>
            <a:r>
              <a:rPr lang="ar-SA"/>
              <a:t>انقر لتحرير نمط عنوان الشكل الرئيسي</a:t>
            </a:r>
            <a:endParaRPr lang="en-US"/>
          </a:p>
        </p:txBody>
      </p:sp>
      <p:sp>
        <p:nvSpPr>
          <p:cNvPr id="3" name="عنصر نائب للمحتوى 2">
            <a:extLst>
              <a:ext uri="{FF2B5EF4-FFF2-40B4-BE49-F238E27FC236}">
                <a16:creationId xmlns:a16="http://schemas.microsoft.com/office/drawing/2014/main" id="{B1B6BBBE-C257-484E-9620-B25683D83DB3}"/>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نص 3">
            <a:extLst>
              <a:ext uri="{FF2B5EF4-FFF2-40B4-BE49-F238E27FC236}">
                <a16:creationId xmlns:a16="http://schemas.microsoft.com/office/drawing/2014/main" id="{089032B1-0054-49CD-AEAB-0B50A3A5CA0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726A80A4-D64A-45FC-B35D-F112B8B5A42F}"/>
              </a:ext>
            </a:extLst>
          </p:cNvPr>
          <p:cNvSpPr>
            <a:spLocks noGrp="1"/>
          </p:cNvSpPr>
          <p:nvPr>
            <p:ph type="dt" sz="half" idx="10"/>
          </p:nvPr>
        </p:nvSpPr>
        <p:spPr/>
        <p:txBody>
          <a:bodyPr/>
          <a:lstStyle/>
          <a:p>
            <a:fld id="{AB9CC96B-3FDE-4AD3-8A65-2AC59FF3C263}" type="datetimeFigureOut">
              <a:rPr lang="ar-SA" smtClean="0"/>
              <a:t>17/04/1443</a:t>
            </a:fld>
            <a:endParaRPr lang="ar-SA"/>
          </a:p>
        </p:txBody>
      </p:sp>
      <p:sp>
        <p:nvSpPr>
          <p:cNvPr id="6" name="عنصر نائب للتذييل 5">
            <a:extLst>
              <a:ext uri="{FF2B5EF4-FFF2-40B4-BE49-F238E27FC236}">
                <a16:creationId xmlns:a16="http://schemas.microsoft.com/office/drawing/2014/main" id="{D5307FC0-2C39-4B75-82BB-5AF4D83DEED8}"/>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11FFD62D-E98C-427F-BC3F-4B52601F7FE6}"/>
              </a:ext>
            </a:extLst>
          </p:cNvPr>
          <p:cNvSpPr>
            <a:spLocks noGrp="1"/>
          </p:cNvSpPr>
          <p:nvPr>
            <p:ph type="sldNum" sz="quarter" idx="12"/>
          </p:nvPr>
        </p:nvSpPr>
        <p:spPr/>
        <p:txBody>
          <a:bodyPr/>
          <a:lstStyle/>
          <a:p>
            <a:fld id="{E8A30358-4270-43CA-B62A-ECD22E85D2D9}" type="slidenum">
              <a:rPr lang="ar-SA" smtClean="0"/>
              <a:t>‹#›</a:t>
            </a:fld>
            <a:endParaRPr lang="ar-SA"/>
          </a:p>
        </p:txBody>
      </p:sp>
    </p:spTree>
    <p:extLst>
      <p:ext uri="{BB962C8B-B14F-4D97-AF65-F5344CB8AC3E}">
        <p14:creationId xmlns:p14="http://schemas.microsoft.com/office/powerpoint/2010/main" val="1185965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8CD3057-280F-4885-90D0-BA4B5B4E86F6}"/>
              </a:ext>
            </a:extLst>
          </p:cNvPr>
          <p:cNvSpPr>
            <a:spLocks noGrp="1"/>
          </p:cNvSpPr>
          <p:nvPr>
            <p:ph type="title"/>
          </p:nvPr>
        </p:nvSpPr>
        <p:spPr>
          <a:xfrm>
            <a:off x="629841" y="457200"/>
            <a:ext cx="2949178" cy="1600200"/>
          </a:xfrm>
        </p:spPr>
        <p:txBody>
          <a:bodyPr anchor="b"/>
          <a:lstStyle>
            <a:lvl1pPr>
              <a:defRPr sz="2400"/>
            </a:lvl1pPr>
          </a:lstStyle>
          <a:p>
            <a:r>
              <a:rPr lang="ar-SA"/>
              <a:t>انقر لتحرير نمط عنوان الشكل الرئيسي</a:t>
            </a:r>
            <a:endParaRPr lang="en-US"/>
          </a:p>
        </p:txBody>
      </p:sp>
      <p:sp>
        <p:nvSpPr>
          <p:cNvPr id="3" name="عنصر نائب للصورة 2">
            <a:extLst>
              <a:ext uri="{FF2B5EF4-FFF2-40B4-BE49-F238E27FC236}">
                <a16:creationId xmlns:a16="http://schemas.microsoft.com/office/drawing/2014/main" id="{C60B2BA9-F9F6-4AEB-B6FF-968BCD98FBCE}"/>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عنصر نائب للنص 3">
            <a:extLst>
              <a:ext uri="{FF2B5EF4-FFF2-40B4-BE49-F238E27FC236}">
                <a16:creationId xmlns:a16="http://schemas.microsoft.com/office/drawing/2014/main" id="{44C79655-B035-4F5B-AF87-82755443ECB6}"/>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FD3C4D0F-9B49-46E8-8E11-2D768876CD05}"/>
              </a:ext>
            </a:extLst>
          </p:cNvPr>
          <p:cNvSpPr>
            <a:spLocks noGrp="1"/>
          </p:cNvSpPr>
          <p:nvPr>
            <p:ph type="dt" sz="half" idx="10"/>
          </p:nvPr>
        </p:nvSpPr>
        <p:spPr/>
        <p:txBody>
          <a:bodyPr/>
          <a:lstStyle/>
          <a:p>
            <a:fld id="{AB9CC96B-3FDE-4AD3-8A65-2AC59FF3C263}" type="datetimeFigureOut">
              <a:rPr lang="ar-SA" smtClean="0"/>
              <a:t>17/04/1443</a:t>
            </a:fld>
            <a:endParaRPr lang="ar-SA"/>
          </a:p>
        </p:txBody>
      </p:sp>
      <p:sp>
        <p:nvSpPr>
          <p:cNvPr id="6" name="عنصر نائب للتذييل 5">
            <a:extLst>
              <a:ext uri="{FF2B5EF4-FFF2-40B4-BE49-F238E27FC236}">
                <a16:creationId xmlns:a16="http://schemas.microsoft.com/office/drawing/2014/main" id="{505D7C4E-4B42-4B40-8751-2CDAF4259279}"/>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95737DA0-20E6-456C-984C-8C226BFC29F0}"/>
              </a:ext>
            </a:extLst>
          </p:cNvPr>
          <p:cNvSpPr>
            <a:spLocks noGrp="1"/>
          </p:cNvSpPr>
          <p:nvPr>
            <p:ph type="sldNum" sz="quarter" idx="12"/>
          </p:nvPr>
        </p:nvSpPr>
        <p:spPr/>
        <p:txBody>
          <a:bodyPr/>
          <a:lstStyle/>
          <a:p>
            <a:fld id="{E8A30358-4270-43CA-B62A-ECD22E85D2D9}" type="slidenum">
              <a:rPr lang="ar-SA" smtClean="0"/>
              <a:t>‹#›</a:t>
            </a:fld>
            <a:endParaRPr lang="ar-SA"/>
          </a:p>
        </p:txBody>
      </p:sp>
    </p:spTree>
    <p:extLst>
      <p:ext uri="{BB962C8B-B14F-4D97-AF65-F5344CB8AC3E}">
        <p14:creationId xmlns:p14="http://schemas.microsoft.com/office/powerpoint/2010/main" val="3192409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A4FAEC4A-C25B-44C9-BCF8-374B30F23C58}"/>
              </a:ext>
            </a:extLst>
          </p:cNvPr>
          <p:cNvSpPr>
            <a:spLocks noGrp="1"/>
          </p:cNvSpPr>
          <p:nvPr>
            <p:ph type="title"/>
          </p:nvPr>
        </p:nvSpPr>
        <p:spPr>
          <a:xfrm>
            <a:off x="628650" y="365126"/>
            <a:ext cx="7886700" cy="1325563"/>
          </a:xfrm>
          <a:prstGeom prst="rect">
            <a:avLst/>
          </a:prstGeom>
        </p:spPr>
        <p:txBody>
          <a:bodyPr vert="horz" lIns="91440" tIns="45720" rIns="91440" bIns="45720" rtlCol="1" anchor="ctr">
            <a:normAutofit/>
          </a:bodyPr>
          <a:lstStyle/>
          <a:p>
            <a:r>
              <a:rPr lang="ar-SA"/>
              <a:t>انقر لتحرير نمط عنوان الشكل الرئيسي</a:t>
            </a:r>
            <a:endParaRPr lang="en-US"/>
          </a:p>
        </p:txBody>
      </p:sp>
      <p:sp>
        <p:nvSpPr>
          <p:cNvPr id="3" name="عنصر نائب للنص 2">
            <a:extLst>
              <a:ext uri="{FF2B5EF4-FFF2-40B4-BE49-F238E27FC236}">
                <a16:creationId xmlns:a16="http://schemas.microsoft.com/office/drawing/2014/main" id="{B70E8B1B-1CC6-4C24-B294-D9FDE23B88F7}"/>
              </a:ext>
            </a:extLst>
          </p:cNvPr>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a:extLst>
              <a:ext uri="{FF2B5EF4-FFF2-40B4-BE49-F238E27FC236}">
                <a16:creationId xmlns:a16="http://schemas.microsoft.com/office/drawing/2014/main" id="{7C7491C3-A17C-4D45-A71E-27F4922A1048}"/>
              </a:ext>
            </a:extLst>
          </p:cNvPr>
          <p:cNvSpPr>
            <a:spLocks noGrp="1"/>
          </p:cNvSpPr>
          <p:nvPr>
            <p:ph type="dt" sz="half" idx="2"/>
          </p:nvPr>
        </p:nvSpPr>
        <p:spPr>
          <a:xfrm>
            <a:off x="6457950" y="6356351"/>
            <a:ext cx="2057400" cy="365125"/>
          </a:xfrm>
          <a:prstGeom prst="rect">
            <a:avLst/>
          </a:prstGeom>
        </p:spPr>
        <p:txBody>
          <a:bodyPr vert="horz" lIns="91440" tIns="45720" rIns="91440" bIns="45720" rtlCol="1" anchor="ctr"/>
          <a:lstStyle>
            <a:lvl1pPr algn="l">
              <a:defRPr sz="900">
                <a:solidFill>
                  <a:schemeClr val="tx1">
                    <a:tint val="75000"/>
                  </a:schemeClr>
                </a:solidFill>
              </a:defRPr>
            </a:lvl1pPr>
          </a:lstStyle>
          <a:p>
            <a:fld id="{AB9CC96B-3FDE-4AD3-8A65-2AC59FF3C263}" type="datetimeFigureOut">
              <a:rPr lang="ar-SA" smtClean="0"/>
              <a:t>17/04/1443</a:t>
            </a:fld>
            <a:endParaRPr lang="ar-SA"/>
          </a:p>
        </p:txBody>
      </p:sp>
      <p:sp>
        <p:nvSpPr>
          <p:cNvPr id="5" name="عنصر نائب للتذييل 4">
            <a:extLst>
              <a:ext uri="{FF2B5EF4-FFF2-40B4-BE49-F238E27FC236}">
                <a16:creationId xmlns:a16="http://schemas.microsoft.com/office/drawing/2014/main" id="{ECB569CF-19B0-48E7-831C-2B0D7C251E77}"/>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1" anchor="ctr"/>
          <a:lstStyle>
            <a:lvl1pPr algn="ctr">
              <a:defRPr sz="900">
                <a:solidFill>
                  <a:schemeClr val="tx1">
                    <a:tint val="75000"/>
                  </a:schemeClr>
                </a:solidFill>
              </a:defRPr>
            </a:lvl1pPr>
          </a:lstStyle>
          <a:p>
            <a:endParaRPr lang="ar-SA"/>
          </a:p>
        </p:txBody>
      </p:sp>
      <p:sp>
        <p:nvSpPr>
          <p:cNvPr id="6" name="عنصر نائب لرقم الشريحة 5">
            <a:extLst>
              <a:ext uri="{FF2B5EF4-FFF2-40B4-BE49-F238E27FC236}">
                <a16:creationId xmlns:a16="http://schemas.microsoft.com/office/drawing/2014/main" id="{74D56493-B97D-4D53-97DD-D369A090B315}"/>
              </a:ext>
            </a:extLst>
          </p:cNvPr>
          <p:cNvSpPr>
            <a:spLocks noGrp="1"/>
          </p:cNvSpPr>
          <p:nvPr>
            <p:ph type="sldNum" sz="quarter" idx="4"/>
          </p:nvPr>
        </p:nvSpPr>
        <p:spPr>
          <a:xfrm>
            <a:off x="628650" y="6356351"/>
            <a:ext cx="2057400" cy="365125"/>
          </a:xfrm>
          <a:prstGeom prst="rect">
            <a:avLst/>
          </a:prstGeom>
        </p:spPr>
        <p:txBody>
          <a:bodyPr vert="horz" lIns="91440" tIns="45720" rIns="91440" bIns="45720" rtlCol="1" anchor="ctr"/>
          <a:lstStyle>
            <a:lvl1pPr algn="r">
              <a:defRPr sz="900">
                <a:solidFill>
                  <a:schemeClr val="tx1">
                    <a:tint val="75000"/>
                  </a:schemeClr>
                </a:solidFill>
              </a:defRPr>
            </a:lvl1pPr>
          </a:lstStyle>
          <a:p>
            <a:fld id="{E8A30358-4270-43CA-B62A-ECD22E85D2D9}" type="slidenum">
              <a:rPr lang="ar-SA" smtClean="0"/>
              <a:t>‹#›</a:t>
            </a:fld>
            <a:endParaRPr lang="ar-SA"/>
          </a:p>
        </p:txBody>
      </p:sp>
    </p:spTree>
    <p:extLst>
      <p:ext uri="{BB962C8B-B14F-4D97-AF65-F5344CB8AC3E}">
        <p14:creationId xmlns:p14="http://schemas.microsoft.com/office/powerpoint/2010/main" val="2011116790"/>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Lst>
  <p:txStyles>
    <p:titleStyle>
      <a:lvl1pPr algn="r" defTabSz="685800" rtl="1"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r" defTabSz="685800" rtl="1"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r" defTabSz="685800" rtl="1"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r" defTabSz="685800" rtl="1"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r" defTabSz="685800" rtl="1" eaLnBrk="1" latinLnBrk="0" hangingPunct="1">
        <a:defRPr sz="1350" kern="1200">
          <a:solidFill>
            <a:schemeClr val="tx1"/>
          </a:solidFill>
          <a:latin typeface="+mn-lt"/>
          <a:ea typeface="+mn-ea"/>
          <a:cs typeface="+mn-cs"/>
        </a:defRPr>
      </a:lvl1pPr>
      <a:lvl2pPr marL="342900" algn="r" defTabSz="685800" rtl="1" eaLnBrk="1" latinLnBrk="0" hangingPunct="1">
        <a:defRPr sz="1350" kern="1200">
          <a:solidFill>
            <a:schemeClr val="tx1"/>
          </a:solidFill>
          <a:latin typeface="+mn-lt"/>
          <a:ea typeface="+mn-ea"/>
          <a:cs typeface="+mn-cs"/>
        </a:defRPr>
      </a:lvl2pPr>
      <a:lvl3pPr marL="685800" algn="r" defTabSz="685800" rtl="1" eaLnBrk="1" latinLnBrk="0" hangingPunct="1">
        <a:defRPr sz="1350" kern="1200">
          <a:solidFill>
            <a:schemeClr val="tx1"/>
          </a:solidFill>
          <a:latin typeface="+mn-lt"/>
          <a:ea typeface="+mn-ea"/>
          <a:cs typeface="+mn-cs"/>
        </a:defRPr>
      </a:lvl3pPr>
      <a:lvl4pPr marL="1028700" algn="r" defTabSz="685800" rtl="1" eaLnBrk="1" latinLnBrk="0" hangingPunct="1">
        <a:defRPr sz="1350" kern="1200">
          <a:solidFill>
            <a:schemeClr val="tx1"/>
          </a:solidFill>
          <a:latin typeface="+mn-lt"/>
          <a:ea typeface="+mn-ea"/>
          <a:cs typeface="+mn-cs"/>
        </a:defRPr>
      </a:lvl4pPr>
      <a:lvl5pPr marL="1371600" algn="r" defTabSz="685800" rtl="1" eaLnBrk="1" latinLnBrk="0" hangingPunct="1">
        <a:defRPr sz="1350" kern="1200">
          <a:solidFill>
            <a:schemeClr val="tx1"/>
          </a:solidFill>
          <a:latin typeface="+mn-lt"/>
          <a:ea typeface="+mn-ea"/>
          <a:cs typeface="+mn-cs"/>
        </a:defRPr>
      </a:lvl5pPr>
      <a:lvl6pPr marL="1714500" algn="r" defTabSz="685800" rtl="1" eaLnBrk="1" latinLnBrk="0" hangingPunct="1">
        <a:defRPr sz="1350" kern="1200">
          <a:solidFill>
            <a:schemeClr val="tx1"/>
          </a:solidFill>
          <a:latin typeface="+mn-lt"/>
          <a:ea typeface="+mn-ea"/>
          <a:cs typeface="+mn-cs"/>
        </a:defRPr>
      </a:lvl6pPr>
      <a:lvl7pPr marL="2057400" algn="r" defTabSz="685800" rtl="1" eaLnBrk="1" latinLnBrk="0" hangingPunct="1">
        <a:defRPr sz="1350" kern="1200">
          <a:solidFill>
            <a:schemeClr val="tx1"/>
          </a:solidFill>
          <a:latin typeface="+mn-lt"/>
          <a:ea typeface="+mn-ea"/>
          <a:cs typeface="+mn-cs"/>
        </a:defRPr>
      </a:lvl7pPr>
      <a:lvl8pPr marL="2400300" algn="r" defTabSz="685800" rtl="1" eaLnBrk="1" latinLnBrk="0" hangingPunct="1">
        <a:defRPr sz="1350" kern="1200">
          <a:solidFill>
            <a:schemeClr val="tx1"/>
          </a:solidFill>
          <a:latin typeface="+mn-lt"/>
          <a:ea typeface="+mn-ea"/>
          <a:cs typeface="+mn-cs"/>
        </a:defRPr>
      </a:lvl8pPr>
      <a:lvl9pPr marL="2743200" algn="r" defTabSz="685800" rtl="1"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hyperlink" Target="https://al-maktaba.org/book/2122/26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style>
          <a:lnRef idx="1">
            <a:schemeClr val="accent1"/>
          </a:lnRef>
          <a:fillRef idx="3">
            <a:schemeClr val="accent1"/>
          </a:fillRef>
          <a:effectRef idx="2">
            <a:schemeClr val="accent1"/>
          </a:effectRef>
          <a:fontRef idx="minor">
            <a:schemeClr val="lt1"/>
          </a:fontRef>
        </p:style>
        <p:txBody>
          <a:bodyPr>
            <a:normAutofit/>
          </a:bodyPr>
          <a:lstStyle/>
          <a:p>
            <a:pPr marL="0" indent="0" algn="ctr" rtl="1">
              <a:buNone/>
            </a:pPr>
            <a:r>
              <a:rPr lang="ar-IQ" sz="8000" u="sng" dirty="0"/>
              <a:t>التمييز</a:t>
            </a:r>
            <a:endParaRPr lang="ar-SA" sz="4800" u="sng" dirty="0"/>
          </a:p>
          <a:p>
            <a:pPr algn="r" rtl="1"/>
            <a:r>
              <a:rPr lang="ar-SA" sz="4800" dirty="0"/>
              <a:t>اشتريت طناً بلحاً</a:t>
            </a:r>
          </a:p>
          <a:p>
            <a:pPr marL="0" indent="0" algn="r" rtl="1">
              <a:buNone/>
            </a:pPr>
            <a:endParaRPr lang="ar-SA" sz="4800" dirty="0"/>
          </a:p>
          <a:p>
            <a:pPr algn="r" rtl="1"/>
            <a:r>
              <a:rPr lang="ar-SA" sz="4800" dirty="0"/>
              <a:t>أخذت صاعاً برّاً</a:t>
            </a:r>
          </a:p>
          <a:p>
            <a:pPr marL="0" indent="0" algn="r" rtl="1">
              <a:buNone/>
            </a:pPr>
            <a:endParaRPr lang="ar-SA" sz="4800" dirty="0"/>
          </a:p>
          <a:p>
            <a:pPr algn="r" rtl="1"/>
            <a:r>
              <a:rPr lang="ar-SA" sz="4800" dirty="0"/>
              <a:t>باعني التّاجر ذراعاً حريراً</a:t>
            </a:r>
          </a:p>
          <a:p>
            <a:pPr marL="0" indent="0" algn="r" rtl="1">
              <a:buNone/>
            </a:pPr>
            <a:endParaRPr lang="ar-SA" sz="4800" dirty="0"/>
          </a:p>
          <a:p>
            <a:pPr algn="r" rtl="1"/>
            <a:r>
              <a:rPr lang="ar-SA" sz="4800" dirty="0"/>
              <a:t>في الحقل عشرون بقرةً</a:t>
            </a:r>
          </a:p>
        </p:txBody>
      </p:sp>
    </p:spTree>
    <p:extLst>
      <p:ext uri="{BB962C8B-B14F-4D97-AF65-F5344CB8AC3E}">
        <p14:creationId xmlns:p14="http://schemas.microsoft.com/office/powerpoint/2010/main" val="952809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0" y="0"/>
            <a:ext cx="9144000" cy="1124744"/>
          </a:xfrm>
          <a:solidFill>
            <a:schemeClr val="bg2"/>
          </a:solidFill>
        </p:spPr>
        <p:txBody>
          <a:bodyPr/>
          <a:lstStyle/>
          <a:p>
            <a:pPr algn="r" rtl="1"/>
            <a:r>
              <a:rPr lang="ar-SA" b="1" dirty="0">
                <a:solidFill>
                  <a:schemeClr val="accent6"/>
                </a:solidFill>
              </a:rPr>
              <a:t>(ج) أشباه المقادير</a:t>
            </a:r>
          </a:p>
        </p:txBody>
      </p:sp>
      <p:sp>
        <p:nvSpPr>
          <p:cNvPr id="5" name="عنصر نائب للمحتوى 4"/>
          <p:cNvSpPr>
            <a:spLocks noGrp="1"/>
          </p:cNvSpPr>
          <p:nvPr>
            <p:ph idx="1"/>
          </p:nvPr>
        </p:nvSpPr>
        <p:spPr>
          <a:xfrm>
            <a:off x="0" y="1124744"/>
            <a:ext cx="9144000" cy="5733256"/>
          </a:xfrm>
          <a:solidFill>
            <a:schemeClr val="accent1">
              <a:lumMod val="20000"/>
              <a:lumOff val="80000"/>
            </a:schemeClr>
          </a:solidFill>
        </p:spPr>
        <p:txBody>
          <a:bodyPr/>
          <a:lstStyle/>
          <a:p>
            <a:pPr marL="0" indent="0" algn="r" rtl="1">
              <a:buNone/>
            </a:pPr>
            <a:r>
              <a:rPr lang="ar-SA" dirty="0"/>
              <a:t> </a:t>
            </a:r>
          </a:p>
          <a:p>
            <a:pPr marL="0" indent="0" algn="r" rtl="1">
              <a:buNone/>
            </a:pPr>
            <a:r>
              <a:rPr lang="ar-SA" dirty="0"/>
              <a:t>  ما تدلّ على مقدار غير منضبط ، وزناً ، أو كيلاً ، أو مساحة ، ولم يتعارف النّاس على استخدامها .</a:t>
            </a:r>
          </a:p>
          <a:p>
            <a:pPr marL="0" indent="0" algn="r" rtl="1">
              <a:buNone/>
            </a:pPr>
            <a:endParaRPr lang="ar-SA" dirty="0"/>
          </a:p>
          <a:p>
            <a:pPr marL="0" indent="0" algn="r" rtl="1">
              <a:buNone/>
            </a:pPr>
            <a:r>
              <a:rPr lang="ar-SA" sz="4400" b="1" dirty="0"/>
              <a:t>قال تعالى </a:t>
            </a:r>
            <a:r>
              <a:rPr lang="ar-SA" sz="4400" dirty="0"/>
              <a:t>: ( فمن يعمل </a:t>
            </a:r>
            <a:r>
              <a:rPr lang="ar-SA" sz="4400" u="sng" dirty="0"/>
              <a:t>مثقال ذرّة</a:t>
            </a:r>
            <a:r>
              <a:rPr lang="ar-SA" sz="4400" dirty="0"/>
              <a:t> </a:t>
            </a:r>
            <a:r>
              <a:rPr lang="ar-SA" sz="4400" dirty="0">
                <a:solidFill>
                  <a:srgbClr val="FF0000"/>
                </a:solidFill>
              </a:rPr>
              <a:t>خيرا</a:t>
            </a:r>
            <a:r>
              <a:rPr lang="ar-SA" sz="4400" dirty="0"/>
              <a:t>ً يره * ومن يعمل </a:t>
            </a:r>
            <a:r>
              <a:rPr lang="ar-SA" sz="4400" u="sng" dirty="0"/>
              <a:t>مثقال ذرّة</a:t>
            </a:r>
            <a:r>
              <a:rPr lang="ar-SA" sz="4400" dirty="0"/>
              <a:t> </a:t>
            </a:r>
            <a:r>
              <a:rPr lang="ar-SA" sz="4400" dirty="0">
                <a:solidFill>
                  <a:srgbClr val="FF0000"/>
                </a:solidFill>
              </a:rPr>
              <a:t>شرّا</a:t>
            </a:r>
            <a:r>
              <a:rPr lang="ar-SA" sz="4400" dirty="0"/>
              <a:t>ً يره )</a:t>
            </a:r>
          </a:p>
        </p:txBody>
      </p:sp>
    </p:spTree>
    <p:extLst>
      <p:ext uri="{BB962C8B-B14F-4D97-AF65-F5344CB8AC3E}">
        <p14:creationId xmlns:p14="http://schemas.microsoft.com/office/powerpoint/2010/main" val="3531340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84784"/>
          </a:xfrm>
        </p:spPr>
        <p:style>
          <a:lnRef idx="1">
            <a:schemeClr val="accent4"/>
          </a:lnRef>
          <a:fillRef idx="2">
            <a:schemeClr val="accent4"/>
          </a:fillRef>
          <a:effectRef idx="1">
            <a:schemeClr val="accent4"/>
          </a:effectRef>
          <a:fontRef idx="minor">
            <a:schemeClr val="dk1"/>
          </a:fontRef>
        </p:style>
        <p:txBody>
          <a:bodyPr>
            <a:normAutofit/>
          </a:bodyPr>
          <a:lstStyle/>
          <a:p>
            <a:r>
              <a:rPr lang="ar-SA" sz="4800" b="1" dirty="0">
                <a:solidFill>
                  <a:srgbClr val="7030A0"/>
                </a:solidFill>
              </a:rPr>
              <a:t>حكم تمييز الملفوظ</a:t>
            </a:r>
          </a:p>
        </p:txBody>
      </p:sp>
      <p:sp>
        <p:nvSpPr>
          <p:cNvPr id="3" name="عنصر نائب للمحتوى 2"/>
          <p:cNvSpPr>
            <a:spLocks noGrp="1"/>
          </p:cNvSpPr>
          <p:nvPr>
            <p:ph idx="1"/>
          </p:nvPr>
        </p:nvSpPr>
        <p:spPr>
          <a:xfrm>
            <a:off x="0" y="1484784"/>
            <a:ext cx="9144000" cy="5373216"/>
          </a:xfrm>
          <a:solidFill>
            <a:schemeClr val="accent4">
              <a:lumMod val="60000"/>
              <a:lumOff val="40000"/>
            </a:schemeClr>
          </a:solidFill>
        </p:spPr>
        <p:txBody>
          <a:bodyPr/>
          <a:lstStyle/>
          <a:p>
            <a:pPr marL="0" indent="0">
              <a:buNone/>
            </a:pPr>
            <a:r>
              <a:rPr lang="ar-SA" dirty="0"/>
              <a:t> </a:t>
            </a:r>
          </a:p>
        </p:txBody>
      </p:sp>
      <p:sp>
        <p:nvSpPr>
          <p:cNvPr id="4" name="مخطط انسيابي: قرار 3"/>
          <p:cNvSpPr/>
          <p:nvPr/>
        </p:nvSpPr>
        <p:spPr>
          <a:xfrm>
            <a:off x="4067944" y="1700808"/>
            <a:ext cx="4752528" cy="1224136"/>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000" dirty="0"/>
              <a:t>النصب</a:t>
            </a:r>
          </a:p>
        </p:txBody>
      </p:sp>
      <p:sp>
        <p:nvSpPr>
          <p:cNvPr id="5" name="مخطط انسيابي: قرار 4"/>
          <p:cNvSpPr/>
          <p:nvPr/>
        </p:nvSpPr>
        <p:spPr>
          <a:xfrm>
            <a:off x="2339752" y="3501008"/>
            <a:ext cx="4752528" cy="1224136"/>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dirty="0"/>
              <a:t>الجرّ بالإضافة</a:t>
            </a:r>
          </a:p>
        </p:txBody>
      </p:sp>
      <p:sp>
        <p:nvSpPr>
          <p:cNvPr id="6" name="مخطط انسيابي: قرار 5"/>
          <p:cNvSpPr/>
          <p:nvPr/>
        </p:nvSpPr>
        <p:spPr>
          <a:xfrm>
            <a:off x="395536" y="5301208"/>
            <a:ext cx="4752528" cy="1296144"/>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dirty="0"/>
              <a:t>الجرّ بـ من</a:t>
            </a:r>
          </a:p>
        </p:txBody>
      </p:sp>
    </p:spTree>
    <p:extLst>
      <p:ext uri="{BB962C8B-B14F-4D97-AF65-F5344CB8AC3E}">
        <p14:creationId xmlns:p14="http://schemas.microsoft.com/office/powerpoint/2010/main" val="37145004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0" y="0"/>
            <a:ext cx="9144000" cy="6858000"/>
          </a:xfrm>
        </p:spPr>
        <p:style>
          <a:lnRef idx="1">
            <a:schemeClr val="accent4"/>
          </a:lnRef>
          <a:fillRef idx="2">
            <a:schemeClr val="accent4"/>
          </a:fillRef>
          <a:effectRef idx="1">
            <a:schemeClr val="accent4"/>
          </a:effectRef>
          <a:fontRef idx="minor">
            <a:schemeClr val="dk1"/>
          </a:fontRef>
        </p:style>
        <p:txBody>
          <a:bodyPr/>
          <a:lstStyle/>
          <a:p>
            <a:pPr marL="0" indent="0" algn="ctr" rtl="1">
              <a:buNone/>
            </a:pPr>
            <a:r>
              <a:rPr lang="ar-SA" dirty="0"/>
              <a:t>        (أ)</a:t>
            </a:r>
          </a:p>
          <a:p>
            <a:pPr marL="0" indent="0" algn="r" rtl="1">
              <a:buNone/>
            </a:pPr>
            <a:r>
              <a:rPr lang="ar-SA" sz="4800" dirty="0"/>
              <a:t>1-  شربتُ رِطلاً </a:t>
            </a:r>
            <a:r>
              <a:rPr lang="ar-SA" sz="4800" dirty="0">
                <a:solidFill>
                  <a:srgbClr val="FF0000"/>
                </a:solidFill>
              </a:rPr>
              <a:t>لبناً</a:t>
            </a:r>
            <a:r>
              <a:rPr lang="ar-SA" sz="4800" dirty="0"/>
              <a:t> .</a:t>
            </a:r>
          </a:p>
          <a:p>
            <a:pPr marL="0" indent="0" algn="r" rtl="1">
              <a:buNone/>
            </a:pPr>
            <a:endParaRPr lang="ar-SA" sz="2400" dirty="0"/>
          </a:p>
          <a:p>
            <a:pPr marL="0" indent="0" algn="r" rtl="1">
              <a:buNone/>
            </a:pPr>
            <a:r>
              <a:rPr lang="ar-SA" sz="2400" dirty="0"/>
              <a:t>                                تمييز منصوب</a:t>
            </a:r>
            <a:endParaRPr lang="ar-SA" sz="4800" dirty="0"/>
          </a:p>
          <a:p>
            <a:pPr marL="0" indent="0" algn="r" rtl="1">
              <a:buNone/>
            </a:pPr>
            <a:r>
              <a:rPr lang="ar-SA" sz="4800" dirty="0"/>
              <a:t>  - شربتُ رطلَ </a:t>
            </a:r>
            <a:r>
              <a:rPr lang="ar-SA" sz="4800" dirty="0">
                <a:solidFill>
                  <a:srgbClr val="FF0000"/>
                </a:solidFill>
              </a:rPr>
              <a:t>لبن</a:t>
            </a:r>
            <a:r>
              <a:rPr lang="ar-SA" sz="4800" dirty="0"/>
              <a:t>ٍ .</a:t>
            </a:r>
          </a:p>
          <a:p>
            <a:pPr marL="0" indent="0" algn="r" rtl="1">
              <a:buNone/>
            </a:pPr>
            <a:endParaRPr lang="ar-SA" sz="2000" dirty="0"/>
          </a:p>
          <a:p>
            <a:pPr marL="0" indent="0" algn="r" rtl="1">
              <a:buNone/>
            </a:pPr>
            <a:r>
              <a:rPr lang="ar-SA" sz="2000" dirty="0"/>
              <a:t>                                    مضاف إليه مجرور</a:t>
            </a:r>
          </a:p>
          <a:p>
            <a:pPr marL="0" indent="0" algn="r" rtl="1">
              <a:buNone/>
            </a:pPr>
            <a:r>
              <a:rPr lang="ar-SA" sz="4800" dirty="0"/>
              <a:t>  -  شربتُ رطلاً من </a:t>
            </a:r>
            <a:r>
              <a:rPr lang="ar-SA" sz="4800" dirty="0">
                <a:solidFill>
                  <a:srgbClr val="FF0000"/>
                </a:solidFill>
              </a:rPr>
              <a:t>لبن</a:t>
            </a:r>
            <a:r>
              <a:rPr lang="ar-SA" sz="4800" dirty="0"/>
              <a:t>ٍ .</a:t>
            </a:r>
          </a:p>
          <a:p>
            <a:pPr marL="0" indent="0" algn="r" rtl="1">
              <a:buNone/>
            </a:pPr>
            <a:endParaRPr lang="ar-SA" sz="2000" dirty="0"/>
          </a:p>
          <a:p>
            <a:pPr marL="0" indent="0" algn="r" rtl="1">
              <a:buNone/>
            </a:pPr>
            <a:r>
              <a:rPr lang="ar-SA" sz="2000" dirty="0"/>
              <a:t>                                                 اسم مجرور </a:t>
            </a:r>
          </a:p>
          <a:p>
            <a:pPr algn="r" rtl="1"/>
            <a:endParaRPr lang="ar-SA" dirty="0"/>
          </a:p>
          <a:p>
            <a:pPr algn="r" rtl="1"/>
            <a:endParaRPr lang="ar-SA" dirty="0"/>
          </a:p>
        </p:txBody>
      </p:sp>
      <p:cxnSp>
        <p:nvCxnSpPr>
          <p:cNvPr id="7" name="رابط كسهم مستقيم 6"/>
          <p:cNvCxnSpPr/>
          <p:nvPr/>
        </p:nvCxnSpPr>
        <p:spPr>
          <a:xfrm>
            <a:off x="5364088" y="1196752"/>
            <a:ext cx="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رابط كسهم مستقيم 8"/>
          <p:cNvCxnSpPr/>
          <p:nvPr/>
        </p:nvCxnSpPr>
        <p:spPr>
          <a:xfrm>
            <a:off x="5580112" y="3573016"/>
            <a:ext cx="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رابط كسهم مستقيم 10"/>
          <p:cNvCxnSpPr/>
          <p:nvPr/>
        </p:nvCxnSpPr>
        <p:spPr>
          <a:xfrm>
            <a:off x="4860032" y="5517232"/>
            <a:ext cx="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9059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a:extLst>
              <a:ext uri="{FF2B5EF4-FFF2-40B4-BE49-F238E27FC236}">
                <a16:creationId xmlns:a16="http://schemas.microsoft.com/office/drawing/2014/main" id="{C6C5D7F1-B11C-4229-B82B-148532CBA39F}"/>
              </a:ext>
            </a:extLst>
          </p:cNvPr>
          <p:cNvSpPr txBox="1"/>
          <p:nvPr/>
        </p:nvSpPr>
        <p:spPr>
          <a:xfrm>
            <a:off x="0" y="0"/>
            <a:ext cx="9144000" cy="6617196"/>
          </a:xfrm>
          <a:prstGeom prst="rect">
            <a:avLst/>
          </a:prstGeom>
          <a:noFill/>
        </p:spPr>
        <p:txBody>
          <a:bodyPr wrap="square">
            <a:spAutoFit/>
          </a:bodyPr>
          <a:lstStyle/>
          <a:p>
            <a:pPr algn="r" rtl="1"/>
            <a:r>
              <a:rPr lang="ar-IQ" sz="3200" b="0" i="0" dirty="0">
                <a:solidFill>
                  <a:srgbClr val="333333"/>
                </a:solidFill>
                <a:effectLst/>
                <a:latin typeface="DroidArabicKufi-Regular"/>
              </a:rPr>
              <a:t>أمثلة من القرآن الكريم:</a:t>
            </a:r>
          </a:p>
          <a:p>
            <a:pPr algn="r" rtl="1"/>
            <a:r>
              <a:rPr lang="ar-SA" sz="3200" b="0" i="0" dirty="0">
                <a:solidFill>
                  <a:srgbClr val="333333"/>
                </a:solidFill>
                <a:effectLst/>
                <a:latin typeface="DroidArabicKufi-Regular"/>
              </a:rPr>
              <a:t>قوله تعالى: {إِنَّ عِدَّةَ الشُّهُورِ عِندَ اللَّهِ اثْنَا عَشَرَ </a:t>
            </a:r>
            <a:r>
              <a:rPr lang="ar-SA" sz="3200" b="0" i="0" u="sng" dirty="0">
                <a:solidFill>
                  <a:srgbClr val="FF0000"/>
                </a:solidFill>
                <a:effectLst/>
                <a:latin typeface="DroidArabicKufi-Regular"/>
              </a:rPr>
              <a:t>شَهْرًا</a:t>
            </a:r>
            <a:r>
              <a:rPr lang="ar-SA" sz="3200" b="0" i="0" dirty="0">
                <a:solidFill>
                  <a:srgbClr val="333333"/>
                </a:solidFill>
                <a:effectLst/>
                <a:latin typeface="DroidArabicKufi-Regular"/>
              </a:rPr>
              <a:t>}</a:t>
            </a:r>
            <a:endParaRPr lang="ar-IQ" sz="3200" b="0" i="0" dirty="0">
              <a:solidFill>
                <a:srgbClr val="333333"/>
              </a:solidFill>
              <a:effectLst/>
              <a:latin typeface="DroidArabicKufi-Regular"/>
            </a:endParaRPr>
          </a:p>
          <a:p>
            <a:pPr algn="r" rtl="1"/>
            <a:r>
              <a:rPr lang="ar-SA" sz="3200" b="1" i="0" dirty="0">
                <a:solidFill>
                  <a:srgbClr val="800000"/>
                </a:solidFill>
                <a:effectLst/>
                <a:latin typeface="terminal"/>
              </a:rPr>
              <a:t>كقوله تعالى: {</a:t>
            </a:r>
            <a:r>
              <a:rPr lang="ar-SA" sz="3200" b="1" i="0" dirty="0">
                <a:solidFill>
                  <a:srgbClr val="000080"/>
                </a:solidFill>
                <a:effectLst/>
                <a:latin typeface="terminal"/>
              </a:rPr>
              <a:t>كأين</a:t>
            </a:r>
            <a:r>
              <a:rPr lang="ar-SA" sz="3200" b="1" i="0" dirty="0">
                <a:solidFill>
                  <a:srgbClr val="800000"/>
                </a:solidFill>
                <a:effectLst/>
                <a:latin typeface="terminal"/>
              </a:rPr>
              <a:t> </a:t>
            </a:r>
            <a:r>
              <a:rPr lang="ar-SA" sz="3200" b="1" i="0" u="sng" dirty="0">
                <a:solidFill>
                  <a:srgbClr val="800000"/>
                </a:solidFill>
                <a:effectLst/>
                <a:latin typeface="terminal"/>
              </a:rPr>
              <a:t>مِنْ </a:t>
            </a:r>
            <a:r>
              <a:rPr lang="ar-SA" sz="3200" b="1" i="0" u="sng" dirty="0">
                <a:solidFill>
                  <a:srgbClr val="000080"/>
                </a:solidFill>
                <a:effectLst/>
                <a:latin typeface="terminal"/>
              </a:rPr>
              <a:t>آيَةٍ </a:t>
            </a:r>
            <a:r>
              <a:rPr lang="ar-SA" sz="3200" b="1" i="0" dirty="0">
                <a:solidFill>
                  <a:srgbClr val="800000"/>
                </a:solidFill>
                <a:effectLst/>
                <a:latin typeface="terminal"/>
              </a:rPr>
              <a:t>فِي السَّمَوَاتِ وَالأَرْضِ يَمُرُّونَ عَلَيْهَا وَهُمْ عَنْهَا مُعْرِضُونَ}</a:t>
            </a:r>
            <a:br>
              <a:rPr lang="ar-SA" sz="3200" dirty="0"/>
            </a:br>
            <a:r>
              <a:rPr lang="ar-SA" sz="3200" b="1" i="0" dirty="0">
                <a:solidFill>
                  <a:srgbClr val="800000"/>
                </a:solidFill>
                <a:effectLst/>
                <a:latin typeface="terminal"/>
              </a:rPr>
              <a:t>كقوله تعالى: {</a:t>
            </a:r>
            <a:r>
              <a:rPr lang="ar-SA" sz="3200" b="1" i="0" dirty="0">
                <a:solidFill>
                  <a:srgbClr val="000080"/>
                </a:solidFill>
                <a:effectLst/>
                <a:latin typeface="terminal"/>
              </a:rPr>
              <a:t>وكم</a:t>
            </a:r>
            <a:r>
              <a:rPr lang="ar-SA" sz="3200" b="1" i="0" dirty="0">
                <a:solidFill>
                  <a:srgbClr val="800000"/>
                </a:solidFill>
                <a:effectLst/>
                <a:latin typeface="terminal"/>
              </a:rPr>
              <a:t> </a:t>
            </a:r>
            <a:r>
              <a:rPr lang="ar-SA" sz="3200" b="1" i="0" u="sng" dirty="0">
                <a:solidFill>
                  <a:srgbClr val="800000"/>
                </a:solidFill>
                <a:effectLst/>
                <a:latin typeface="terminal"/>
              </a:rPr>
              <a:t>مِنْ </a:t>
            </a:r>
            <a:r>
              <a:rPr lang="ar-SA" sz="3200" b="1" i="0" u="sng" dirty="0">
                <a:solidFill>
                  <a:srgbClr val="000080"/>
                </a:solidFill>
                <a:effectLst/>
                <a:latin typeface="terminal"/>
              </a:rPr>
              <a:t>قَرْيَةٍ</a:t>
            </a:r>
            <a:r>
              <a:rPr lang="ar-SA" sz="3200" b="1" i="0" u="sng" dirty="0">
                <a:solidFill>
                  <a:srgbClr val="800000"/>
                </a:solidFill>
                <a:effectLst/>
                <a:latin typeface="terminal"/>
              </a:rPr>
              <a:t> </a:t>
            </a:r>
            <a:r>
              <a:rPr lang="ar-SA" sz="3200" b="1" i="0" dirty="0">
                <a:solidFill>
                  <a:srgbClr val="800000"/>
                </a:solidFill>
                <a:effectLst/>
                <a:latin typeface="terminal"/>
              </a:rPr>
              <a:t>أَهْلَكْنَاهَا فَجَاءَهَا بَأْسُنَا بَيَاتاً أَوْ هُمْ قَائِلُونَ}</a:t>
            </a:r>
            <a:endParaRPr lang="ar-SA" sz="3200" b="0" i="0" dirty="0">
              <a:solidFill>
                <a:srgbClr val="7A7A7A"/>
              </a:solidFill>
              <a:effectLst/>
              <a:latin typeface="Roboto" panose="020B0604020202020204" pitchFamily="2" charset="0"/>
            </a:endParaRPr>
          </a:p>
          <a:p>
            <a:pPr algn="r" rtl="1"/>
            <a:r>
              <a:rPr lang="ar-SA" sz="3200" b="1" i="0" dirty="0">
                <a:solidFill>
                  <a:srgbClr val="7A7A7A"/>
                </a:solidFill>
                <a:effectLst/>
                <a:latin typeface="terminal"/>
              </a:rPr>
              <a:t>من: حرف جر زائد للتوكيد مبني على السكون لا محل له من الإعراب.</a:t>
            </a:r>
            <a:endParaRPr lang="ar-SA" sz="3200" b="0" i="0" dirty="0">
              <a:solidFill>
                <a:srgbClr val="7A7A7A"/>
              </a:solidFill>
              <a:effectLst/>
              <a:latin typeface="Roboto" panose="020B0604020202020204" pitchFamily="2" charset="0"/>
            </a:endParaRPr>
          </a:p>
          <a:p>
            <a:pPr algn="r" rtl="1"/>
            <a:r>
              <a:rPr lang="ar-SA" sz="3200" b="1" i="0" dirty="0">
                <a:solidFill>
                  <a:srgbClr val="7A7A7A"/>
                </a:solidFill>
                <a:effectLst/>
                <a:latin typeface="terminal"/>
              </a:rPr>
              <a:t>قرية: تمييز مجرور لفظًا منصوب محلًا.</a:t>
            </a:r>
            <a:endParaRPr lang="ar-IQ" sz="3200" b="1" i="0" dirty="0">
              <a:solidFill>
                <a:srgbClr val="7A7A7A"/>
              </a:solidFill>
              <a:effectLst/>
              <a:latin typeface="terminal"/>
            </a:endParaRPr>
          </a:p>
          <a:p>
            <a:pPr algn="r" rtl="1"/>
            <a:r>
              <a:rPr lang="ar-IQ" sz="3200" b="1" i="0" dirty="0">
                <a:solidFill>
                  <a:srgbClr val="7A7A7A"/>
                </a:solidFill>
                <a:effectLst/>
                <a:latin typeface="terminal"/>
              </a:rPr>
              <a:t>لأنّ </a:t>
            </a:r>
            <a:r>
              <a:rPr lang="ar-SA" sz="3200" b="1" i="0" dirty="0">
                <a:solidFill>
                  <a:srgbClr val="7A7A7A"/>
                </a:solidFill>
                <a:effectLst/>
                <a:latin typeface="terminal"/>
              </a:rPr>
              <a:t>الاسم النكرة بعد (كم من) (كأين من) يُعرب تمييزًا مجرورًا لفظًا منصوبًا محلًا</a:t>
            </a:r>
            <a:endParaRPr lang="ar-IQ" sz="3200" b="1" i="0" dirty="0">
              <a:solidFill>
                <a:srgbClr val="7A7A7A"/>
              </a:solidFill>
              <a:effectLst/>
              <a:latin typeface="terminal"/>
            </a:endParaRPr>
          </a:p>
          <a:p>
            <a:pPr algn="r" rtl="1"/>
            <a:r>
              <a:rPr lang="ar-SA" sz="3200" b="0" i="0" dirty="0">
                <a:solidFill>
                  <a:srgbClr val="4A4A4A"/>
                </a:solidFill>
                <a:effectLst/>
                <a:latin typeface="Roboto" panose="02000000000000000000" pitchFamily="2" charset="0"/>
              </a:rPr>
              <a:t>قوله تعالى: ﴿ولبثوا في كهفهم </a:t>
            </a:r>
            <a:r>
              <a:rPr lang="ar-SA" sz="3200" b="0" i="0" u="sng" dirty="0">
                <a:solidFill>
                  <a:srgbClr val="FF0000"/>
                </a:solidFill>
                <a:effectLst/>
                <a:latin typeface="Roboto" panose="02000000000000000000" pitchFamily="2" charset="0"/>
              </a:rPr>
              <a:t>ثلاثَ مئةٍ سنين</a:t>
            </a:r>
            <a:r>
              <a:rPr lang="ar-SA" sz="3200" b="0" i="0" dirty="0">
                <a:solidFill>
                  <a:srgbClr val="FF0000"/>
                </a:solidFill>
                <a:effectLst/>
                <a:latin typeface="Roboto" panose="02000000000000000000" pitchFamily="2" charset="0"/>
              </a:rPr>
              <a:t> </a:t>
            </a:r>
            <a:r>
              <a:rPr lang="ar-SA" sz="3200" b="0" i="0" dirty="0">
                <a:solidFill>
                  <a:srgbClr val="4A4A4A"/>
                </a:solidFill>
                <a:effectLst/>
                <a:latin typeface="Roboto" panose="02000000000000000000" pitchFamily="2" charset="0"/>
              </a:rPr>
              <a:t>وازدادوا تسعًا﴾ </a:t>
            </a:r>
            <a:endParaRPr lang="ar-SA" sz="3200" b="0" i="0" dirty="0">
              <a:solidFill>
                <a:srgbClr val="7A7A7A"/>
              </a:solidFill>
              <a:effectLst/>
              <a:latin typeface="Roboto" panose="020B0604020202020204" pitchFamily="2" charset="0"/>
            </a:endParaRPr>
          </a:p>
          <a:p>
            <a:pPr algn="r" rtl="1"/>
            <a:endParaRPr lang="en-US" sz="4400" dirty="0"/>
          </a:p>
        </p:txBody>
      </p:sp>
    </p:spTree>
    <p:extLst>
      <p:ext uri="{BB962C8B-B14F-4D97-AF65-F5344CB8AC3E}">
        <p14:creationId xmlns:p14="http://schemas.microsoft.com/office/powerpoint/2010/main" val="28135476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a:extLst>
              <a:ext uri="{FF2B5EF4-FFF2-40B4-BE49-F238E27FC236}">
                <a16:creationId xmlns:a16="http://schemas.microsoft.com/office/drawing/2014/main" id="{ADE3205C-0D3B-4015-8B9A-9F4405294113}"/>
              </a:ext>
            </a:extLst>
          </p:cNvPr>
          <p:cNvSpPr txBox="1"/>
          <p:nvPr/>
        </p:nvSpPr>
        <p:spPr>
          <a:xfrm>
            <a:off x="251520" y="0"/>
            <a:ext cx="8892480" cy="7417415"/>
          </a:xfrm>
          <a:prstGeom prst="rect">
            <a:avLst/>
          </a:prstGeom>
          <a:noFill/>
        </p:spPr>
        <p:txBody>
          <a:bodyPr wrap="square">
            <a:spAutoFit/>
          </a:bodyPr>
          <a:lstStyle/>
          <a:p>
            <a:pPr algn="just" rtl="1"/>
            <a:r>
              <a:rPr lang="ar-SA" sz="2800" b="0" i="0" dirty="0">
                <a:solidFill>
                  <a:srgbClr val="272727"/>
                </a:solidFill>
                <a:effectLst/>
                <a:latin typeface="simplified arabic" panose="02020603050405020304" pitchFamily="18" charset="-78"/>
                <a:cs typeface="simplified arabic" panose="02020603050405020304" pitchFamily="18" charset="-78"/>
              </a:rPr>
              <a:t>الواو استئنافيّة (لبثوا) فعل ماض وفاعله (في كهفهم) جارّ ومجرور متعلّق ب (لبثوا).. و(هم) مضاف إليه (ثلاث) ظرف زمان منصوب متعلّق ب (لبثوا)، (مائة) مضاف إليه مجرور (سنين) بدل من ثلاثمائة- أو عطف بيان- منصوب وعلامة النصب الياء فهو ملحق بجمع المذكّر، الواو عاطفة (ازدادوا) فعل ماض وفاعله (تسعا) تمييز منصوب.</a:t>
            </a:r>
            <a:r>
              <a:rPr lang="ar-IQ" sz="2800" b="0" i="0" dirty="0">
                <a:solidFill>
                  <a:srgbClr val="272727"/>
                </a:solidFill>
                <a:effectLst/>
                <a:latin typeface="simplified arabic" panose="02020603050405020304" pitchFamily="18" charset="-78"/>
                <a:cs typeface="simplified arabic" panose="02020603050405020304" pitchFamily="18" charset="-78"/>
              </a:rPr>
              <a:t> </a:t>
            </a:r>
            <a:r>
              <a:rPr lang="ar-SA" sz="2800" b="0" i="0" dirty="0">
                <a:solidFill>
                  <a:srgbClr val="272727"/>
                </a:solidFill>
                <a:effectLst/>
                <a:latin typeface="simplified arabic" panose="02020603050405020304" pitchFamily="18" charset="-78"/>
                <a:cs typeface="simplified arabic" panose="02020603050405020304" pitchFamily="18" charset="-78"/>
              </a:rPr>
              <a:t>جملة: (لبثوا...) لا محلّ لها استئنافيّة.</a:t>
            </a:r>
            <a:endParaRPr lang="ar-IQ" sz="2800" b="0" i="0" dirty="0">
              <a:solidFill>
                <a:srgbClr val="272727"/>
              </a:solidFill>
              <a:effectLst/>
              <a:latin typeface="simplified arabic" panose="02020603050405020304" pitchFamily="18" charset="-78"/>
              <a:cs typeface="simplified arabic" panose="02020603050405020304" pitchFamily="18" charset="-78"/>
            </a:endParaRPr>
          </a:p>
          <a:p>
            <a:pPr marL="457200" indent="-457200" algn="just" rtl="1">
              <a:buFont typeface="Arial" panose="020B0604020202020204" pitchFamily="34" charset="0"/>
              <a:buChar char="•"/>
            </a:pPr>
            <a:r>
              <a:rPr lang="ar-IQ" sz="2800" b="0" i="0" dirty="0">
                <a:solidFill>
                  <a:srgbClr val="272727"/>
                </a:solidFill>
                <a:effectLst/>
                <a:latin typeface="simplified arabic" panose="02020603050405020304" pitchFamily="18" charset="-78"/>
                <a:cs typeface="simplified arabic" panose="02020603050405020304" pitchFamily="18" charset="-78"/>
              </a:rPr>
              <a:t>المصدر(الجدول في إعراب القرآن)</a:t>
            </a:r>
            <a:r>
              <a:rPr lang="ar-SA" sz="2800" b="0" i="0" dirty="0">
                <a:solidFill>
                  <a:srgbClr val="4D5156"/>
                </a:solidFill>
                <a:effectLst/>
                <a:latin typeface="Helvetica Neue"/>
              </a:rPr>
              <a:t> المؤلف: محمود بن عبد الرحيم صافي (المتوفى: 1376هـ) الناشر: دار الرشيد، دمشق - مؤسسة الإيمان، بيروت الطبعة: الرابعة</a:t>
            </a:r>
            <a:endParaRPr lang="ar-IQ" sz="2800" b="0" i="0" dirty="0">
              <a:solidFill>
                <a:srgbClr val="4D5156"/>
              </a:solidFill>
              <a:effectLst/>
              <a:latin typeface="Helvetica Neue"/>
            </a:endParaRPr>
          </a:p>
          <a:p>
            <a:pPr marL="457200" indent="-457200" algn="just" rtl="1">
              <a:buFont typeface="Arial" panose="020B0604020202020204" pitchFamily="34" charset="0"/>
              <a:buChar char="•"/>
            </a:pPr>
            <a:r>
              <a:rPr lang="ar-SA" sz="2800" b="0" i="0" dirty="0">
                <a:solidFill>
                  <a:srgbClr val="222222"/>
                </a:solidFill>
                <a:effectLst/>
                <a:latin typeface="Kitab"/>
              </a:rPr>
              <a:t>(وَلَبِثُوا فِي كَهْفِهِمْ ثَلاثَ مِائَةٍ سِنِينَ وَازْدَادُوا تِسْعاً) ولبثوا عطف على ما تقدم حسما للخلاف وإماطة للشبهة الناجمة عن الاختلاف في أمرهم ومدة لبثهم وفي كهفهم متعلقان </a:t>
            </a:r>
            <a:r>
              <a:rPr lang="ar-SA" sz="2800" b="0" i="0" dirty="0" err="1">
                <a:solidFill>
                  <a:srgbClr val="222222"/>
                </a:solidFill>
                <a:effectLst/>
                <a:latin typeface="Kitab"/>
              </a:rPr>
              <a:t>بلبثوا</a:t>
            </a:r>
            <a:r>
              <a:rPr lang="ar-SA" sz="2800" b="0" i="0" dirty="0">
                <a:solidFill>
                  <a:srgbClr val="222222"/>
                </a:solidFill>
                <a:effectLst/>
                <a:latin typeface="Kitab"/>
              </a:rPr>
              <a:t> وثلاث ظرف ومائة مضاف اليه وسنين عطف بيان لثلاثمائة أو بدل ولا يصح أن يكون تمييزا لأن تمييز المائة مجرور وجره </a:t>
            </a:r>
            <a:r>
              <a:rPr lang="ar-SA" sz="2800" b="0" i="0" dirty="0" err="1">
                <a:solidFill>
                  <a:srgbClr val="222222"/>
                </a:solidFill>
                <a:effectLst/>
                <a:latin typeface="Kitab"/>
              </a:rPr>
              <a:t>بالاضافة</a:t>
            </a:r>
            <a:r>
              <a:rPr lang="ar-SA" sz="2800" b="0" i="0" dirty="0">
                <a:solidFill>
                  <a:srgbClr val="222222"/>
                </a:solidFill>
                <a:effectLst/>
                <a:latin typeface="Kitab"/>
              </a:rPr>
              <a:t> والتنوين مانع منها وسيأتي بحث العدد مفصلا في باب الفوائد وازدادوا فعل وفاعل وتسعا مفعول به أي تسع سنين. (قُلِ اللَّهُ أَعْلَمُ بِما لَبِثُوا) الله مبتدأ وأعلم خبر والجملة مقول القول وبما متعلقان بأعلم</a:t>
            </a:r>
            <a:br>
              <a:rPr lang="ar-SA" sz="2800" dirty="0"/>
            </a:br>
            <a:endParaRPr lang="en-US" sz="2800" dirty="0"/>
          </a:p>
        </p:txBody>
      </p:sp>
    </p:spTree>
    <p:extLst>
      <p:ext uri="{BB962C8B-B14F-4D97-AF65-F5344CB8AC3E}">
        <p14:creationId xmlns:p14="http://schemas.microsoft.com/office/powerpoint/2010/main" val="36880129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a:extLst>
              <a:ext uri="{FF2B5EF4-FFF2-40B4-BE49-F238E27FC236}">
                <a16:creationId xmlns:a16="http://schemas.microsoft.com/office/drawing/2014/main" id="{9EE57BD7-AD18-4F9F-A2B3-FE07F3D74098}"/>
              </a:ext>
            </a:extLst>
          </p:cNvPr>
          <p:cNvSpPr txBox="1"/>
          <p:nvPr/>
        </p:nvSpPr>
        <p:spPr>
          <a:xfrm>
            <a:off x="0" y="0"/>
            <a:ext cx="9144000" cy="6986528"/>
          </a:xfrm>
          <a:prstGeom prst="rect">
            <a:avLst/>
          </a:prstGeom>
          <a:noFill/>
        </p:spPr>
        <p:txBody>
          <a:bodyPr wrap="square">
            <a:spAutoFit/>
          </a:bodyPr>
          <a:lstStyle/>
          <a:p>
            <a:pPr marL="457200" indent="-457200" algn="just" rtl="1">
              <a:buFont typeface="Arial" panose="020B0604020202020204" pitchFamily="34" charset="0"/>
              <a:buChar char="•"/>
            </a:pPr>
            <a:r>
              <a:rPr lang="ar-SA" sz="2800" b="0" i="0" dirty="0">
                <a:solidFill>
                  <a:srgbClr val="222222"/>
                </a:solidFill>
                <a:effectLst/>
                <a:latin typeface="Kitab"/>
              </a:rPr>
              <a:t>وجملة لبثوا صلة الموصول أي بالزمن الذي </a:t>
            </a:r>
            <a:r>
              <a:rPr lang="ar-SA" sz="2800" b="0" i="0" dirty="0" err="1">
                <a:solidFill>
                  <a:srgbClr val="222222"/>
                </a:solidFill>
                <a:effectLst/>
                <a:latin typeface="Kitab"/>
              </a:rPr>
              <a:t>لبثوه</a:t>
            </a:r>
            <a:r>
              <a:rPr lang="ar-SA" sz="2800" b="0" i="0" dirty="0">
                <a:solidFill>
                  <a:srgbClr val="222222"/>
                </a:solidFill>
                <a:effectLst/>
                <a:latin typeface="Kitab"/>
              </a:rPr>
              <a:t>.</a:t>
            </a:r>
            <a:endParaRPr lang="ar-IQ" sz="2800" dirty="0">
              <a:solidFill>
                <a:srgbClr val="4D5156"/>
              </a:solidFill>
              <a:latin typeface="Helvetica Neue"/>
            </a:endParaRPr>
          </a:p>
          <a:p>
            <a:pPr algn="just"/>
            <a:r>
              <a:rPr lang="ar-IQ" sz="2800" dirty="0">
                <a:solidFill>
                  <a:srgbClr val="4D5156"/>
                </a:solidFill>
                <a:latin typeface="Helvetica Neue"/>
              </a:rPr>
              <a:t>المصدر:</a:t>
            </a:r>
            <a:r>
              <a:rPr lang="ar-SA" sz="2800" b="0" i="0" dirty="0">
                <a:solidFill>
                  <a:srgbClr val="02647A"/>
                </a:solidFill>
                <a:effectLst/>
                <a:latin typeface="Kitab"/>
              </a:rPr>
              <a:t>إعراب القرآن للدرويش — محيي الدين درويش (١٤٠٣ هـ)</a:t>
            </a:r>
            <a:endParaRPr lang="ar-IQ" sz="2800" b="0" i="0" dirty="0">
              <a:solidFill>
                <a:srgbClr val="02647A"/>
              </a:solidFill>
              <a:effectLst/>
              <a:latin typeface="Kitab"/>
            </a:endParaRPr>
          </a:p>
          <a:p>
            <a:pPr algn="just"/>
            <a:r>
              <a:rPr lang="ar-SA" sz="2800" b="0" i="0" dirty="0">
                <a:solidFill>
                  <a:srgbClr val="0F6B9C"/>
                </a:solidFill>
                <a:effectLst/>
                <a:latin typeface="Kitab"/>
              </a:rPr>
              <a:t>﴿ولَبِثُوا في كَهْفِهِمْ ثَلاثَ مِائَةٍ سِنِينَ وازْدادُوا تِسْعًا﴾</a:t>
            </a:r>
            <a:r>
              <a:rPr lang="ar-SA" sz="2800" b="0" i="0" dirty="0">
                <a:solidFill>
                  <a:srgbClr val="222222"/>
                </a:solidFill>
                <a:effectLst/>
                <a:latin typeface="Kitab"/>
              </a:rPr>
              <a:t> قَرَأ الجُمْهُورُ بِتَنْوِينِ مِائَةٍ ونَصْبِ سِنِينَ، فَيَكُونُ سِنِينَ عَلى هَذِهِ القِراءَةِ بَدَلًا أوْ عَطْفَ بَيانٍ.</a:t>
            </a:r>
            <a:br>
              <a:rPr lang="ar-SA" sz="2800" dirty="0"/>
            </a:br>
            <a:r>
              <a:rPr lang="ar-SA" sz="2800" b="0" i="0" dirty="0">
                <a:solidFill>
                  <a:srgbClr val="222222"/>
                </a:solidFill>
                <a:effectLst/>
                <a:latin typeface="Kitab"/>
              </a:rPr>
              <a:t>وقالَ الفَرّاءُ وأبُو عُبَيْدَةَ والزَّجّاجُ والكِسائِيُّ: فِيهِ تَقْدِيمٌ وتَأْخِيرٌ، والتَّقْدِيرُ: سِنِينَ ثَلاثَ مِائَةٍ.</a:t>
            </a:r>
            <a:br>
              <a:rPr lang="ar-SA" sz="2800" dirty="0"/>
            </a:br>
            <a:r>
              <a:rPr lang="ar-SA" sz="2800" b="0" i="0" dirty="0">
                <a:solidFill>
                  <a:srgbClr val="222222"/>
                </a:solidFill>
                <a:effectLst/>
                <a:latin typeface="Kitab"/>
              </a:rPr>
              <a:t>ورَجَّحَ الأوَّلَ أبُو عَلِيٍّ الفارِسِيُّ.</a:t>
            </a:r>
            <a:r>
              <a:rPr lang="ar-IQ" sz="2800" b="0" i="0" dirty="0">
                <a:solidFill>
                  <a:srgbClr val="222222"/>
                </a:solidFill>
                <a:effectLst/>
                <a:latin typeface="Kitab"/>
              </a:rPr>
              <a:t> </a:t>
            </a:r>
            <a:r>
              <a:rPr lang="ar-SA" sz="2800" b="0" i="0" dirty="0">
                <a:solidFill>
                  <a:srgbClr val="222222"/>
                </a:solidFill>
                <a:effectLst/>
                <a:latin typeface="Kitab"/>
              </a:rPr>
              <a:t>وقَرَأ حَمْزَةُ والكِسائِيُّ بِإضافَةِ مِائَةٍ إلى سِنِينَ، وعَلى هَذِهِ القِراءَةِ تَكُونُ سِنِينَ تَمْيِيزًا عَلى وضْعِ الجَمْعِ مَوْضِعَ الواحِدِ في التَّمْيِيزِ كَقَوْلِهِ تَعالى: </a:t>
            </a:r>
            <a:r>
              <a:rPr lang="ar-SA" sz="2800" b="0" i="0" dirty="0">
                <a:solidFill>
                  <a:srgbClr val="0F6B9C"/>
                </a:solidFill>
                <a:effectLst/>
                <a:latin typeface="Kitab"/>
              </a:rPr>
              <a:t>﴿بِالأخْسَرِينَ أعْمالًا﴾</a:t>
            </a:r>
            <a:r>
              <a:rPr lang="ar-SA" sz="2800" b="0" i="0" dirty="0">
                <a:solidFill>
                  <a:srgbClr val="222222"/>
                </a:solidFill>
                <a:effectLst/>
                <a:latin typeface="Kitab"/>
              </a:rPr>
              <a:t> [الكهف: ١٠٣] . قالَ الفَرّاءُ: ومِنَ العَرَبِ مَن يَضَعُ سِنِينَ مَوْضِعَ </a:t>
            </a:r>
            <a:r>
              <a:rPr lang="ar-SA" sz="2800" b="0" i="0" dirty="0" err="1">
                <a:solidFill>
                  <a:srgbClr val="222222"/>
                </a:solidFill>
                <a:effectLst/>
                <a:latin typeface="Kitab"/>
              </a:rPr>
              <a:t>سَنَةٍ.قالَ</a:t>
            </a:r>
            <a:r>
              <a:rPr lang="ar-SA" sz="2800" b="0" i="0" dirty="0">
                <a:solidFill>
                  <a:srgbClr val="222222"/>
                </a:solidFill>
                <a:effectLst/>
                <a:latin typeface="Kitab"/>
              </a:rPr>
              <a:t> أبُو عَلِيٍّ الفارِسِيُّ: هَذِهِ الأعْدادُ الَّتِي تُضافُ في المَشْهُورِ إلى الآحادِ نَحْوَ ثَلاثَ مِائَةِ رَجُلٍ وثَوْبٍ قَدْ تُضافُ إلى المَجْمُوعِ، </a:t>
            </a:r>
            <a:endParaRPr lang="ar-IQ" sz="2800" b="0" i="0" dirty="0">
              <a:solidFill>
                <a:srgbClr val="222222"/>
              </a:solidFill>
              <a:effectLst/>
              <a:latin typeface="Kitab"/>
            </a:endParaRPr>
          </a:p>
          <a:p>
            <a:pPr algn="just"/>
            <a:endParaRPr lang="ar-IQ" sz="2800" dirty="0">
              <a:solidFill>
                <a:srgbClr val="222222"/>
              </a:solidFill>
              <a:latin typeface="Kitab"/>
            </a:endParaRPr>
          </a:p>
          <a:p>
            <a:pPr algn="just"/>
            <a:r>
              <a:rPr lang="ar-SA" sz="2800" b="0" i="0" dirty="0">
                <a:solidFill>
                  <a:srgbClr val="222222"/>
                </a:solidFill>
                <a:effectLst/>
                <a:latin typeface="Kitab"/>
              </a:rPr>
              <a:t>وفي مُصْحَفِ عَبْدِ اللَّهِ ( ثَلاثَ مِائَةِ سَنَةٍ ) .وقالَ الأخْفَشُ: لا تَكادُ العَرَبُ تَقُولُ مِائَةَ سِنِينَ.</a:t>
            </a:r>
            <a:r>
              <a:rPr lang="ar-IQ" sz="2800" b="0" i="0" dirty="0">
                <a:solidFill>
                  <a:srgbClr val="222222"/>
                </a:solidFill>
                <a:effectLst/>
                <a:latin typeface="Kitab"/>
              </a:rPr>
              <a:t> </a:t>
            </a:r>
            <a:r>
              <a:rPr lang="ar-SA" sz="2800" b="0" i="0" dirty="0">
                <a:solidFill>
                  <a:srgbClr val="222222"/>
                </a:solidFill>
                <a:effectLst/>
                <a:latin typeface="Kitab"/>
              </a:rPr>
              <a:t>وقَرَأ الضَّحّاكُ ( ثَلاثَ مِائَةٍ سُنُونَ ) بِالواوِ، وقَرَأ الجُمْهُورُ </a:t>
            </a:r>
            <a:r>
              <a:rPr lang="ar-SA" sz="2800" b="0" i="0" dirty="0">
                <a:solidFill>
                  <a:srgbClr val="0F6B9C"/>
                </a:solidFill>
                <a:effectLst/>
                <a:latin typeface="Kitab"/>
              </a:rPr>
              <a:t>﴿تِسْعًا﴾</a:t>
            </a:r>
            <a:r>
              <a:rPr lang="ar-SA" sz="2800" b="0" i="0" dirty="0">
                <a:solidFill>
                  <a:srgbClr val="222222"/>
                </a:solidFill>
                <a:effectLst/>
                <a:latin typeface="Kitab"/>
              </a:rPr>
              <a:t> بِكَسْرِ التّاءِ، وقَرَأ أبُو عَمْرٍو بِفَتْحِها، وهَذا إخْبارٌ مِنَ اللَّهِ سُبْحانَهُ بِمُدَّةِ لُبْثِهِمْ.</a:t>
            </a:r>
            <a:endParaRPr lang="ar-IQ" sz="2800" b="0" i="0" dirty="0">
              <a:solidFill>
                <a:srgbClr val="02647A"/>
              </a:solidFill>
              <a:effectLst/>
              <a:latin typeface="Kitab"/>
            </a:endParaRPr>
          </a:p>
          <a:p>
            <a:pPr algn="just"/>
            <a:endParaRPr lang="ar-SA" sz="2800" b="0" i="0" dirty="0">
              <a:solidFill>
                <a:srgbClr val="02647A"/>
              </a:solidFill>
              <a:effectLst/>
              <a:latin typeface="Kitab"/>
            </a:endParaRPr>
          </a:p>
        </p:txBody>
      </p:sp>
    </p:spTree>
    <p:extLst>
      <p:ext uri="{BB962C8B-B14F-4D97-AF65-F5344CB8AC3E}">
        <p14:creationId xmlns:p14="http://schemas.microsoft.com/office/powerpoint/2010/main" val="930101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a:extLst>
              <a:ext uri="{FF2B5EF4-FFF2-40B4-BE49-F238E27FC236}">
                <a16:creationId xmlns:a16="http://schemas.microsoft.com/office/drawing/2014/main" id="{1AA4EE26-BE99-448B-9EF8-2ED52AA5A9C6}"/>
              </a:ext>
            </a:extLst>
          </p:cNvPr>
          <p:cNvSpPr txBox="1"/>
          <p:nvPr/>
        </p:nvSpPr>
        <p:spPr>
          <a:xfrm>
            <a:off x="107504" y="0"/>
            <a:ext cx="9036496" cy="9325630"/>
          </a:xfrm>
          <a:prstGeom prst="rect">
            <a:avLst/>
          </a:prstGeom>
          <a:noFill/>
        </p:spPr>
        <p:txBody>
          <a:bodyPr wrap="square">
            <a:spAutoFit/>
          </a:bodyPr>
          <a:lstStyle/>
          <a:p>
            <a:pPr algn="just"/>
            <a:r>
              <a:rPr lang="ar-SA" sz="2400" b="0" i="0" dirty="0">
                <a:solidFill>
                  <a:srgbClr val="02647A"/>
                </a:solidFill>
                <a:effectLst/>
                <a:latin typeface="Kitab"/>
              </a:rPr>
              <a:t>فتح القدير للشوكاني — الشوكاني (١٢٥٠ هـ)</a:t>
            </a:r>
            <a:r>
              <a:rPr lang="ar-IQ" sz="2400" b="0" i="0" dirty="0">
                <a:solidFill>
                  <a:srgbClr val="02647A"/>
                </a:solidFill>
                <a:effectLst/>
                <a:latin typeface="Kitab"/>
              </a:rPr>
              <a:t>.</a:t>
            </a:r>
          </a:p>
          <a:p>
            <a:pPr algn="just"/>
            <a:endParaRPr lang="ar-SA" sz="2400" b="0" i="0" dirty="0">
              <a:solidFill>
                <a:srgbClr val="02647A"/>
              </a:solidFill>
              <a:effectLst/>
              <a:latin typeface="Kitab"/>
            </a:endParaRPr>
          </a:p>
          <a:p>
            <a:pPr algn="just"/>
            <a:r>
              <a:rPr lang="ar-SA" sz="2400" b="0" i="0" dirty="0">
                <a:solidFill>
                  <a:srgbClr val="222222"/>
                </a:solidFill>
                <a:effectLst/>
                <a:latin typeface="Kitab"/>
              </a:rPr>
              <a:t>وانتصب سنين على البدل من ثلاثمائة أو عطف بيان، أو على التمييز وذلك على قراءة التنوين في ثلاثمائة وقرئ بغير تنوين على الإضافة ووضع الجمع موضع المفرد</a:t>
            </a:r>
            <a:r>
              <a:rPr lang="ar-IQ" sz="2400" b="0" i="0" dirty="0">
                <a:solidFill>
                  <a:srgbClr val="222222"/>
                </a:solidFill>
                <a:effectLst/>
                <a:latin typeface="Kitab"/>
              </a:rPr>
              <a:t> </a:t>
            </a:r>
            <a:r>
              <a:rPr lang="ar-IQ" sz="2400" dirty="0">
                <a:solidFill>
                  <a:srgbClr val="222222"/>
                </a:solidFill>
                <a:latin typeface="Kitab"/>
              </a:rPr>
              <a:t>(</a:t>
            </a:r>
            <a:r>
              <a:rPr lang="ar-SA" sz="2400" b="0" i="0" dirty="0">
                <a:solidFill>
                  <a:srgbClr val="02647A"/>
                </a:solidFill>
                <a:effectLst/>
                <a:latin typeface="Kitab"/>
              </a:rPr>
              <a:t>تفسير ابن جزي — ابن جُزَيّ (٧٤١ هـ)</a:t>
            </a:r>
            <a:r>
              <a:rPr lang="ar-IQ" sz="2400" b="0" i="0" dirty="0">
                <a:solidFill>
                  <a:srgbClr val="02647A"/>
                </a:solidFill>
                <a:effectLst/>
                <a:latin typeface="Kitab"/>
              </a:rPr>
              <a:t>.</a:t>
            </a:r>
          </a:p>
          <a:p>
            <a:pPr algn="just"/>
            <a:endParaRPr lang="ar-SA" sz="2400" b="0" i="0" dirty="0">
              <a:solidFill>
                <a:srgbClr val="02647A"/>
              </a:solidFill>
              <a:effectLst/>
              <a:latin typeface="Kitab"/>
            </a:endParaRPr>
          </a:p>
          <a:p>
            <a:pPr algn="just"/>
            <a:r>
              <a:rPr lang="ar-SA" sz="2400" dirty="0"/>
              <a:t>﴿وَلَبِثُوا۟ </a:t>
            </a:r>
            <a:r>
              <a:rPr lang="ar-SA" sz="2400" dirty="0" err="1"/>
              <a:t>فِی</a:t>
            </a:r>
            <a:r>
              <a:rPr lang="ar-SA" sz="2400" dirty="0"/>
              <a:t> </a:t>
            </a:r>
            <a:r>
              <a:rPr lang="ar-SA" sz="2400" dirty="0" err="1"/>
              <a:t>كَهۡفِهِمۡ</a:t>
            </a:r>
            <a:r>
              <a:rPr lang="ar-SA" sz="2400" dirty="0"/>
              <a:t> </a:t>
            </a:r>
            <a:r>
              <a:rPr lang="ar-SA" sz="2400" dirty="0" err="1"/>
              <a:t>ثَلَـٰثَ</a:t>
            </a:r>
            <a:r>
              <a:rPr lang="ar-SA" sz="2400" dirty="0"/>
              <a:t> </a:t>
            </a:r>
            <a:r>
              <a:rPr lang="ar-SA" sz="2400" dirty="0" err="1"/>
              <a:t>مِا۟ئَة</a:t>
            </a:r>
            <a:r>
              <a:rPr lang="ar-SA" sz="2400" dirty="0"/>
              <a:t>ࣲ </a:t>
            </a:r>
            <a:r>
              <a:rPr lang="ar-SA" sz="2400" dirty="0" err="1"/>
              <a:t>سِنِینَ</a:t>
            </a:r>
            <a:r>
              <a:rPr lang="ar-SA" sz="2400" dirty="0"/>
              <a:t> </a:t>
            </a:r>
            <a:r>
              <a:rPr lang="ar-SA" sz="2400" dirty="0" err="1"/>
              <a:t>وَٱزۡدَادُوا</a:t>
            </a:r>
            <a:r>
              <a:rPr lang="ar-SA" sz="2400" dirty="0"/>
              <a:t>۟ </a:t>
            </a:r>
            <a:r>
              <a:rPr lang="ar-SA" sz="2400" dirty="0" err="1"/>
              <a:t>تِسۡعࣰا</a:t>
            </a:r>
            <a:r>
              <a:rPr lang="ar-SA" sz="2400" dirty="0"/>
              <a:t>﴾ [الكهف ٢٥]</a:t>
            </a:r>
          </a:p>
          <a:p>
            <a:pPr algn="just"/>
            <a:endParaRPr lang="ar-SA" sz="2400" dirty="0"/>
          </a:p>
          <a:p>
            <a:pPr algn="just"/>
            <a:r>
              <a:rPr lang="ar-SA" sz="2400" dirty="0"/>
              <a:t>وقوله: ﴿مِائَةٍ سِنِينَ﴾ ﴿مِائَةٍ﴾ </a:t>
            </a:r>
            <a:r>
              <a:rPr lang="ar-SA" sz="2400" dirty="0" err="1"/>
              <a:t>بالتنونين</a:t>
            </a:r>
            <a:r>
              <a:rPr lang="ar-SA" sz="2400" dirty="0"/>
              <a:t>، </a:t>
            </a:r>
            <a:r>
              <a:rPr lang="ar-SA" sz="2400" dirty="0" err="1"/>
              <a:t>و﴿سِنِينَ</a:t>
            </a:r>
            <a:r>
              <a:rPr lang="ar-SA" sz="2400" dirty="0"/>
              <a:t>﴾ عطف بيان </a:t>
            </a:r>
            <a:r>
              <a:rPr lang="ar-SA" sz="2400" dirty="0" err="1"/>
              <a:t>لـ﴿ثَلاثَ</a:t>
            </a:r>
            <a:r>
              <a:rPr lang="ar-SA" sz="2400" dirty="0"/>
              <a:t> مِائَةٍ﴾</a:t>
            </a:r>
          </a:p>
          <a:p>
            <a:pPr algn="just"/>
            <a:endParaRPr lang="ar-SA" sz="2400" dirty="0"/>
          </a:p>
          <a:p>
            <a:pPr algn="just"/>
            <a:r>
              <a:rPr lang="ar-SA" sz="2400" dirty="0"/>
              <a:t>(تفسير ابن عثيمين — ابن عثيمين (١٤٢١ هـ)</a:t>
            </a:r>
            <a:endParaRPr lang="ar-IQ" sz="2400" dirty="0"/>
          </a:p>
          <a:p>
            <a:pPr algn="just"/>
            <a:r>
              <a:rPr lang="ar-IQ" sz="2400" dirty="0"/>
              <a:t>﴿وَلَبِثُوا۟ </a:t>
            </a:r>
            <a:r>
              <a:rPr lang="ar-IQ" sz="2400" dirty="0" err="1"/>
              <a:t>فِی</a:t>
            </a:r>
            <a:r>
              <a:rPr lang="ar-IQ" sz="2400" dirty="0"/>
              <a:t> </a:t>
            </a:r>
            <a:r>
              <a:rPr lang="ar-IQ" sz="2400" dirty="0" err="1"/>
              <a:t>كَهۡفِهِمۡ</a:t>
            </a:r>
            <a:r>
              <a:rPr lang="ar-IQ" sz="2400" dirty="0"/>
              <a:t> </a:t>
            </a:r>
            <a:r>
              <a:rPr lang="ar-IQ" sz="2400" dirty="0" err="1"/>
              <a:t>ثَلَـٰثَ</a:t>
            </a:r>
            <a:r>
              <a:rPr lang="ar-IQ" sz="2400" dirty="0"/>
              <a:t> </a:t>
            </a:r>
            <a:r>
              <a:rPr lang="ar-IQ" sz="2400" dirty="0" err="1"/>
              <a:t>مِا۟ئَة</a:t>
            </a:r>
            <a:r>
              <a:rPr lang="ar-IQ" sz="2400" dirty="0"/>
              <a:t>ࣲ </a:t>
            </a:r>
            <a:r>
              <a:rPr lang="ar-IQ" sz="2400" dirty="0" err="1"/>
              <a:t>سِنِینَ</a:t>
            </a:r>
            <a:r>
              <a:rPr lang="ar-IQ" sz="2400" dirty="0"/>
              <a:t> </a:t>
            </a:r>
            <a:r>
              <a:rPr lang="ar-IQ" sz="2400" dirty="0" err="1"/>
              <a:t>وَٱزۡدَادُوا</a:t>
            </a:r>
            <a:r>
              <a:rPr lang="ar-IQ" sz="2400" dirty="0"/>
              <a:t>۟ </a:t>
            </a:r>
            <a:r>
              <a:rPr lang="ar-IQ" sz="2400" dirty="0" err="1"/>
              <a:t>تِسۡعࣰا</a:t>
            </a:r>
            <a:r>
              <a:rPr lang="ar-IQ" sz="2400" dirty="0"/>
              <a:t>﴾ [الكهف ٢٥]</a:t>
            </a:r>
          </a:p>
          <a:p>
            <a:pPr algn="just"/>
            <a:endParaRPr lang="ar-IQ" sz="2400" dirty="0"/>
          </a:p>
          <a:p>
            <a:pPr algn="just"/>
            <a:r>
              <a:rPr lang="ar-IQ" sz="2400" dirty="0"/>
              <a:t>﴿وَلَبِثُوا في كَهْفِهِمْ ثَلاثَ مِائَةٍ سِنِينَ وازْدادُوا تِسْعًا﴾ يَعْنِي لُبْثَهم فِيهِ أحْياءً مَضْرُوبًا عَلى آذانِهِمْ، وهو بَيانٌ لِما أجْمَلَ قَبْلُ. وقِيلَ إنَّهُ حِكايَةُ كَلامِ أهْلِ الكِتابِ فَإنَّهُمُ اخْتَلَفُوا في مُدَّةِ لُبْثِهِمْ كَما اخْتَلَفُوا في عِدَّتِهِمْ فَقالَ بَعْضُهم ثَلاثَمِائَةٍ وقالَ بَعْضُهم ثَلاثَمِائَةٍ وتِسْعَ سِنِينَ. وقَرَأ حَمْزَةُ والكِسائِيُّ (ثَلاثَمِائَةٍ سِنِينَ) بِالإضافَةِ عَلى وضْعِ الجَمْعِ مَوْضِعَ الواحِدِ، ويُحَسِّنُهُ ها هُنا أنَّ عَلامَةَ الجَمْعِ فِيهِ جَبْرٌ لِما حُذِفَ مِنَ الواحِدِ وأنَّ الأصْلَ في العَدَدِ إضافَتُهُ إلى الجَمْعِ ومَن لَمْ يُضِفْ أبْدَلَ السِّنِينَ مِن ثَلاثِمِائَةٍ.</a:t>
            </a:r>
          </a:p>
          <a:p>
            <a:pPr algn="just"/>
            <a:r>
              <a:rPr lang="ar-IQ" sz="2400" dirty="0"/>
              <a:t>أغلق→ الآية </a:t>
            </a:r>
            <a:r>
              <a:rPr lang="ar-IQ" sz="2400" dirty="0" err="1"/>
              <a:t>السابقةالآية</a:t>
            </a:r>
            <a:r>
              <a:rPr lang="ar-IQ" sz="2400" dirty="0"/>
              <a:t> التالية ←المصدر ↑ </a:t>
            </a:r>
            <a:r>
              <a:rPr lang="ar-IQ" sz="2400" dirty="0" err="1"/>
              <a:t>السابقالمصدر</a:t>
            </a:r>
            <a:r>
              <a:rPr lang="ar-IQ" sz="2400" dirty="0"/>
              <a:t> ↓ التالي</a:t>
            </a:r>
          </a:p>
          <a:p>
            <a:pPr algn="just"/>
            <a:r>
              <a:rPr lang="ar-IQ" sz="2400" dirty="0"/>
              <a:t>حول </a:t>
            </a:r>
            <a:r>
              <a:rPr lang="ar-IQ" sz="2400" dirty="0" err="1"/>
              <a:t>المصدرالتشكيلنسخ</a:t>
            </a:r>
            <a:r>
              <a:rPr lang="ar-IQ" sz="2400" dirty="0"/>
              <a:t> </a:t>
            </a:r>
            <a:r>
              <a:rPr lang="ar-IQ" sz="2400" dirty="0" err="1"/>
              <a:t>المحددا+ا</a:t>
            </a:r>
            <a:r>
              <a:rPr lang="ar-IQ" sz="2400" dirty="0"/>
              <a:t>-</a:t>
            </a:r>
          </a:p>
          <a:p>
            <a:pPr algn="just"/>
            <a:endParaRPr lang="ar-IQ" sz="2400" dirty="0"/>
          </a:p>
          <a:p>
            <a:pPr algn="just"/>
            <a:r>
              <a:rPr lang="ar-IQ" sz="2400" dirty="0"/>
              <a:t>(تفسير البيضاوي — البيضاوي (٦٨٥ هـ))</a:t>
            </a:r>
          </a:p>
          <a:p>
            <a:pPr algn="just"/>
            <a:endParaRPr lang="ar-IQ" sz="2400" dirty="0"/>
          </a:p>
          <a:p>
            <a:pPr algn="just"/>
            <a:endParaRPr lang="ar-IQ" sz="2400" b="0" i="0" dirty="0">
              <a:solidFill>
                <a:srgbClr val="222222"/>
              </a:solidFill>
              <a:effectLst/>
              <a:latin typeface="Kitab"/>
            </a:endParaRPr>
          </a:p>
        </p:txBody>
      </p:sp>
    </p:spTree>
    <p:extLst>
      <p:ext uri="{BB962C8B-B14F-4D97-AF65-F5344CB8AC3E}">
        <p14:creationId xmlns:p14="http://schemas.microsoft.com/office/powerpoint/2010/main" val="3271844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a:extLst>
              <a:ext uri="{FF2B5EF4-FFF2-40B4-BE49-F238E27FC236}">
                <a16:creationId xmlns:a16="http://schemas.microsoft.com/office/drawing/2014/main" id="{12BF763B-EA9C-4008-B1B5-D494F1B47554}"/>
              </a:ext>
            </a:extLst>
          </p:cNvPr>
          <p:cNvSpPr txBox="1"/>
          <p:nvPr/>
        </p:nvSpPr>
        <p:spPr>
          <a:xfrm>
            <a:off x="0" y="0"/>
            <a:ext cx="9144000" cy="7848302"/>
          </a:xfrm>
          <a:prstGeom prst="rect">
            <a:avLst/>
          </a:prstGeom>
          <a:noFill/>
        </p:spPr>
        <p:txBody>
          <a:bodyPr wrap="square">
            <a:spAutoFit/>
          </a:bodyPr>
          <a:lstStyle/>
          <a:p>
            <a:pPr algn="just"/>
            <a:r>
              <a:rPr lang="ar-IQ" sz="2800" dirty="0"/>
              <a:t>﴿وَلَبِثُوا۟ </a:t>
            </a:r>
            <a:r>
              <a:rPr lang="ar-IQ" sz="2800" dirty="0" err="1"/>
              <a:t>فِی</a:t>
            </a:r>
            <a:r>
              <a:rPr lang="ar-IQ" sz="2800" dirty="0"/>
              <a:t> </a:t>
            </a:r>
            <a:r>
              <a:rPr lang="ar-IQ" sz="2800" dirty="0" err="1"/>
              <a:t>كَهۡفِهِمۡ</a:t>
            </a:r>
            <a:r>
              <a:rPr lang="ar-IQ" sz="2800" dirty="0"/>
              <a:t> </a:t>
            </a:r>
            <a:r>
              <a:rPr lang="ar-IQ" sz="2800" dirty="0" err="1"/>
              <a:t>ثَلَـٰثَ</a:t>
            </a:r>
            <a:r>
              <a:rPr lang="ar-IQ" sz="2800" dirty="0"/>
              <a:t> </a:t>
            </a:r>
            <a:r>
              <a:rPr lang="ar-IQ" sz="2800" dirty="0" err="1"/>
              <a:t>مِا۟ئَة</a:t>
            </a:r>
            <a:r>
              <a:rPr lang="ar-IQ" sz="2800" dirty="0"/>
              <a:t>ࣲ </a:t>
            </a:r>
            <a:r>
              <a:rPr lang="ar-IQ" sz="2800" dirty="0" err="1"/>
              <a:t>سِنِینَ</a:t>
            </a:r>
            <a:r>
              <a:rPr lang="ar-IQ" sz="2800" dirty="0"/>
              <a:t> </a:t>
            </a:r>
            <a:r>
              <a:rPr lang="ar-IQ" sz="2800" dirty="0" err="1"/>
              <a:t>وَٱزۡدَادُوا</a:t>
            </a:r>
            <a:r>
              <a:rPr lang="ar-IQ" sz="2800" dirty="0"/>
              <a:t>۟ </a:t>
            </a:r>
            <a:r>
              <a:rPr lang="ar-IQ" sz="2800" dirty="0" err="1"/>
              <a:t>تِسۡعࣰا</a:t>
            </a:r>
            <a:r>
              <a:rPr lang="ar-IQ" sz="2800" dirty="0"/>
              <a:t>﴾ [الكهف ٢٥]</a:t>
            </a:r>
          </a:p>
          <a:p>
            <a:pPr algn="just"/>
            <a:r>
              <a:rPr lang="ar-IQ" sz="2800" dirty="0"/>
              <a:t>قَالَ مُحَمَّد: (سِنِين) عطف على ثَلَاثمِائَة؛ وَهَذَا الْعَطْفُ يُسَمِّيهِ النَّحَوِيُّونَ: عَطْفُ الْبَيَانِ وَالتَّوْكِيدُ.</a:t>
            </a:r>
          </a:p>
          <a:p>
            <a:pPr algn="just"/>
            <a:r>
              <a:rPr lang="ar-IQ" sz="2800" dirty="0"/>
              <a:t>(تفسير ابن أبي زمنين — ابن أبي زمنين (٣٩٩ هـ))</a:t>
            </a:r>
          </a:p>
          <a:p>
            <a:pPr algn="just"/>
            <a:r>
              <a:rPr lang="ar-IQ" sz="2800" dirty="0"/>
              <a:t>﴿وَلَبِثُوا۟ </a:t>
            </a:r>
            <a:r>
              <a:rPr lang="ar-IQ" sz="2800" dirty="0" err="1"/>
              <a:t>فِی</a:t>
            </a:r>
            <a:r>
              <a:rPr lang="ar-IQ" sz="2800" dirty="0"/>
              <a:t> </a:t>
            </a:r>
            <a:r>
              <a:rPr lang="ar-IQ" sz="2800" dirty="0" err="1"/>
              <a:t>كَهۡفِهِمۡ</a:t>
            </a:r>
            <a:r>
              <a:rPr lang="ar-IQ" sz="2800" dirty="0"/>
              <a:t> </a:t>
            </a:r>
            <a:r>
              <a:rPr lang="ar-IQ" sz="2800" dirty="0" err="1"/>
              <a:t>ثَلَـٰثَ</a:t>
            </a:r>
            <a:r>
              <a:rPr lang="ar-IQ" sz="2800" dirty="0"/>
              <a:t> </a:t>
            </a:r>
            <a:r>
              <a:rPr lang="ar-IQ" sz="2800" dirty="0" err="1"/>
              <a:t>مِا۟ئَة</a:t>
            </a:r>
            <a:r>
              <a:rPr lang="ar-IQ" sz="2800" dirty="0"/>
              <a:t>ࣲ </a:t>
            </a:r>
            <a:r>
              <a:rPr lang="ar-IQ" sz="2800" dirty="0" err="1"/>
              <a:t>سِنِینَ</a:t>
            </a:r>
            <a:r>
              <a:rPr lang="ar-IQ" sz="2800" dirty="0"/>
              <a:t> </a:t>
            </a:r>
            <a:r>
              <a:rPr lang="ar-IQ" sz="2800" dirty="0" err="1"/>
              <a:t>وَٱزۡدَادُوا</a:t>
            </a:r>
            <a:r>
              <a:rPr lang="ar-IQ" sz="2800" dirty="0"/>
              <a:t>۟ </a:t>
            </a:r>
            <a:r>
              <a:rPr lang="ar-IQ" sz="2800" dirty="0" err="1"/>
              <a:t>تِسۡعࣰا</a:t>
            </a:r>
            <a:r>
              <a:rPr lang="ar-IQ" sz="2800" dirty="0"/>
              <a:t>﴾ [الكهف ٢٥]</a:t>
            </a:r>
          </a:p>
          <a:p>
            <a:pPr algn="just"/>
            <a:r>
              <a:rPr lang="ar-IQ" sz="2800" dirty="0"/>
              <a:t>وسِنِينَ عَطْفُ بَيانِ </a:t>
            </a:r>
            <a:r>
              <a:rPr lang="ar-IQ" sz="2800" dirty="0" err="1"/>
              <a:t>ثَلَثِمِائَةٍ</a:t>
            </a:r>
            <a:r>
              <a:rPr lang="ar-IQ" sz="2800" dirty="0"/>
              <a:t>، وقِيلَ: بَدَلٌ. وقُرِئَ: عَلى الإضافَةِ وضْعًا لِلْجَمْعِ مَوْضِعَ المُفْرَدِ، ومِمّا يُحَسِّنُهُ هَهُنا أنَّ عَلامَةَ الجَمْعِ فِيهِ جَبْرٌ لِما حُذِفَ في الواحِدِ، وأنَّ الأصْلَ في العَدَدِ إضافَتُهُ إلى الجَمْعِ.</a:t>
            </a:r>
          </a:p>
          <a:p>
            <a:pPr algn="just"/>
            <a:r>
              <a:rPr lang="ar-IQ" sz="2800" dirty="0"/>
              <a:t>(تفسير أبي السعود — أبو السعود (٩٨٢ هـ))</a:t>
            </a:r>
          </a:p>
          <a:p>
            <a:pPr algn="just"/>
            <a:r>
              <a:rPr lang="ar-IQ" sz="2800" dirty="0"/>
              <a:t>﴿وَلَبِثُوا۟ </a:t>
            </a:r>
            <a:r>
              <a:rPr lang="ar-IQ" sz="2800" dirty="0" err="1"/>
              <a:t>فِی</a:t>
            </a:r>
            <a:r>
              <a:rPr lang="ar-IQ" sz="2800" dirty="0"/>
              <a:t> </a:t>
            </a:r>
            <a:r>
              <a:rPr lang="ar-IQ" sz="2800" dirty="0" err="1"/>
              <a:t>كَهۡفِهِمۡ</a:t>
            </a:r>
            <a:r>
              <a:rPr lang="ar-IQ" sz="2800" dirty="0"/>
              <a:t> </a:t>
            </a:r>
            <a:r>
              <a:rPr lang="ar-IQ" sz="2800" dirty="0" err="1"/>
              <a:t>ثَلَـٰثَ</a:t>
            </a:r>
            <a:r>
              <a:rPr lang="ar-IQ" sz="2800" dirty="0"/>
              <a:t> </a:t>
            </a:r>
            <a:r>
              <a:rPr lang="ar-IQ" sz="2800" dirty="0" err="1"/>
              <a:t>مِا۟ئَة</a:t>
            </a:r>
            <a:r>
              <a:rPr lang="ar-IQ" sz="2800" dirty="0"/>
              <a:t>ࣲ </a:t>
            </a:r>
            <a:r>
              <a:rPr lang="ar-IQ" sz="2800" dirty="0" err="1"/>
              <a:t>سِنِینَ</a:t>
            </a:r>
            <a:r>
              <a:rPr lang="ar-IQ" sz="2800" dirty="0"/>
              <a:t> </a:t>
            </a:r>
            <a:r>
              <a:rPr lang="ar-IQ" sz="2800" dirty="0" err="1"/>
              <a:t>وَٱزۡدَادُوا</a:t>
            </a:r>
            <a:r>
              <a:rPr lang="ar-IQ" sz="2800" dirty="0"/>
              <a:t>۟ </a:t>
            </a:r>
            <a:r>
              <a:rPr lang="ar-IQ" sz="2800" dirty="0" err="1"/>
              <a:t>تِسۡعࣰا</a:t>
            </a:r>
            <a:r>
              <a:rPr lang="ar-IQ" sz="2800" dirty="0"/>
              <a:t> (٢٥) قُلِ </a:t>
            </a:r>
            <a:r>
              <a:rPr lang="ar-IQ" sz="2800" dirty="0" err="1"/>
              <a:t>ٱللَّهُ</a:t>
            </a:r>
            <a:r>
              <a:rPr lang="ar-IQ" sz="2800" dirty="0"/>
              <a:t> </a:t>
            </a:r>
            <a:r>
              <a:rPr lang="ar-IQ" sz="2800" dirty="0" err="1"/>
              <a:t>أَعۡلَمُ</a:t>
            </a:r>
            <a:r>
              <a:rPr lang="ar-IQ" sz="2800" dirty="0"/>
              <a:t> بِمَا </a:t>
            </a:r>
            <a:r>
              <a:rPr lang="ar-IQ" sz="2800" dirty="0" err="1"/>
              <a:t>لَبِثُوا۟ۖ</a:t>
            </a:r>
            <a:r>
              <a:rPr lang="ar-IQ" sz="2800" dirty="0"/>
              <a:t> </a:t>
            </a:r>
            <a:r>
              <a:rPr lang="ar-IQ" sz="2800" dirty="0" err="1"/>
              <a:t>لَهُۥ</a:t>
            </a:r>
            <a:r>
              <a:rPr lang="ar-IQ" sz="2800" dirty="0"/>
              <a:t> </a:t>
            </a:r>
            <a:r>
              <a:rPr lang="ar-IQ" sz="2800" dirty="0" err="1"/>
              <a:t>غَیۡبُ</a:t>
            </a:r>
            <a:r>
              <a:rPr lang="ar-IQ" sz="2800" dirty="0"/>
              <a:t> </a:t>
            </a:r>
            <a:r>
              <a:rPr lang="ar-IQ" sz="2800" dirty="0" err="1"/>
              <a:t>ٱلسَّمَـٰوَ</a:t>
            </a:r>
            <a:r>
              <a:rPr lang="ar-IQ" sz="2800" dirty="0"/>
              <a:t> </a:t>
            </a:r>
            <a:r>
              <a:rPr lang="ar-IQ" sz="2800" dirty="0" err="1"/>
              <a:t>ٰ⁠تِ</a:t>
            </a:r>
            <a:r>
              <a:rPr lang="ar-IQ" sz="2800" dirty="0"/>
              <a:t> </a:t>
            </a:r>
            <a:r>
              <a:rPr lang="ar-IQ" sz="2800" dirty="0" err="1"/>
              <a:t>وَٱلۡأَرۡضِۖ</a:t>
            </a:r>
            <a:r>
              <a:rPr lang="ar-IQ" sz="2800" dirty="0"/>
              <a:t> </a:t>
            </a:r>
            <a:r>
              <a:rPr lang="ar-IQ" sz="2800" dirty="0" err="1"/>
              <a:t>أَبۡصِرۡ</a:t>
            </a:r>
            <a:r>
              <a:rPr lang="ar-IQ" sz="2800" dirty="0"/>
              <a:t> </a:t>
            </a:r>
            <a:r>
              <a:rPr lang="ar-IQ" sz="2800" dirty="0" err="1"/>
              <a:t>بِهِۦ</a:t>
            </a:r>
            <a:r>
              <a:rPr lang="ar-IQ" sz="2800" dirty="0"/>
              <a:t> </a:t>
            </a:r>
            <a:r>
              <a:rPr lang="ar-IQ" sz="2800" dirty="0" err="1"/>
              <a:t>وَأَسۡمِعۡۚ</a:t>
            </a:r>
            <a:r>
              <a:rPr lang="ar-IQ" sz="2800" dirty="0"/>
              <a:t> مَا لَهُم مِّن </a:t>
            </a:r>
            <a:r>
              <a:rPr lang="ar-IQ" sz="2800" dirty="0" err="1"/>
              <a:t>دُونِهِۦ</a:t>
            </a:r>
            <a:r>
              <a:rPr lang="ar-IQ" sz="2800" dirty="0"/>
              <a:t> مِن </a:t>
            </a:r>
            <a:r>
              <a:rPr lang="ar-IQ" sz="2800" dirty="0" err="1"/>
              <a:t>وَلِیّ</a:t>
            </a:r>
            <a:r>
              <a:rPr lang="ar-IQ" sz="2800" dirty="0"/>
              <a:t>ࣲ وَلَا </a:t>
            </a:r>
            <a:r>
              <a:rPr lang="ar-IQ" sz="2800" dirty="0" err="1"/>
              <a:t>یُشۡرِكُ</a:t>
            </a:r>
            <a:r>
              <a:rPr lang="ar-IQ" sz="2800" dirty="0"/>
              <a:t> </a:t>
            </a:r>
            <a:r>
              <a:rPr lang="ar-IQ" sz="2800" dirty="0" err="1"/>
              <a:t>فِی</a:t>
            </a:r>
            <a:r>
              <a:rPr lang="ar-IQ" sz="2800" dirty="0"/>
              <a:t> </a:t>
            </a:r>
            <a:r>
              <a:rPr lang="ar-IQ" sz="2800" dirty="0" err="1"/>
              <a:t>حُكۡمِهِۦۤ</a:t>
            </a:r>
            <a:r>
              <a:rPr lang="ar-IQ" sz="2800" dirty="0"/>
              <a:t> </a:t>
            </a:r>
            <a:r>
              <a:rPr lang="ar-IQ" sz="2800" dirty="0" err="1"/>
              <a:t>أَحَدࣰا</a:t>
            </a:r>
            <a:r>
              <a:rPr lang="ar-IQ" sz="2800" dirty="0"/>
              <a:t> (٢٦)﴾ [الكهف ٢٥-٢٦]</a:t>
            </a:r>
          </a:p>
          <a:p>
            <a:pPr algn="just"/>
            <a:r>
              <a:rPr lang="ar-IQ" sz="2800" dirty="0"/>
              <a:t>قرأ حمزة والكسائي ثَلاثَ مِائَةٍ بكسر الهاء بغير تنوين على معنى الإضافة</a:t>
            </a:r>
          </a:p>
          <a:p>
            <a:pPr algn="just"/>
            <a:r>
              <a:rPr lang="ar-IQ" sz="2800" dirty="0"/>
              <a:t>(تفسير السمرقندي — السمرقندي (٣٧٣ هـ))</a:t>
            </a:r>
          </a:p>
          <a:p>
            <a:pPr algn="just"/>
            <a:r>
              <a:rPr lang="ar-IQ" sz="2800" dirty="0"/>
              <a:t>ثلاثمائة سنين مضاف غير منوّن، قرأها حمزة، والكسائي.</a:t>
            </a:r>
          </a:p>
          <a:p>
            <a:pPr algn="just"/>
            <a:r>
              <a:rPr lang="ar-IQ" sz="2800" dirty="0"/>
              <a:t>(تفسير الثعلبي — الثعلبي (٤٢٧ هـ))</a:t>
            </a:r>
          </a:p>
          <a:p>
            <a:pPr algn="just"/>
            <a:endParaRPr lang="ar-IQ" sz="2800" dirty="0"/>
          </a:p>
          <a:p>
            <a:pPr algn="just"/>
            <a:endParaRPr lang="ar-IQ" sz="2800" dirty="0"/>
          </a:p>
        </p:txBody>
      </p:sp>
    </p:spTree>
    <p:extLst>
      <p:ext uri="{BB962C8B-B14F-4D97-AF65-F5344CB8AC3E}">
        <p14:creationId xmlns:p14="http://schemas.microsoft.com/office/powerpoint/2010/main" val="36022168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a:extLst>
              <a:ext uri="{FF2B5EF4-FFF2-40B4-BE49-F238E27FC236}">
                <a16:creationId xmlns:a16="http://schemas.microsoft.com/office/drawing/2014/main" id="{BD0D2D11-164F-4818-AB2C-37C1BAAB5132}"/>
              </a:ext>
            </a:extLst>
          </p:cNvPr>
          <p:cNvSpPr txBox="1"/>
          <p:nvPr/>
        </p:nvSpPr>
        <p:spPr>
          <a:xfrm>
            <a:off x="0" y="0"/>
            <a:ext cx="9144000" cy="4832092"/>
          </a:xfrm>
          <a:prstGeom prst="rect">
            <a:avLst/>
          </a:prstGeom>
          <a:noFill/>
        </p:spPr>
        <p:txBody>
          <a:bodyPr wrap="square">
            <a:spAutoFit/>
          </a:bodyPr>
          <a:lstStyle/>
          <a:p>
            <a:r>
              <a:rPr lang="en-US" sz="2800" dirty="0"/>
              <a:t>﴿</a:t>
            </a:r>
            <a:r>
              <a:rPr lang="en-US" sz="2800" dirty="0" err="1"/>
              <a:t>وَلَبِثُوا</a:t>
            </a:r>
            <a:r>
              <a:rPr lang="en-US" sz="2800" dirty="0"/>
              <a:t>۟ </a:t>
            </a:r>
            <a:r>
              <a:rPr lang="en-US" sz="2800" dirty="0" err="1"/>
              <a:t>فِی</a:t>
            </a:r>
            <a:r>
              <a:rPr lang="en-US" sz="2800" dirty="0"/>
              <a:t> </a:t>
            </a:r>
            <a:r>
              <a:rPr lang="en-US" sz="2800" dirty="0" err="1"/>
              <a:t>كَهۡفِهِمۡ</a:t>
            </a:r>
            <a:r>
              <a:rPr lang="en-US" sz="2800" dirty="0"/>
              <a:t> </a:t>
            </a:r>
            <a:r>
              <a:rPr lang="en-US" sz="2800" dirty="0" err="1"/>
              <a:t>ثَلَـٰثَ</a:t>
            </a:r>
            <a:r>
              <a:rPr lang="en-US" sz="2800" dirty="0"/>
              <a:t> </a:t>
            </a:r>
            <a:r>
              <a:rPr lang="en-US" sz="2800" dirty="0" err="1"/>
              <a:t>مِا۟ئَة</a:t>
            </a:r>
            <a:r>
              <a:rPr lang="en-US" sz="2800" dirty="0"/>
              <a:t>ࣲ </a:t>
            </a:r>
            <a:r>
              <a:rPr lang="en-US" sz="2800" dirty="0" err="1"/>
              <a:t>سِنِینَ</a:t>
            </a:r>
            <a:r>
              <a:rPr lang="en-US" sz="2800" dirty="0"/>
              <a:t> </a:t>
            </a:r>
            <a:r>
              <a:rPr lang="en-US" sz="2800" dirty="0" err="1"/>
              <a:t>وَٱزۡدَادُوا</a:t>
            </a:r>
            <a:r>
              <a:rPr lang="en-US" sz="2800" dirty="0"/>
              <a:t>۟ </a:t>
            </a:r>
            <a:r>
              <a:rPr lang="en-US" sz="2800" dirty="0" err="1"/>
              <a:t>تِسۡعࣰا</a:t>
            </a:r>
            <a:r>
              <a:rPr lang="en-US" sz="2800" dirty="0"/>
              <a:t> (٢٥) </a:t>
            </a:r>
            <a:r>
              <a:rPr lang="en-US" sz="2800" dirty="0" err="1"/>
              <a:t>قُلِ</a:t>
            </a:r>
            <a:r>
              <a:rPr lang="en-US" sz="2800" dirty="0"/>
              <a:t> </a:t>
            </a:r>
            <a:r>
              <a:rPr lang="en-US" sz="2800" dirty="0" err="1"/>
              <a:t>ٱللَّهُ</a:t>
            </a:r>
            <a:r>
              <a:rPr lang="en-US" sz="2800" dirty="0"/>
              <a:t> </a:t>
            </a:r>
            <a:r>
              <a:rPr lang="en-US" sz="2800" dirty="0" err="1"/>
              <a:t>أَعۡلَمُ</a:t>
            </a:r>
            <a:r>
              <a:rPr lang="en-US" sz="2800" dirty="0"/>
              <a:t> </a:t>
            </a:r>
            <a:r>
              <a:rPr lang="en-US" sz="2800" dirty="0" err="1"/>
              <a:t>بِمَا</a:t>
            </a:r>
            <a:r>
              <a:rPr lang="en-US" sz="2800" dirty="0"/>
              <a:t> </a:t>
            </a:r>
            <a:r>
              <a:rPr lang="en-US" sz="2800" dirty="0" err="1"/>
              <a:t>لَبِثُوا۟ۖ</a:t>
            </a:r>
            <a:r>
              <a:rPr lang="en-US" sz="2800" dirty="0"/>
              <a:t> </a:t>
            </a:r>
            <a:r>
              <a:rPr lang="en-US" sz="2800" dirty="0" err="1"/>
              <a:t>لَهُۥ</a:t>
            </a:r>
            <a:r>
              <a:rPr lang="en-US" sz="2800" dirty="0"/>
              <a:t> </a:t>
            </a:r>
            <a:r>
              <a:rPr lang="en-US" sz="2800" dirty="0" err="1"/>
              <a:t>غَیۡبُ</a:t>
            </a:r>
            <a:r>
              <a:rPr lang="en-US" sz="2800" dirty="0"/>
              <a:t> </a:t>
            </a:r>
            <a:r>
              <a:rPr lang="en-US" sz="2800" dirty="0" err="1"/>
              <a:t>ٱلسَّمَـٰوَ</a:t>
            </a:r>
            <a:r>
              <a:rPr lang="en-US" sz="2800" dirty="0"/>
              <a:t> </a:t>
            </a:r>
            <a:r>
              <a:rPr lang="en-US" sz="2800" dirty="0" err="1"/>
              <a:t>ٰ⁠تِ</a:t>
            </a:r>
            <a:r>
              <a:rPr lang="en-US" sz="2800" dirty="0"/>
              <a:t> </a:t>
            </a:r>
            <a:r>
              <a:rPr lang="en-US" sz="2800" dirty="0" err="1"/>
              <a:t>وَٱلۡأَرۡضِۖ</a:t>
            </a:r>
            <a:r>
              <a:rPr lang="en-US" sz="2800" dirty="0"/>
              <a:t> </a:t>
            </a:r>
            <a:r>
              <a:rPr lang="en-US" sz="2800" dirty="0" err="1"/>
              <a:t>أَبۡصِرۡ</a:t>
            </a:r>
            <a:r>
              <a:rPr lang="en-US" sz="2800" dirty="0"/>
              <a:t> </a:t>
            </a:r>
            <a:r>
              <a:rPr lang="en-US" sz="2800" dirty="0" err="1"/>
              <a:t>بِهِۦ</a:t>
            </a:r>
            <a:r>
              <a:rPr lang="en-US" sz="2800" dirty="0"/>
              <a:t> </a:t>
            </a:r>
            <a:r>
              <a:rPr lang="en-US" sz="2800" dirty="0" err="1"/>
              <a:t>وَأَسۡمِعۡۚ</a:t>
            </a:r>
            <a:r>
              <a:rPr lang="en-US" sz="2800" dirty="0"/>
              <a:t> </a:t>
            </a:r>
            <a:r>
              <a:rPr lang="en-US" sz="2800" dirty="0" err="1"/>
              <a:t>مَا</a:t>
            </a:r>
            <a:r>
              <a:rPr lang="en-US" sz="2800" dirty="0"/>
              <a:t> </a:t>
            </a:r>
            <a:r>
              <a:rPr lang="en-US" sz="2800" dirty="0" err="1"/>
              <a:t>لَهُم</a:t>
            </a:r>
            <a:r>
              <a:rPr lang="en-US" sz="2800" dirty="0"/>
              <a:t> </a:t>
            </a:r>
            <a:r>
              <a:rPr lang="en-US" sz="2800" dirty="0" err="1"/>
              <a:t>مِّن</a:t>
            </a:r>
            <a:r>
              <a:rPr lang="en-US" sz="2800" dirty="0"/>
              <a:t> </a:t>
            </a:r>
            <a:r>
              <a:rPr lang="en-US" sz="2800" dirty="0" err="1"/>
              <a:t>دُونِهِۦ</a:t>
            </a:r>
            <a:r>
              <a:rPr lang="en-US" sz="2800" dirty="0"/>
              <a:t> </a:t>
            </a:r>
            <a:r>
              <a:rPr lang="en-US" sz="2800" dirty="0" err="1"/>
              <a:t>مِن</a:t>
            </a:r>
            <a:r>
              <a:rPr lang="en-US" sz="2800" dirty="0"/>
              <a:t> </a:t>
            </a:r>
            <a:r>
              <a:rPr lang="en-US" sz="2800" dirty="0" err="1"/>
              <a:t>وَلِیّ</a:t>
            </a:r>
            <a:r>
              <a:rPr lang="en-US" sz="2800" dirty="0"/>
              <a:t>ࣲ </a:t>
            </a:r>
            <a:r>
              <a:rPr lang="en-US" sz="2800" dirty="0" err="1"/>
              <a:t>وَلَا</a:t>
            </a:r>
            <a:r>
              <a:rPr lang="en-US" sz="2800" dirty="0"/>
              <a:t> </a:t>
            </a:r>
            <a:r>
              <a:rPr lang="en-US" sz="2800" dirty="0" err="1"/>
              <a:t>یُشۡرِكُ</a:t>
            </a:r>
            <a:r>
              <a:rPr lang="en-US" sz="2800" dirty="0"/>
              <a:t> </a:t>
            </a:r>
            <a:r>
              <a:rPr lang="en-US" sz="2800" dirty="0" err="1"/>
              <a:t>فِی</a:t>
            </a:r>
            <a:r>
              <a:rPr lang="en-US" sz="2800" dirty="0"/>
              <a:t> </a:t>
            </a:r>
            <a:r>
              <a:rPr lang="en-US" sz="2800" dirty="0" err="1"/>
              <a:t>حُكۡمِهِۦۤ</a:t>
            </a:r>
            <a:r>
              <a:rPr lang="en-US" sz="2800" dirty="0"/>
              <a:t> </a:t>
            </a:r>
            <a:r>
              <a:rPr lang="en-US" sz="2800" dirty="0" err="1"/>
              <a:t>أَحَدࣰا</a:t>
            </a:r>
            <a:r>
              <a:rPr lang="en-US" sz="2800" dirty="0"/>
              <a:t> (٢٦)﴾ [</a:t>
            </a:r>
            <a:r>
              <a:rPr lang="en-US" sz="2800" dirty="0" err="1"/>
              <a:t>الكهف</a:t>
            </a:r>
            <a:r>
              <a:rPr lang="en-US" sz="2800" dirty="0"/>
              <a:t> ٢٥-٢٦]</a:t>
            </a:r>
          </a:p>
          <a:p>
            <a:endParaRPr lang="en-US" sz="2800" dirty="0"/>
          </a:p>
          <a:p>
            <a:r>
              <a:rPr lang="en-US" sz="2800" dirty="0" err="1"/>
              <a:t>وقالوا</a:t>
            </a:r>
            <a:r>
              <a:rPr lang="en-US" sz="2800" dirty="0"/>
              <a:t> </a:t>
            </a:r>
            <a:r>
              <a:rPr lang="en-US" sz="2800" dirty="0" err="1"/>
              <a:t>لبثوا</a:t>
            </a:r>
            <a:r>
              <a:rPr lang="en-US" sz="2800" dirty="0"/>
              <a:t>. </a:t>
            </a:r>
            <a:r>
              <a:rPr lang="en-US" sz="2800" dirty="0" err="1"/>
              <a:t>وسنين</a:t>
            </a:r>
            <a:r>
              <a:rPr lang="en-US" sz="2800" dirty="0"/>
              <a:t>: </a:t>
            </a:r>
            <a:r>
              <a:rPr lang="en-US" sz="2800" dirty="0" err="1"/>
              <a:t>عطف</a:t>
            </a:r>
            <a:r>
              <a:rPr lang="en-US" sz="2800" dirty="0"/>
              <a:t> </a:t>
            </a:r>
            <a:r>
              <a:rPr lang="en-US" sz="2800" dirty="0" err="1"/>
              <a:t>بيان</a:t>
            </a:r>
            <a:r>
              <a:rPr lang="en-US" sz="2800" dirty="0"/>
              <a:t> </a:t>
            </a:r>
            <a:r>
              <a:rPr lang="en-US" sz="2800" dirty="0" err="1"/>
              <a:t>لثلثمائة</a:t>
            </a:r>
            <a:r>
              <a:rPr lang="en-US" sz="2800" dirty="0"/>
              <a:t>. </a:t>
            </a:r>
            <a:r>
              <a:rPr lang="en-US" sz="2800" dirty="0" err="1"/>
              <a:t>وقرئ</a:t>
            </a:r>
            <a:r>
              <a:rPr lang="en-US" sz="2800" dirty="0"/>
              <a:t>: </a:t>
            </a:r>
            <a:r>
              <a:rPr lang="en-US" sz="2800" dirty="0" err="1"/>
              <a:t>ثلاثمائة</a:t>
            </a:r>
            <a:r>
              <a:rPr lang="en-US" sz="2800" dirty="0"/>
              <a:t> </a:t>
            </a:r>
            <a:r>
              <a:rPr lang="en-US" sz="2800" dirty="0" err="1"/>
              <a:t>سنين</a:t>
            </a:r>
            <a:r>
              <a:rPr lang="en-US" sz="2800" dirty="0"/>
              <a:t>، </a:t>
            </a:r>
            <a:r>
              <a:rPr lang="en-US" sz="2800" dirty="0" err="1"/>
              <a:t>بالإضافة</a:t>
            </a:r>
            <a:r>
              <a:rPr lang="en-US" sz="2800" dirty="0"/>
              <a:t>، </a:t>
            </a:r>
            <a:r>
              <a:rPr lang="en-US" sz="2800" dirty="0" err="1"/>
              <a:t>على</a:t>
            </a:r>
            <a:r>
              <a:rPr lang="en-US" sz="2800" dirty="0"/>
              <a:t> </a:t>
            </a:r>
            <a:r>
              <a:rPr lang="en-US" sz="2800" dirty="0" err="1"/>
              <a:t>وضع</a:t>
            </a:r>
            <a:r>
              <a:rPr lang="en-US" sz="2800" dirty="0"/>
              <a:t> </a:t>
            </a:r>
            <a:r>
              <a:rPr lang="en-US" sz="2800" dirty="0" err="1"/>
              <a:t>الجمع</a:t>
            </a:r>
            <a:r>
              <a:rPr lang="en-US" sz="2800" dirty="0"/>
              <a:t> </a:t>
            </a:r>
            <a:r>
              <a:rPr lang="en-US" sz="2800" dirty="0" err="1"/>
              <a:t>موضع</a:t>
            </a:r>
            <a:r>
              <a:rPr lang="en-US" sz="2800" dirty="0"/>
              <a:t> </a:t>
            </a:r>
            <a:r>
              <a:rPr lang="en-US" sz="2800" dirty="0" err="1"/>
              <a:t>الواحد</a:t>
            </a:r>
            <a:r>
              <a:rPr lang="en-US" sz="2800" dirty="0"/>
              <a:t> </a:t>
            </a:r>
            <a:r>
              <a:rPr lang="en-US" sz="2800" dirty="0" err="1"/>
              <a:t>في</a:t>
            </a:r>
            <a:r>
              <a:rPr lang="en-US" sz="2800" dirty="0"/>
              <a:t> </a:t>
            </a:r>
            <a:r>
              <a:rPr lang="en-US" sz="2800" dirty="0" err="1"/>
              <a:t>التمييز</a:t>
            </a:r>
            <a:r>
              <a:rPr lang="en-US" sz="2800" dirty="0"/>
              <a:t>، </a:t>
            </a:r>
            <a:r>
              <a:rPr lang="en-US" sz="2800" dirty="0" err="1"/>
              <a:t>كقوله</a:t>
            </a:r>
            <a:r>
              <a:rPr lang="en-US" sz="2800" dirty="0"/>
              <a:t> </a:t>
            </a:r>
            <a:r>
              <a:rPr lang="en-US" sz="2800" dirty="0" err="1"/>
              <a:t>بِالْأَخْسَرِينَ</a:t>
            </a:r>
            <a:r>
              <a:rPr lang="en-US" sz="2800" dirty="0"/>
              <a:t> </a:t>
            </a:r>
            <a:r>
              <a:rPr lang="en-US" sz="2800" dirty="0" err="1"/>
              <a:t>أَعْمالًا</a:t>
            </a:r>
            <a:r>
              <a:rPr lang="en-US" sz="2800" dirty="0"/>
              <a:t> </a:t>
            </a:r>
            <a:r>
              <a:rPr lang="en-US" sz="2800" dirty="0" err="1"/>
              <a:t>وفي</a:t>
            </a:r>
            <a:r>
              <a:rPr lang="en-US" sz="2800" dirty="0"/>
              <a:t> </a:t>
            </a:r>
            <a:r>
              <a:rPr lang="en-US" sz="2800" dirty="0" err="1"/>
              <a:t>قراءة</a:t>
            </a:r>
            <a:r>
              <a:rPr lang="en-US" sz="2800" dirty="0"/>
              <a:t> </a:t>
            </a:r>
            <a:r>
              <a:rPr lang="en-US" sz="2800" dirty="0" err="1"/>
              <a:t>أبىّ</a:t>
            </a:r>
            <a:r>
              <a:rPr lang="en-US" sz="2800" dirty="0"/>
              <a:t>: </a:t>
            </a:r>
            <a:r>
              <a:rPr lang="en-US" sz="2800" dirty="0" err="1"/>
              <a:t>ثلاثمائة</a:t>
            </a:r>
            <a:r>
              <a:rPr lang="en-US" sz="2800" dirty="0"/>
              <a:t> </a:t>
            </a:r>
            <a:r>
              <a:rPr lang="en-US" sz="2800" dirty="0" err="1"/>
              <a:t>سنة</a:t>
            </a:r>
            <a:r>
              <a:rPr lang="en-US" sz="2800" dirty="0"/>
              <a:t>. </a:t>
            </a:r>
            <a:r>
              <a:rPr lang="en-US" sz="2800" dirty="0" err="1"/>
              <a:t>تِسْعاً</a:t>
            </a:r>
            <a:r>
              <a:rPr lang="en-US" sz="2800" dirty="0"/>
              <a:t> </a:t>
            </a:r>
            <a:r>
              <a:rPr lang="en-US" sz="2800" dirty="0" err="1"/>
              <a:t>تسع</a:t>
            </a:r>
            <a:r>
              <a:rPr lang="en-US" sz="2800" dirty="0"/>
              <a:t> </a:t>
            </a:r>
            <a:r>
              <a:rPr lang="en-US" sz="2800" dirty="0" err="1"/>
              <a:t>سنين</a:t>
            </a:r>
            <a:r>
              <a:rPr lang="en-US" sz="2800" dirty="0"/>
              <a:t>، </a:t>
            </a:r>
            <a:r>
              <a:rPr lang="en-US" sz="2800" dirty="0" err="1"/>
              <a:t>لأن</a:t>
            </a:r>
            <a:r>
              <a:rPr lang="en-US" sz="2800" dirty="0"/>
              <a:t> </a:t>
            </a:r>
            <a:r>
              <a:rPr lang="en-US" sz="2800" dirty="0" err="1"/>
              <a:t>ما</a:t>
            </a:r>
            <a:r>
              <a:rPr lang="en-US" sz="2800" dirty="0"/>
              <a:t> </a:t>
            </a:r>
            <a:r>
              <a:rPr lang="en-US" sz="2800" dirty="0" err="1"/>
              <a:t>قبله</a:t>
            </a:r>
            <a:r>
              <a:rPr lang="en-US" sz="2800" dirty="0"/>
              <a:t> </a:t>
            </a:r>
            <a:r>
              <a:rPr lang="en-US" sz="2800" dirty="0" err="1"/>
              <a:t>يدل</a:t>
            </a:r>
            <a:r>
              <a:rPr lang="en-US" sz="2800" dirty="0"/>
              <a:t> </a:t>
            </a:r>
            <a:r>
              <a:rPr lang="en-US" sz="2800" dirty="0" err="1"/>
              <a:t>عليه</a:t>
            </a:r>
            <a:endParaRPr lang="en-US" sz="2800" dirty="0"/>
          </a:p>
          <a:p>
            <a:endParaRPr lang="en-US" sz="2800" dirty="0"/>
          </a:p>
          <a:p>
            <a:r>
              <a:rPr lang="en-US" sz="2800" dirty="0"/>
              <a:t>(</a:t>
            </a:r>
            <a:r>
              <a:rPr lang="en-US" sz="2800" dirty="0" err="1"/>
              <a:t>الكشاف</a:t>
            </a:r>
            <a:r>
              <a:rPr lang="en-US" sz="2800" dirty="0"/>
              <a:t> </a:t>
            </a:r>
            <a:r>
              <a:rPr lang="en-US" sz="2800" dirty="0" err="1"/>
              <a:t>للزمخشري</a:t>
            </a:r>
            <a:r>
              <a:rPr lang="en-US" sz="2800" dirty="0"/>
              <a:t> — </a:t>
            </a:r>
            <a:r>
              <a:rPr lang="en-US" sz="2800" dirty="0" err="1"/>
              <a:t>الزمخشري</a:t>
            </a:r>
            <a:r>
              <a:rPr lang="en-US" sz="2800" dirty="0"/>
              <a:t> (٥٣٨ هـ))</a:t>
            </a:r>
            <a:endParaRPr lang="ar-IQ" sz="2800" dirty="0"/>
          </a:p>
          <a:p>
            <a:endParaRPr lang="ar-IQ" sz="2800" dirty="0"/>
          </a:p>
          <a:p>
            <a:endParaRPr lang="en-US" sz="2800" dirty="0"/>
          </a:p>
        </p:txBody>
      </p:sp>
    </p:spTree>
    <p:extLst>
      <p:ext uri="{BB962C8B-B14F-4D97-AF65-F5344CB8AC3E}">
        <p14:creationId xmlns:p14="http://schemas.microsoft.com/office/powerpoint/2010/main" val="25370548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style>
          <a:lnRef idx="1">
            <a:schemeClr val="accent4"/>
          </a:lnRef>
          <a:fillRef idx="2">
            <a:schemeClr val="accent4"/>
          </a:fillRef>
          <a:effectRef idx="1">
            <a:schemeClr val="accent4"/>
          </a:effectRef>
          <a:fontRef idx="minor">
            <a:schemeClr val="dk1"/>
          </a:fontRef>
        </p:style>
        <p:txBody>
          <a:bodyPr/>
          <a:lstStyle/>
          <a:p>
            <a:pPr marL="0" indent="0">
              <a:buNone/>
            </a:pPr>
            <a:endParaRPr lang="ar-SA" dirty="0"/>
          </a:p>
        </p:txBody>
      </p:sp>
      <p:sp>
        <p:nvSpPr>
          <p:cNvPr id="4" name="مستطيل مخدوش من كلا الطرفين 3"/>
          <p:cNvSpPr/>
          <p:nvPr/>
        </p:nvSpPr>
        <p:spPr>
          <a:xfrm>
            <a:off x="2411760" y="1684851"/>
            <a:ext cx="4608512" cy="2520280"/>
          </a:xfrm>
          <a:prstGeom prst="snip2Same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dirty="0">
                <a:solidFill>
                  <a:srgbClr val="FF0000"/>
                </a:solidFill>
              </a:rPr>
              <a:t>ثانياً</a:t>
            </a:r>
            <a:r>
              <a:rPr lang="ar-SA" sz="4800" dirty="0">
                <a:solidFill>
                  <a:srgbClr val="7030A0"/>
                </a:solidFill>
              </a:rPr>
              <a:t> : أنواع التّمييز الملحوظ (النسبة)</a:t>
            </a:r>
          </a:p>
        </p:txBody>
      </p:sp>
    </p:spTree>
    <p:extLst>
      <p:ext uri="{BB962C8B-B14F-4D97-AF65-F5344CB8AC3E}">
        <p14:creationId xmlns:p14="http://schemas.microsoft.com/office/powerpoint/2010/main" val="1970549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style>
          <a:lnRef idx="1">
            <a:schemeClr val="accent5"/>
          </a:lnRef>
          <a:fillRef idx="2">
            <a:schemeClr val="accent5"/>
          </a:fillRef>
          <a:effectRef idx="1">
            <a:schemeClr val="accent5"/>
          </a:effectRef>
          <a:fontRef idx="minor">
            <a:schemeClr val="dk1"/>
          </a:fontRef>
        </p:style>
        <p:txBody>
          <a:bodyPr>
            <a:normAutofit/>
          </a:bodyPr>
          <a:lstStyle/>
          <a:p>
            <a:pPr algn="ctr" rtl="1"/>
            <a:endParaRPr lang="ar-SA" sz="4800" dirty="0"/>
          </a:p>
          <a:p>
            <a:pPr algn="ctr" rtl="1"/>
            <a:r>
              <a:rPr lang="ar-SA" sz="4800" dirty="0"/>
              <a:t>اشتريت رطلاً بلحاً</a:t>
            </a:r>
          </a:p>
          <a:p>
            <a:pPr marL="0" indent="0" algn="r" rtl="1">
              <a:buNone/>
            </a:pPr>
            <a:endParaRPr lang="ar-SA" sz="4800" dirty="0"/>
          </a:p>
          <a:p>
            <a:pPr marL="0" indent="0" algn="r" rtl="1">
              <a:buNone/>
            </a:pPr>
            <a:r>
              <a:rPr lang="ar-SA" sz="4800" dirty="0"/>
              <a:t>                </a:t>
            </a:r>
            <a:r>
              <a:rPr lang="ar-SA" dirty="0"/>
              <a:t>المُميَّز                     </a:t>
            </a:r>
            <a:r>
              <a:rPr lang="ar-IQ" dirty="0"/>
              <a:t>                     </a:t>
            </a:r>
            <a:r>
              <a:rPr lang="ar-SA" dirty="0"/>
              <a:t>            التّمييز</a:t>
            </a:r>
          </a:p>
        </p:txBody>
      </p:sp>
      <p:cxnSp>
        <p:nvCxnSpPr>
          <p:cNvPr id="5" name="رابط كسهم مستقيم 4"/>
          <p:cNvCxnSpPr/>
          <p:nvPr/>
        </p:nvCxnSpPr>
        <p:spPr>
          <a:xfrm>
            <a:off x="4139952" y="2060848"/>
            <a:ext cx="1944216" cy="10801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رابط كسهم مستقيم 6"/>
          <p:cNvCxnSpPr/>
          <p:nvPr/>
        </p:nvCxnSpPr>
        <p:spPr>
          <a:xfrm flipH="1">
            <a:off x="1691680" y="2060848"/>
            <a:ext cx="1368152" cy="12241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61999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761" y="0"/>
            <a:ext cx="9144000" cy="6858000"/>
          </a:xfrm>
        </p:spPr>
        <p:style>
          <a:lnRef idx="1">
            <a:schemeClr val="dk1"/>
          </a:lnRef>
          <a:fillRef idx="2">
            <a:schemeClr val="dk1"/>
          </a:fillRef>
          <a:effectRef idx="1">
            <a:schemeClr val="dk1"/>
          </a:effectRef>
          <a:fontRef idx="minor">
            <a:schemeClr val="dk1"/>
          </a:fontRef>
        </p:style>
        <p:txBody>
          <a:bodyPr>
            <a:normAutofit/>
          </a:bodyPr>
          <a:lstStyle/>
          <a:p>
            <a:pPr marL="0" indent="0" algn="r" rtl="1">
              <a:buNone/>
            </a:pPr>
            <a:endParaRPr lang="ar-SA" dirty="0"/>
          </a:p>
          <a:p>
            <a:pPr marL="0" indent="0" algn="r" rtl="1">
              <a:buNone/>
            </a:pPr>
            <a:r>
              <a:rPr lang="ar-SA" dirty="0"/>
              <a:t> </a:t>
            </a:r>
            <a:r>
              <a:rPr lang="ar-SA" sz="4400" b="1" dirty="0">
                <a:solidFill>
                  <a:srgbClr val="FF0000"/>
                </a:solidFill>
              </a:rPr>
              <a:t>تمييز النسبة </a:t>
            </a:r>
            <a:r>
              <a:rPr lang="ar-SA" dirty="0"/>
              <a:t>: </a:t>
            </a:r>
            <a:r>
              <a:rPr lang="ar-SA" sz="4000" b="1" dirty="0">
                <a:solidFill>
                  <a:srgbClr val="00B050"/>
                </a:solidFill>
              </a:rPr>
              <a:t>ما كان مفسراً لجملة مبهمة النّسبة </a:t>
            </a:r>
            <a:r>
              <a:rPr lang="ar-SA" dirty="0"/>
              <a:t>.</a:t>
            </a:r>
            <a:endParaRPr lang="ar-IQ" dirty="0"/>
          </a:p>
          <a:p>
            <a:pPr marL="0" indent="0" algn="just" rtl="1">
              <a:buNone/>
            </a:pPr>
            <a:r>
              <a:rPr lang="ar-SA" sz="2800" b="0" i="0" dirty="0">
                <a:solidFill>
                  <a:srgbClr val="333333"/>
                </a:solidFill>
                <a:effectLst/>
                <a:latin typeface="DroidArabicKufi-Regular"/>
              </a:rPr>
              <a:t>هو المسوق لبيان إبهام في مضمون جملة لا في لفظة واحدة، نحو: "ازددت عزيمة" فالازدياد قد يكون في المال، العلم، الشك، الحماس، فالتمييز عزيمةً جاء يفسر المبهم القابل للتعدد، ويحدد أن الزيادة كانت في العزيمة لا في شيء آخر، ويكثر تمييز النسبة بعد ما يفيد التعجب، نحو: "لله دَرُّه رجلًا!"، وبعد أفعل التفضيل، نحو: "أنت أكثر مني مالًا"، </a:t>
            </a:r>
            <a:endParaRPr lang="ar-IQ" sz="2800" b="0" i="0" dirty="0">
              <a:solidFill>
                <a:srgbClr val="333333"/>
              </a:solidFill>
              <a:effectLst/>
              <a:latin typeface="DroidArabicKufi-Regular"/>
            </a:endParaRPr>
          </a:p>
          <a:p>
            <a:pPr marL="0" indent="0" algn="just" rtl="1">
              <a:buNone/>
            </a:pPr>
            <a:r>
              <a:rPr lang="ar-SA" sz="2800" u="sng" dirty="0"/>
              <a:t>مثال</a:t>
            </a:r>
            <a:r>
              <a:rPr lang="ar-SA" sz="2800" dirty="0"/>
              <a:t> : </a:t>
            </a:r>
            <a:endParaRPr lang="ar-IQ" dirty="0"/>
          </a:p>
          <a:p>
            <a:pPr marL="0" indent="0" algn="just" rtl="1">
              <a:buNone/>
            </a:pPr>
            <a:r>
              <a:rPr lang="ar-SA" dirty="0"/>
              <a:t> </a:t>
            </a:r>
            <a:r>
              <a:rPr lang="ar-SA" sz="4000" dirty="0">
                <a:solidFill>
                  <a:srgbClr val="0070C0"/>
                </a:solidFill>
              </a:rPr>
              <a:t>(هدأ محمّدٌ نفساً ).</a:t>
            </a:r>
          </a:p>
          <a:p>
            <a:pPr marL="0" indent="0" algn="r" rtl="1">
              <a:buNone/>
            </a:pPr>
            <a:r>
              <a:rPr lang="ar-SA" sz="3200" dirty="0"/>
              <a:t>نسبة الهدوء إلى محمد مبهمة ، تحتمل أشياء كثيرة ، وقد أزلنا الإبهام بقولنا : ( نفساً ) .</a:t>
            </a:r>
          </a:p>
        </p:txBody>
      </p:sp>
    </p:spTree>
    <p:extLst>
      <p:ext uri="{BB962C8B-B14F-4D97-AF65-F5344CB8AC3E}">
        <p14:creationId xmlns:p14="http://schemas.microsoft.com/office/powerpoint/2010/main" val="24650927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a:solidFill>
            <a:schemeClr val="accent6">
              <a:lumMod val="20000"/>
              <a:lumOff val="80000"/>
            </a:schemeClr>
          </a:solidFill>
        </p:spPr>
        <p:txBody>
          <a:bodyPr/>
          <a:lstStyle/>
          <a:p>
            <a:pPr marL="0" indent="0">
              <a:buNone/>
            </a:pPr>
            <a:r>
              <a:rPr lang="ar-SA" dirty="0"/>
              <a:t> </a:t>
            </a:r>
            <a:r>
              <a:rPr lang="ar-SA" sz="4800" dirty="0"/>
              <a:t>        </a:t>
            </a:r>
            <a:r>
              <a:rPr lang="ar-SA" sz="4800" dirty="0">
                <a:solidFill>
                  <a:schemeClr val="accent6">
                    <a:lumMod val="75000"/>
                  </a:schemeClr>
                </a:solidFill>
              </a:rPr>
              <a:t>أقسام التّمييز الملحوظ ( النسبة ) </a:t>
            </a:r>
          </a:p>
          <a:p>
            <a:pPr marL="0" indent="0">
              <a:buNone/>
            </a:pPr>
            <a:endParaRPr lang="ar-SA" sz="4800" dirty="0"/>
          </a:p>
        </p:txBody>
      </p:sp>
      <p:sp>
        <p:nvSpPr>
          <p:cNvPr id="4" name="مخطط انسيابي: محطة طرفية 3"/>
          <p:cNvSpPr/>
          <p:nvPr/>
        </p:nvSpPr>
        <p:spPr>
          <a:xfrm>
            <a:off x="3347864" y="1628800"/>
            <a:ext cx="5103418" cy="949824"/>
          </a:xfrm>
          <a:prstGeom prst="flowChartTerminator">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a:solidFill>
                  <a:schemeClr val="accent3"/>
                </a:solidFill>
              </a:rPr>
              <a:t>محوّل عن فاعل</a:t>
            </a:r>
          </a:p>
        </p:txBody>
      </p:sp>
      <p:sp>
        <p:nvSpPr>
          <p:cNvPr id="5" name="مخطط انسيابي: محطة طرفية 4"/>
          <p:cNvSpPr/>
          <p:nvPr/>
        </p:nvSpPr>
        <p:spPr>
          <a:xfrm>
            <a:off x="2195736" y="3284984"/>
            <a:ext cx="5328592" cy="932741"/>
          </a:xfrm>
          <a:prstGeom prst="flowChartTerminator">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a:solidFill>
                  <a:schemeClr val="accent3"/>
                </a:solidFill>
              </a:rPr>
              <a:t>محوّل  عن مفعول</a:t>
            </a:r>
          </a:p>
        </p:txBody>
      </p:sp>
      <p:sp>
        <p:nvSpPr>
          <p:cNvPr id="6" name="مخطط انسيابي: محطة طرفية 5"/>
          <p:cNvSpPr/>
          <p:nvPr/>
        </p:nvSpPr>
        <p:spPr>
          <a:xfrm>
            <a:off x="179512" y="4943304"/>
            <a:ext cx="5112568" cy="891536"/>
          </a:xfrm>
          <a:prstGeom prst="flowChartTermina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a:solidFill>
                  <a:schemeClr val="accent3"/>
                </a:solidFill>
              </a:rPr>
              <a:t>محول عن مبتدأ</a:t>
            </a:r>
          </a:p>
        </p:txBody>
      </p:sp>
    </p:spTree>
    <p:extLst>
      <p:ext uri="{BB962C8B-B14F-4D97-AF65-F5344CB8AC3E}">
        <p14:creationId xmlns:p14="http://schemas.microsoft.com/office/powerpoint/2010/main" val="40130179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741368"/>
          </a:xfrm>
          <a:solidFill>
            <a:schemeClr val="accent3">
              <a:lumMod val="60000"/>
              <a:lumOff val="40000"/>
            </a:schemeClr>
          </a:solidFill>
        </p:spPr>
        <p:txBody>
          <a:bodyPr/>
          <a:lstStyle/>
          <a:p>
            <a:pPr marL="0" indent="0">
              <a:buNone/>
            </a:pPr>
            <a:endParaRPr lang="ar-SA" dirty="0"/>
          </a:p>
        </p:txBody>
      </p:sp>
      <p:sp>
        <p:nvSpPr>
          <p:cNvPr id="4" name="موجة مزدوجة 3"/>
          <p:cNvSpPr/>
          <p:nvPr/>
        </p:nvSpPr>
        <p:spPr>
          <a:xfrm>
            <a:off x="755576" y="1378496"/>
            <a:ext cx="7488832" cy="2868938"/>
          </a:xfrm>
          <a:prstGeom prst="doubleWave">
            <a:avLst>
              <a:gd name="adj1" fmla="val 6250"/>
              <a:gd name="adj2" fmla="val 2075"/>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b="1" dirty="0">
                <a:solidFill>
                  <a:schemeClr val="tx1"/>
                </a:solidFill>
              </a:rPr>
              <a:t>المحول عن فاعل</a:t>
            </a:r>
          </a:p>
        </p:txBody>
      </p:sp>
    </p:spTree>
    <p:extLst>
      <p:ext uri="{BB962C8B-B14F-4D97-AF65-F5344CB8AC3E}">
        <p14:creationId xmlns:p14="http://schemas.microsoft.com/office/powerpoint/2010/main" val="12529911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style>
          <a:lnRef idx="1">
            <a:schemeClr val="dk1"/>
          </a:lnRef>
          <a:fillRef idx="2">
            <a:schemeClr val="dk1"/>
          </a:fillRef>
          <a:effectRef idx="1">
            <a:schemeClr val="dk1"/>
          </a:effectRef>
          <a:fontRef idx="minor">
            <a:schemeClr val="dk1"/>
          </a:fontRef>
        </p:style>
        <p:txBody>
          <a:bodyPr/>
          <a:lstStyle/>
          <a:p>
            <a:pPr marL="0" indent="0" algn="r" rtl="1">
              <a:buNone/>
            </a:pPr>
            <a:endParaRPr lang="ar-SA" dirty="0"/>
          </a:p>
          <a:p>
            <a:pPr marL="0" indent="0" algn="r" rtl="1">
              <a:buNone/>
            </a:pPr>
            <a:r>
              <a:rPr lang="ar-SA" dirty="0"/>
              <a:t> </a:t>
            </a:r>
            <a:r>
              <a:rPr lang="ar-SA" sz="4800" b="1" dirty="0"/>
              <a:t>قال تعالى: </a:t>
            </a:r>
            <a:r>
              <a:rPr lang="ar-SA" sz="4400" b="1" dirty="0"/>
              <a:t>(قال ربِّ إنّي وهن العظمُ منّي واشتعل الرأسُ </a:t>
            </a:r>
            <a:r>
              <a:rPr lang="ar-SA" sz="4400" b="1" dirty="0">
                <a:solidFill>
                  <a:srgbClr val="FF0000"/>
                </a:solidFill>
              </a:rPr>
              <a:t>شيباً</a:t>
            </a:r>
            <a:r>
              <a:rPr lang="ar-SA" sz="4400" b="1" dirty="0"/>
              <a:t> ولم أكُن بدعائك ربِّ شقيّا  ) </a:t>
            </a:r>
          </a:p>
          <a:p>
            <a:pPr marL="0" indent="0" algn="r" rtl="1">
              <a:buNone/>
            </a:pPr>
            <a:endParaRPr lang="ar-SA" sz="4400" b="1" dirty="0"/>
          </a:p>
          <a:p>
            <a:pPr marL="0" indent="0" algn="r" rtl="1">
              <a:buNone/>
            </a:pPr>
            <a:r>
              <a:rPr lang="ar-SA" sz="2800" dirty="0"/>
              <a:t> الأصل : (واشتعل شيبُ الرأس )</a:t>
            </a:r>
          </a:p>
          <a:p>
            <a:pPr marL="0" indent="0" algn="r" rtl="1">
              <a:buNone/>
            </a:pPr>
            <a:endParaRPr lang="ar-SA" sz="2800" dirty="0"/>
          </a:p>
          <a:p>
            <a:pPr marL="0" indent="0" algn="r" rtl="1">
              <a:buNone/>
            </a:pPr>
            <a:r>
              <a:rPr lang="ar-SA" sz="2000" dirty="0"/>
              <a:t>                                فاعل</a:t>
            </a:r>
          </a:p>
        </p:txBody>
      </p:sp>
      <p:cxnSp>
        <p:nvCxnSpPr>
          <p:cNvPr id="5" name="رابط كسهم مستقيم 4"/>
          <p:cNvCxnSpPr/>
          <p:nvPr/>
        </p:nvCxnSpPr>
        <p:spPr>
          <a:xfrm>
            <a:off x="6660232" y="3933056"/>
            <a:ext cx="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16208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style>
          <a:lnRef idx="1">
            <a:schemeClr val="dk1"/>
          </a:lnRef>
          <a:fillRef idx="2">
            <a:schemeClr val="dk1"/>
          </a:fillRef>
          <a:effectRef idx="1">
            <a:schemeClr val="dk1"/>
          </a:effectRef>
          <a:fontRef idx="minor">
            <a:schemeClr val="dk1"/>
          </a:fontRef>
        </p:style>
        <p:txBody>
          <a:bodyPr>
            <a:normAutofit/>
          </a:bodyPr>
          <a:lstStyle/>
          <a:p>
            <a:pPr marL="0" indent="0" algn="r" rtl="1">
              <a:buNone/>
            </a:pPr>
            <a:r>
              <a:rPr lang="ar-SA" sz="3600" dirty="0"/>
              <a:t> </a:t>
            </a:r>
          </a:p>
          <a:p>
            <a:pPr marL="0" indent="0" algn="r" rtl="1">
              <a:buNone/>
            </a:pPr>
            <a:r>
              <a:rPr lang="ar-SA" sz="3600" dirty="0"/>
              <a:t>     </a:t>
            </a:r>
            <a:r>
              <a:rPr lang="ar-SA" sz="6000" b="1" dirty="0"/>
              <a:t>-    طاب محمّدٌ </a:t>
            </a:r>
            <a:r>
              <a:rPr lang="ar-SA" sz="6000" b="1" dirty="0">
                <a:solidFill>
                  <a:srgbClr val="FF0000"/>
                </a:solidFill>
              </a:rPr>
              <a:t>نفساً </a:t>
            </a:r>
            <a:r>
              <a:rPr lang="ar-SA" sz="6000" b="1" dirty="0"/>
              <a:t>.</a:t>
            </a:r>
          </a:p>
          <a:p>
            <a:pPr marL="0" indent="0" algn="r" rtl="1">
              <a:buNone/>
            </a:pPr>
            <a:r>
              <a:rPr lang="ar-SA" sz="3600" dirty="0"/>
              <a:t>                                                     تمييز</a:t>
            </a:r>
          </a:p>
          <a:p>
            <a:pPr marL="0" indent="0" algn="r" rtl="1">
              <a:buNone/>
            </a:pPr>
            <a:endParaRPr lang="ar-SA" sz="3600" u="sng" dirty="0"/>
          </a:p>
          <a:p>
            <a:pPr marL="0" indent="0" algn="r" rtl="1">
              <a:buNone/>
            </a:pPr>
            <a:r>
              <a:rPr lang="ar-SA" sz="3600" dirty="0"/>
              <a:t>    </a:t>
            </a:r>
            <a:r>
              <a:rPr lang="ar-SA" sz="3600" u="sng" dirty="0"/>
              <a:t>الأصل</a:t>
            </a:r>
            <a:r>
              <a:rPr lang="ar-SA" sz="3600" dirty="0"/>
              <a:t> :  طابتْ نفسُ محمدٍ .</a:t>
            </a:r>
          </a:p>
          <a:p>
            <a:pPr marL="0" indent="0" algn="r" rtl="1">
              <a:buNone/>
            </a:pPr>
            <a:endParaRPr lang="ar-SA" sz="3600" dirty="0"/>
          </a:p>
          <a:p>
            <a:pPr marL="0" indent="0" algn="r" rtl="1">
              <a:buNone/>
            </a:pPr>
            <a:r>
              <a:rPr lang="ar-SA" sz="3600" dirty="0"/>
              <a:t>                                 فاعل</a:t>
            </a:r>
          </a:p>
        </p:txBody>
      </p:sp>
      <p:cxnSp>
        <p:nvCxnSpPr>
          <p:cNvPr id="7" name="رابط كسهم مستقيم 6"/>
          <p:cNvCxnSpPr/>
          <p:nvPr/>
        </p:nvCxnSpPr>
        <p:spPr>
          <a:xfrm>
            <a:off x="4599891" y="4581128"/>
            <a:ext cx="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رابط كسهم مستقيم 8"/>
          <p:cNvCxnSpPr/>
          <p:nvPr/>
        </p:nvCxnSpPr>
        <p:spPr>
          <a:xfrm>
            <a:off x="5364088" y="1052736"/>
            <a:ext cx="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 name="رابط كسهم مستقيم 4">
            <a:extLst>
              <a:ext uri="{FF2B5EF4-FFF2-40B4-BE49-F238E27FC236}">
                <a16:creationId xmlns:a16="http://schemas.microsoft.com/office/drawing/2014/main" id="{00AE335F-11A8-484D-841A-DE4B3FC313BE}"/>
              </a:ext>
            </a:extLst>
          </p:cNvPr>
          <p:cNvCxnSpPr>
            <a:cxnSpLocks/>
          </p:cNvCxnSpPr>
          <p:nvPr/>
        </p:nvCxnSpPr>
        <p:spPr>
          <a:xfrm flipH="1">
            <a:off x="2771800" y="1628800"/>
            <a:ext cx="936104"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94214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741368"/>
          </a:xfrm>
        </p:spPr>
        <p:style>
          <a:lnRef idx="1">
            <a:schemeClr val="dk1"/>
          </a:lnRef>
          <a:fillRef idx="1002">
            <a:schemeClr val="lt2"/>
          </a:fillRef>
          <a:effectRef idx="1">
            <a:schemeClr val="dk1"/>
          </a:effectRef>
          <a:fontRef idx="minor">
            <a:schemeClr val="dk1"/>
          </a:fontRef>
        </p:style>
        <p:txBody>
          <a:bodyPr/>
          <a:lstStyle/>
          <a:p>
            <a:pPr marL="0" indent="0" algn="r" rtl="1">
              <a:buNone/>
            </a:pPr>
            <a:endParaRPr lang="ar-SA" dirty="0"/>
          </a:p>
          <a:p>
            <a:pPr marL="0" indent="0" algn="r" rtl="1">
              <a:buNone/>
            </a:pPr>
            <a:r>
              <a:rPr lang="ar-SA" dirty="0"/>
              <a:t>  -    </a:t>
            </a:r>
            <a:r>
              <a:rPr lang="ar-SA" sz="4800" b="1" dirty="0"/>
              <a:t>طابت الصحراء </a:t>
            </a:r>
            <a:r>
              <a:rPr lang="ar-SA" sz="4800" b="1" dirty="0">
                <a:solidFill>
                  <a:srgbClr val="FF0000"/>
                </a:solidFill>
              </a:rPr>
              <a:t>هواءً</a:t>
            </a:r>
          </a:p>
          <a:p>
            <a:pPr marL="0" indent="0" algn="r" rtl="1">
              <a:buNone/>
            </a:pPr>
            <a:endParaRPr lang="ar-SA" sz="4800" b="1" dirty="0">
              <a:solidFill>
                <a:srgbClr val="FF0000"/>
              </a:solidFill>
            </a:endParaRPr>
          </a:p>
          <a:p>
            <a:pPr marL="0" indent="0" algn="r" rtl="1">
              <a:buNone/>
            </a:pPr>
            <a:r>
              <a:rPr lang="ar-SA" sz="2000" b="1" dirty="0"/>
              <a:t>                                                        تمييز منصوب</a:t>
            </a:r>
          </a:p>
          <a:p>
            <a:pPr marL="0" indent="0" algn="r" rtl="1">
              <a:buNone/>
            </a:pPr>
            <a:endParaRPr lang="ar-SA" sz="2000" b="1" dirty="0"/>
          </a:p>
          <a:p>
            <a:pPr marL="0" indent="0" algn="r" rtl="1">
              <a:buNone/>
            </a:pPr>
            <a:r>
              <a:rPr lang="ar-SA" sz="2000" b="1" dirty="0"/>
              <a:t>    </a:t>
            </a:r>
            <a:r>
              <a:rPr lang="ar-SA" sz="2000" b="1" u="sng" dirty="0"/>
              <a:t> </a:t>
            </a:r>
            <a:r>
              <a:rPr lang="ar-SA" sz="2800" u="sng" dirty="0"/>
              <a:t>الأصل </a:t>
            </a:r>
            <a:r>
              <a:rPr lang="ar-SA" sz="2800" dirty="0"/>
              <a:t>: طاب هواءُ الصحراء .</a:t>
            </a:r>
          </a:p>
        </p:txBody>
      </p:sp>
      <p:cxnSp>
        <p:nvCxnSpPr>
          <p:cNvPr id="5" name="رابط كسهم مستقيم 4"/>
          <p:cNvCxnSpPr/>
          <p:nvPr/>
        </p:nvCxnSpPr>
        <p:spPr>
          <a:xfrm>
            <a:off x="4572000" y="1268760"/>
            <a:ext cx="0"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22172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style>
          <a:lnRef idx="1">
            <a:schemeClr val="accent2"/>
          </a:lnRef>
          <a:fillRef idx="2">
            <a:schemeClr val="accent2"/>
          </a:fillRef>
          <a:effectRef idx="1">
            <a:schemeClr val="accent2"/>
          </a:effectRef>
          <a:fontRef idx="minor">
            <a:schemeClr val="dk1"/>
          </a:fontRef>
        </p:style>
        <p:txBody>
          <a:bodyPr/>
          <a:lstStyle/>
          <a:p>
            <a:pPr marL="0" indent="0">
              <a:buNone/>
            </a:pPr>
            <a:endParaRPr lang="ar-SA" dirty="0"/>
          </a:p>
          <a:p>
            <a:pPr marL="0" indent="0">
              <a:buNone/>
            </a:pPr>
            <a:r>
              <a:rPr lang="ar-SA" dirty="0"/>
              <a:t> </a:t>
            </a:r>
          </a:p>
        </p:txBody>
      </p:sp>
      <p:sp>
        <p:nvSpPr>
          <p:cNvPr id="4" name="موجة 3"/>
          <p:cNvSpPr/>
          <p:nvPr/>
        </p:nvSpPr>
        <p:spPr>
          <a:xfrm>
            <a:off x="1691680" y="2132856"/>
            <a:ext cx="5184576" cy="2210544"/>
          </a:xfrm>
          <a:prstGeom prst="wave">
            <a:avLst>
              <a:gd name="adj1" fmla="val 12500"/>
              <a:gd name="adj2" fmla="val -1960"/>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000" b="1" dirty="0">
                <a:solidFill>
                  <a:srgbClr val="7030A0"/>
                </a:solidFill>
              </a:rPr>
              <a:t>المحوّل عن المفعول</a:t>
            </a:r>
          </a:p>
        </p:txBody>
      </p:sp>
    </p:spTree>
    <p:extLst>
      <p:ext uri="{BB962C8B-B14F-4D97-AF65-F5344CB8AC3E}">
        <p14:creationId xmlns:p14="http://schemas.microsoft.com/office/powerpoint/2010/main" val="10338061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2509"/>
            <a:ext cx="9144000" cy="6845491"/>
          </a:xfrm>
        </p:spPr>
        <p:style>
          <a:lnRef idx="1">
            <a:schemeClr val="accent2"/>
          </a:lnRef>
          <a:fillRef idx="2">
            <a:schemeClr val="accent2"/>
          </a:fillRef>
          <a:effectRef idx="1">
            <a:schemeClr val="accent2"/>
          </a:effectRef>
          <a:fontRef idx="minor">
            <a:schemeClr val="dk1"/>
          </a:fontRef>
        </p:style>
        <p:txBody>
          <a:bodyPr/>
          <a:lstStyle/>
          <a:p>
            <a:pPr marL="0" indent="0" algn="r" rtl="1">
              <a:buNone/>
            </a:pPr>
            <a:endParaRPr lang="ar-SA" dirty="0"/>
          </a:p>
          <a:p>
            <a:pPr marL="0" indent="0" algn="r" rtl="1">
              <a:buNone/>
            </a:pPr>
            <a:r>
              <a:rPr lang="ar-SA" dirty="0"/>
              <a:t> </a:t>
            </a:r>
            <a:r>
              <a:rPr lang="ar-SA" sz="4800" b="1" dirty="0"/>
              <a:t>قال تعالى : </a:t>
            </a:r>
            <a:r>
              <a:rPr lang="ar-SA" sz="4800" dirty="0"/>
              <a:t>( وفجّرنا الأرض </a:t>
            </a:r>
            <a:r>
              <a:rPr lang="ar-SA" sz="4800" dirty="0">
                <a:solidFill>
                  <a:srgbClr val="FF0000"/>
                </a:solidFill>
              </a:rPr>
              <a:t>عيوناً</a:t>
            </a:r>
            <a:r>
              <a:rPr lang="ar-SA" sz="4800" dirty="0"/>
              <a:t> فالتقى الماءُ على أمرٍ قد قُدِرْ )</a:t>
            </a:r>
          </a:p>
          <a:p>
            <a:pPr marL="0" indent="0" algn="r" rtl="1">
              <a:buNone/>
            </a:pPr>
            <a:endParaRPr lang="ar-SA" sz="4800" dirty="0"/>
          </a:p>
          <a:p>
            <a:pPr marL="0" indent="0" algn="r" rtl="1">
              <a:buNone/>
            </a:pPr>
            <a:r>
              <a:rPr lang="ar-SA" sz="2000" dirty="0"/>
              <a:t>  </a:t>
            </a:r>
            <a:r>
              <a:rPr lang="ar-SA" sz="2800" dirty="0"/>
              <a:t>الأصل  :    وفجّرنا عيون الأرضِ .</a:t>
            </a:r>
          </a:p>
          <a:p>
            <a:pPr marL="0" indent="0" algn="r" rtl="1">
              <a:buNone/>
            </a:pPr>
            <a:r>
              <a:rPr lang="ar-SA" sz="2000" dirty="0"/>
              <a:t>                           </a:t>
            </a:r>
          </a:p>
          <a:p>
            <a:pPr marL="0" indent="0" algn="r" rtl="1">
              <a:buNone/>
            </a:pPr>
            <a:r>
              <a:rPr lang="ar-SA" sz="2000" dirty="0"/>
              <a:t>                                 مفعول به </a:t>
            </a:r>
          </a:p>
        </p:txBody>
      </p:sp>
      <p:cxnSp>
        <p:nvCxnSpPr>
          <p:cNvPr id="5" name="رابط كسهم مستقيم 4"/>
          <p:cNvCxnSpPr/>
          <p:nvPr/>
        </p:nvCxnSpPr>
        <p:spPr>
          <a:xfrm>
            <a:off x="6012160" y="4005064"/>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35753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style>
          <a:lnRef idx="1">
            <a:schemeClr val="accent2"/>
          </a:lnRef>
          <a:fillRef idx="2">
            <a:schemeClr val="accent2"/>
          </a:fillRef>
          <a:effectRef idx="1">
            <a:schemeClr val="accent2"/>
          </a:effectRef>
          <a:fontRef idx="minor">
            <a:schemeClr val="dk1"/>
          </a:fontRef>
        </p:style>
        <p:txBody>
          <a:bodyPr/>
          <a:lstStyle/>
          <a:p>
            <a:pPr marL="0" indent="0" algn="r" rtl="1">
              <a:buNone/>
            </a:pPr>
            <a:endParaRPr lang="ar-SA" dirty="0"/>
          </a:p>
          <a:p>
            <a:pPr marL="0" indent="0" algn="r" rtl="1">
              <a:buNone/>
            </a:pPr>
            <a:r>
              <a:rPr lang="ar-SA" dirty="0"/>
              <a:t> </a:t>
            </a:r>
            <a:r>
              <a:rPr lang="ar-SA" sz="4800" dirty="0"/>
              <a:t>- غرستُ الأرضَ </a:t>
            </a:r>
            <a:r>
              <a:rPr lang="ar-SA" sz="4800" dirty="0">
                <a:solidFill>
                  <a:srgbClr val="FF0000"/>
                </a:solidFill>
              </a:rPr>
              <a:t>شجراً </a:t>
            </a:r>
            <a:r>
              <a:rPr lang="ar-SA" sz="4800" dirty="0"/>
              <a:t>.</a:t>
            </a:r>
          </a:p>
          <a:p>
            <a:pPr marL="0" indent="0" algn="r" rtl="1">
              <a:buNone/>
            </a:pPr>
            <a:endParaRPr lang="ar-SA" sz="2000" dirty="0"/>
          </a:p>
          <a:p>
            <a:pPr marL="0" indent="0" algn="r" rtl="1">
              <a:buNone/>
            </a:pPr>
            <a:r>
              <a:rPr lang="ar-SA" sz="2000" dirty="0"/>
              <a:t>                                                        تمييز منصوب</a:t>
            </a:r>
          </a:p>
          <a:p>
            <a:pPr marL="0" indent="0" algn="r" rtl="1">
              <a:buNone/>
            </a:pPr>
            <a:r>
              <a:rPr lang="ar-SA" sz="2000" dirty="0"/>
              <a:t>  </a:t>
            </a:r>
          </a:p>
          <a:p>
            <a:pPr marL="0" indent="0" algn="r" rtl="1">
              <a:buNone/>
            </a:pPr>
            <a:endParaRPr lang="ar-SA" sz="2000" dirty="0"/>
          </a:p>
          <a:p>
            <a:pPr marL="0" indent="0" algn="r" rtl="1">
              <a:buNone/>
            </a:pPr>
            <a:r>
              <a:rPr lang="ar-SA" sz="2000" dirty="0"/>
              <a:t>        الأصل :   غرستُ شجرَ الأرض .</a:t>
            </a:r>
          </a:p>
        </p:txBody>
      </p:sp>
      <p:cxnSp>
        <p:nvCxnSpPr>
          <p:cNvPr id="5" name="رابط كسهم مستقيم 4"/>
          <p:cNvCxnSpPr/>
          <p:nvPr/>
        </p:nvCxnSpPr>
        <p:spPr>
          <a:xfrm>
            <a:off x="4499992" y="1268760"/>
            <a:ext cx="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75571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65315"/>
            <a:ext cx="9252520" cy="6741368"/>
          </a:xfrm>
        </p:spPr>
        <p:style>
          <a:lnRef idx="1">
            <a:schemeClr val="accent2"/>
          </a:lnRef>
          <a:fillRef idx="2">
            <a:schemeClr val="accent2"/>
          </a:fillRef>
          <a:effectRef idx="1">
            <a:schemeClr val="accent2"/>
          </a:effectRef>
          <a:fontRef idx="minor">
            <a:schemeClr val="dk1"/>
          </a:fontRef>
        </p:style>
        <p:txBody>
          <a:bodyPr/>
          <a:lstStyle/>
          <a:p>
            <a:pPr marL="0" indent="0" algn="r" rtl="1">
              <a:buNone/>
            </a:pPr>
            <a:endParaRPr lang="ar-SA" dirty="0"/>
          </a:p>
          <a:p>
            <a:pPr marL="0" indent="0" algn="r" rtl="1">
              <a:buNone/>
            </a:pPr>
            <a:r>
              <a:rPr lang="ar-SA" dirty="0"/>
              <a:t> </a:t>
            </a:r>
            <a:r>
              <a:rPr lang="ar-SA" sz="4800" dirty="0"/>
              <a:t>- زرعتُ الحديقةَ </a:t>
            </a:r>
            <a:r>
              <a:rPr lang="ar-SA" sz="4800" dirty="0">
                <a:solidFill>
                  <a:srgbClr val="FF0000"/>
                </a:solidFill>
              </a:rPr>
              <a:t>برتقال</a:t>
            </a:r>
            <a:r>
              <a:rPr lang="ar-SA" sz="4800" dirty="0"/>
              <a:t>اً </a:t>
            </a:r>
          </a:p>
          <a:p>
            <a:pPr marL="0" indent="0" algn="r" rtl="1">
              <a:buNone/>
            </a:pPr>
            <a:endParaRPr lang="ar-SA" sz="4800" dirty="0"/>
          </a:p>
          <a:p>
            <a:pPr marL="0" indent="0" algn="r" rtl="1">
              <a:buNone/>
            </a:pPr>
            <a:r>
              <a:rPr lang="ar-SA" sz="2800" u="sng" dirty="0"/>
              <a:t>الأصل</a:t>
            </a:r>
            <a:r>
              <a:rPr lang="ar-SA" sz="2800" dirty="0"/>
              <a:t>  :    زرعتُ برتقالَ الحديقة .</a:t>
            </a:r>
          </a:p>
        </p:txBody>
      </p:sp>
      <p:cxnSp>
        <p:nvCxnSpPr>
          <p:cNvPr id="5" name="رابط كسهم مستقيم 4"/>
          <p:cNvCxnSpPr/>
          <p:nvPr/>
        </p:nvCxnSpPr>
        <p:spPr>
          <a:xfrm>
            <a:off x="5580112" y="1556792"/>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8615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p:txBody>
          <a:bodyPr/>
          <a:lstStyle/>
          <a:p>
            <a:r>
              <a:rPr lang="ar-SA" dirty="0"/>
              <a:t> </a:t>
            </a:r>
          </a:p>
        </p:txBody>
      </p:sp>
      <p:sp>
        <p:nvSpPr>
          <p:cNvPr id="6" name="عنصر نائب للمحتوى 5"/>
          <p:cNvSpPr>
            <a:spLocks noGrp="1"/>
          </p:cNvSpPr>
          <p:nvPr>
            <p:ph idx="1"/>
          </p:nvPr>
        </p:nvSpPr>
        <p:spPr>
          <a:xfrm>
            <a:off x="0" y="0"/>
            <a:ext cx="9144000" cy="6858000"/>
          </a:xfrm>
        </p:spPr>
        <p:style>
          <a:lnRef idx="3">
            <a:schemeClr val="lt1"/>
          </a:lnRef>
          <a:fillRef idx="1">
            <a:schemeClr val="accent1"/>
          </a:fillRef>
          <a:effectRef idx="1">
            <a:schemeClr val="accent1"/>
          </a:effectRef>
          <a:fontRef idx="minor">
            <a:schemeClr val="lt1"/>
          </a:fontRef>
        </p:style>
        <p:txBody>
          <a:bodyPr/>
          <a:lstStyle/>
          <a:p>
            <a:pPr marL="0" indent="0" algn="r" rtl="1">
              <a:buNone/>
            </a:pPr>
            <a:endParaRPr lang="ar-SA" dirty="0"/>
          </a:p>
          <a:p>
            <a:pPr algn="r" rtl="1"/>
            <a:r>
              <a:rPr lang="ar-SA" sz="4000" u="sng" dirty="0"/>
              <a:t>طاب المكان </a:t>
            </a:r>
            <a:r>
              <a:rPr lang="ar-SA" sz="4000" b="1" dirty="0">
                <a:solidFill>
                  <a:srgbClr val="FF0000"/>
                </a:solidFill>
              </a:rPr>
              <a:t>هواء</a:t>
            </a:r>
            <a:r>
              <a:rPr lang="ar-SA" sz="4000" b="1" dirty="0"/>
              <a:t>ً .</a:t>
            </a:r>
          </a:p>
          <a:p>
            <a:pPr marL="0" indent="0" algn="r" rtl="1">
              <a:buNone/>
            </a:pPr>
            <a:endParaRPr lang="ar-SA" sz="4000" b="1" dirty="0"/>
          </a:p>
          <a:p>
            <a:pPr algn="r" rtl="1"/>
            <a:r>
              <a:rPr lang="ar-SA" sz="4000" u="sng" dirty="0"/>
              <a:t>فاض القلبُ </a:t>
            </a:r>
            <a:r>
              <a:rPr lang="ar-SA" sz="4000" b="1" dirty="0">
                <a:solidFill>
                  <a:srgbClr val="FF0000"/>
                </a:solidFill>
              </a:rPr>
              <a:t>سرورا</a:t>
            </a:r>
            <a:r>
              <a:rPr lang="ar-SA" sz="4000" b="1" dirty="0"/>
              <a:t>ً.</a:t>
            </a:r>
          </a:p>
          <a:p>
            <a:pPr marL="0" indent="0" algn="r" rtl="1">
              <a:buNone/>
            </a:pPr>
            <a:endParaRPr lang="ar-SA" sz="4000" b="1" dirty="0"/>
          </a:p>
          <a:p>
            <a:pPr algn="r" rtl="1"/>
            <a:r>
              <a:rPr lang="ar-SA" sz="4000" u="sng" dirty="0"/>
              <a:t>العنبُ من ألذِّ أنواع الفاكهة </a:t>
            </a:r>
            <a:r>
              <a:rPr lang="ar-SA" sz="4000" b="1" dirty="0">
                <a:solidFill>
                  <a:srgbClr val="FF0000"/>
                </a:solidFill>
              </a:rPr>
              <a:t>طعما</a:t>
            </a:r>
            <a:r>
              <a:rPr lang="ar-SA" sz="4000" b="1" dirty="0"/>
              <a:t>ً .</a:t>
            </a:r>
          </a:p>
          <a:p>
            <a:pPr marL="0" indent="0" algn="r" rtl="1">
              <a:buNone/>
            </a:pPr>
            <a:endParaRPr lang="ar-SA" sz="4000" b="1" dirty="0"/>
          </a:p>
          <a:p>
            <a:pPr algn="r" rtl="1"/>
            <a:r>
              <a:rPr lang="ar-SA" sz="4000" u="sng" dirty="0"/>
              <a:t>الرّياض أكثرُ من  الدّمام </a:t>
            </a:r>
            <a:r>
              <a:rPr lang="ar-SA" sz="4000" b="1" dirty="0">
                <a:solidFill>
                  <a:srgbClr val="FF0000"/>
                </a:solidFill>
              </a:rPr>
              <a:t>سُكّانا</a:t>
            </a:r>
            <a:r>
              <a:rPr lang="ar-SA" sz="4000" b="1" dirty="0"/>
              <a:t>ً .</a:t>
            </a:r>
          </a:p>
          <a:p>
            <a:pPr algn="r" rtl="1"/>
            <a:endParaRPr lang="ar-SA" dirty="0"/>
          </a:p>
          <a:p>
            <a:pPr algn="r" rtl="1"/>
            <a:endParaRPr lang="ar-SA" dirty="0"/>
          </a:p>
        </p:txBody>
      </p:sp>
    </p:spTree>
    <p:extLst>
      <p:ext uri="{BB962C8B-B14F-4D97-AF65-F5344CB8AC3E}">
        <p14:creationId xmlns:p14="http://schemas.microsoft.com/office/powerpoint/2010/main" val="13289719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a:solidFill>
            <a:schemeClr val="accent5"/>
          </a:solidFill>
        </p:spPr>
        <p:txBody>
          <a:bodyPr/>
          <a:lstStyle/>
          <a:p>
            <a:endParaRPr lang="ar-SA" dirty="0"/>
          </a:p>
        </p:txBody>
      </p:sp>
      <p:sp>
        <p:nvSpPr>
          <p:cNvPr id="4" name="مخطط انسيابي: قرار 3"/>
          <p:cNvSpPr/>
          <p:nvPr/>
        </p:nvSpPr>
        <p:spPr>
          <a:xfrm>
            <a:off x="1115616" y="2060848"/>
            <a:ext cx="7128792" cy="3024336"/>
          </a:xfrm>
          <a:prstGeom prst="flowChartDecisi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000" dirty="0">
                <a:solidFill>
                  <a:srgbClr val="002060"/>
                </a:solidFill>
              </a:rPr>
              <a:t>المحوّل عن المبتدأ</a:t>
            </a:r>
          </a:p>
        </p:txBody>
      </p:sp>
    </p:spTree>
    <p:extLst>
      <p:ext uri="{BB962C8B-B14F-4D97-AF65-F5344CB8AC3E}">
        <p14:creationId xmlns:p14="http://schemas.microsoft.com/office/powerpoint/2010/main" val="7709971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flip="none" rotWithShape="1">
          <a:gsLst>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a:solidFill>
            <a:schemeClr val="bg1"/>
          </a:solidFill>
        </p:spPr>
        <p:style>
          <a:lnRef idx="3">
            <a:schemeClr val="lt1"/>
          </a:lnRef>
          <a:fillRef idx="1">
            <a:schemeClr val="accent5"/>
          </a:fillRef>
          <a:effectRef idx="1">
            <a:schemeClr val="accent5"/>
          </a:effectRef>
          <a:fontRef idx="minor">
            <a:schemeClr val="lt1"/>
          </a:fontRef>
        </p:style>
        <p:txBody>
          <a:bodyPr/>
          <a:lstStyle/>
          <a:p>
            <a:pPr marL="0" indent="0" algn="r" rtl="1">
              <a:buNone/>
            </a:pPr>
            <a:endParaRPr lang="ar-SA" dirty="0">
              <a:solidFill>
                <a:srgbClr val="002060"/>
              </a:solidFill>
            </a:endParaRPr>
          </a:p>
          <a:p>
            <a:pPr marL="0" indent="0" algn="r" rtl="1">
              <a:buNone/>
            </a:pPr>
            <a:r>
              <a:rPr lang="ar-SA" sz="4800" b="1" dirty="0">
                <a:solidFill>
                  <a:srgbClr val="002060"/>
                </a:solidFill>
              </a:rPr>
              <a:t>قال تعالى </a:t>
            </a:r>
            <a:r>
              <a:rPr lang="ar-SA" sz="4400" b="1" dirty="0">
                <a:solidFill>
                  <a:srgbClr val="002060"/>
                </a:solidFill>
              </a:rPr>
              <a:t>:</a:t>
            </a:r>
            <a:r>
              <a:rPr lang="ar-SA" sz="4400" dirty="0">
                <a:solidFill>
                  <a:srgbClr val="002060"/>
                </a:solidFill>
              </a:rPr>
              <a:t>( وكان له ثمرٌ فقال لصاحبه وهو يحاوره أنا أكثر منك </a:t>
            </a:r>
            <a:r>
              <a:rPr lang="ar-SA" sz="4400" dirty="0">
                <a:solidFill>
                  <a:srgbClr val="FF0000"/>
                </a:solidFill>
              </a:rPr>
              <a:t>مالا</a:t>
            </a:r>
            <a:r>
              <a:rPr lang="ar-SA" sz="4400" dirty="0">
                <a:solidFill>
                  <a:srgbClr val="002060"/>
                </a:solidFill>
              </a:rPr>
              <a:t>ً وأعزُّ </a:t>
            </a:r>
            <a:r>
              <a:rPr lang="ar-SA" sz="4400" dirty="0">
                <a:solidFill>
                  <a:srgbClr val="FF0000"/>
                </a:solidFill>
              </a:rPr>
              <a:t>نَفَرا</a:t>
            </a:r>
            <a:r>
              <a:rPr lang="ar-SA" sz="4400" dirty="0">
                <a:solidFill>
                  <a:srgbClr val="002060"/>
                </a:solidFill>
              </a:rPr>
              <a:t>ً )</a:t>
            </a:r>
          </a:p>
          <a:p>
            <a:pPr marL="0" indent="0" algn="r" rtl="1">
              <a:buNone/>
            </a:pPr>
            <a:endParaRPr lang="ar-SA" sz="4400" dirty="0">
              <a:solidFill>
                <a:srgbClr val="002060"/>
              </a:solidFill>
            </a:endParaRPr>
          </a:p>
          <a:p>
            <a:pPr marL="0" indent="0" algn="r" rtl="1">
              <a:buNone/>
            </a:pPr>
            <a:r>
              <a:rPr lang="ar-SA" sz="2400" dirty="0">
                <a:solidFill>
                  <a:srgbClr val="002060"/>
                </a:solidFill>
              </a:rPr>
              <a:t>(مالاً) تمييز محوّل عن مبتدأ ،لأنّه واقع  بعد ما هو على وزن (أفعل) التّفضيل (أكثر) </a:t>
            </a:r>
          </a:p>
          <a:p>
            <a:pPr marL="0" indent="0" algn="r" rtl="1">
              <a:buNone/>
            </a:pPr>
            <a:r>
              <a:rPr lang="ar-SA" sz="2400" dirty="0">
                <a:solidFill>
                  <a:srgbClr val="002060"/>
                </a:solidFill>
              </a:rPr>
              <a:t>الأصل :  ( مالي أكثرُ من مالك ) .</a:t>
            </a:r>
          </a:p>
          <a:p>
            <a:pPr marL="0" indent="0" algn="r" rtl="1">
              <a:buNone/>
            </a:pPr>
            <a:endParaRPr lang="ar-SA" sz="2400" dirty="0">
              <a:solidFill>
                <a:srgbClr val="002060"/>
              </a:solidFill>
            </a:endParaRPr>
          </a:p>
          <a:p>
            <a:pPr marL="0" indent="0" algn="r" rtl="1">
              <a:buNone/>
            </a:pPr>
            <a:r>
              <a:rPr lang="ar-SA" sz="2400" dirty="0">
                <a:solidFill>
                  <a:srgbClr val="002060"/>
                </a:solidFill>
              </a:rPr>
              <a:t> ( نفراً ) تمييز محوّل عن مبتدأ، لوقوعها بعد (أعزّ) </a:t>
            </a:r>
          </a:p>
          <a:p>
            <a:pPr marL="0" indent="0" algn="r" rtl="1">
              <a:buNone/>
            </a:pPr>
            <a:r>
              <a:rPr lang="ar-SA" sz="2400" dirty="0">
                <a:solidFill>
                  <a:srgbClr val="002060"/>
                </a:solidFill>
              </a:rPr>
              <a:t>الأصل : ( نفري أعزُّ من نفرك )</a:t>
            </a:r>
          </a:p>
        </p:txBody>
      </p:sp>
    </p:spTree>
    <p:extLst>
      <p:ext uri="{BB962C8B-B14F-4D97-AF65-F5344CB8AC3E}">
        <p14:creationId xmlns:p14="http://schemas.microsoft.com/office/powerpoint/2010/main" val="27589681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1449"/>
            <a:ext cx="9144000" cy="6858000"/>
          </a:xfrm>
          <a:solidFill>
            <a:schemeClr val="bg1"/>
          </a:solidFill>
        </p:spPr>
        <p:style>
          <a:lnRef idx="3">
            <a:schemeClr val="lt1"/>
          </a:lnRef>
          <a:fillRef idx="1">
            <a:schemeClr val="accent5"/>
          </a:fillRef>
          <a:effectRef idx="1">
            <a:schemeClr val="accent5"/>
          </a:effectRef>
          <a:fontRef idx="minor">
            <a:schemeClr val="lt1"/>
          </a:fontRef>
        </p:style>
        <p:txBody>
          <a:bodyPr/>
          <a:lstStyle/>
          <a:p>
            <a:pPr marL="0" indent="0" algn="r" rtl="1">
              <a:buNone/>
            </a:pPr>
            <a:endParaRPr lang="ar-SA" dirty="0"/>
          </a:p>
          <a:p>
            <a:pPr marL="0" indent="0" algn="r" rtl="1">
              <a:buNone/>
            </a:pPr>
            <a:r>
              <a:rPr lang="ar-SA" sz="4800" dirty="0">
                <a:solidFill>
                  <a:srgbClr val="002060"/>
                </a:solidFill>
              </a:rPr>
              <a:t> - أنت </a:t>
            </a:r>
            <a:r>
              <a:rPr lang="ar-SA" sz="4800" u="sng" dirty="0">
                <a:solidFill>
                  <a:srgbClr val="002060"/>
                </a:solidFill>
              </a:rPr>
              <a:t>أكبر</a:t>
            </a:r>
            <a:r>
              <a:rPr lang="ar-SA" sz="4800" dirty="0">
                <a:solidFill>
                  <a:srgbClr val="002060"/>
                </a:solidFill>
              </a:rPr>
              <a:t>ُ مني </a:t>
            </a:r>
            <a:r>
              <a:rPr lang="ar-SA" sz="4800" dirty="0">
                <a:solidFill>
                  <a:srgbClr val="FF0000"/>
                </a:solidFill>
              </a:rPr>
              <a:t>سنّاً</a:t>
            </a:r>
            <a:r>
              <a:rPr lang="ar-SA" sz="4800" dirty="0">
                <a:solidFill>
                  <a:srgbClr val="002060"/>
                </a:solidFill>
              </a:rPr>
              <a:t> ، و</a:t>
            </a:r>
            <a:r>
              <a:rPr lang="ar-SA" sz="4800" u="sng" dirty="0">
                <a:solidFill>
                  <a:srgbClr val="002060"/>
                </a:solidFill>
              </a:rPr>
              <a:t>أكثر</a:t>
            </a:r>
            <a:r>
              <a:rPr lang="ar-SA" sz="4800" dirty="0">
                <a:solidFill>
                  <a:srgbClr val="002060"/>
                </a:solidFill>
              </a:rPr>
              <a:t>ُ </a:t>
            </a:r>
            <a:r>
              <a:rPr lang="ar-SA" sz="4800" dirty="0">
                <a:solidFill>
                  <a:srgbClr val="FF0000"/>
                </a:solidFill>
              </a:rPr>
              <a:t>علماً</a:t>
            </a:r>
            <a:r>
              <a:rPr lang="ar-SA" sz="4800" dirty="0">
                <a:solidFill>
                  <a:srgbClr val="002060"/>
                </a:solidFill>
              </a:rPr>
              <a:t> .</a:t>
            </a:r>
          </a:p>
          <a:p>
            <a:pPr marL="0" indent="0" algn="r" rtl="1">
              <a:buNone/>
            </a:pPr>
            <a:endParaRPr lang="ar-SA" sz="2400" dirty="0">
              <a:solidFill>
                <a:srgbClr val="002060"/>
              </a:solidFill>
            </a:endParaRPr>
          </a:p>
          <a:p>
            <a:pPr marL="0" indent="0" algn="r" rtl="1">
              <a:buNone/>
            </a:pPr>
            <a:r>
              <a:rPr lang="ar-SA" sz="2400" dirty="0">
                <a:solidFill>
                  <a:srgbClr val="002060"/>
                </a:solidFill>
              </a:rPr>
              <a:t>                                   تمييز منصوب                  تمييز منصوب</a:t>
            </a:r>
          </a:p>
          <a:p>
            <a:pPr marL="0" indent="0" algn="r" rtl="1">
              <a:buNone/>
            </a:pPr>
            <a:r>
              <a:rPr lang="ar-IQ" sz="2400" dirty="0">
                <a:solidFill>
                  <a:srgbClr val="002060"/>
                </a:solidFill>
              </a:rPr>
              <a:t>الأصل: سني أكبر من سنك</a:t>
            </a:r>
          </a:p>
          <a:p>
            <a:pPr marL="0" indent="0" algn="r" rtl="1">
              <a:buNone/>
            </a:pPr>
            <a:r>
              <a:rPr lang="ar-IQ" sz="2400" dirty="0">
                <a:solidFill>
                  <a:srgbClr val="002060"/>
                </a:solidFill>
              </a:rPr>
              <a:t>وعلمي أكثر من علمك</a:t>
            </a:r>
            <a:endParaRPr lang="ar-SA" sz="2400" dirty="0">
              <a:solidFill>
                <a:srgbClr val="002060"/>
              </a:solidFill>
            </a:endParaRPr>
          </a:p>
        </p:txBody>
      </p:sp>
      <p:cxnSp>
        <p:nvCxnSpPr>
          <p:cNvPr id="5" name="رابط كسهم مستقيم 4"/>
          <p:cNvCxnSpPr/>
          <p:nvPr/>
        </p:nvCxnSpPr>
        <p:spPr>
          <a:xfrm>
            <a:off x="5364088" y="1196752"/>
            <a:ext cx="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رابط كسهم مستقيم 6"/>
          <p:cNvCxnSpPr/>
          <p:nvPr/>
        </p:nvCxnSpPr>
        <p:spPr>
          <a:xfrm>
            <a:off x="2843808" y="1196752"/>
            <a:ext cx="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78435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a:solidFill>
            <a:schemeClr val="bg1"/>
          </a:solidFill>
        </p:spPr>
        <p:txBody>
          <a:bodyPr/>
          <a:lstStyle/>
          <a:p>
            <a:pPr algn="r" rtl="1"/>
            <a:r>
              <a:rPr lang="ar-SA" dirty="0"/>
              <a:t>حكم التّمييز الملحوظ</a:t>
            </a:r>
            <a:r>
              <a:rPr lang="ar-IQ" dirty="0"/>
              <a:t>:</a:t>
            </a:r>
            <a:endParaRPr lang="ar-SA" dirty="0"/>
          </a:p>
        </p:txBody>
      </p:sp>
      <p:sp>
        <p:nvSpPr>
          <p:cNvPr id="3" name="عنصر نائب للمحتوى 2"/>
          <p:cNvSpPr>
            <a:spLocks noGrp="1"/>
          </p:cNvSpPr>
          <p:nvPr>
            <p:ph idx="1"/>
          </p:nvPr>
        </p:nvSpPr>
        <p:spPr>
          <a:xfrm>
            <a:off x="0" y="1196752"/>
            <a:ext cx="9144000" cy="5661248"/>
          </a:xfrm>
          <a:solidFill>
            <a:schemeClr val="bg1"/>
          </a:solidFill>
        </p:spPr>
        <p:style>
          <a:lnRef idx="1">
            <a:schemeClr val="accent3"/>
          </a:lnRef>
          <a:fillRef idx="3">
            <a:schemeClr val="accent3"/>
          </a:fillRef>
          <a:effectRef idx="2">
            <a:schemeClr val="accent3"/>
          </a:effectRef>
          <a:fontRef idx="minor">
            <a:schemeClr val="lt1"/>
          </a:fontRef>
        </p:style>
        <p:txBody>
          <a:bodyPr/>
          <a:lstStyle/>
          <a:p>
            <a:pPr marL="0" indent="0" algn="r" rtl="1">
              <a:buNone/>
            </a:pPr>
            <a:endParaRPr lang="ar-SA" dirty="0"/>
          </a:p>
          <a:p>
            <a:pPr marL="0" indent="0" algn="r" rtl="1">
              <a:buNone/>
            </a:pPr>
            <a:r>
              <a:rPr lang="ar-SA" sz="2800" dirty="0"/>
              <a:t> </a:t>
            </a:r>
            <a:r>
              <a:rPr lang="ar-SA" sz="2800" b="1" dirty="0">
                <a:solidFill>
                  <a:srgbClr val="FF0000"/>
                </a:solidFill>
              </a:rPr>
              <a:t>يجب نصبه دائماً </a:t>
            </a:r>
            <a:r>
              <a:rPr lang="ar-SA" sz="2800" dirty="0"/>
              <a:t>، </a:t>
            </a:r>
            <a:r>
              <a:rPr lang="ar-SA" sz="2800" dirty="0">
                <a:solidFill>
                  <a:srgbClr val="002060"/>
                </a:solidFill>
              </a:rPr>
              <a:t>ولا يجوز جرّه بـ من ، أو الإضافة </a:t>
            </a:r>
            <a:r>
              <a:rPr lang="ar-SA" sz="2800" dirty="0">
                <a:solidFill>
                  <a:schemeClr val="tx1"/>
                </a:solidFill>
              </a:rPr>
              <a:t>، مثل: </a:t>
            </a:r>
          </a:p>
          <a:p>
            <a:pPr marL="0" indent="0" algn="r" rtl="1">
              <a:buNone/>
            </a:pPr>
            <a:r>
              <a:rPr lang="ar-SA" dirty="0">
                <a:solidFill>
                  <a:schemeClr val="tx1"/>
                </a:solidFill>
              </a:rPr>
              <a:t>  </a:t>
            </a:r>
            <a:r>
              <a:rPr lang="ar-SA" sz="4800" dirty="0">
                <a:solidFill>
                  <a:schemeClr val="tx1"/>
                </a:solidFill>
              </a:rPr>
              <a:t>( محمّدٌ أكثرُ </a:t>
            </a:r>
            <a:r>
              <a:rPr lang="ar-SA" sz="4800" dirty="0">
                <a:solidFill>
                  <a:srgbClr val="7030A0"/>
                </a:solidFill>
              </a:rPr>
              <a:t>علما</a:t>
            </a:r>
            <a:r>
              <a:rPr lang="ar-SA" sz="4800" dirty="0"/>
              <a:t>ً </a:t>
            </a:r>
            <a:r>
              <a:rPr lang="ar-SA" sz="4800" dirty="0">
                <a:solidFill>
                  <a:schemeClr val="tx1"/>
                </a:solidFill>
              </a:rPr>
              <a:t>وأكبرُ</a:t>
            </a:r>
            <a:r>
              <a:rPr lang="ar-SA" sz="4800" dirty="0"/>
              <a:t> </a:t>
            </a:r>
            <a:r>
              <a:rPr lang="ar-SA" sz="4800" dirty="0">
                <a:solidFill>
                  <a:srgbClr val="7030A0"/>
                </a:solidFill>
              </a:rPr>
              <a:t>سنّاً</a:t>
            </a:r>
            <a:r>
              <a:rPr lang="ar-SA" sz="4800" dirty="0"/>
              <a:t> </a:t>
            </a:r>
            <a:r>
              <a:rPr lang="ar-SA" sz="4800" dirty="0">
                <a:solidFill>
                  <a:schemeClr val="tx1"/>
                </a:solidFill>
              </a:rPr>
              <a:t>)</a:t>
            </a:r>
          </a:p>
          <a:p>
            <a:pPr marL="0" indent="0" algn="r" rtl="1">
              <a:buNone/>
            </a:pPr>
            <a:endParaRPr lang="ar-SA" sz="4800" dirty="0"/>
          </a:p>
          <a:p>
            <a:pPr algn="r" rtl="1">
              <a:buFontTx/>
              <a:buChar char="-"/>
            </a:pPr>
            <a:r>
              <a:rPr lang="ar-SA" dirty="0">
                <a:solidFill>
                  <a:schemeClr val="tx1"/>
                </a:solidFill>
              </a:rPr>
              <a:t>التّقدير : علمُ محمّدٍ أكثرُ وسنُّه أكبرُ</a:t>
            </a:r>
          </a:p>
          <a:p>
            <a:pPr marL="0" indent="0" algn="r" rtl="1">
              <a:buNone/>
            </a:pPr>
            <a:r>
              <a:rPr lang="ar-SA" sz="2000" dirty="0">
                <a:solidFill>
                  <a:schemeClr val="tx1"/>
                </a:solidFill>
              </a:rPr>
              <a:t>                   </a:t>
            </a:r>
          </a:p>
          <a:p>
            <a:pPr marL="0" indent="0" algn="r" rtl="1">
              <a:buNone/>
            </a:pPr>
            <a:r>
              <a:rPr lang="ar-SA" sz="2000" dirty="0">
                <a:solidFill>
                  <a:schemeClr val="tx1"/>
                </a:solidFill>
              </a:rPr>
              <a:t>                       مبتدأ       </a:t>
            </a:r>
            <a:r>
              <a:rPr lang="ar-SA" sz="2000" dirty="0" err="1">
                <a:solidFill>
                  <a:schemeClr val="tx1"/>
                </a:solidFill>
              </a:rPr>
              <a:t>مبتدأ</a:t>
            </a:r>
            <a:endParaRPr lang="ar-SA" sz="2000" dirty="0">
              <a:solidFill>
                <a:schemeClr val="tx1"/>
              </a:solidFill>
            </a:endParaRPr>
          </a:p>
        </p:txBody>
      </p:sp>
      <p:cxnSp>
        <p:nvCxnSpPr>
          <p:cNvPr id="5" name="رابط كسهم مستقيم 4"/>
          <p:cNvCxnSpPr/>
          <p:nvPr/>
        </p:nvCxnSpPr>
        <p:spPr>
          <a:xfrm>
            <a:off x="7308304" y="4618147"/>
            <a:ext cx="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رابط كسهم مستقيم 6"/>
          <p:cNvCxnSpPr/>
          <p:nvPr/>
        </p:nvCxnSpPr>
        <p:spPr>
          <a:xfrm>
            <a:off x="6516216" y="4771493"/>
            <a:ext cx="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6494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268760"/>
          </a:xfrm>
          <a:solidFill>
            <a:schemeClr val="accent2">
              <a:lumMod val="40000"/>
              <a:lumOff val="60000"/>
            </a:schemeClr>
          </a:solidFill>
        </p:spPr>
        <p:txBody>
          <a:bodyPr/>
          <a:lstStyle/>
          <a:p>
            <a:pPr algn="r" rtl="1"/>
            <a:r>
              <a:rPr lang="ar-SA" dirty="0"/>
              <a:t>البيان</a:t>
            </a:r>
            <a:r>
              <a:rPr lang="ar-IQ" dirty="0"/>
              <a:t> وتوضح الخلاصة:</a:t>
            </a:r>
            <a:endParaRPr lang="ar-SA" dirty="0"/>
          </a:p>
        </p:txBody>
      </p:sp>
      <p:sp>
        <p:nvSpPr>
          <p:cNvPr id="3" name="عنصر نائب للمحتوى 2"/>
          <p:cNvSpPr>
            <a:spLocks noGrp="1"/>
          </p:cNvSpPr>
          <p:nvPr>
            <p:ph idx="1"/>
          </p:nvPr>
        </p:nvSpPr>
        <p:spPr>
          <a:xfrm>
            <a:off x="0" y="1268760"/>
            <a:ext cx="9144000" cy="5589240"/>
          </a:xfrm>
          <a:solidFill>
            <a:schemeClr val="accent2"/>
          </a:solidFill>
        </p:spPr>
        <p:txBody>
          <a:bodyPr>
            <a:normAutofit/>
          </a:bodyPr>
          <a:lstStyle/>
          <a:p>
            <a:pPr marL="0" indent="0" algn="r" rtl="1">
              <a:buNone/>
            </a:pPr>
            <a:endParaRPr lang="ar-SA" sz="2800" dirty="0"/>
          </a:p>
          <a:p>
            <a:pPr marL="0" indent="0" algn="r" rtl="1">
              <a:buNone/>
            </a:pPr>
            <a:r>
              <a:rPr lang="ar-SA" sz="2800" dirty="0"/>
              <a:t> 1- </a:t>
            </a:r>
            <a:r>
              <a:rPr lang="ar-SA" sz="2800" b="1" dirty="0"/>
              <a:t>التمييز</a:t>
            </a:r>
            <a:r>
              <a:rPr lang="ar-SA" sz="2800" dirty="0"/>
              <a:t> : اسم نكرة منصوب .</a:t>
            </a:r>
          </a:p>
          <a:p>
            <a:pPr marL="0" indent="0" algn="r" rtl="1">
              <a:buNone/>
            </a:pPr>
            <a:r>
              <a:rPr lang="ar-SA" sz="2800" dirty="0"/>
              <a:t>2- </a:t>
            </a:r>
            <a:r>
              <a:rPr lang="ar-SA" sz="2800" b="1" dirty="0"/>
              <a:t>وظيفته </a:t>
            </a:r>
            <a:r>
              <a:rPr lang="ar-SA" sz="2800" dirty="0"/>
              <a:t>: رفع الإبهام وإزالة الغموض عمّا قبله .</a:t>
            </a:r>
          </a:p>
          <a:p>
            <a:pPr marL="0" indent="0" algn="r" rtl="1">
              <a:buNone/>
            </a:pPr>
            <a:r>
              <a:rPr lang="ar-SA" sz="2800" dirty="0"/>
              <a:t>               </a:t>
            </a:r>
          </a:p>
          <a:p>
            <a:pPr marL="0" indent="0" algn="r" rtl="1">
              <a:buNone/>
            </a:pPr>
            <a:r>
              <a:rPr lang="ar-SA" sz="2800" dirty="0"/>
              <a:t>          (1) إن كان اسماً سمّي تمييز الذات ، أو تمييز مفرد</a:t>
            </a:r>
          </a:p>
          <a:p>
            <a:pPr marL="0" indent="0" algn="r" rtl="1">
              <a:buNone/>
            </a:pPr>
            <a:r>
              <a:rPr lang="ar-SA" sz="2800" dirty="0"/>
              <a:t>            </a:t>
            </a:r>
          </a:p>
          <a:p>
            <a:pPr marL="0" indent="0" algn="r" rtl="1">
              <a:buNone/>
            </a:pPr>
            <a:r>
              <a:rPr lang="ar-SA" sz="2800" dirty="0"/>
              <a:t>          (2) إن كان جملة : سمّي تمييز </a:t>
            </a:r>
            <a:r>
              <a:rPr lang="ar-IQ" sz="2800" dirty="0"/>
              <a:t>ن</a:t>
            </a:r>
            <a:r>
              <a:rPr lang="ar-SA" sz="2800" dirty="0"/>
              <a:t>سبة ، أو تمييز جملة </a:t>
            </a:r>
            <a:r>
              <a:rPr lang="ar-SA" dirty="0"/>
              <a:t>.</a:t>
            </a:r>
          </a:p>
          <a:p>
            <a:pPr marL="0" indent="0" algn="r" rtl="1">
              <a:buNone/>
            </a:pPr>
            <a:endParaRPr lang="ar-SA" dirty="0"/>
          </a:p>
          <a:p>
            <a:pPr marL="0" indent="0" algn="r" rtl="1">
              <a:buNone/>
            </a:pPr>
            <a:r>
              <a:rPr lang="ar-SA" sz="3000" dirty="0"/>
              <a:t>         (3)- المفردات التي تحتاج </a:t>
            </a:r>
            <a:r>
              <a:rPr lang="ar-IQ" sz="3000" dirty="0"/>
              <a:t>إ</a:t>
            </a:r>
            <a:r>
              <a:rPr lang="ar-SA" sz="3000" dirty="0" err="1"/>
              <a:t>لى</a:t>
            </a:r>
            <a:r>
              <a:rPr lang="ar-SA" sz="3000" dirty="0"/>
              <a:t> تمييز ، هي : </a:t>
            </a:r>
          </a:p>
          <a:p>
            <a:pPr marL="0" indent="0" algn="r" rtl="1">
              <a:buNone/>
            </a:pPr>
            <a:r>
              <a:rPr lang="ar-SA" sz="3000" dirty="0"/>
              <a:t>   الكيل – الوزن – المساحة – العدد .</a:t>
            </a:r>
          </a:p>
          <a:p>
            <a:pPr marL="0" indent="0" algn="r" rtl="1">
              <a:buNone/>
            </a:pPr>
            <a:endParaRPr lang="ar-SA" dirty="0"/>
          </a:p>
        </p:txBody>
      </p:sp>
    </p:spTree>
    <p:extLst>
      <p:ext uri="{BB962C8B-B14F-4D97-AF65-F5344CB8AC3E}">
        <p14:creationId xmlns:p14="http://schemas.microsoft.com/office/powerpoint/2010/main" val="14125223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433D9EFA-EB69-4EF1-9947-96CB73F9A5E9}"/>
              </a:ext>
            </a:extLst>
          </p:cNvPr>
          <p:cNvSpPr>
            <a:spLocks noGrp="1"/>
          </p:cNvSpPr>
          <p:nvPr>
            <p:ph idx="1"/>
          </p:nvPr>
        </p:nvSpPr>
        <p:spPr>
          <a:xfrm>
            <a:off x="0" y="0"/>
            <a:ext cx="9144000" cy="6741368"/>
          </a:xfrm>
        </p:spPr>
        <p:txBody>
          <a:bodyPr>
            <a:noAutofit/>
          </a:bodyPr>
          <a:lstStyle/>
          <a:p>
            <a:pPr algn="just" rtl="1">
              <a:spcAft>
                <a:spcPts val="0"/>
              </a:spcAft>
            </a:pPr>
            <a:r>
              <a:rPr lang="ar-SA" sz="3200" b="1" i="0" dirty="0">
                <a:solidFill>
                  <a:srgbClr val="000000"/>
                </a:solidFill>
                <a:effectLst/>
                <a:latin typeface="Droid Arabic Kufi"/>
              </a:rPr>
              <a:t>ما حكم تقديم التمييز على عامله ؟</a:t>
            </a:r>
            <a:endParaRPr lang="ar-SA" sz="3200" b="0" i="0" dirty="0">
              <a:solidFill>
                <a:srgbClr val="000000"/>
              </a:solidFill>
              <a:effectLst/>
              <a:latin typeface="Droid Arabic Kufi"/>
            </a:endParaRPr>
          </a:p>
          <a:p>
            <a:pPr algn="l"/>
            <a:r>
              <a:rPr lang="ar-SA" b="1" i="0" dirty="0">
                <a:solidFill>
                  <a:srgbClr val="000000"/>
                </a:solidFill>
                <a:effectLst/>
                <a:latin typeface="Droid Arabic Kufi"/>
              </a:rPr>
              <a:t> </a:t>
            </a:r>
            <a:endParaRPr lang="ar-SA" b="0" i="0" dirty="0">
              <a:solidFill>
                <a:srgbClr val="000000"/>
              </a:solidFill>
              <a:effectLst/>
              <a:latin typeface="Droid Arabic Kufi"/>
            </a:endParaRPr>
          </a:p>
          <a:p>
            <a:pPr algn="just" rtl="1">
              <a:spcAft>
                <a:spcPts val="0"/>
              </a:spcAft>
            </a:pPr>
            <a:r>
              <a:rPr lang="ar-SA" sz="2800" b="1" i="0" dirty="0">
                <a:solidFill>
                  <a:srgbClr val="000000"/>
                </a:solidFill>
                <a:effectLst/>
                <a:latin typeface="Droid Arabic Kufi"/>
              </a:rPr>
              <a:t>مذهب سيبويه</a:t>
            </a:r>
            <a:r>
              <a:rPr lang="ar-SA" sz="2800" b="0" i="0" dirty="0">
                <a:solidFill>
                  <a:srgbClr val="000000"/>
                </a:solidFill>
                <a:effectLst/>
                <a:latin typeface="Droid Arabic Kufi"/>
              </a:rPr>
              <a:t> : أنه لا يجوز تقديم التمييز على عامله سواء كان العامل مُتصرِّفا أم غير متصرِّف ؛ فلا تقول :</a:t>
            </a:r>
            <a:r>
              <a:rPr lang="ar-SA" sz="2800" b="0" i="0" u="sng" dirty="0">
                <a:solidFill>
                  <a:srgbClr val="000000"/>
                </a:solidFill>
                <a:effectLst/>
                <a:latin typeface="Droid Arabic Kufi"/>
              </a:rPr>
              <a:t> نفساً </a:t>
            </a:r>
            <a:r>
              <a:rPr lang="ar-SA" sz="2800" b="0" i="0" dirty="0">
                <a:solidFill>
                  <a:srgbClr val="000000"/>
                </a:solidFill>
                <a:effectLst/>
                <a:latin typeface="Droid Arabic Kufi"/>
              </a:rPr>
              <a:t>طابَ زيدٌ ، ولا : عندي </a:t>
            </a:r>
            <a:r>
              <a:rPr lang="ar-SA" sz="2800" b="0" i="0" u="sng" dirty="0">
                <a:solidFill>
                  <a:srgbClr val="000000"/>
                </a:solidFill>
                <a:effectLst/>
                <a:latin typeface="Droid Arabic Kufi"/>
              </a:rPr>
              <a:t>درهماً </a:t>
            </a:r>
            <a:r>
              <a:rPr lang="ar-SA" sz="2800" b="0" i="0" dirty="0">
                <a:solidFill>
                  <a:srgbClr val="000000"/>
                </a:solidFill>
                <a:effectLst/>
                <a:latin typeface="Droid Arabic Kufi"/>
              </a:rPr>
              <a:t>عشرون . فالعامل في المثال الأول (طاب) متصرِّف ، وفي المثال الثاني (عشرون) غير متصرِّف ، وفي كلا المثالين لا يجوز تقديم التمييز ، وذلك على مذهب سيبويه . وأجاز الْكِسَائِيُّ ، والْمَازِنيُّ ، والْمُبَرِّدُ : تقديمه على عامله المتصرِّف ؛ فتقول : نفساً طابَ زيدٌ ، وشَيْباً اشْتَعَلَ الرأْسُ . </a:t>
            </a:r>
          </a:p>
          <a:p>
            <a:pPr algn="just" rtl="1">
              <a:spcAft>
                <a:spcPts val="0"/>
              </a:spcAft>
            </a:pPr>
            <a:r>
              <a:rPr lang="ar-SA" b="0" i="0" dirty="0">
                <a:solidFill>
                  <a:srgbClr val="000000"/>
                </a:solidFill>
                <a:effectLst/>
                <a:latin typeface="Droid Arabic Kufi"/>
              </a:rPr>
              <a:t>ومنه قول الشاعر :</a:t>
            </a:r>
          </a:p>
          <a:p>
            <a:pPr algn="l"/>
            <a:r>
              <a:rPr lang="ar-SA" b="0" i="0" dirty="0">
                <a:solidFill>
                  <a:srgbClr val="000000"/>
                </a:solidFill>
                <a:effectLst/>
                <a:latin typeface="Droid Arabic Kufi"/>
              </a:rPr>
              <a:t> </a:t>
            </a:r>
          </a:p>
          <a:p>
            <a:pPr algn="ctr" rtl="1">
              <a:spcAft>
                <a:spcPts val="0"/>
              </a:spcAft>
            </a:pPr>
            <a:r>
              <a:rPr lang="ar-SA" sz="2400" b="1" i="0" dirty="0">
                <a:solidFill>
                  <a:srgbClr val="000000"/>
                </a:solidFill>
                <a:effectLst/>
                <a:latin typeface="Droid Arabic Kufi"/>
              </a:rPr>
              <a:t>أَتَهْجُـرُ لَيْلَى بِالْفِرَاقِ حَبِيبَهَـا        وَمَا كَانَ </a:t>
            </a:r>
            <a:r>
              <a:rPr lang="ar-SA" sz="2400" b="1" i="0" u="sng" dirty="0">
                <a:solidFill>
                  <a:srgbClr val="000000"/>
                </a:solidFill>
                <a:effectLst/>
                <a:latin typeface="Droid Arabic Kufi"/>
              </a:rPr>
              <a:t>نَفْساً </a:t>
            </a:r>
            <a:r>
              <a:rPr lang="ar-SA" sz="2400" b="1" i="0" dirty="0">
                <a:solidFill>
                  <a:srgbClr val="000000"/>
                </a:solidFill>
                <a:effectLst/>
                <a:latin typeface="Droid Arabic Kufi"/>
              </a:rPr>
              <a:t>بِالْفِرَاقِ </a:t>
            </a:r>
            <a:r>
              <a:rPr lang="ar-SA" sz="2400" b="1" i="0" u="sng" dirty="0">
                <a:solidFill>
                  <a:srgbClr val="000000"/>
                </a:solidFill>
                <a:effectLst/>
                <a:latin typeface="Droid Arabic Kufi"/>
              </a:rPr>
              <a:t>تَطِيـبُ</a:t>
            </a:r>
            <a:endParaRPr lang="ar-SA" sz="2400" b="0" i="0" dirty="0">
              <a:solidFill>
                <a:srgbClr val="000000"/>
              </a:solidFill>
              <a:effectLst/>
              <a:latin typeface="Droid Arabic Kufi"/>
            </a:endParaRPr>
          </a:p>
          <a:p>
            <a:pPr algn="l"/>
            <a:r>
              <a:rPr lang="ar-SA" b="1" i="0" u="sng" dirty="0">
                <a:solidFill>
                  <a:srgbClr val="000000"/>
                </a:solidFill>
                <a:effectLst/>
                <a:latin typeface="Droid Arabic Kufi"/>
              </a:rPr>
              <a:t> </a:t>
            </a:r>
            <a:endParaRPr lang="ar-SA" b="0" i="0" dirty="0">
              <a:solidFill>
                <a:srgbClr val="000000"/>
              </a:solidFill>
              <a:effectLst/>
              <a:latin typeface="Droid Arabic Kufi"/>
            </a:endParaRPr>
          </a:p>
          <a:p>
            <a:endParaRPr lang="en-US" dirty="0"/>
          </a:p>
        </p:txBody>
      </p:sp>
    </p:spTree>
    <p:extLst>
      <p:ext uri="{BB962C8B-B14F-4D97-AF65-F5344CB8AC3E}">
        <p14:creationId xmlns:p14="http://schemas.microsoft.com/office/powerpoint/2010/main" val="34445901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9FD7272C-F72A-48E1-9927-B3F84970016B}"/>
              </a:ext>
            </a:extLst>
          </p:cNvPr>
          <p:cNvSpPr>
            <a:spLocks noGrp="1"/>
          </p:cNvSpPr>
          <p:nvPr>
            <p:ph idx="1"/>
          </p:nvPr>
        </p:nvSpPr>
        <p:spPr>
          <a:xfrm>
            <a:off x="-180528" y="0"/>
            <a:ext cx="9324528" cy="6858000"/>
          </a:xfrm>
        </p:spPr>
        <p:txBody>
          <a:bodyPr>
            <a:noAutofit/>
          </a:bodyPr>
          <a:lstStyle/>
          <a:p>
            <a:pPr algn="r" rtl="1">
              <a:spcAft>
                <a:spcPts val="0"/>
              </a:spcAft>
            </a:pPr>
            <a:r>
              <a:rPr lang="ar-SA" sz="2800" b="0" i="0" dirty="0">
                <a:solidFill>
                  <a:srgbClr val="000000"/>
                </a:solidFill>
                <a:effectLst/>
                <a:latin typeface="Droid Arabic Kufi"/>
              </a:rPr>
              <a:t>وقول الشاعر :</a:t>
            </a:r>
          </a:p>
          <a:p>
            <a:pPr algn="r" rtl="1">
              <a:spcAft>
                <a:spcPts val="0"/>
              </a:spcAft>
            </a:pPr>
            <a:r>
              <a:rPr lang="ar-SA" sz="2800" b="1" i="0" dirty="0">
                <a:solidFill>
                  <a:srgbClr val="000000"/>
                </a:solidFill>
                <a:effectLst/>
                <a:latin typeface="Droid Arabic Kufi"/>
              </a:rPr>
              <a:t>ضَيَّعْتُ  </a:t>
            </a:r>
            <a:r>
              <a:rPr lang="ar-SA" sz="2800" b="1" i="0" dirty="0" err="1">
                <a:solidFill>
                  <a:srgbClr val="000000"/>
                </a:solidFill>
                <a:effectLst/>
                <a:latin typeface="Droid Arabic Kufi"/>
              </a:rPr>
              <a:t>حَزْمِـى</a:t>
            </a:r>
            <a:r>
              <a:rPr lang="ar-SA" sz="2800" b="1" i="0" dirty="0">
                <a:solidFill>
                  <a:srgbClr val="000000"/>
                </a:solidFill>
                <a:effectLst/>
                <a:latin typeface="Droid Arabic Kufi"/>
              </a:rPr>
              <a:t> </a:t>
            </a:r>
            <a:r>
              <a:rPr lang="ar-SA" sz="2800" b="1" i="0" dirty="0" err="1">
                <a:solidFill>
                  <a:srgbClr val="000000"/>
                </a:solidFill>
                <a:effectLst/>
                <a:latin typeface="Droid Arabic Kufi"/>
              </a:rPr>
              <a:t>فى</a:t>
            </a:r>
            <a:r>
              <a:rPr lang="ar-SA" sz="2800" b="1" i="0" dirty="0">
                <a:solidFill>
                  <a:srgbClr val="000000"/>
                </a:solidFill>
                <a:effectLst/>
                <a:latin typeface="Droid Arabic Kufi"/>
              </a:rPr>
              <a:t> </a:t>
            </a:r>
            <a:r>
              <a:rPr lang="ar-SA" sz="2800" b="1" i="0" dirty="0" err="1">
                <a:solidFill>
                  <a:srgbClr val="000000"/>
                </a:solidFill>
                <a:effectLst/>
                <a:latin typeface="Droid Arabic Kufi"/>
              </a:rPr>
              <a:t>إِبْعَادِى</a:t>
            </a:r>
            <a:r>
              <a:rPr lang="ar-SA" sz="2800" b="1" i="0" dirty="0">
                <a:solidFill>
                  <a:srgbClr val="000000"/>
                </a:solidFill>
                <a:effectLst/>
                <a:latin typeface="Droid Arabic Kufi"/>
              </a:rPr>
              <a:t> </a:t>
            </a:r>
            <a:r>
              <a:rPr lang="ar-SA" sz="2800" b="1" i="0" dirty="0" err="1">
                <a:solidFill>
                  <a:srgbClr val="000000"/>
                </a:solidFill>
                <a:effectLst/>
                <a:latin typeface="Droid Arabic Kufi"/>
              </a:rPr>
              <a:t>الأَمَلاَ</a:t>
            </a:r>
            <a:r>
              <a:rPr lang="ar-SA" sz="2800" b="1" i="0" dirty="0">
                <a:solidFill>
                  <a:srgbClr val="000000"/>
                </a:solidFill>
                <a:effectLst/>
                <a:latin typeface="Droid Arabic Kufi"/>
              </a:rPr>
              <a:t>     </a:t>
            </a:r>
            <a:endParaRPr lang="ar-IQ" sz="2800" b="1" i="0" dirty="0">
              <a:solidFill>
                <a:srgbClr val="000000"/>
              </a:solidFill>
              <a:effectLst/>
              <a:latin typeface="Droid Arabic Kufi"/>
            </a:endParaRPr>
          </a:p>
          <a:p>
            <a:pPr algn="r" rtl="1">
              <a:spcAft>
                <a:spcPts val="0"/>
              </a:spcAft>
            </a:pPr>
            <a:r>
              <a:rPr lang="ar-SA" sz="2800" b="1" i="0" dirty="0">
                <a:solidFill>
                  <a:srgbClr val="000000"/>
                </a:solidFill>
                <a:effectLst/>
                <a:latin typeface="Droid Arabic Kufi"/>
              </a:rPr>
              <a:t> وَمَا </a:t>
            </a:r>
            <a:r>
              <a:rPr lang="ar-SA" sz="2800" b="1" i="0" dirty="0" err="1">
                <a:solidFill>
                  <a:srgbClr val="000000"/>
                </a:solidFill>
                <a:effectLst/>
                <a:latin typeface="Droid Arabic Kufi"/>
              </a:rPr>
              <a:t>ارْعَوَيْتُ</a:t>
            </a:r>
            <a:r>
              <a:rPr lang="ar-SA" sz="2800" b="1" i="0" dirty="0">
                <a:solidFill>
                  <a:srgbClr val="000000"/>
                </a:solidFill>
                <a:effectLst/>
                <a:latin typeface="Droid Arabic Kufi"/>
              </a:rPr>
              <a:t> </a:t>
            </a:r>
            <a:r>
              <a:rPr lang="ar-SA" sz="2800" b="1" i="0" u="sng" dirty="0">
                <a:solidFill>
                  <a:srgbClr val="000000"/>
                </a:solidFill>
                <a:effectLst/>
                <a:latin typeface="Droid Arabic Kufi"/>
              </a:rPr>
              <a:t>وَشَيْباً </a:t>
            </a:r>
            <a:r>
              <a:rPr lang="ar-SA" sz="2800" b="1" i="0" dirty="0" err="1">
                <a:solidFill>
                  <a:srgbClr val="000000"/>
                </a:solidFill>
                <a:effectLst/>
                <a:latin typeface="Droid Arabic Kufi"/>
              </a:rPr>
              <a:t>رَأْسِى</a:t>
            </a:r>
            <a:r>
              <a:rPr lang="ar-SA" sz="2800" b="1" i="0" dirty="0">
                <a:solidFill>
                  <a:srgbClr val="000000"/>
                </a:solidFill>
                <a:effectLst/>
                <a:latin typeface="Droid Arabic Kufi"/>
              </a:rPr>
              <a:t> </a:t>
            </a:r>
            <a:r>
              <a:rPr lang="ar-SA" sz="2800" b="1" i="0" u="sng" dirty="0">
                <a:solidFill>
                  <a:srgbClr val="000000"/>
                </a:solidFill>
                <a:effectLst/>
                <a:latin typeface="Droid Arabic Kufi"/>
              </a:rPr>
              <a:t>اشْتَعَلاَ</a:t>
            </a:r>
            <a:endParaRPr lang="ar-SA" sz="2800" b="0" i="0" dirty="0">
              <a:solidFill>
                <a:srgbClr val="000000"/>
              </a:solidFill>
              <a:effectLst/>
              <a:latin typeface="Droid Arabic Kufi"/>
            </a:endParaRPr>
          </a:p>
          <a:p>
            <a:pPr algn="r" rtl="1">
              <a:spcAft>
                <a:spcPts val="0"/>
              </a:spcAft>
            </a:pPr>
            <a:r>
              <a:rPr lang="ar-SA" sz="2800" b="0" i="0" dirty="0">
                <a:solidFill>
                  <a:srgbClr val="000000"/>
                </a:solidFill>
                <a:effectLst/>
                <a:latin typeface="Droid Arabic Kufi"/>
              </a:rPr>
              <a:t>ففي هذين الشاهدين تقدّم التمييز (</a:t>
            </a:r>
            <a:r>
              <a:rPr lang="ar-SA" sz="2800" b="0" i="0" dirty="0" err="1">
                <a:solidFill>
                  <a:srgbClr val="000000"/>
                </a:solidFill>
                <a:effectLst/>
                <a:latin typeface="Droid Arabic Kufi"/>
              </a:rPr>
              <a:t>نفساً،وشيباً</a:t>
            </a:r>
            <a:r>
              <a:rPr lang="ar-SA" sz="2800" b="0" i="0" dirty="0">
                <a:solidFill>
                  <a:srgbClr val="000000"/>
                </a:solidFill>
                <a:effectLst/>
                <a:latin typeface="Droid Arabic Kufi"/>
              </a:rPr>
              <a:t>) على عاملهما (</a:t>
            </a:r>
            <a:r>
              <a:rPr lang="ar-SA" sz="2800" b="0" i="0" dirty="0" err="1">
                <a:solidFill>
                  <a:srgbClr val="000000"/>
                </a:solidFill>
                <a:effectLst/>
                <a:latin typeface="Droid Arabic Kufi"/>
              </a:rPr>
              <a:t>تطيبُ،واشتعلَ</a:t>
            </a:r>
            <a:r>
              <a:rPr lang="ar-SA" sz="2800" b="0" i="0" dirty="0">
                <a:solidFill>
                  <a:srgbClr val="000000"/>
                </a:solidFill>
                <a:effectLst/>
                <a:latin typeface="Droid Arabic Kufi"/>
              </a:rPr>
              <a:t>) </a:t>
            </a:r>
          </a:p>
          <a:p>
            <a:pPr algn="r" rtl="1">
              <a:spcAft>
                <a:spcPts val="0"/>
              </a:spcAft>
            </a:pPr>
            <a:r>
              <a:rPr lang="ar-SA" sz="2800" b="0" i="0" dirty="0">
                <a:solidFill>
                  <a:srgbClr val="000000"/>
                </a:solidFill>
                <a:effectLst/>
                <a:latin typeface="Droid Arabic Kufi"/>
              </a:rPr>
              <a:t>وهو عند الجمهور: ضرورة لا يُقَاسُ عليه ، واستشهد بذلك المبّرد ، والكسائيّ،  والمازنيّ ، </a:t>
            </a:r>
            <a:r>
              <a:rPr lang="ar-SA" sz="2800" b="1" i="0" dirty="0">
                <a:solidFill>
                  <a:srgbClr val="000000"/>
                </a:solidFill>
                <a:effectLst/>
                <a:latin typeface="Droid Arabic Kufi"/>
              </a:rPr>
              <a:t>فأجازوا التقديم إذا كان العامل متصرِّفا</a:t>
            </a:r>
            <a:r>
              <a:rPr lang="ar-SA" sz="2800" b="0" i="0" dirty="0">
                <a:solidFill>
                  <a:srgbClr val="000000"/>
                </a:solidFill>
                <a:effectLst/>
                <a:latin typeface="Droid Arabic Kufi"/>
              </a:rPr>
              <a:t> ،كما في الشاهدين ،وتبعهم ابن مالك في بعض كُتُبِه ، ولكنه في الألفيّة قال : </a:t>
            </a:r>
            <a:r>
              <a:rPr lang="ar-SA" sz="2800" b="1" i="0" dirty="0">
                <a:solidFill>
                  <a:srgbClr val="000000"/>
                </a:solidFill>
                <a:effectLst/>
                <a:latin typeface="Droid Arabic Kufi"/>
              </a:rPr>
              <a:t> </a:t>
            </a:r>
            <a:endParaRPr lang="ar-SA" sz="2800" b="0" i="0" dirty="0">
              <a:solidFill>
                <a:srgbClr val="000000"/>
              </a:solidFill>
              <a:effectLst/>
              <a:latin typeface="Droid Arabic Kufi"/>
            </a:endParaRPr>
          </a:p>
          <a:p>
            <a:pPr algn="just" rtl="1">
              <a:spcAft>
                <a:spcPts val="0"/>
              </a:spcAft>
            </a:pPr>
            <a:r>
              <a:rPr lang="ar-SA" sz="2800" b="1" i="0" dirty="0">
                <a:solidFill>
                  <a:srgbClr val="000000"/>
                </a:solidFill>
                <a:effectLst/>
                <a:latin typeface="Droid Arabic Kufi"/>
              </a:rPr>
              <a:t>أما إذا كان العامل غير متصرِّف</a:t>
            </a:r>
            <a:r>
              <a:rPr lang="ar-SA" sz="2800" b="0" i="0" dirty="0">
                <a:solidFill>
                  <a:srgbClr val="000000"/>
                </a:solidFill>
                <a:effectLst/>
                <a:latin typeface="Droid Arabic Kufi"/>
              </a:rPr>
              <a:t> فقد منعوا التقديم سواء كان العامل فِعْلا ، نحو : ما أحسنَ زيداً رجلا ، أو كان غير فعل ، نحو : عندي عشرون درهما . </a:t>
            </a:r>
            <a:endParaRPr lang="ar-IQ" sz="2800" b="0" i="0" dirty="0">
              <a:solidFill>
                <a:srgbClr val="000000"/>
              </a:solidFill>
              <a:effectLst/>
              <a:latin typeface="Droid Arabic Kufi"/>
            </a:endParaRPr>
          </a:p>
          <a:p>
            <a:pPr marL="0" indent="0" algn="just" rtl="1">
              <a:spcAft>
                <a:spcPts val="0"/>
              </a:spcAft>
              <a:buNone/>
            </a:pPr>
            <a:endParaRPr lang="ar-SA" sz="2800" b="0" i="0" dirty="0">
              <a:solidFill>
                <a:srgbClr val="000000"/>
              </a:solidFill>
              <a:effectLst/>
              <a:latin typeface="Droid Arabic Kufi"/>
            </a:endParaRPr>
          </a:p>
        </p:txBody>
      </p:sp>
    </p:spTree>
    <p:extLst>
      <p:ext uri="{BB962C8B-B14F-4D97-AF65-F5344CB8AC3E}">
        <p14:creationId xmlns:p14="http://schemas.microsoft.com/office/powerpoint/2010/main" val="11522862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680B5372-0AFB-4773-8339-3F9D9E87D326}"/>
              </a:ext>
            </a:extLst>
          </p:cNvPr>
          <p:cNvSpPr>
            <a:spLocks noGrp="1"/>
          </p:cNvSpPr>
          <p:nvPr>
            <p:ph idx="1"/>
          </p:nvPr>
        </p:nvSpPr>
        <p:spPr>
          <a:xfrm>
            <a:off x="0" y="0"/>
            <a:ext cx="9144000" cy="6858000"/>
          </a:xfrm>
        </p:spPr>
        <p:txBody>
          <a:bodyPr>
            <a:normAutofit/>
          </a:bodyPr>
          <a:lstStyle/>
          <a:p>
            <a:pPr algn="just" rtl="1">
              <a:spcAft>
                <a:spcPts val="0"/>
              </a:spcAft>
            </a:pPr>
            <a:r>
              <a:rPr lang="ar-SA" sz="2800" b="0" i="0" dirty="0">
                <a:solidFill>
                  <a:srgbClr val="000000"/>
                </a:solidFill>
                <a:effectLst/>
                <a:latin typeface="Droid Arabic Kufi"/>
              </a:rPr>
              <a:t>قد يتقدّم التمييز على عامله غير المتصرَّف، وذلك ضرورة شِعْرِيّة بِاتِّفاق، كقول الرَّاجِز :</a:t>
            </a:r>
            <a:endParaRPr lang="ar-IQ" sz="2800" b="0" i="0" dirty="0">
              <a:solidFill>
                <a:srgbClr val="000000"/>
              </a:solidFill>
              <a:effectLst/>
              <a:latin typeface="Droid Arabic Kufi"/>
            </a:endParaRPr>
          </a:p>
          <a:p>
            <a:pPr algn="just" rtl="1">
              <a:spcAft>
                <a:spcPts val="0"/>
              </a:spcAft>
            </a:pPr>
            <a:r>
              <a:rPr lang="ar-SA" sz="2800" b="0" i="0" dirty="0">
                <a:solidFill>
                  <a:srgbClr val="000000"/>
                </a:solidFill>
                <a:effectLst/>
                <a:latin typeface="Droid Arabic Kufi"/>
              </a:rPr>
              <a:t> </a:t>
            </a:r>
            <a:r>
              <a:rPr lang="ar-SA" sz="2800" b="1" i="0" dirty="0">
                <a:solidFill>
                  <a:srgbClr val="000000"/>
                </a:solidFill>
                <a:effectLst/>
                <a:latin typeface="Droid Arabic Kufi"/>
              </a:rPr>
              <a:t>وَنَارُنَا لَمْ يُرَ </a:t>
            </a:r>
            <a:r>
              <a:rPr lang="ar-SA" sz="2800" b="1" i="0" u="sng" dirty="0">
                <a:solidFill>
                  <a:srgbClr val="000000"/>
                </a:solidFill>
                <a:effectLst/>
                <a:latin typeface="Droid Arabic Kufi"/>
              </a:rPr>
              <a:t>نَاراً مِثْلُهَا</a:t>
            </a:r>
            <a:r>
              <a:rPr lang="ar-SA" sz="2800" b="1" i="0" dirty="0">
                <a:solidFill>
                  <a:srgbClr val="000000"/>
                </a:solidFill>
                <a:effectLst/>
                <a:latin typeface="Droid Arabic Kufi"/>
              </a:rPr>
              <a:t>          قَـدْ عَلِمَتْ ذَاكَ مَعَدٌّ كُلُّهَا</a:t>
            </a:r>
            <a:endParaRPr lang="ar-SA" sz="2800" b="0" i="0" dirty="0">
              <a:solidFill>
                <a:srgbClr val="000000"/>
              </a:solidFill>
              <a:effectLst/>
              <a:latin typeface="Droid Arabic Kufi"/>
            </a:endParaRPr>
          </a:p>
          <a:p>
            <a:pPr marL="0" indent="0" algn="r" rtl="1">
              <a:buNone/>
            </a:pPr>
            <a:r>
              <a:rPr lang="ar-SA" sz="2800" b="1" i="0" dirty="0">
                <a:solidFill>
                  <a:srgbClr val="000000"/>
                </a:solidFill>
                <a:effectLst/>
                <a:latin typeface="Droid Arabic Kufi"/>
              </a:rPr>
              <a:t> </a:t>
            </a:r>
            <a:endParaRPr lang="ar-SA" sz="2800" b="0" i="0" dirty="0">
              <a:solidFill>
                <a:srgbClr val="000000"/>
              </a:solidFill>
              <a:effectLst/>
              <a:latin typeface="Droid Arabic Kufi"/>
            </a:endParaRPr>
          </a:p>
          <a:p>
            <a:pPr algn="just" rtl="1">
              <a:spcAft>
                <a:spcPts val="0"/>
              </a:spcAft>
            </a:pPr>
            <a:r>
              <a:rPr lang="ar-SA" sz="2800" b="0" i="0" dirty="0">
                <a:solidFill>
                  <a:srgbClr val="000000"/>
                </a:solidFill>
                <a:effectLst/>
                <a:latin typeface="Droid Arabic Kufi"/>
              </a:rPr>
              <a:t>تقدّم في هذا البيت التمييز ( ناراً ) على عاملها ( مثلُها ) وهو اسم جامد ، وذلك ضرورة من ضرورات الشِعر اتِّفاقاً .</a:t>
            </a:r>
            <a:r>
              <a:rPr lang="ar-SA" sz="2800" b="1" i="0" dirty="0">
                <a:solidFill>
                  <a:srgbClr val="000000"/>
                </a:solidFill>
                <a:effectLst/>
                <a:latin typeface="Droid Arabic Kufi"/>
              </a:rPr>
              <a:t> ( م )</a:t>
            </a:r>
            <a:endParaRPr lang="ar-SA" sz="2800" b="0" i="0" dirty="0">
              <a:solidFill>
                <a:srgbClr val="000000"/>
              </a:solidFill>
              <a:effectLst/>
              <a:latin typeface="Droid Arabic Kufi"/>
            </a:endParaRPr>
          </a:p>
          <a:p>
            <a:pPr algn="just" rtl="1">
              <a:spcAft>
                <a:spcPts val="0"/>
              </a:spcAft>
            </a:pPr>
            <a:r>
              <a:rPr lang="ar-SA" sz="2800" b="1" i="0" dirty="0">
                <a:solidFill>
                  <a:srgbClr val="000000"/>
                </a:solidFill>
                <a:effectLst/>
                <a:latin typeface="Droid Arabic Kufi"/>
              </a:rPr>
              <a:t>وقد يكون العامل متصرّفا ، ويمتنع تقديم التمييز عليه عند الجميع</a:t>
            </a:r>
            <a:r>
              <a:rPr lang="ar-SA" sz="2800" b="0" i="0" dirty="0">
                <a:solidFill>
                  <a:srgbClr val="000000"/>
                </a:solidFill>
                <a:effectLst/>
                <a:latin typeface="Droid Arabic Kufi"/>
              </a:rPr>
              <a:t> ، وذلك نحو : كفى بزيدٍ رجلا ، فلا يجوز تقديم التمييز</a:t>
            </a:r>
            <a:r>
              <a:rPr lang="ar-IQ" sz="2800" b="0" i="0" dirty="0">
                <a:solidFill>
                  <a:srgbClr val="000000"/>
                </a:solidFill>
                <a:effectLst/>
                <a:latin typeface="Droid Arabic Kufi"/>
              </a:rPr>
              <a:t>.</a:t>
            </a:r>
            <a:r>
              <a:rPr lang="ar-SA" sz="2800" b="0" i="0" dirty="0">
                <a:solidFill>
                  <a:srgbClr val="000000"/>
                </a:solidFill>
                <a:effectLst/>
                <a:latin typeface="Droid Arabic Kufi"/>
              </a:rPr>
              <a:t> </a:t>
            </a:r>
            <a:r>
              <a:rPr lang="ar-IQ" sz="2800" b="0" i="0" dirty="0">
                <a:solidFill>
                  <a:srgbClr val="000000"/>
                </a:solidFill>
                <a:effectLst/>
                <a:latin typeface="Droid Arabic Kufi"/>
              </a:rPr>
              <a:t> </a:t>
            </a:r>
          </a:p>
          <a:p>
            <a:pPr algn="just" rtl="1">
              <a:spcAft>
                <a:spcPts val="0"/>
              </a:spcAft>
            </a:pPr>
            <a:r>
              <a:rPr lang="ar-SA" sz="2800" b="0" i="0" dirty="0">
                <a:solidFill>
                  <a:srgbClr val="000000"/>
                </a:solidFill>
                <a:effectLst/>
                <a:latin typeface="Droid Arabic Kufi"/>
              </a:rPr>
              <a:t>( رجلا ) على عامله المتصرِّف ( كَفَى ) لأنه بمعنى فِعْلٍ غير</a:t>
            </a:r>
            <a:r>
              <a:rPr lang="ar-IQ" sz="2800" b="0" i="0" dirty="0">
                <a:solidFill>
                  <a:srgbClr val="000000"/>
                </a:solidFill>
                <a:effectLst/>
                <a:latin typeface="Droid Arabic Kufi"/>
              </a:rPr>
              <a:t> </a:t>
            </a:r>
            <a:r>
              <a:rPr lang="ar-SA" sz="2800" b="0" i="0" dirty="0">
                <a:solidFill>
                  <a:srgbClr val="000000"/>
                </a:solidFill>
                <a:effectLst/>
                <a:latin typeface="Droid Arabic Kufi"/>
              </a:rPr>
              <a:t>متصرِّف، وهو فعل التعجّب ، فمعنى قولك :    ( كفى بزيد رجلا ) ما أكْفَاه رجلا !.</a:t>
            </a:r>
          </a:p>
          <a:p>
            <a:pPr algn="r" rtl="1"/>
            <a:endParaRPr lang="en-US" sz="2800" dirty="0"/>
          </a:p>
        </p:txBody>
      </p:sp>
    </p:spTree>
    <p:extLst>
      <p:ext uri="{BB962C8B-B14F-4D97-AF65-F5344CB8AC3E}">
        <p14:creationId xmlns:p14="http://schemas.microsoft.com/office/powerpoint/2010/main" val="693565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a:solidFill>
            <a:schemeClr val="accent5">
              <a:lumMod val="20000"/>
              <a:lumOff val="80000"/>
            </a:schemeClr>
          </a:solidFill>
        </p:spPr>
        <p:txBody>
          <a:bodyPr>
            <a:normAutofit/>
          </a:bodyPr>
          <a:lstStyle/>
          <a:p>
            <a:pPr marL="0" indent="0" algn="r" rtl="1">
              <a:buNone/>
            </a:pPr>
            <a:endParaRPr lang="ar-SA" sz="3600" dirty="0"/>
          </a:p>
          <a:p>
            <a:pPr marL="0" indent="0" algn="r" rtl="1">
              <a:buNone/>
            </a:pPr>
            <a:r>
              <a:rPr lang="ar-SA" sz="3600" dirty="0"/>
              <a:t> </a:t>
            </a:r>
            <a:r>
              <a:rPr lang="ar-SA" sz="7200" b="1" dirty="0"/>
              <a:t>مقارنة بين الحال والتّمييز </a:t>
            </a:r>
          </a:p>
          <a:p>
            <a:pPr marL="0" indent="0" algn="r" rtl="1">
              <a:buNone/>
            </a:pPr>
            <a:r>
              <a:rPr lang="ar-SA" sz="3600" dirty="0"/>
              <a:t> </a:t>
            </a:r>
            <a:r>
              <a:rPr lang="ar-SA" sz="3600" u="sng" dirty="0">
                <a:solidFill>
                  <a:schemeClr val="accent5"/>
                </a:solidFill>
              </a:rPr>
              <a:t>يتّفق الحال والتّمييز في</a:t>
            </a:r>
            <a:r>
              <a:rPr lang="ar-SA" sz="3600" dirty="0"/>
              <a:t> :</a:t>
            </a:r>
          </a:p>
          <a:p>
            <a:pPr algn="r" rtl="1">
              <a:buFontTx/>
              <a:buChar char="-"/>
            </a:pPr>
            <a:r>
              <a:rPr lang="ar-SA" sz="3600" dirty="0"/>
              <a:t>أن كلّا منهما نكرة منصوبة .</a:t>
            </a:r>
          </a:p>
          <a:p>
            <a:pPr marL="0" indent="0" algn="r" rtl="1">
              <a:buNone/>
            </a:pPr>
            <a:endParaRPr lang="ar-SA" sz="3600" dirty="0"/>
          </a:p>
          <a:p>
            <a:pPr marL="0" indent="0" algn="r" rtl="1">
              <a:buNone/>
            </a:pPr>
            <a:r>
              <a:rPr lang="ar-SA" sz="3600" u="sng" dirty="0">
                <a:solidFill>
                  <a:schemeClr val="accent5"/>
                </a:solidFill>
              </a:rPr>
              <a:t> يختلفان في :</a:t>
            </a:r>
          </a:p>
          <a:p>
            <a:pPr algn="r" rtl="1">
              <a:buFontTx/>
              <a:buChar char="-"/>
            </a:pPr>
            <a:endParaRPr lang="ar-SA" sz="3600" dirty="0"/>
          </a:p>
        </p:txBody>
      </p:sp>
    </p:spTree>
    <p:extLst>
      <p:ext uri="{BB962C8B-B14F-4D97-AF65-F5344CB8AC3E}">
        <p14:creationId xmlns:p14="http://schemas.microsoft.com/office/powerpoint/2010/main" val="40611190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0" y="0"/>
            <a:ext cx="9144000" cy="1417638"/>
          </a:xfrm>
          <a:solidFill>
            <a:schemeClr val="accent4">
              <a:lumMod val="20000"/>
              <a:lumOff val="80000"/>
            </a:schemeClr>
          </a:solidFill>
        </p:spPr>
        <p:txBody>
          <a:bodyPr>
            <a:normAutofit/>
          </a:bodyPr>
          <a:lstStyle/>
          <a:p>
            <a:pPr algn="r" rtl="1"/>
            <a:r>
              <a:rPr lang="ar-SA" sz="4800" dirty="0"/>
              <a:t>يختلف الحال والتّمييز في :</a:t>
            </a:r>
          </a:p>
        </p:txBody>
      </p:sp>
      <p:sp>
        <p:nvSpPr>
          <p:cNvPr id="5" name="عنصر نائب للنص 4"/>
          <p:cNvSpPr>
            <a:spLocks noGrp="1"/>
          </p:cNvSpPr>
          <p:nvPr>
            <p:ph type="body" idx="1"/>
          </p:nvPr>
        </p:nvSpPr>
        <p:spPr/>
        <p:txBody>
          <a:bodyPr>
            <a:noAutofit/>
          </a:bodyPr>
          <a:lstStyle/>
          <a:p>
            <a:pPr algn="r" rtl="1"/>
            <a:r>
              <a:rPr lang="ar-SA" sz="4800" dirty="0">
                <a:solidFill>
                  <a:srgbClr val="FF0000"/>
                </a:solidFill>
              </a:rPr>
              <a:t>التّمييز</a:t>
            </a:r>
          </a:p>
        </p:txBody>
      </p:sp>
      <p:sp>
        <p:nvSpPr>
          <p:cNvPr id="6" name="عنصر نائب للمحتوى 5"/>
          <p:cNvSpPr>
            <a:spLocks noGrp="1"/>
          </p:cNvSpPr>
          <p:nvPr>
            <p:ph sz="half" idx="2"/>
          </p:nvPr>
        </p:nvSpPr>
        <p:spPr>
          <a:solidFill>
            <a:schemeClr val="accent4">
              <a:lumMod val="20000"/>
              <a:lumOff val="80000"/>
            </a:schemeClr>
          </a:solidFill>
        </p:spPr>
        <p:txBody>
          <a:bodyPr>
            <a:normAutofit/>
          </a:bodyPr>
          <a:lstStyle/>
          <a:p>
            <a:pPr algn="r" rtl="1"/>
            <a:r>
              <a:rPr lang="ar-SA" sz="2400" dirty="0"/>
              <a:t> يكون جامداً.</a:t>
            </a:r>
          </a:p>
          <a:p>
            <a:pPr algn="r" rtl="1"/>
            <a:r>
              <a:rPr lang="ar-SA" sz="2400" dirty="0"/>
              <a:t>يوضح المبهم قبله .</a:t>
            </a:r>
          </a:p>
          <a:p>
            <a:pPr algn="r" rtl="1"/>
            <a:r>
              <a:rPr lang="ar-SA" sz="2400" dirty="0"/>
              <a:t>يجيب عن السؤال بـ ( أيّ شيء)</a:t>
            </a:r>
          </a:p>
          <a:p>
            <a:pPr algn="r" rtl="1"/>
            <a:r>
              <a:rPr lang="ar-SA" sz="2400" dirty="0"/>
              <a:t>لا يكون إلا مفرداً.</a:t>
            </a:r>
          </a:p>
        </p:txBody>
      </p:sp>
      <p:sp>
        <p:nvSpPr>
          <p:cNvPr id="7" name="عنصر نائب للنص 6"/>
          <p:cNvSpPr>
            <a:spLocks noGrp="1"/>
          </p:cNvSpPr>
          <p:nvPr>
            <p:ph type="body" sz="quarter" idx="3"/>
          </p:nvPr>
        </p:nvSpPr>
        <p:spPr/>
        <p:txBody>
          <a:bodyPr>
            <a:noAutofit/>
          </a:bodyPr>
          <a:lstStyle/>
          <a:p>
            <a:pPr algn="r" rtl="1"/>
            <a:r>
              <a:rPr lang="ar-SA" sz="5400" dirty="0">
                <a:solidFill>
                  <a:srgbClr val="FF0000"/>
                </a:solidFill>
              </a:rPr>
              <a:t>الحال</a:t>
            </a:r>
          </a:p>
        </p:txBody>
      </p:sp>
      <p:sp>
        <p:nvSpPr>
          <p:cNvPr id="8" name="عنصر نائب للمحتوى 7"/>
          <p:cNvSpPr>
            <a:spLocks noGrp="1"/>
          </p:cNvSpPr>
          <p:nvPr>
            <p:ph sz="quarter" idx="4"/>
          </p:nvPr>
        </p:nvSpPr>
        <p:spPr>
          <a:solidFill>
            <a:schemeClr val="accent4">
              <a:lumMod val="20000"/>
              <a:lumOff val="80000"/>
            </a:schemeClr>
          </a:solidFill>
        </p:spPr>
        <p:txBody>
          <a:bodyPr>
            <a:normAutofit/>
          </a:bodyPr>
          <a:lstStyle/>
          <a:p>
            <a:pPr marL="0" lvl="0" indent="0" algn="r" rtl="1">
              <a:buNone/>
            </a:pPr>
            <a:r>
              <a:rPr lang="ar-SA" sz="2400" dirty="0">
                <a:solidFill>
                  <a:prstClr val="black"/>
                </a:solidFill>
              </a:rPr>
              <a:t> -  الحال مشتق في الأصل .</a:t>
            </a:r>
          </a:p>
          <a:p>
            <a:pPr marL="0" lvl="0" indent="0" algn="r" rtl="1">
              <a:buNone/>
            </a:pPr>
            <a:r>
              <a:rPr lang="ar-SA" sz="2400" dirty="0">
                <a:solidFill>
                  <a:prstClr val="black"/>
                </a:solidFill>
              </a:rPr>
              <a:t> - ويبيّن هيئة صاحبه .</a:t>
            </a:r>
          </a:p>
          <a:p>
            <a:pPr marL="0" lvl="0" indent="0" algn="r" rtl="1">
              <a:buNone/>
            </a:pPr>
            <a:r>
              <a:rPr lang="ar-SA" sz="2400" dirty="0">
                <a:solidFill>
                  <a:prstClr val="black"/>
                </a:solidFill>
              </a:rPr>
              <a:t> - يجيب عن السؤال بكلمة (كيف).</a:t>
            </a:r>
          </a:p>
          <a:p>
            <a:pPr marL="0" lvl="0" indent="0" algn="r" rtl="1">
              <a:buNone/>
            </a:pPr>
            <a:r>
              <a:rPr lang="ar-SA" sz="2400" dirty="0">
                <a:solidFill>
                  <a:prstClr val="black"/>
                </a:solidFill>
              </a:rPr>
              <a:t>-  يقع مفرداً ، وجملة ، وشبه جملة .</a:t>
            </a:r>
          </a:p>
          <a:p>
            <a:pPr marL="0" indent="0" algn="r" rtl="1">
              <a:buNone/>
            </a:pPr>
            <a:endParaRPr lang="ar-SA" sz="1600" dirty="0"/>
          </a:p>
        </p:txBody>
      </p:sp>
    </p:spTree>
    <p:extLst>
      <p:ext uri="{BB962C8B-B14F-4D97-AF65-F5344CB8AC3E}">
        <p14:creationId xmlns:p14="http://schemas.microsoft.com/office/powerpoint/2010/main" val="3404810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0" y="247768"/>
            <a:ext cx="9144000" cy="1453040"/>
          </a:xfrm>
          <a:solidFill>
            <a:schemeClr val="accent1">
              <a:lumMod val="40000"/>
              <a:lumOff val="60000"/>
            </a:schemeClr>
          </a:solidFill>
        </p:spPr>
        <p:txBody>
          <a:bodyPr>
            <a:normAutofit fontScale="90000"/>
          </a:bodyPr>
          <a:lstStyle/>
          <a:p>
            <a:pPr algn="r"/>
            <a:r>
              <a:rPr lang="ar-SA" dirty="0"/>
              <a:t>أقسام التّمييز</a:t>
            </a:r>
            <a:br>
              <a:rPr lang="ar-IQ" dirty="0"/>
            </a:br>
            <a:r>
              <a:rPr lang="ar-SA" sz="1800" b="0" i="0" dirty="0">
                <a:solidFill>
                  <a:srgbClr val="333333"/>
                </a:solidFill>
                <a:effectLst/>
                <a:latin typeface="Tahoma" panose="020B0604030504040204" pitchFamily="34" charset="0"/>
              </a:rPr>
              <a:t>– الشامل في اللغة العربية ( الدكتور عبد الله محمد </a:t>
            </a:r>
            <a:r>
              <a:rPr lang="ar-SA" sz="1800" b="0" i="0" dirty="0" err="1">
                <a:solidFill>
                  <a:srgbClr val="333333"/>
                </a:solidFill>
                <a:effectLst/>
                <a:latin typeface="Tahoma" panose="020B0604030504040204" pitchFamily="34" charset="0"/>
              </a:rPr>
              <a:t>النقراط</a:t>
            </a:r>
            <a:r>
              <a:rPr lang="ar-SA" sz="1800" b="0" i="0" dirty="0">
                <a:solidFill>
                  <a:srgbClr val="333333"/>
                </a:solidFill>
                <a:effectLst/>
                <a:latin typeface="Tahoma" panose="020B0604030504040204" pitchFamily="34" charset="0"/>
              </a:rPr>
              <a:t> ) ..</a:t>
            </a:r>
            <a:br>
              <a:rPr lang="ar-SA" sz="1800" b="0" i="0" dirty="0">
                <a:solidFill>
                  <a:srgbClr val="333333"/>
                </a:solidFill>
                <a:effectLst/>
                <a:latin typeface="Tahoma" panose="020B0604030504040204" pitchFamily="34" charset="0"/>
              </a:rPr>
            </a:br>
            <a:r>
              <a:rPr lang="ar-SA" sz="1800" b="0" i="0" dirty="0">
                <a:solidFill>
                  <a:srgbClr val="333333"/>
                </a:solidFill>
                <a:effectLst/>
                <a:latin typeface="Tahoma" panose="020B0604030504040204" pitchFamily="34" charset="0"/>
              </a:rPr>
              <a:t>--------</a:t>
            </a:r>
            <a:br>
              <a:rPr lang="ar-SA" sz="1800" b="0" i="0" dirty="0">
                <a:solidFill>
                  <a:srgbClr val="333333"/>
                </a:solidFill>
                <a:effectLst/>
                <a:latin typeface="Tahoma" panose="020B0604030504040204" pitchFamily="34" charset="0"/>
              </a:rPr>
            </a:br>
            <a:r>
              <a:rPr lang="ar-SA" sz="1800" b="0" i="0" dirty="0">
                <a:solidFill>
                  <a:srgbClr val="333333"/>
                </a:solidFill>
                <a:effectLst/>
                <a:latin typeface="Tahoma" panose="020B0604030504040204" pitchFamily="34" charset="0"/>
              </a:rPr>
              <a:t>ص301 - كتاب القواعد التطبيقية في اللغة العربية - التمييز - المكتبة الشاملة الحديثة</a:t>
            </a:r>
            <a:br>
              <a:rPr lang="ar-SA" b="0" i="0" dirty="0">
                <a:solidFill>
                  <a:srgbClr val="333333"/>
                </a:solidFill>
                <a:effectLst/>
                <a:latin typeface="Tahoma" panose="020B0604030504040204" pitchFamily="34" charset="0"/>
              </a:rPr>
            </a:br>
            <a:r>
              <a:rPr lang="ar-SA" sz="1800" b="0" i="0" dirty="0">
                <a:solidFill>
                  <a:srgbClr val="333333"/>
                </a:solidFill>
                <a:effectLst/>
                <a:latin typeface="Tahoma" panose="020B0604030504040204" pitchFamily="34" charset="0"/>
              </a:rPr>
              <a:t>– القواعد التطبيقية في اللغة العربية ( نديم حسين </a:t>
            </a:r>
            <a:r>
              <a:rPr lang="ar-SA" sz="1800" b="0" i="0" dirty="0" err="1">
                <a:solidFill>
                  <a:srgbClr val="333333"/>
                </a:solidFill>
                <a:effectLst/>
                <a:latin typeface="Tahoma" panose="020B0604030504040204" pitchFamily="34" charset="0"/>
              </a:rPr>
              <a:t>دعكور</a:t>
            </a:r>
            <a:r>
              <a:rPr lang="ar-SA" sz="1800" b="0" i="0" dirty="0">
                <a:solidFill>
                  <a:srgbClr val="333333"/>
                </a:solidFill>
                <a:effectLst/>
                <a:latin typeface="Tahoma" panose="020B0604030504040204" pitchFamily="34" charset="0"/>
              </a:rPr>
              <a:t> ) .</a:t>
            </a:r>
            <a:br>
              <a:rPr lang="ar-SA" b="0" i="0" dirty="0">
                <a:solidFill>
                  <a:srgbClr val="333333"/>
                </a:solidFill>
                <a:effectLst/>
                <a:latin typeface="Tahoma" panose="020B0604030504040204" pitchFamily="34" charset="0"/>
              </a:rPr>
            </a:br>
            <a:r>
              <a:rPr lang="ar-SA" sz="1800" b="0" i="0" dirty="0">
                <a:solidFill>
                  <a:srgbClr val="333333"/>
                </a:solidFill>
                <a:effectLst/>
                <a:latin typeface="Tahoma" panose="020B0604030504040204" pitchFamily="34" charset="0"/>
              </a:rPr>
              <a:t>– </a:t>
            </a:r>
            <a:r>
              <a:rPr lang="ar-SA" sz="1800" b="0" i="0" u="none" strike="noStrike" dirty="0">
                <a:solidFill>
                  <a:srgbClr val="444444"/>
                </a:solidFill>
                <a:effectLst/>
                <a:latin typeface="Tahoma" panose="020B0604030504040204" pitchFamily="34" charset="0"/>
                <a:hlinkClick r:id="rId2"/>
              </a:rPr>
              <a:t>الاجرومية باب التمييز</a:t>
            </a:r>
            <a:r>
              <a:rPr lang="ar-SA" sz="1800" b="0" i="0" dirty="0">
                <a:solidFill>
                  <a:srgbClr val="333333"/>
                </a:solidFill>
                <a:effectLst/>
                <a:latin typeface="Tahoma" panose="020B0604030504040204" pitchFamily="34" charset="0"/>
              </a:rPr>
              <a:t> .</a:t>
            </a:r>
            <a:br>
              <a:rPr lang="ar-SA" b="0" i="0" dirty="0">
                <a:solidFill>
                  <a:srgbClr val="333333"/>
                </a:solidFill>
                <a:effectLst/>
                <a:latin typeface="Tahoma" panose="020B0604030504040204" pitchFamily="34" charset="0"/>
              </a:rPr>
            </a:br>
            <a:endParaRPr lang="ar-SA" dirty="0"/>
          </a:p>
        </p:txBody>
      </p:sp>
      <p:sp>
        <p:nvSpPr>
          <p:cNvPr id="5" name="عنصر نائب للمحتوى 4"/>
          <p:cNvSpPr>
            <a:spLocks noGrp="1"/>
          </p:cNvSpPr>
          <p:nvPr>
            <p:ph idx="1"/>
          </p:nvPr>
        </p:nvSpPr>
        <p:spPr>
          <a:xfrm>
            <a:off x="0" y="1844824"/>
            <a:ext cx="9144000" cy="5013176"/>
          </a:xfrm>
          <a:solidFill>
            <a:schemeClr val="accent1">
              <a:lumMod val="20000"/>
              <a:lumOff val="80000"/>
            </a:schemeClr>
          </a:solidFill>
        </p:spPr>
        <p:txBody>
          <a:bodyPr/>
          <a:lstStyle/>
          <a:p>
            <a:endParaRPr lang="ar-SA" dirty="0"/>
          </a:p>
          <a:p>
            <a:endParaRPr lang="ar-SA" dirty="0"/>
          </a:p>
          <a:p>
            <a:endParaRPr lang="ar-SA" dirty="0"/>
          </a:p>
          <a:p>
            <a:endParaRPr lang="ar-SA" dirty="0"/>
          </a:p>
          <a:p>
            <a:endParaRPr lang="ar-SA" dirty="0"/>
          </a:p>
        </p:txBody>
      </p:sp>
      <p:sp>
        <p:nvSpPr>
          <p:cNvPr id="6" name="مخطط انسيابي: محطة طرفية 5"/>
          <p:cNvSpPr/>
          <p:nvPr/>
        </p:nvSpPr>
        <p:spPr>
          <a:xfrm>
            <a:off x="3923928" y="1988840"/>
            <a:ext cx="4802832" cy="1152128"/>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000" dirty="0"/>
              <a:t>تمييز ملفوظ (ذات)</a:t>
            </a:r>
          </a:p>
        </p:txBody>
      </p:sp>
      <p:sp>
        <p:nvSpPr>
          <p:cNvPr id="7" name="مخطط انسيابي: محطة طرفية 6"/>
          <p:cNvSpPr/>
          <p:nvPr/>
        </p:nvSpPr>
        <p:spPr>
          <a:xfrm>
            <a:off x="1259632" y="3964799"/>
            <a:ext cx="4680520" cy="1152129"/>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000" dirty="0"/>
              <a:t>تمييز ملحوظ (نسبة)</a:t>
            </a:r>
          </a:p>
        </p:txBody>
      </p:sp>
    </p:spTree>
    <p:extLst>
      <p:ext uri="{BB962C8B-B14F-4D97-AF65-F5344CB8AC3E}">
        <p14:creationId xmlns:p14="http://schemas.microsoft.com/office/powerpoint/2010/main" val="1394914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p:cNvSpPr>
            <a:spLocks noGrp="1"/>
          </p:cNvSpPr>
          <p:nvPr>
            <p:ph idx="1"/>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lstStyle/>
          <a:p>
            <a:pPr marL="0" indent="0">
              <a:buNone/>
            </a:pPr>
            <a:endParaRPr lang="ar-SA" dirty="0"/>
          </a:p>
        </p:txBody>
      </p:sp>
      <p:sp>
        <p:nvSpPr>
          <p:cNvPr id="5" name="مخطط انسيابي: متعدد المستندات 4"/>
          <p:cNvSpPr/>
          <p:nvPr/>
        </p:nvSpPr>
        <p:spPr>
          <a:xfrm>
            <a:off x="755576" y="980728"/>
            <a:ext cx="7632848" cy="4032448"/>
          </a:xfrm>
          <a:prstGeom prst="flowChartMultidocumen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sz="4800" dirty="0">
                <a:solidFill>
                  <a:srgbClr val="FF0000"/>
                </a:solidFill>
              </a:rPr>
              <a:t>أوّلا</a:t>
            </a:r>
            <a:r>
              <a:rPr lang="ar-SA" sz="4800" dirty="0">
                <a:solidFill>
                  <a:srgbClr val="7030A0"/>
                </a:solidFill>
              </a:rPr>
              <a:t>ً : أنواع التّمييز الملفوظ</a:t>
            </a:r>
          </a:p>
          <a:p>
            <a:pPr algn="ctr"/>
            <a:r>
              <a:rPr lang="ar-SA" sz="4800" dirty="0">
                <a:solidFill>
                  <a:srgbClr val="7030A0"/>
                </a:solidFill>
              </a:rPr>
              <a:t>(الذات)</a:t>
            </a:r>
          </a:p>
        </p:txBody>
      </p:sp>
    </p:spTree>
    <p:extLst>
      <p:ext uri="{BB962C8B-B14F-4D97-AF65-F5344CB8AC3E}">
        <p14:creationId xmlns:p14="http://schemas.microsoft.com/office/powerpoint/2010/main" val="1483303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0" y="0"/>
            <a:ext cx="9144000" cy="1417638"/>
          </a:xfrm>
          <a:solidFill>
            <a:schemeClr val="bg1">
              <a:lumMod val="95000"/>
            </a:schemeClr>
          </a:solidFill>
        </p:spPr>
        <p:style>
          <a:lnRef idx="1">
            <a:schemeClr val="accent5"/>
          </a:lnRef>
          <a:fillRef idx="2">
            <a:schemeClr val="accent5"/>
          </a:fillRef>
          <a:effectRef idx="1">
            <a:schemeClr val="accent5"/>
          </a:effectRef>
          <a:fontRef idx="minor">
            <a:schemeClr val="dk1"/>
          </a:fontRef>
        </p:style>
        <p:txBody>
          <a:bodyPr/>
          <a:lstStyle/>
          <a:p>
            <a:pPr algn="r" rtl="1"/>
            <a:r>
              <a:rPr lang="ar-SA" dirty="0"/>
              <a:t>(أ)</a:t>
            </a:r>
            <a:r>
              <a:rPr lang="ar-SA" dirty="0">
                <a:solidFill>
                  <a:schemeClr val="accent6"/>
                </a:solidFill>
              </a:rPr>
              <a:t> </a:t>
            </a:r>
            <a:r>
              <a:rPr lang="ar-SA" b="1" dirty="0">
                <a:solidFill>
                  <a:schemeClr val="accent6"/>
                </a:solidFill>
              </a:rPr>
              <a:t>أسماء الأعداد </a:t>
            </a:r>
            <a:r>
              <a:rPr lang="ar-SA" b="1" dirty="0"/>
              <a:t>:</a:t>
            </a:r>
          </a:p>
        </p:txBody>
      </p:sp>
      <p:sp>
        <p:nvSpPr>
          <p:cNvPr id="4" name="عنصر نائب للمحتوى 3"/>
          <p:cNvSpPr>
            <a:spLocks noGrp="1"/>
          </p:cNvSpPr>
          <p:nvPr>
            <p:ph idx="1"/>
          </p:nvPr>
        </p:nvSpPr>
        <p:spPr>
          <a:xfrm>
            <a:off x="0" y="1484784"/>
            <a:ext cx="9144000" cy="5373216"/>
          </a:xfrm>
          <a:solidFill>
            <a:schemeClr val="accent1">
              <a:lumMod val="20000"/>
              <a:lumOff val="80000"/>
            </a:schemeClr>
          </a:solidFill>
        </p:spPr>
        <p:txBody>
          <a:bodyPr/>
          <a:lstStyle/>
          <a:p>
            <a:pPr algn="r" rtl="1"/>
            <a:r>
              <a:rPr lang="ar-SA" sz="4000" b="1" dirty="0"/>
              <a:t>قال تعالى :</a:t>
            </a:r>
            <a:r>
              <a:rPr lang="ar-SA" sz="4400" b="1" dirty="0">
                <a:cs typeface="Ali_K_Alwand" pitchFamily="2" charset="-78"/>
                <a:sym typeface="AGA Arabesque" panose="05010101010101010101" pitchFamily="2" charset="2"/>
              </a:rPr>
              <a:t>[</a:t>
            </a:r>
            <a:r>
              <a:rPr lang="ar-SA" sz="4400" dirty="0"/>
              <a:t>إذ قال يوسفُ لأبيه يا أبتِ إنّي        رأيتُ </a:t>
            </a:r>
            <a:r>
              <a:rPr lang="ar-SA" sz="4400" u="sng" dirty="0"/>
              <a:t>أحدَ عشَر</a:t>
            </a:r>
            <a:r>
              <a:rPr lang="ar-SA" sz="4400" dirty="0"/>
              <a:t>َ </a:t>
            </a:r>
            <a:r>
              <a:rPr lang="ar-SA" sz="4400" dirty="0">
                <a:solidFill>
                  <a:srgbClr val="FF0000"/>
                </a:solidFill>
              </a:rPr>
              <a:t>كوكبا</a:t>
            </a:r>
            <a:r>
              <a:rPr lang="ar-SA" sz="4400" dirty="0"/>
              <a:t>ً </a:t>
            </a:r>
            <a:r>
              <a:rPr lang="ar-SA" sz="4400" dirty="0">
                <a:cs typeface="Ali_K_Alwand" pitchFamily="2" charset="-78"/>
              </a:rPr>
              <a:t>]</a:t>
            </a:r>
            <a:endParaRPr lang="ar-SA" sz="4400" dirty="0"/>
          </a:p>
          <a:p>
            <a:pPr marL="0" indent="0" algn="r" rtl="1">
              <a:buNone/>
            </a:pPr>
            <a:endParaRPr lang="ar-SA" sz="4400" dirty="0"/>
          </a:p>
          <a:p>
            <a:pPr marL="0" indent="0" algn="r" rtl="1">
              <a:buNone/>
            </a:pPr>
            <a:r>
              <a:rPr lang="ar-SA" dirty="0"/>
              <a:t>                الاسم المبهم                 تمييز منصوب</a:t>
            </a:r>
          </a:p>
        </p:txBody>
      </p:sp>
      <p:cxnSp>
        <p:nvCxnSpPr>
          <p:cNvPr id="6" name="رابط كسهم مستقيم 5"/>
          <p:cNvCxnSpPr/>
          <p:nvPr/>
        </p:nvCxnSpPr>
        <p:spPr>
          <a:xfrm>
            <a:off x="6660232" y="2892287"/>
            <a:ext cx="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رابط كسهم مستقيم 7"/>
          <p:cNvCxnSpPr>
            <a:cxnSpLocks/>
          </p:cNvCxnSpPr>
          <p:nvPr/>
        </p:nvCxnSpPr>
        <p:spPr>
          <a:xfrm>
            <a:off x="5004048" y="2924944"/>
            <a:ext cx="0" cy="12464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2701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741368"/>
          </a:xfrm>
          <a:solidFill>
            <a:schemeClr val="accent1">
              <a:lumMod val="40000"/>
              <a:lumOff val="60000"/>
            </a:schemeClr>
          </a:solidFill>
        </p:spPr>
        <p:txBody>
          <a:bodyPr/>
          <a:lstStyle/>
          <a:p>
            <a:pPr marL="0" indent="0" algn="r" rtl="1">
              <a:buNone/>
            </a:pPr>
            <a:r>
              <a:rPr lang="ar-SA" b="1" dirty="0"/>
              <a:t>  </a:t>
            </a:r>
            <a:r>
              <a:rPr lang="ar-SA" sz="4400" b="1" dirty="0"/>
              <a:t>قال زهير :</a:t>
            </a:r>
          </a:p>
          <a:p>
            <a:pPr algn="r" rtl="1"/>
            <a:r>
              <a:rPr lang="ar-SA" sz="4400" dirty="0"/>
              <a:t>سئمتُ تكاليفَ الحياةِ ومَن يعشْ</a:t>
            </a:r>
          </a:p>
          <a:p>
            <a:pPr marL="0" indent="0" algn="r" rtl="1">
              <a:buNone/>
            </a:pPr>
            <a:r>
              <a:rPr lang="ar-SA" sz="4400" dirty="0"/>
              <a:t>               </a:t>
            </a:r>
            <a:r>
              <a:rPr lang="ar-SA" sz="4400" u="sng" dirty="0"/>
              <a:t>ثمانين</a:t>
            </a:r>
            <a:r>
              <a:rPr lang="ar-SA" sz="4400" dirty="0"/>
              <a:t> </a:t>
            </a:r>
            <a:r>
              <a:rPr lang="ar-SA" sz="4400" dirty="0">
                <a:solidFill>
                  <a:srgbClr val="FF0000"/>
                </a:solidFill>
              </a:rPr>
              <a:t>حولاً</a:t>
            </a:r>
            <a:r>
              <a:rPr lang="ar-SA" sz="4400" dirty="0"/>
              <a:t> لا أبا لك يسأمِ</a:t>
            </a:r>
          </a:p>
        </p:txBody>
      </p:sp>
    </p:spTree>
    <p:extLst>
      <p:ext uri="{BB962C8B-B14F-4D97-AF65-F5344CB8AC3E}">
        <p14:creationId xmlns:p14="http://schemas.microsoft.com/office/powerpoint/2010/main" val="1501973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a:solidFill>
            <a:schemeClr val="accent1">
              <a:lumMod val="40000"/>
              <a:lumOff val="60000"/>
            </a:schemeClr>
          </a:solidFill>
        </p:spPr>
        <p:txBody>
          <a:bodyPr/>
          <a:lstStyle/>
          <a:p>
            <a:pPr marL="0" indent="0">
              <a:buNone/>
            </a:pPr>
            <a:endParaRPr lang="ar-SA" sz="4400" b="1" dirty="0"/>
          </a:p>
          <a:p>
            <a:pPr marL="0" indent="0">
              <a:buNone/>
            </a:pPr>
            <a:endParaRPr lang="ar-SA" sz="4400" b="1" dirty="0"/>
          </a:p>
          <a:p>
            <a:pPr marL="0" indent="0">
              <a:buNone/>
            </a:pPr>
            <a:r>
              <a:rPr lang="ar-SA" sz="4400" b="1" dirty="0"/>
              <a:t> قال تعالى : </a:t>
            </a:r>
            <a:r>
              <a:rPr lang="ar-SA" sz="4400" dirty="0"/>
              <a:t>( والذين يرمون المحصناتِ ثمّ لم يأتوا بأربعةِ شهداءَ فاجلدوهم </a:t>
            </a:r>
            <a:r>
              <a:rPr lang="ar-SA" sz="4400" u="sng" dirty="0"/>
              <a:t>ثمانين</a:t>
            </a:r>
            <a:r>
              <a:rPr lang="ar-SA" sz="4400" dirty="0"/>
              <a:t> </a:t>
            </a:r>
            <a:r>
              <a:rPr lang="ar-SA" sz="4400" dirty="0">
                <a:solidFill>
                  <a:srgbClr val="FF0000"/>
                </a:solidFill>
              </a:rPr>
              <a:t>جلدةً</a:t>
            </a:r>
            <a:r>
              <a:rPr lang="ar-SA" sz="4400" dirty="0"/>
              <a:t> )</a:t>
            </a:r>
          </a:p>
        </p:txBody>
      </p:sp>
    </p:spTree>
    <p:extLst>
      <p:ext uri="{BB962C8B-B14F-4D97-AF65-F5344CB8AC3E}">
        <p14:creationId xmlns:p14="http://schemas.microsoft.com/office/powerpoint/2010/main" val="2017329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0" y="0"/>
            <a:ext cx="9144000" cy="1417638"/>
          </a:xfrm>
          <a:solidFill>
            <a:schemeClr val="bg2"/>
          </a:solidFill>
        </p:spPr>
        <p:style>
          <a:lnRef idx="2">
            <a:schemeClr val="dk1">
              <a:shade val="50000"/>
            </a:schemeClr>
          </a:lnRef>
          <a:fillRef idx="1">
            <a:schemeClr val="dk1"/>
          </a:fillRef>
          <a:effectRef idx="0">
            <a:schemeClr val="dk1"/>
          </a:effectRef>
          <a:fontRef idx="minor">
            <a:schemeClr val="lt1"/>
          </a:fontRef>
        </p:style>
        <p:txBody>
          <a:bodyPr>
            <a:normAutofit/>
          </a:bodyPr>
          <a:lstStyle/>
          <a:p>
            <a:pPr algn="r" rtl="1"/>
            <a:r>
              <a:rPr lang="ar-SA" b="1" dirty="0">
                <a:solidFill>
                  <a:schemeClr val="accent6"/>
                </a:solidFill>
              </a:rPr>
              <a:t>(ب) أسماء المقادير</a:t>
            </a:r>
          </a:p>
        </p:txBody>
      </p:sp>
      <p:sp>
        <p:nvSpPr>
          <p:cNvPr id="5" name="عنصر نائب للمحتوى 4"/>
          <p:cNvSpPr>
            <a:spLocks noGrp="1"/>
          </p:cNvSpPr>
          <p:nvPr>
            <p:ph idx="1"/>
          </p:nvPr>
        </p:nvSpPr>
        <p:spPr>
          <a:xfrm>
            <a:off x="0" y="1412776"/>
            <a:ext cx="9144000" cy="5445224"/>
          </a:xfrm>
          <a:solidFill>
            <a:schemeClr val="accent1">
              <a:lumMod val="20000"/>
              <a:lumOff val="80000"/>
            </a:schemeClr>
          </a:solidFill>
        </p:spPr>
        <p:txBody>
          <a:bodyPr>
            <a:normAutofit/>
          </a:bodyPr>
          <a:lstStyle/>
          <a:p>
            <a:pPr marL="0" indent="0" algn="r" rtl="1">
              <a:buNone/>
            </a:pPr>
            <a:r>
              <a:rPr lang="ar-SA" sz="4000" dirty="0"/>
              <a:t>  ويقصد به ما يدلّ على مقدار منضبط وزناً أو كيلاً ، أو مساحة :</a:t>
            </a:r>
          </a:p>
          <a:p>
            <a:pPr algn="r" rtl="1">
              <a:buFontTx/>
              <a:buChar char="-"/>
            </a:pPr>
            <a:r>
              <a:rPr lang="ar-SA" sz="4000" dirty="0">
                <a:solidFill>
                  <a:srgbClr val="00B050"/>
                </a:solidFill>
              </a:rPr>
              <a:t>الوزن</a:t>
            </a:r>
            <a:r>
              <a:rPr lang="ar-SA" sz="4000" dirty="0"/>
              <a:t> : اشتريتُ كيلو عنباً .</a:t>
            </a:r>
          </a:p>
          <a:p>
            <a:pPr algn="r" rtl="1">
              <a:buFontTx/>
              <a:buChar char="-"/>
            </a:pPr>
            <a:r>
              <a:rPr lang="ar-SA" sz="4000" dirty="0">
                <a:solidFill>
                  <a:srgbClr val="7030A0"/>
                </a:solidFill>
              </a:rPr>
              <a:t>المساحة</a:t>
            </a:r>
            <a:r>
              <a:rPr lang="ar-SA" sz="4000" dirty="0"/>
              <a:t> : عندي فدانٌ قطناً .</a:t>
            </a:r>
          </a:p>
          <a:p>
            <a:pPr algn="r" rtl="1">
              <a:buFontTx/>
              <a:buChar char="-"/>
            </a:pPr>
            <a:r>
              <a:rPr lang="ar-SA" sz="4000" dirty="0">
                <a:solidFill>
                  <a:schemeClr val="accent6">
                    <a:lumMod val="75000"/>
                  </a:schemeClr>
                </a:solidFill>
              </a:rPr>
              <a:t>الكيل</a:t>
            </a:r>
            <a:r>
              <a:rPr lang="ar-SA" sz="4000" dirty="0"/>
              <a:t> : نتصدّق بصاعٍ قمحاً .</a:t>
            </a:r>
          </a:p>
        </p:txBody>
      </p:sp>
    </p:spTree>
    <p:extLst>
      <p:ext uri="{BB962C8B-B14F-4D97-AF65-F5344CB8AC3E}">
        <p14:creationId xmlns:p14="http://schemas.microsoft.com/office/powerpoint/2010/main" val="193565174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1849</TotalTime>
  <Words>2282</Words>
  <Application>Microsoft Office PowerPoint</Application>
  <PresentationFormat>عرض على الشاشة (4:3)</PresentationFormat>
  <Paragraphs>240</Paragraphs>
  <Slides>39</Slides>
  <Notes>4</Notes>
  <HiddenSlides>0</HiddenSlides>
  <MMClips>0</MMClips>
  <ScaleCrop>false</ScaleCrop>
  <HeadingPairs>
    <vt:vector size="6" baseType="variant">
      <vt:variant>
        <vt:lpstr>الخطوط المستخدمة</vt:lpstr>
      </vt:variant>
      <vt:variant>
        <vt:i4>11</vt:i4>
      </vt:variant>
      <vt:variant>
        <vt:lpstr>نسق</vt:lpstr>
      </vt:variant>
      <vt:variant>
        <vt:i4>1</vt:i4>
      </vt:variant>
      <vt:variant>
        <vt:lpstr>عناوين الشرائح</vt:lpstr>
      </vt:variant>
      <vt:variant>
        <vt:i4>39</vt:i4>
      </vt:variant>
    </vt:vector>
  </HeadingPairs>
  <TitlesOfParts>
    <vt:vector size="51" baseType="lpstr">
      <vt:lpstr>Arial</vt:lpstr>
      <vt:lpstr>Calibri</vt:lpstr>
      <vt:lpstr>Calibri Light</vt:lpstr>
      <vt:lpstr>Droid Arabic Kufi</vt:lpstr>
      <vt:lpstr>DroidArabicKufi-Regular</vt:lpstr>
      <vt:lpstr>Helvetica Neue</vt:lpstr>
      <vt:lpstr>Kitab</vt:lpstr>
      <vt:lpstr>Roboto</vt:lpstr>
      <vt:lpstr>simplified arabic</vt:lpstr>
      <vt:lpstr>Tahoma</vt:lpstr>
      <vt:lpstr>terminal</vt:lpstr>
      <vt:lpstr>نسق Office</vt:lpstr>
      <vt:lpstr>عرض تقديمي في PowerPoint</vt:lpstr>
      <vt:lpstr>عرض تقديمي في PowerPoint</vt:lpstr>
      <vt:lpstr> </vt:lpstr>
      <vt:lpstr>أقسام التّمييز – الشامل في اللغة العربية ( الدكتور عبد الله محمد النقراط ) .. -------- ص301 - كتاب القواعد التطبيقية في اللغة العربية - التمييز - المكتبة الشاملة الحديثة – القواعد التطبيقية في اللغة العربية ( نديم حسين دعكور ) . – الاجرومية باب التمييز . </vt:lpstr>
      <vt:lpstr>عرض تقديمي في PowerPoint</vt:lpstr>
      <vt:lpstr>(أ) أسماء الأعداد :</vt:lpstr>
      <vt:lpstr>عرض تقديمي في PowerPoint</vt:lpstr>
      <vt:lpstr>عرض تقديمي في PowerPoint</vt:lpstr>
      <vt:lpstr>(ب) أسماء المقادير</vt:lpstr>
      <vt:lpstr>(ج) أشباه المقادير</vt:lpstr>
      <vt:lpstr>حكم تمييز الملفوظ</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حكم التّمييز الملحوظ:</vt:lpstr>
      <vt:lpstr>البيان وتوضح الخلاصة:</vt:lpstr>
      <vt:lpstr>عرض تقديمي في PowerPoint</vt:lpstr>
      <vt:lpstr>عرض تقديمي في PowerPoint</vt:lpstr>
      <vt:lpstr>عرض تقديمي في PowerPoint</vt:lpstr>
      <vt:lpstr>عرض تقديمي في PowerPoint</vt:lpstr>
      <vt:lpstr>يختلف الحال والتّمييز في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Razah Yhya Khdam</dc:creator>
  <cp:lastModifiedBy>C</cp:lastModifiedBy>
  <cp:revision>66</cp:revision>
  <dcterms:created xsi:type="dcterms:W3CDTF">2014-03-16T09:48:42Z</dcterms:created>
  <dcterms:modified xsi:type="dcterms:W3CDTF">2021-11-22T06:07:13Z</dcterms:modified>
</cp:coreProperties>
</file>