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27"/>
  </p:notesMasterIdLst>
  <p:sldIdLst>
    <p:sldId id="258" r:id="rId2"/>
    <p:sldId id="259" r:id="rId3"/>
    <p:sldId id="260" r:id="rId4"/>
    <p:sldId id="261" r:id="rId5"/>
    <p:sldId id="262" r:id="rId6"/>
    <p:sldId id="263" r:id="rId7"/>
    <p:sldId id="264" r:id="rId8"/>
    <p:sldId id="265" r:id="rId9"/>
    <p:sldId id="267" r:id="rId10"/>
    <p:sldId id="268" r:id="rId11"/>
    <p:sldId id="269" r:id="rId12"/>
    <p:sldId id="271" r:id="rId13"/>
    <p:sldId id="282" r:id="rId14"/>
    <p:sldId id="283" r:id="rId15"/>
    <p:sldId id="284" r:id="rId16"/>
    <p:sldId id="272" r:id="rId17"/>
    <p:sldId id="275" r:id="rId18"/>
    <p:sldId id="276" r:id="rId19"/>
    <p:sldId id="273" r:id="rId20"/>
    <p:sldId id="274" r:id="rId21"/>
    <p:sldId id="277" r:id="rId22"/>
    <p:sldId id="278" r:id="rId23"/>
    <p:sldId id="279" r:id="rId24"/>
    <p:sldId id="280" r:id="rId25"/>
    <p:sldId id="285"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506"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1">
              <a:lnSpc>
                <a:spcPct val="100000"/>
              </a:lnSpc>
              <a:spcBef>
                <a:spcPts val="0"/>
              </a:spcBef>
              <a:spcAft>
                <a:spcPts val="0"/>
              </a:spcAft>
              <a:buNone/>
            </a:pPr>
            <a:fld id="{00000000-1234-1234-1234-123412341234}" type="slidenum">
              <a:rPr lang="en-US" sz="2400" b="0" i="0" u="none" strike="noStrike" cap="none">
                <a:solidFill>
                  <a:srgbClr val="000000"/>
                </a:solidFill>
                <a:latin typeface="Times New Roman"/>
                <a:ea typeface="Times New Roman"/>
                <a:cs typeface="Times New Roman"/>
                <a:sym typeface="Times New Roman"/>
              </a:rPr>
              <a:t>‹#›</a:t>
            </a:fld>
            <a:endParaRPr/>
          </a:p>
        </p:txBody>
      </p:sp>
      <p:sp>
        <p:nvSpPr>
          <p:cNvPr id="4" name="Google Shape;4;n"/>
          <p:cNvSpPr txBox="1">
            <a:spLocks noGrp="1"/>
          </p:cNvSpPr>
          <p:nvPr>
            <p:ph type="hdr" idx="2"/>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1">
              <a:lnSpc>
                <a:spcPct val="100000"/>
              </a:lnSpc>
              <a:spcBef>
                <a:spcPts val="0"/>
              </a:spcBef>
              <a:spcAft>
                <a:spcPts val="0"/>
              </a:spcAft>
              <a:buSzPts val="1400"/>
              <a:buNone/>
              <a:defRPr sz="1200" b="0" i="0" u="none">
                <a:solidFill>
                  <a:srgbClr val="000000"/>
                </a:solidFill>
                <a:latin typeface="Times New Roman"/>
                <a:ea typeface="Times New Roman"/>
                <a:cs typeface="Times New Roman"/>
                <a:sym typeface="Times New Roman"/>
              </a:defRPr>
            </a:lvl1pPr>
            <a:lvl2pPr marR="0" lvl="1"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txBox="1">
            <a:spLocks noGrp="1"/>
          </p:cNvSpPr>
          <p:nvPr>
            <p:ph type="dt" idx="10"/>
          </p:nvPr>
        </p:nvSpPr>
        <p:spPr>
          <a:xfrm>
            <a:off x="1587" y="0"/>
            <a:ext cx="2971800" cy="457200"/>
          </a:xfrm>
          <a:prstGeom prst="rect">
            <a:avLst/>
          </a:prstGeom>
          <a:noFill/>
          <a:ln>
            <a:noFill/>
          </a:ln>
        </p:spPr>
        <p:txBody>
          <a:bodyPr spcFirstLastPara="1" wrap="square" lIns="91425" tIns="45700" rIns="91425" bIns="45700" anchor="t" anchorCtr="0">
            <a:noAutofit/>
          </a:bodyPr>
          <a:lstStyle>
            <a:lvl1pPr marR="0" lvl="0" algn="l" rtl="1">
              <a:lnSpc>
                <a:spcPct val="100000"/>
              </a:lnSpc>
              <a:spcBef>
                <a:spcPts val="0"/>
              </a:spcBef>
              <a:spcAft>
                <a:spcPts val="0"/>
              </a:spcAft>
              <a:buSzPts val="1400"/>
              <a:buNone/>
              <a:defRPr sz="1200" b="0" i="0" u="none">
                <a:solidFill>
                  <a:srgbClr val="000000"/>
                </a:solidFill>
                <a:latin typeface="Times New Roman"/>
                <a:ea typeface="Times New Roman"/>
                <a:cs typeface="Times New Roman"/>
                <a:sym typeface="Times New Roman"/>
              </a:defRPr>
            </a:lvl1pPr>
            <a:lvl2pPr marR="0" lvl="1"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6" name="Google Shape;6;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7" name="Google Shape;7;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8" name="Google Shape;8;n"/>
          <p:cNvSpPr txBox="1">
            <a:spLocks noGrp="1"/>
          </p:cNvSpPr>
          <p:nvPr>
            <p:ph type="ftr" idx="11"/>
          </p:nvPr>
        </p:nvSpPr>
        <p:spPr>
          <a:xfrm>
            <a:off x="3886200" y="8685212"/>
            <a:ext cx="2971800" cy="457200"/>
          </a:xfrm>
          <a:prstGeom prst="rect">
            <a:avLst/>
          </a:prstGeom>
          <a:noFill/>
          <a:ln>
            <a:noFill/>
          </a:ln>
        </p:spPr>
        <p:txBody>
          <a:bodyPr spcFirstLastPara="1" wrap="square" lIns="91425" tIns="45700" rIns="91425" bIns="45700" anchor="b" anchorCtr="0">
            <a:noAutofit/>
          </a:bodyPr>
          <a:lstStyle>
            <a:lvl1pPr marR="0" lvl="0" algn="r" rtl="1">
              <a:lnSpc>
                <a:spcPct val="100000"/>
              </a:lnSpc>
              <a:spcBef>
                <a:spcPts val="0"/>
              </a:spcBef>
              <a:spcAft>
                <a:spcPts val="0"/>
              </a:spcAft>
              <a:buSzPts val="1400"/>
              <a:buNone/>
              <a:defRPr sz="1200" b="0" i="0" u="none">
                <a:solidFill>
                  <a:srgbClr val="000000"/>
                </a:solidFill>
                <a:latin typeface="Times New Roman"/>
                <a:ea typeface="Times New Roman"/>
                <a:cs typeface="Times New Roman"/>
                <a:sym typeface="Times New Roman"/>
              </a:defRPr>
            </a:lvl1pPr>
            <a:lvl2pPr marR="0" lvl="1"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r" rtl="1">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9" name="Google Shape;9;n"/>
          <p:cNvSpPr txBox="1">
            <a:spLocks noGrp="1"/>
          </p:cNvSpPr>
          <p:nvPr>
            <p:ph type="sldNum" idx="4"/>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3: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1</a:t>
            </a:fld>
            <a:endParaRPr/>
          </a:p>
        </p:txBody>
      </p:sp>
      <p:sp>
        <p:nvSpPr>
          <p:cNvPr id="42" name="Google Shape;4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 name="Google Shape;44;p3: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p13: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10</a:t>
            </a:fld>
            <a:endParaRPr/>
          </a:p>
        </p:txBody>
      </p:sp>
      <p:sp>
        <p:nvSpPr>
          <p:cNvPr id="475" name="Google Shape;47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476" name="Google Shape;476;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7" name="Google Shape;477;p13: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14: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11</a:t>
            </a:fld>
            <a:endParaRPr/>
          </a:p>
        </p:txBody>
      </p:sp>
      <p:sp>
        <p:nvSpPr>
          <p:cNvPr id="487" name="Google Shape;48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488" name="Google Shape;488;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9" name="Google Shape;489;p14: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p16: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12</a:t>
            </a:fld>
            <a:endParaRPr/>
          </a:p>
        </p:txBody>
      </p:sp>
      <p:sp>
        <p:nvSpPr>
          <p:cNvPr id="512" name="Google Shape;512;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513" name="Google Shape;513;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4" name="Google Shape;514;p16: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12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4: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2</a:t>
            </a:fld>
            <a:endParaRPr/>
          </a:p>
        </p:txBody>
      </p:sp>
      <p:sp>
        <p:nvSpPr>
          <p:cNvPr id="51" name="Google Shape;5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52" name="Google Shape;52;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 name="Google Shape;53;p4: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5: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3</a:t>
            </a:fld>
            <a:endParaRPr/>
          </a:p>
        </p:txBody>
      </p:sp>
      <p:sp>
        <p:nvSpPr>
          <p:cNvPr id="161" name="Google Shape;16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62" name="Google Shape;162;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5: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7: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5</a:t>
            </a:fld>
            <a:endParaRPr/>
          </a:p>
        </p:txBody>
      </p:sp>
      <p:sp>
        <p:nvSpPr>
          <p:cNvPr id="265" name="Google Shape;26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266" name="Google Shape;266;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7: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8: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6</a:t>
            </a:fld>
            <a:endParaRPr/>
          </a:p>
        </p:txBody>
      </p:sp>
      <p:sp>
        <p:nvSpPr>
          <p:cNvPr id="276" name="Google Shape;27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277" name="Google Shape;277;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p8: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9: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7</a:t>
            </a:fld>
            <a:endParaRPr/>
          </a:p>
        </p:txBody>
      </p:sp>
      <p:sp>
        <p:nvSpPr>
          <p:cNvPr id="360" name="Google Shape;3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361" name="Google Shape;3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2" name="Google Shape;362;p9: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6" name="Google Shape;41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p12:notes"/>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lvl="0" indent="0" algn="r" rtl="1">
              <a:lnSpc>
                <a:spcPct val="100000"/>
              </a:lnSpc>
              <a:spcBef>
                <a:spcPts val="0"/>
              </a:spcBef>
              <a:spcAft>
                <a:spcPts val="0"/>
              </a:spcAft>
              <a:buNone/>
            </a:pPr>
            <a:fld id="{00000000-1234-1234-1234-123412341234}" type="slidenum">
              <a:rPr lang="en-US"/>
              <a:t>9</a:t>
            </a:fld>
            <a:endParaRPr/>
          </a:p>
        </p:txBody>
      </p:sp>
      <p:sp>
        <p:nvSpPr>
          <p:cNvPr id="429" name="Google Shape;42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430" name="Google Shape;430;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1" name="Google Shape;431;p12:notes"/>
          <p:cNvSpPr txBox="1"/>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Arial"/>
              <a:buNone/>
            </a:pPr>
            <a:fld id="{00000000-1234-1234-1234-123412341234}" type="slidenum">
              <a:rPr lang="en-US" sz="1200" b="1" i="0" u="none">
                <a:solidFill>
                  <a:srgbClr val="000000"/>
                </a:solidFill>
                <a:latin typeface="Arial"/>
                <a:ea typeface="Arial"/>
                <a:cs typeface="Arial"/>
                <a:sym typeface="Arial"/>
              </a:r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
        <p:cNvGrpSpPr/>
        <p:nvPr/>
      </p:nvGrpSpPr>
      <p:grpSpPr>
        <a:xfrm>
          <a:off x="0" y="0"/>
          <a:ext cx="0" cy="0"/>
          <a:chOff x="0" y="0"/>
          <a:chExt cx="0" cy="0"/>
        </a:xfrm>
      </p:grpSpPr>
      <p:sp>
        <p:nvSpPr>
          <p:cNvPr id="17" name="Google Shape;17;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rtl="0">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lvl="0" indent="0" algn="r" rtl="0">
              <a:lnSpc>
                <a:spcPct val="100000"/>
              </a:lnSpc>
              <a:spcBef>
                <a:spcPts val="0"/>
              </a:spcBef>
              <a:spcAft>
                <a:spcPts val="0"/>
              </a:spcAft>
              <a:buNone/>
              <a:defRPr sz="1400"/>
            </a:lvl1pPr>
            <a:lvl2pPr marL="0" lvl="1" indent="0" algn="r" rtl="0">
              <a:lnSpc>
                <a:spcPct val="100000"/>
              </a:lnSpc>
              <a:spcBef>
                <a:spcPts val="0"/>
              </a:spcBef>
              <a:spcAft>
                <a:spcPts val="0"/>
              </a:spcAft>
              <a:buNone/>
              <a:defRPr sz="1400"/>
            </a:lvl2pPr>
            <a:lvl3pPr marL="0" lvl="2" indent="0" algn="r" rtl="0">
              <a:lnSpc>
                <a:spcPct val="100000"/>
              </a:lnSpc>
              <a:spcBef>
                <a:spcPts val="0"/>
              </a:spcBef>
              <a:spcAft>
                <a:spcPts val="0"/>
              </a:spcAft>
              <a:buNone/>
              <a:defRPr sz="1400"/>
            </a:lvl3pPr>
            <a:lvl4pPr marL="0" lvl="3" indent="0" algn="r" rtl="0">
              <a:lnSpc>
                <a:spcPct val="100000"/>
              </a:lnSpc>
              <a:spcBef>
                <a:spcPts val="0"/>
              </a:spcBef>
              <a:spcAft>
                <a:spcPts val="0"/>
              </a:spcAft>
              <a:buNone/>
              <a:defRPr sz="1400"/>
            </a:lvl4pPr>
            <a:lvl5pPr marL="0" lvl="4" indent="0" algn="r" rtl="0">
              <a:lnSpc>
                <a:spcPct val="100000"/>
              </a:lnSpc>
              <a:spcBef>
                <a:spcPts val="0"/>
              </a:spcBef>
              <a:spcAft>
                <a:spcPts val="0"/>
              </a:spcAft>
              <a:buNone/>
              <a:defRPr sz="1400"/>
            </a:lvl5pPr>
            <a:lvl6pPr marL="0" lvl="5" indent="0" algn="r" rtl="0">
              <a:lnSpc>
                <a:spcPct val="100000"/>
              </a:lnSpc>
              <a:spcBef>
                <a:spcPts val="0"/>
              </a:spcBef>
              <a:spcAft>
                <a:spcPts val="0"/>
              </a:spcAft>
              <a:buNone/>
              <a:defRPr sz="1400"/>
            </a:lvl6pPr>
            <a:lvl7pPr marL="0" lvl="6" indent="0" algn="r" rtl="0">
              <a:lnSpc>
                <a:spcPct val="100000"/>
              </a:lnSpc>
              <a:spcBef>
                <a:spcPts val="0"/>
              </a:spcBef>
              <a:spcAft>
                <a:spcPts val="0"/>
              </a:spcAft>
              <a:buNone/>
              <a:defRPr sz="1400"/>
            </a:lvl7pPr>
            <a:lvl8pPr marL="0" lvl="7" indent="0" algn="r" rtl="0">
              <a:lnSpc>
                <a:spcPct val="100000"/>
              </a:lnSpc>
              <a:spcBef>
                <a:spcPts val="0"/>
              </a:spcBef>
              <a:spcAft>
                <a:spcPts val="0"/>
              </a:spcAft>
              <a:buNone/>
              <a:defRPr sz="1400"/>
            </a:lvl8pPr>
            <a:lvl9pPr marL="0" lvl="8" indent="0" algn="r" rtl="0">
              <a:lnSpc>
                <a:spcPct val="100000"/>
              </a:lnSpc>
              <a:spcBef>
                <a:spcPts val="0"/>
              </a:spcBef>
              <a:spcAft>
                <a:spcPts val="0"/>
              </a:spcAft>
              <a:buNone/>
              <a:defRPr sz="1400"/>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
        <p:cNvGrpSpPr/>
        <p:nvPr/>
      </p:nvGrpSpPr>
      <p:grpSpPr>
        <a:xfrm>
          <a:off x="0" y="0"/>
          <a:ext cx="0" cy="0"/>
          <a:chOff x="0" y="0"/>
          <a:chExt cx="0" cy="0"/>
        </a:xfrm>
      </p:grpSpPr>
      <p:sp>
        <p:nvSpPr>
          <p:cNvPr id="11" name="Google Shape;11;p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1">
              <a:lnSpc>
                <a:spcPct val="10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1">
              <a:lnSpc>
                <a:spcPct val="10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1">
              <a:lnSpc>
                <a:spcPct val="10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1">
              <a:lnSpc>
                <a:spcPct val="10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1">
              <a:lnSpc>
                <a:spcPct val="10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1">
              <a:lnSpc>
                <a:spcPct val="10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1">
              <a:lnSpc>
                <a:spcPct val="10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1">
              <a:lnSpc>
                <a:spcPct val="10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1">
              <a:lnSpc>
                <a:spcPct val="10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r" rtl="1">
              <a:lnSpc>
                <a:spcPct val="100000"/>
              </a:lnSpc>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r" rtl="1">
              <a:lnSpc>
                <a:spcPct val="100000"/>
              </a:lnSpc>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r" rtl="1">
              <a:lnSpc>
                <a:spcPct val="100000"/>
              </a:lnSpc>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r" rtl="1">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r" rtl="1">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r" rtl="1">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r" rtl="1">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r" rtl="1">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r" rtl="1">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r" rtl="1">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uhtwaask.com/9327"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
        <p:cNvGrpSpPr/>
        <p:nvPr/>
      </p:nvGrpSpPr>
      <p:grpSpPr>
        <a:xfrm>
          <a:off x="0" y="0"/>
          <a:ext cx="0" cy="0"/>
          <a:chOff x="0" y="0"/>
          <a:chExt cx="0" cy="0"/>
        </a:xfrm>
      </p:grpSpPr>
      <p:sp>
        <p:nvSpPr>
          <p:cNvPr id="46" name="Google Shape;46;p6"/>
          <p:cNvSpPr txBox="1"/>
          <p:nvPr/>
        </p:nvSpPr>
        <p:spPr>
          <a:xfrm>
            <a:off x="682625" y="188912"/>
            <a:ext cx="7705800" cy="1006500"/>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FF9900"/>
              </a:buClr>
              <a:buSzPts val="6000"/>
              <a:buFont typeface="Arial"/>
              <a:buNone/>
            </a:pPr>
            <a:r>
              <a:rPr lang="en-US" sz="6000" b="0" i="0" u="none">
                <a:solidFill>
                  <a:srgbClr val="FF9900"/>
                </a:solidFill>
                <a:latin typeface="Arial"/>
                <a:ea typeface="Arial"/>
                <a:cs typeface="Arial"/>
                <a:sym typeface="Arial"/>
              </a:rPr>
              <a:t>أولاً :</a:t>
            </a:r>
            <a:r>
              <a:rPr lang="en-US" sz="6000" b="0" i="0" u="none">
                <a:solidFill>
                  <a:schemeClr val="dk1"/>
                </a:solidFill>
                <a:latin typeface="Arial"/>
                <a:ea typeface="Arial"/>
                <a:cs typeface="Arial"/>
                <a:sym typeface="Arial"/>
              </a:rPr>
              <a:t> التعريف</a:t>
            </a:r>
            <a:r>
              <a:rPr lang="en-US" sz="6000" b="0" i="0" u="none">
                <a:solidFill>
                  <a:schemeClr val="dk2"/>
                </a:solidFill>
                <a:latin typeface="Arial"/>
                <a:ea typeface="Arial"/>
                <a:cs typeface="Arial"/>
                <a:sym typeface="Arial"/>
              </a:rPr>
              <a:t> </a:t>
            </a:r>
            <a:r>
              <a:rPr lang="en-US" sz="6000" b="0" i="0" u="none">
                <a:solidFill>
                  <a:srgbClr val="CC3300"/>
                </a:solidFill>
                <a:latin typeface="Arial"/>
                <a:ea typeface="Arial"/>
                <a:cs typeface="Arial"/>
                <a:sym typeface="Arial"/>
              </a:rPr>
              <a:t>بالحال</a:t>
            </a:r>
            <a:r>
              <a:rPr lang="en-US" sz="6000" b="0" i="0" u="none">
                <a:solidFill>
                  <a:schemeClr val="dk2"/>
                </a:solidFill>
                <a:latin typeface="Arial"/>
                <a:ea typeface="Arial"/>
                <a:cs typeface="Arial"/>
                <a:sym typeface="Arial"/>
              </a:rPr>
              <a:t> و</a:t>
            </a:r>
            <a:r>
              <a:rPr lang="en-US" sz="6000" b="0" i="0" u="none">
                <a:solidFill>
                  <a:schemeClr val="accent2"/>
                </a:solidFill>
                <a:latin typeface="Arial"/>
                <a:ea typeface="Arial"/>
                <a:cs typeface="Arial"/>
                <a:sym typeface="Arial"/>
              </a:rPr>
              <a:t>صاحبها</a:t>
            </a:r>
            <a:endParaRPr/>
          </a:p>
        </p:txBody>
      </p:sp>
      <p:sp>
        <p:nvSpPr>
          <p:cNvPr id="47" name="Google Shape;47;p6"/>
          <p:cNvSpPr txBox="1"/>
          <p:nvPr/>
        </p:nvSpPr>
        <p:spPr>
          <a:xfrm>
            <a:off x="1511250" y="1916112"/>
            <a:ext cx="6121500" cy="1006500"/>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chemeClr val="dk1"/>
              </a:buClr>
              <a:buSzPts val="6000"/>
              <a:buFont typeface="Arial"/>
              <a:buNone/>
            </a:pPr>
            <a:r>
              <a:rPr lang="en-US" sz="6000" b="0" i="0" u="none">
                <a:solidFill>
                  <a:schemeClr val="dk1"/>
                </a:solidFill>
                <a:latin typeface="Arial"/>
                <a:ea typeface="Arial"/>
                <a:cs typeface="Arial"/>
                <a:sym typeface="Arial"/>
              </a:rPr>
              <a:t>مثال للملاحظة</a:t>
            </a:r>
            <a:endParaRPr/>
          </a:p>
        </p:txBody>
      </p:sp>
      <p:sp>
        <p:nvSpPr>
          <p:cNvPr id="48" name="Google Shape;48;p6"/>
          <p:cNvSpPr txBox="1"/>
          <p:nvPr/>
        </p:nvSpPr>
        <p:spPr>
          <a:xfrm>
            <a:off x="539750" y="3770312"/>
            <a:ext cx="8064600" cy="1098600"/>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chemeClr val="dk2"/>
              </a:buClr>
              <a:buSzPts val="6600"/>
              <a:buFont typeface="Arial"/>
              <a:buNone/>
            </a:pPr>
            <a:r>
              <a:rPr lang="en-US" sz="6600" b="0" i="0" u="none">
                <a:solidFill>
                  <a:schemeClr val="dk2"/>
                </a:solidFill>
                <a:latin typeface="Arial"/>
                <a:ea typeface="Arial"/>
                <a:cs typeface="Arial"/>
                <a:sym typeface="Arial"/>
              </a:rPr>
              <a:t>عَادَ</a:t>
            </a:r>
            <a:r>
              <a:rPr lang="en-US" sz="6600" b="0" i="0" u="none">
                <a:solidFill>
                  <a:srgbClr val="CC3300"/>
                </a:solidFill>
                <a:latin typeface="Arial"/>
                <a:ea typeface="Arial"/>
                <a:cs typeface="Arial"/>
                <a:sym typeface="Arial"/>
              </a:rPr>
              <a:t> </a:t>
            </a:r>
            <a:r>
              <a:rPr lang="en-US" sz="6600" b="0" i="0" u="none">
                <a:solidFill>
                  <a:schemeClr val="accent2"/>
                </a:solidFill>
                <a:latin typeface="Arial"/>
                <a:ea typeface="Arial"/>
                <a:cs typeface="Arial"/>
                <a:sym typeface="Arial"/>
              </a:rPr>
              <a:t>نَبِيلُ</a:t>
            </a:r>
            <a:r>
              <a:rPr lang="en-US" sz="6600" b="0" i="0" u="none">
                <a:solidFill>
                  <a:srgbClr val="CC3300"/>
                </a:solidFill>
                <a:latin typeface="Arial"/>
                <a:ea typeface="Arial"/>
                <a:cs typeface="Arial"/>
                <a:sym typeface="Arial"/>
              </a:rPr>
              <a:t> </a:t>
            </a:r>
            <a:r>
              <a:rPr lang="en-US" sz="6600" b="0" i="0" u="none">
                <a:solidFill>
                  <a:schemeClr val="dk2"/>
                </a:solidFill>
                <a:latin typeface="Arial"/>
                <a:ea typeface="Arial"/>
                <a:cs typeface="Arial"/>
                <a:sym typeface="Arial"/>
              </a:rPr>
              <a:t>من المدرسةِ</a:t>
            </a:r>
            <a:r>
              <a:rPr lang="en-US" sz="6600" b="0" i="0" u="none">
                <a:solidFill>
                  <a:srgbClr val="CC3300"/>
                </a:solidFill>
                <a:latin typeface="Arial"/>
                <a:ea typeface="Arial"/>
                <a:cs typeface="Arial"/>
                <a:sym typeface="Arial"/>
              </a:rPr>
              <a:t> مُتْعَبًا.</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822"/>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822"/>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8"/>
        <p:cNvGrpSpPr/>
        <p:nvPr/>
      </p:nvGrpSpPr>
      <p:grpSpPr>
        <a:xfrm>
          <a:off x="0" y="0"/>
          <a:ext cx="0" cy="0"/>
          <a:chOff x="0" y="0"/>
          <a:chExt cx="0" cy="0"/>
        </a:xfrm>
      </p:grpSpPr>
      <p:sp>
        <p:nvSpPr>
          <p:cNvPr id="479" name="Google Shape;479;p16"/>
          <p:cNvSpPr txBox="1">
            <a:spLocks noGrp="1"/>
          </p:cNvSpPr>
          <p:nvPr>
            <p:ph type="title" idx="4294967295"/>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CC3300"/>
              </a:buClr>
              <a:buSzPts val="8000"/>
              <a:buFont typeface="Times New Roman"/>
              <a:buNone/>
            </a:pPr>
            <a:r>
              <a:rPr lang="en-US" sz="8000" b="0" i="0" u="none" strike="noStrike" cap="none" dirty="0" err="1">
                <a:solidFill>
                  <a:srgbClr val="CC3300"/>
                </a:solidFill>
                <a:latin typeface="Times New Roman"/>
                <a:ea typeface="Times New Roman"/>
                <a:cs typeface="Times New Roman"/>
                <a:sym typeface="Times New Roman"/>
              </a:rPr>
              <a:t>ملاحظة</a:t>
            </a:r>
            <a:endParaRPr dirty="0"/>
          </a:p>
        </p:txBody>
      </p:sp>
      <p:sp>
        <p:nvSpPr>
          <p:cNvPr id="480" name="Google Shape;480;p16"/>
          <p:cNvSpPr txBox="1">
            <a:spLocks noGrp="1"/>
          </p:cNvSpPr>
          <p:nvPr>
            <p:ph type="body" idx="4294967295"/>
          </p:nvPr>
        </p:nvSpPr>
        <p:spPr>
          <a:xfrm>
            <a:off x="685800" y="1700212"/>
            <a:ext cx="7772400" cy="549300"/>
          </a:xfrm>
          <a:prstGeom prst="rect">
            <a:avLst/>
          </a:prstGeom>
          <a:noFill/>
          <a:ln>
            <a:noFill/>
          </a:ln>
        </p:spPr>
        <p:txBody>
          <a:bodyPr spcFirstLastPara="1" wrap="square" lIns="91425" tIns="45700" rIns="91425" bIns="45700" anchor="t" anchorCtr="0">
            <a:noAutofit/>
          </a:bodyPr>
          <a:lstStyle/>
          <a:p>
            <a:pPr marL="342900" marR="0" lvl="0" indent="-342900" algn="ctr" rtl="1">
              <a:lnSpc>
                <a:spcPct val="100000"/>
              </a:lnSpc>
              <a:spcBef>
                <a:spcPts val="0"/>
              </a:spcBef>
              <a:spcAft>
                <a:spcPts val="0"/>
              </a:spcAft>
              <a:buClr>
                <a:schemeClr val="accent2"/>
              </a:buClr>
              <a:buSzPts val="2400"/>
              <a:buFont typeface="Times New Roman"/>
              <a:buNone/>
            </a:pPr>
            <a:r>
              <a:rPr lang="en-US" sz="2400" b="1" i="0" u="none" strike="noStrike" cap="none">
                <a:solidFill>
                  <a:schemeClr val="accent2"/>
                </a:solidFill>
                <a:latin typeface="Times New Roman"/>
                <a:ea typeface="Times New Roman"/>
                <a:cs typeface="Times New Roman"/>
                <a:sym typeface="Times New Roman"/>
              </a:rPr>
              <a:t>إذا كان صاحب الحال جمع غير عاقل ، يجوز فيه أن تأتي الحال على وجهين</a:t>
            </a:r>
            <a:endParaRPr/>
          </a:p>
        </p:txBody>
      </p:sp>
      <p:sp>
        <p:nvSpPr>
          <p:cNvPr id="481" name="Google Shape;481;p16"/>
          <p:cNvSpPr txBox="1"/>
          <p:nvPr/>
        </p:nvSpPr>
        <p:spPr>
          <a:xfrm>
            <a:off x="1908175" y="2319337"/>
            <a:ext cx="5472000" cy="604800"/>
          </a:xfrm>
          <a:prstGeom prst="rect">
            <a:avLst/>
          </a:prstGeom>
          <a:noFill/>
          <a:ln>
            <a:noFill/>
          </a:ln>
        </p:spPr>
        <p:txBody>
          <a:bodyPr spcFirstLastPara="1" wrap="square" lIns="91425" tIns="45700" rIns="91425" bIns="45700" anchor="t" anchorCtr="0">
            <a:noAutofit/>
          </a:bodyPr>
          <a:lstStyle/>
          <a:p>
            <a:pPr marL="342900" marR="0" lvl="0" indent="-342900" algn="ctr" rtl="1">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الوجه الأول : </a:t>
            </a:r>
            <a:r>
              <a:rPr lang="en-US" sz="3200" b="0" i="0" u="none">
                <a:solidFill>
                  <a:srgbClr val="991E09"/>
                </a:solidFill>
                <a:latin typeface="Arial"/>
                <a:ea typeface="Arial"/>
                <a:cs typeface="Arial"/>
                <a:sym typeface="Arial"/>
              </a:rPr>
              <a:t>جمع مؤنث سالم فيقال :</a:t>
            </a:r>
            <a:endParaRPr/>
          </a:p>
        </p:txBody>
      </p:sp>
      <p:sp>
        <p:nvSpPr>
          <p:cNvPr id="482" name="Google Shape;482;p16"/>
          <p:cNvSpPr txBox="1"/>
          <p:nvPr/>
        </p:nvSpPr>
        <p:spPr>
          <a:xfrm>
            <a:off x="900112" y="3182937"/>
            <a:ext cx="7488300" cy="462000"/>
          </a:xfrm>
          <a:prstGeom prst="rect">
            <a:avLst/>
          </a:prstGeom>
          <a:noFill/>
          <a:ln>
            <a:noFill/>
          </a:ln>
        </p:spPr>
        <p:txBody>
          <a:bodyPr spcFirstLastPara="1" wrap="square" lIns="91425" tIns="45700" rIns="91425" bIns="45700" anchor="t" anchorCtr="0">
            <a:noAutofit/>
          </a:bodyPr>
          <a:lstStyle/>
          <a:p>
            <a:pPr marL="342900" marR="0" lvl="0" indent="-342900" algn="ctr" rtl="1">
              <a:lnSpc>
                <a:spcPct val="100000"/>
              </a:lnSpc>
              <a:spcBef>
                <a:spcPts val="0"/>
              </a:spcBef>
              <a:spcAft>
                <a:spcPts val="0"/>
              </a:spcAft>
              <a:buClr>
                <a:schemeClr val="dk1"/>
              </a:buClr>
              <a:buSzPts val="3200"/>
              <a:buFont typeface="Arial"/>
              <a:buNone/>
            </a:pPr>
            <a:r>
              <a:rPr lang="ar-IQ" sz="3200" b="0" i="0" u="none" dirty="0">
                <a:solidFill>
                  <a:schemeClr val="dk1"/>
                </a:solidFill>
                <a:latin typeface="Arial"/>
                <a:ea typeface="Arial"/>
                <a:cs typeface="Arial"/>
                <a:sym typeface="Arial"/>
              </a:rPr>
              <a:t>(</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وضعت</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الكتب</a:t>
            </a:r>
            <a:r>
              <a:rPr lang="en-US" sz="3200" b="0" i="0" u="none" dirty="0">
                <a:solidFill>
                  <a:schemeClr val="dk1"/>
                </a:solidFill>
                <a:latin typeface="Arial"/>
                <a:ea typeface="Arial"/>
                <a:cs typeface="Arial"/>
                <a:sym typeface="Arial"/>
              </a:rPr>
              <a:t> </a:t>
            </a:r>
            <a:r>
              <a:rPr lang="en-US" sz="3200" b="0" i="0" u="none" dirty="0" err="1">
                <a:solidFill>
                  <a:srgbClr val="991E09"/>
                </a:solidFill>
                <a:latin typeface="Arial"/>
                <a:ea typeface="Arial"/>
                <a:cs typeface="Arial"/>
                <a:sym typeface="Arial"/>
              </a:rPr>
              <a:t>مرتباتٍ</a:t>
            </a:r>
            <a:r>
              <a:rPr lang="en-US" sz="3200" b="0" i="0" u="none" dirty="0">
                <a:solidFill>
                  <a:srgbClr val="991E09"/>
                </a:solidFill>
                <a:latin typeface="Arial"/>
                <a:ea typeface="Arial"/>
                <a:cs typeface="Arial"/>
                <a:sym typeface="Arial"/>
              </a:rPr>
              <a:t> </a:t>
            </a:r>
            <a:r>
              <a:rPr lang="en-US" sz="3200" b="0" i="0" u="none" dirty="0">
                <a:solidFill>
                  <a:schemeClr val="dk1"/>
                </a:solidFill>
                <a:latin typeface="Arial"/>
                <a:ea typeface="Arial"/>
                <a:cs typeface="Arial"/>
                <a:sym typeface="Arial"/>
              </a:rPr>
              <a:t>) ( </a:t>
            </a:r>
            <a:r>
              <a:rPr lang="en-US" sz="3200" b="0" i="0" u="none" dirty="0" err="1">
                <a:solidFill>
                  <a:schemeClr val="dk1"/>
                </a:solidFill>
                <a:latin typeface="Arial"/>
                <a:ea typeface="Arial"/>
                <a:cs typeface="Arial"/>
                <a:sym typeface="Arial"/>
              </a:rPr>
              <a:t>أهديت</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الزهراتِ</a:t>
            </a:r>
            <a:r>
              <a:rPr lang="en-US" sz="3200" b="0" i="0" u="none" dirty="0">
                <a:solidFill>
                  <a:schemeClr val="dk1"/>
                </a:solidFill>
                <a:latin typeface="Arial"/>
                <a:ea typeface="Arial"/>
                <a:cs typeface="Arial"/>
                <a:sym typeface="Arial"/>
              </a:rPr>
              <a:t> </a:t>
            </a:r>
            <a:r>
              <a:rPr lang="en-US" sz="3200" b="0" i="0" u="none" dirty="0" err="1">
                <a:solidFill>
                  <a:srgbClr val="991E09"/>
                </a:solidFill>
                <a:latin typeface="Arial"/>
                <a:ea typeface="Arial"/>
                <a:cs typeface="Arial"/>
                <a:sym typeface="Arial"/>
              </a:rPr>
              <a:t>منسقاتٍ</a:t>
            </a:r>
            <a:r>
              <a:rPr lang="en-US" sz="3200" b="0" i="0" u="none" dirty="0">
                <a:solidFill>
                  <a:schemeClr val="dk1"/>
                </a:solidFill>
                <a:latin typeface="Arial"/>
                <a:ea typeface="Arial"/>
                <a:cs typeface="Arial"/>
                <a:sym typeface="Arial"/>
              </a:rPr>
              <a:t> </a:t>
            </a:r>
            <a:r>
              <a:rPr lang="ar-IQ" sz="3200" b="0" i="0" u="none" dirty="0">
                <a:solidFill>
                  <a:schemeClr val="dk1"/>
                </a:solidFill>
                <a:latin typeface="Arial"/>
                <a:ea typeface="Arial"/>
                <a:cs typeface="Arial"/>
                <a:sym typeface="Arial"/>
              </a:rPr>
              <a:t>)</a:t>
            </a:r>
            <a:endParaRPr dirty="0"/>
          </a:p>
        </p:txBody>
      </p:sp>
      <p:sp>
        <p:nvSpPr>
          <p:cNvPr id="483" name="Google Shape;483;p16"/>
          <p:cNvSpPr txBox="1"/>
          <p:nvPr/>
        </p:nvSpPr>
        <p:spPr>
          <a:xfrm>
            <a:off x="1979612" y="4119562"/>
            <a:ext cx="5472000" cy="604800"/>
          </a:xfrm>
          <a:prstGeom prst="rect">
            <a:avLst/>
          </a:prstGeom>
          <a:noFill/>
          <a:ln>
            <a:noFill/>
          </a:ln>
        </p:spPr>
        <p:txBody>
          <a:bodyPr spcFirstLastPara="1" wrap="square" lIns="91425" tIns="45700" rIns="91425" bIns="45700" anchor="t" anchorCtr="0">
            <a:noAutofit/>
          </a:bodyPr>
          <a:lstStyle/>
          <a:p>
            <a:pPr marL="342900" marR="0" lvl="0" indent="-342900" algn="ctr" rtl="1">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الوجه الثاني : </a:t>
            </a:r>
            <a:r>
              <a:rPr lang="en-US" sz="3200" b="0" i="0" u="none">
                <a:solidFill>
                  <a:srgbClr val="991E09"/>
                </a:solidFill>
                <a:latin typeface="Arial"/>
                <a:ea typeface="Arial"/>
                <a:cs typeface="Arial"/>
                <a:sym typeface="Arial"/>
              </a:rPr>
              <a:t>مفرد مؤنث فيقال :</a:t>
            </a:r>
            <a:endParaRPr/>
          </a:p>
        </p:txBody>
      </p:sp>
      <p:sp>
        <p:nvSpPr>
          <p:cNvPr id="484" name="Google Shape;484;p16"/>
          <p:cNvSpPr txBox="1"/>
          <p:nvPr/>
        </p:nvSpPr>
        <p:spPr>
          <a:xfrm>
            <a:off x="900112" y="5199062"/>
            <a:ext cx="7488300" cy="462000"/>
          </a:xfrm>
          <a:prstGeom prst="rect">
            <a:avLst/>
          </a:prstGeom>
          <a:noFill/>
          <a:ln>
            <a:noFill/>
          </a:ln>
        </p:spPr>
        <p:txBody>
          <a:bodyPr spcFirstLastPara="1" wrap="square" lIns="91425" tIns="45700" rIns="91425" bIns="45700" anchor="t" anchorCtr="0">
            <a:noAutofit/>
          </a:bodyPr>
          <a:lstStyle/>
          <a:p>
            <a:pPr marL="342900" marR="0" lvl="0" indent="-342900" algn="ctr" rtl="1">
              <a:lnSpc>
                <a:spcPct val="100000"/>
              </a:lnSpc>
              <a:spcBef>
                <a:spcPts val="0"/>
              </a:spcBef>
              <a:spcAft>
                <a:spcPts val="0"/>
              </a:spcAft>
              <a:buClr>
                <a:schemeClr val="dk1"/>
              </a:buClr>
              <a:buSzPts val="3200"/>
              <a:buFont typeface="Arial"/>
              <a:buNone/>
            </a:pPr>
            <a:r>
              <a:rPr lang="ar-IQ" sz="3200" b="0" i="0" u="none" dirty="0">
                <a:solidFill>
                  <a:schemeClr val="dk1"/>
                </a:solidFill>
                <a:latin typeface="Arial"/>
                <a:ea typeface="Arial"/>
                <a:cs typeface="Arial"/>
                <a:sym typeface="Arial"/>
              </a:rPr>
              <a:t>(</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وضعت</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الكتب</a:t>
            </a:r>
            <a:r>
              <a:rPr lang="en-US" sz="3200" b="0" i="0" u="none" dirty="0">
                <a:solidFill>
                  <a:schemeClr val="dk1"/>
                </a:solidFill>
                <a:latin typeface="Arial"/>
                <a:ea typeface="Arial"/>
                <a:cs typeface="Arial"/>
                <a:sym typeface="Arial"/>
              </a:rPr>
              <a:t> </a:t>
            </a:r>
            <a:r>
              <a:rPr lang="en-US" sz="3200" b="0" i="0" u="none" dirty="0" err="1">
                <a:solidFill>
                  <a:srgbClr val="991E09"/>
                </a:solidFill>
                <a:latin typeface="Arial"/>
                <a:ea typeface="Arial"/>
                <a:cs typeface="Arial"/>
                <a:sym typeface="Arial"/>
              </a:rPr>
              <a:t>مرتبةً</a:t>
            </a:r>
            <a:r>
              <a:rPr lang="en-US" sz="3200" b="0" i="0" u="none" dirty="0">
                <a:solidFill>
                  <a:srgbClr val="991E09"/>
                </a:solidFill>
                <a:latin typeface="Arial"/>
                <a:ea typeface="Arial"/>
                <a:cs typeface="Arial"/>
                <a:sym typeface="Arial"/>
              </a:rPr>
              <a:t> </a:t>
            </a:r>
            <a:r>
              <a:rPr lang="en-US" sz="3200" b="0" i="0" u="none" dirty="0">
                <a:solidFill>
                  <a:schemeClr val="dk1"/>
                </a:solidFill>
                <a:latin typeface="Arial"/>
                <a:ea typeface="Arial"/>
                <a:cs typeface="Arial"/>
                <a:sym typeface="Arial"/>
              </a:rPr>
              <a:t>) ( </a:t>
            </a:r>
            <a:r>
              <a:rPr lang="en-US" sz="3200" b="0" i="0" u="none" dirty="0" err="1">
                <a:solidFill>
                  <a:schemeClr val="dk1"/>
                </a:solidFill>
                <a:latin typeface="Arial"/>
                <a:ea typeface="Arial"/>
                <a:cs typeface="Arial"/>
                <a:sym typeface="Arial"/>
              </a:rPr>
              <a:t>أهديت</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الزهراتِ</a:t>
            </a:r>
            <a:r>
              <a:rPr lang="en-US" sz="3200" b="0" i="0" u="none" dirty="0">
                <a:solidFill>
                  <a:schemeClr val="dk1"/>
                </a:solidFill>
                <a:latin typeface="Arial"/>
                <a:ea typeface="Arial"/>
                <a:cs typeface="Arial"/>
                <a:sym typeface="Arial"/>
              </a:rPr>
              <a:t> </a:t>
            </a:r>
            <a:r>
              <a:rPr lang="en-US" sz="3200" b="0" i="0" u="none" dirty="0" err="1">
                <a:solidFill>
                  <a:srgbClr val="991E09"/>
                </a:solidFill>
                <a:latin typeface="Arial"/>
                <a:ea typeface="Arial"/>
                <a:cs typeface="Arial"/>
                <a:sym typeface="Arial"/>
              </a:rPr>
              <a:t>منسقةً</a:t>
            </a:r>
            <a:r>
              <a:rPr lang="ar-IQ" sz="3200" b="0" i="0" u="none" dirty="0">
                <a:solidFill>
                  <a:schemeClr val="dk1"/>
                </a:solidFill>
                <a:latin typeface="Arial"/>
                <a:ea typeface="Arial"/>
                <a:cs typeface="Arial"/>
                <a:sym typeface="Arial"/>
              </a:rPr>
              <a:t>)</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9"/>
                                        </p:tgtEl>
                                        <p:attrNameLst>
                                          <p:attrName>style.visibility</p:attrName>
                                        </p:attrNameLst>
                                      </p:cBhvr>
                                      <p:to>
                                        <p:strVal val="visible"/>
                                      </p:to>
                                    </p:set>
                                    <p:animEffect transition="in" filter="fade">
                                      <p:cBhvr>
                                        <p:cTn id="7" dur="1000"/>
                                        <p:tgtEl>
                                          <p:spTgt spid="4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0">
                                            <p:txEl>
                                              <p:pRg st="0" end="0"/>
                                            </p:txEl>
                                          </p:spTgt>
                                        </p:tgtEl>
                                        <p:attrNameLst>
                                          <p:attrName>style.visibility</p:attrName>
                                        </p:attrNameLst>
                                      </p:cBhvr>
                                      <p:to>
                                        <p:strVal val="visible"/>
                                      </p:to>
                                    </p:set>
                                    <p:animEffect transition="in" filter="fade">
                                      <p:cBhvr>
                                        <p:cTn id="12" dur="1000"/>
                                        <p:tgtEl>
                                          <p:spTgt spid="4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1">
                                            <p:txEl>
                                              <p:pRg st="0" end="0"/>
                                            </p:txEl>
                                          </p:spTgt>
                                        </p:tgtEl>
                                        <p:attrNameLst>
                                          <p:attrName>style.visibility</p:attrName>
                                        </p:attrNameLst>
                                      </p:cBhvr>
                                      <p:to>
                                        <p:strVal val="visible"/>
                                      </p:to>
                                    </p:set>
                                    <p:animEffect transition="in" filter="fade">
                                      <p:cBhvr>
                                        <p:cTn id="17" dur="1000"/>
                                        <p:tgtEl>
                                          <p:spTgt spid="48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2">
                                            <p:txEl>
                                              <p:pRg st="0" end="0"/>
                                            </p:txEl>
                                          </p:spTgt>
                                        </p:tgtEl>
                                        <p:attrNameLst>
                                          <p:attrName>style.visibility</p:attrName>
                                        </p:attrNameLst>
                                      </p:cBhvr>
                                      <p:to>
                                        <p:strVal val="visible"/>
                                      </p:to>
                                    </p:set>
                                    <p:animEffect transition="in" filter="fade">
                                      <p:cBhvr>
                                        <p:cTn id="22" dur="1000"/>
                                        <p:tgtEl>
                                          <p:spTgt spid="48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3">
                                            <p:txEl>
                                              <p:pRg st="0" end="0"/>
                                            </p:txEl>
                                          </p:spTgt>
                                        </p:tgtEl>
                                        <p:attrNameLst>
                                          <p:attrName>style.visibility</p:attrName>
                                        </p:attrNameLst>
                                      </p:cBhvr>
                                      <p:to>
                                        <p:strVal val="visible"/>
                                      </p:to>
                                    </p:set>
                                    <p:animEffect transition="in" filter="fade">
                                      <p:cBhvr>
                                        <p:cTn id="27" dur="1000"/>
                                        <p:tgtEl>
                                          <p:spTgt spid="48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4">
                                            <p:txEl>
                                              <p:pRg st="0" end="0"/>
                                            </p:txEl>
                                          </p:spTgt>
                                        </p:tgtEl>
                                        <p:attrNameLst>
                                          <p:attrName>style.visibility</p:attrName>
                                        </p:attrNameLst>
                                      </p:cBhvr>
                                      <p:to>
                                        <p:strVal val="visible"/>
                                      </p:to>
                                    </p:set>
                                    <p:animEffect transition="in" filter="fade">
                                      <p:cBhvr>
                                        <p:cTn id="32" dur="1000"/>
                                        <p:tgtEl>
                                          <p:spTgt spid="4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0"/>
        <p:cNvGrpSpPr/>
        <p:nvPr/>
      </p:nvGrpSpPr>
      <p:grpSpPr>
        <a:xfrm>
          <a:off x="0" y="0"/>
          <a:ext cx="0" cy="0"/>
          <a:chOff x="0" y="0"/>
          <a:chExt cx="0" cy="0"/>
        </a:xfrm>
      </p:grpSpPr>
      <p:sp>
        <p:nvSpPr>
          <p:cNvPr id="491" name="Google Shape;491;p17"/>
          <p:cNvSpPr txBox="1"/>
          <p:nvPr/>
        </p:nvSpPr>
        <p:spPr>
          <a:xfrm>
            <a:off x="468312" y="836612"/>
            <a:ext cx="7775700" cy="36660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92" name="Google Shape;492;p17"/>
          <p:cNvSpPr txBox="1"/>
          <p:nvPr/>
        </p:nvSpPr>
        <p:spPr>
          <a:xfrm>
            <a:off x="1476375" y="333375"/>
            <a:ext cx="6696000" cy="762000"/>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4400"/>
              <a:buFont typeface="Arial"/>
              <a:buNone/>
            </a:pPr>
            <a:r>
              <a:rPr lang="en-US" sz="4400" b="1" i="0" u="none">
                <a:solidFill>
                  <a:srgbClr val="CC3300"/>
                </a:solidFill>
                <a:latin typeface="Arial"/>
                <a:ea typeface="Arial"/>
                <a:cs typeface="Arial"/>
                <a:sym typeface="Arial"/>
              </a:rPr>
              <a:t>نموذج إعراب</a:t>
            </a:r>
            <a:endParaRPr/>
          </a:p>
        </p:txBody>
      </p:sp>
      <p:sp>
        <p:nvSpPr>
          <p:cNvPr id="493" name="Google Shape;493;p17"/>
          <p:cNvSpPr txBox="1"/>
          <p:nvPr/>
        </p:nvSpPr>
        <p:spPr>
          <a:xfrm>
            <a:off x="6877050" y="1371600"/>
            <a:ext cx="1798500" cy="6444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3600"/>
              <a:buFont typeface="Arial"/>
              <a:buNone/>
            </a:pPr>
            <a:r>
              <a:rPr lang="en-US" sz="3600" b="1" i="0" u="none">
                <a:solidFill>
                  <a:srgbClr val="CC3300"/>
                </a:solidFill>
                <a:latin typeface="Arial"/>
                <a:ea typeface="Arial"/>
                <a:cs typeface="Arial"/>
                <a:sym typeface="Arial"/>
              </a:rPr>
              <a:t>الكلمة</a:t>
            </a:r>
            <a:endParaRPr/>
          </a:p>
        </p:txBody>
      </p:sp>
      <p:sp>
        <p:nvSpPr>
          <p:cNvPr id="494" name="Google Shape;494;p17"/>
          <p:cNvSpPr txBox="1"/>
          <p:nvPr/>
        </p:nvSpPr>
        <p:spPr>
          <a:xfrm>
            <a:off x="6877050" y="2208212"/>
            <a:ext cx="1798500" cy="4605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2400"/>
              <a:buFont typeface="Arial"/>
              <a:buNone/>
            </a:pPr>
            <a:r>
              <a:rPr lang="en-US" sz="2400" b="1" i="0" u="none">
                <a:solidFill>
                  <a:srgbClr val="CC3300"/>
                </a:solidFill>
                <a:latin typeface="Arial"/>
                <a:ea typeface="Arial"/>
                <a:cs typeface="Arial"/>
                <a:sym typeface="Arial"/>
              </a:rPr>
              <a:t>يحبُّ</a:t>
            </a:r>
            <a:endParaRPr/>
          </a:p>
        </p:txBody>
      </p:sp>
      <p:sp>
        <p:nvSpPr>
          <p:cNvPr id="495" name="Google Shape;495;p17"/>
          <p:cNvSpPr txBox="1"/>
          <p:nvPr/>
        </p:nvSpPr>
        <p:spPr>
          <a:xfrm>
            <a:off x="6877050" y="3068637"/>
            <a:ext cx="1798500" cy="5223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2800"/>
              <a:buFont typeface="Arial"/>
              <a:buNone/>
            </a:pPr>
            <a:r>
              <a:rPr lang="en-US" sz="2800" b="1" i="0" u="none">
                <a:solidFill>
                  <a:srgbClr val="CC3300"/>
                </a:solidFill>
                <a:latin typeface="Arial"/>
                <a:ea typeface="Arial"/>
                <a:cs typeface="Arial"/>
                <a:sym typeface="Arial"/>
              </a:rPr>
              <a:t>الناسُ</a:t>
            </a:r>
            <a:endParaRPr/>
          </a:p>
        </p:txBody>
      </p:sp>
      <p:sp>
        <p:nvSpPr>
          <p:cNvPr id="496" name="Google Shape;496;p17"/>
          <p:cNvSpPr txBox="1"/>
          <p:nvPr/>
        </p:nvSpPr>
        <p:spPr>
          <a:xfrm>
            <a:off x="6877050" y="4800600"/>
            <a:ext cx="1798500" cy="4605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2400"/>
              <a:buFont typeface="Arial"/>
              <a:buNone/>
            </a:pPr>
            <a:r>
              <a:rPr lang="en-US" sz="2400" b="1" i="0" u="none">
                <a:solidFill>
                  <a:srgbClr val="CC3300"/>
                </a:solidFill>
                <a:latin typeface="Arial"/>
                <a:ea typeface="Arial"/>
                <a:cs typeface="Arial"/>
                <a:sym typeface="Arial"/>
              </a:rPr>
              <a:t>أمينًا</a:t>
            </a:r>
            <a:endParaRPr/>
          </a:p>
        </p:txBody>
      </p:sp>
      <p:sp>
        <p:nvSpPr>
          <p:cNvPr id="497" name="Google Shape;497;p17"/>
          <p:cNvSpPr txBox="1"/>
          <p:nvPr/>
        </p:nvSpPr>
        <p:spPr>
          <a:xfrm>
            <a:off x="6877050" y="3937000"/>
            <a:ext cx="1798500" cy="5223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2800"/>
              <a:buFont typeface="Arial"/>
              <a:buNone/>
            </a:pPr>
            <a:r>
              <a:rPr lang="en-US" sz="2800" b="1" i="0" u="none">
                <a:solidFill>
                  <a:srgbClr val="CC3300"/>
                </a:solidFill>
                <a:latin typeface="Arial"/>
                <a:ea typeface="Arial"/>
                <a:cs typeface="Arial"/>
                <a:sym typeface="Arial"/>
              </a:rPr>
              <a:t>التاجرَ</a:t>
            </a:r>
            <a:endParaRPr/>
          </a:p>
        </p:txBody>
      </p:sp>
      <p:sp>
        <p:nvSpPr>
          <p:cNvPr id="498" name="Google Shape;498;p17"/>
          <p:cNvSpPr txBox="1"/>
          <p:nvPr/>
        </p:nvSpPr>
        <p:spPr>
          <a:xfrm>
            <a:off x="323850" y="1344612"/>
            <a:ext cx="6262800" cy="6444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3600"/>
              <a:buFont typeface="Arial"/>
              <a:buNone/>
            </a:pPr>
            <a:r>
              <a:rPr lang="en-US" sz="3600" b="1" i="0" u="none">
                <a:solidFill>
                  <a:srgbClr val="CC3300"/>
                </a:solidFill>
                <a:latin typeface="Arial"/>
                <a:ea typeface="Arial"/>
                <a:cs typeface="Arial"/>
                <a:sym typeface="Arial"/>
              </a:rPr>
              <a:t>إعرابها</a:t>
            </a:r>
            <a:endParaRPr/>
          </a:p>
        </p:txBody>
      </p:sp>
      <p:sp>
        <p:nvSpPr>
          <p:cNvPr id="499" name="Google Shape;499;p17"/>
          <p:cNvSpPr txBox="1"/>
          <p:nvPr/>
        </p:nvSpPr>
        <p:spPr>
          <a:xfrm>
            <a:off x="323850" y="4800600"/>
            <a:ext cx="6262800" cy="4605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chemeClr val="accent2"/>
              </a:buClr>
              <a:buSzPts val="2400"/>
              <a:buFont typeface="Arial"/>
              <a:buNone/>
            </a:pPr>
            <a:r>
              <a:rPr lang="en-US" sz="2400" b="0" i="0" u="none">
                <a:solidFill>
                  <a:schemeClr val="accent2"/>
                </a:solidFill>
                <a:latin typeface="Arial"/>
                <a:ea typeface="Arial"/>
                <a:cs typeface="Arial"/>
                <a:sym typeface="Arial"/>
              </a:rPr>
              <a:t>حال منصوب وعلامة نصبه الفتحة الظاهرة على آخره .</a:t>
            </a:r>
            <a:endParaRPr/>
          </a:p>
        </p:txBody>
      </p:sp>
      <p:sp>
        <p:nvSpPr>
          <p:cNvPr id="500" name="Google Shape;500;p17"/>
          <p:cNvSpPr txBox="1"/>
          <p:nvPr/>
        </p:nvSpPr>
        <p:spPr>
          <a:xfrm>
            <a:off x="323850" y="3937000"/>
            <a:ext cx="6262800" cy="5223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Clr>
                <a:schemeClr val="accent2"/>
              </a:buClr>
              <a:buSzPts val="2800"/>
              <a:buFont typeface="Arial"/>
              <a:buNone/>
            </a:pPr>
            <a:r>
              <a:rPr lang="en-US" sz="2800" b="0" i="0" u="none">
                <a:solidFill>
                  <a:schemeClr val="accent2"/>
                </a:solidFill>
                <a:latin typeface="Arial"/>
                <a:ea typeface="Arial"/>
                <a:cs typeface="Arial"/>
                <a:sym typeface="Arial"/>
              </a:rPr>
              <a:t>مفعول به منصوب وعلامة نصبه الفتحة الظاهرة .</a:t>
            </a:r>
            <a:endParaRPr/>
          </a:p>
        </p:txBody>
      </p:sp>
      <p:sp>
        <p:nvSpPr>
          <p:cNvPr id="501" name="Google Shape;501;p17"/>
          <p:cNvSpPr txBox="1"/>
          <p:nvPr/>
        </p:nvSpPr>
        <p:spPr>
          <a:xfrm>
            <a:off x="323850" y="3071812"/>
            <a:ext cx="6262800" cy="5223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Clr>
                <a:schemeClr val="accent2"/>
              </a:buClr>
              <a:buSzPts val="2800"/>
              <a:buFont typeface="Arial"/>
              <a:buNone/>
            </a:pPr>
            <a:r>
              <a:rPr lang="en-US" sz="2800" b="0" i="0" u="none">
                <a:solidFill>
                  <a:schemeClr val="accent2"/>
                </a:solidFill>
                <a:latin typeface="Arial"/>
                <a:ea typeface="Arial"/>
                <a:cs typeface="Arial"/>
                <a:sym typeface="Arial"/>
              </a:rPr>
              <a:t>فاعل مرفوع وعلامة رفعه الضمة الظاهرة على آخره</a:t>
            </a:r>
            <a:r>
              <a:rPr lang="en-US" sz="2800" b="1" i="0" u="none">
                <a:solidFill>
                  <a:schemeClr val="accent2"/>
                </a:solidFill>
                <a:latin typeface="Arial"/>
                <a:ea typeface="Arial"/>
                <a:cs typeface="Arial"/>
                <a:sym typeface="Arial"/>
              </a:rPr>
              <a:t> </a:t>
            </a:r>
            <a:endParaRPr/>
          </a:p>
        </p:txBody>
      </p:sp>
      <p:sp>
        <p:nvSpPr>
          <p:cNvPr id="502" name="Google Shape;502;p17"/>
          <p:cNvSpPr txBox="1"/>
          <p:nvPr/>
        </p:nvSpPr>
        <p:spPr>
          <a:xfrm>
            <a:off x="325437" y="2208212"/>
            <a:ext cx="6262800" cy="4605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chemeClr val="accent2"/>
              </a:buClr>
              <a:buSzPts val="2400"/>
              <a:buFont typeface="Arial"/>
              <a:buNone/>
            </a:pPr>
            <a:r>
              <a:rPr lang="en-US" sz="2400" b="0" i="0" u="none">
                <a:solidFill>
                  <a:schemeClr val="accent2"/>
                </a:solidFill>
                <a:latin typeface="Arial"/>
                <a:ea typeface="Arial"/>
                <a:cs typeface="Arial"/>
                <a:sym typeface="Arial"/>
              </a:rPr>
              <a:t>فعل مضارع مرفوع وعلامة رفعه الضمة الظاهرة على آخره</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0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5"/>
        <p:cNvGrpSpPr/>
        <p:nvPr/>
      </p:nvGrpSpPr>
      <p:grpSpPr>
        <a:xfrm>
          <a:off x="0" y="0"/>
          <a:ext cx="0" cy="0"/>
          <a:chOff x="0" y="0"/>
          <a:chExt cx="0" cy="0"/>
        </a:xfrm>
      </p:grpSpPr>
      <p:grpSp>
        <p:nvGrpSpPr>
          <p:cNvPr id="516" name="Google Shape;516;p19"/>
          <p:cNvGrpSpPr/>
          <p:nvPr/>
        </p:nvGrpSpPr>
        <p:grpSpPr>
          <a:xfrm>
            <a:off x="539750" y="2636837"/>
            <a:ext cx="8281987" cy="952499"/>
            <a:chOff x="340" y="1389"/>
            <a:chExt cx="5217" cy="600"/>
          </a:xfrm>
        </p:grpSpPr>
        <p:sp>
          <p:nvSpPr>
            <p:cNvPr id="517" name="Google Shape;517;p19"/>
            <p:cNvSpPr txBox="1"/>
            <p:nvPr/>
          </p:nvSpPr>
          <p:spPr>
            <a:xfrm>
              <a:off x="340" y="1389"/>
              <a:ext cx="51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800"/>
                <a:buFont typeface="Times New Roman"/>
                <a:buNone/>
              </a:pPr>
              <a:r>
                <a:rPr lang="en-US" sz="2800" b="0" i="0" u="none">
                  <a:solidFill>
                    <a:schemeClr val="accent2"/>
                  </a:solidFill>
                  <a:latin typeface="Times New Roman"/>
                  <a:ea typeface="Times New Roman"/>
                  <a:cs typeface="Times New Roman"/>
                  <a:sym typeface="Times New Roman"/>
                </a:rPr>
                <a:t>صاحب الحال</a:t>
              </a:r>
              <a:r>
                <a:rPr lang="en-US" sz="2800" b="0" i="0" u="none">
                  <a:solidFill>
                    <a:schemeClr val="dk1"/>
                  </a:solidFill>
                  <a:latin typeface="Times New Roman"/>
                  <a:ea typeface="Times New Roman"/>
                  <a:cs typeface="Times New Roman"/>
                  <a:sym typeface="Times New Roman"/>
                </a:rPr>
                <a:t> : اسم تبين الحال حالته أو هيئته ، وهو معرفة دائمًا .</a:t>
              </a:r>
              <a:endParaRPr/>
            </a:p>
          </p:txBody>
        </p:sp>
        <p:cxnSp>
          <p:nvCxnSpPr>
            <p:cNvPr id="518" name="Google Shape;518;p19"/>
            <p:cNvCxnSpPr/>
            <p:nvPr/>
          </p:nvCxnSpPr>
          <p:spPr>
            <a:xfrm>
              <a:off x="5557" y="1389"/>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519" name="Google Shape;519;p19"/>
            <p:cNvCxnSpPr/>
            <p:nvPr/>
          </p:nvCxnSpPr>
          <p:spPr>
            <a:xfrm>
              <a:off x="340" y="1389"/>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520" name="Google Shape;520;p19"/>
            <p:cNvCxnSpPr/>
            <p:nvPr/>
          </p:nvCxnSpPr>
          <p:spPr>
            <a:xfrm>
              <a:off x="340" y="1389"/>
              <a:ext cx="5100" cy="0"/>
            </a:xfrm>
            <a:prstGeom prst="straightConnector1">
              <a:avLst/>
            </a:prstGeom>
            <a:noFill/>
            <a:ln w="28575" cap="flat" cmpd="sng">
              <a:solidFill>
                <a:schemeClr val="dk1"/>
              </a:solidFill>
              <a:prstDash val="solid"/>
              <a:miter lim="800000"/>
              <a:headEnd type="none" w="med" len="med"/>
              <a:tailEnd type="none" w="med" len="med"/>
            </a:ln>
          </p:spPr>
        </p:cxnSp>
        <p:cxnSp>
          <p:nvCxnSpPr>
            <p:cNvPr id="521" name="Google Shape;521;p19"/>
            <p:cNvCxnSpPr/>
            <p:nvPr/>
          </p:nvCxnSpPr>
          <p:spPr>
            <a:xfrm>
              <a:off x="340" y="1888"/>
              <a:ext cx="5100" cy="0"/>
            </a:xfrm>
            <a:prstGeom prst="straightConnector1">
              <a:avLst/>
            </a:prstGeom>
            <a:noFill/>
            <a:ln w="28575" cap="flat" cmpd="sng">
              <a:solidFill>
                <a:schemeClr val="dk1"/>
              </a:solidFill>
              <a:prstDash val="solid"/>
              <a:miter lim="800000"/>
              <a:headEnd type="none" w="med" len="med"/>
              <a:tailEnd type="none" w="med" len="med"/>
            </a:ln>
          </p:spPr>
        </p:cxnSp>
      </p:grpSp>
      <p:sp>
        <p:nvSpPr>
          <p:cNvPr id="522" name="Google Shape;522;p19"/>
          <p:cNvSpPr txBox="1"/>
          <p:nvPr/>
        </p:nvSpPr>
        <p:spPr>
          <a:xfrm>
            <a:off x="395287" y="1341437"/>
            <a:ext cx="8353500" cy="10080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CC3300"/>
              </a:buClr>
              <a:buSzPts val="4000"/>
              <a:buFont typeface="Arial"/>
              <a:buNone/>
            </a:pPr>
            <a:r>
              <a:rPr lang="en-US" sz="4000" b="1" i="0" u="none">
                <a:solidFill>
                  <a:srgbClr val="CC3300"/>
                </a:solidFill>
                <a:latin typeface="Arial"/>
                <a:ea typeface="Arial"/>
                <a:cs typeface="Arial"/>
                <a:sym typeface="Arial"/>
              </a:rPr>
              <a:t>الحال</a:t>
            </a:r>
            <a:r>
              <a:rPr lang="en-US" sz="4000" b="1" i="0" u="none">
                <a:solidFill>
                  <a:schemeClr val="dk2"/>
                </a:solidFill>
                <a:latin typeface="Arial"/>
                <a:ea typeface="Arial"/>
                <a:cs typeface="Arial"/>
                <a:sym typeface="Arial"/>
              </a:rPr>
              <a:t> : </a:t>
            </a:r>
            <a:r>
              <a:rPr lang="en-US" sz="2800" b="1" i="0" u="none">
                <a:solidFill>
                  <a:schemeClr val="dk2"/>
                </a:solidFill>
                <a:latin typeface="Arial"/>
                <a:ea typeface="Arial"/>
                <a:cs typeface="Arial"/>
                <a:sym typeface="Arial"/>
              </a:rPr>
              <a:t>اسم نكرة منصوب يبين حالة أو هيئة صاحبه عند وقوع الفعل</a:t>
            </a:r>
            <a:endParaRPr/>
          </a:p>
        </p:txBody>
      </p:sp>
      <p:sp>
        <p:nvSpPr>
          <p:cNvPr id="523" name="Google Shape;523;p19"/>
          <p:cNvSpPr txBox="1"/>
          <p:nvPr/>
        </p:nvSpPr>
        <p:spPr>
          <a:xfrm>
            <a:off x="971550" y="3711575"/>
            <a:ext cx="7056300" cy="6540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chemeClr val="dk1"/>
              </a:buClr>
              <a:buSzPts val="3600"/>
              <a:buFont typeface="Arial"/>
              <a:buNone/>
            </a:pPr>
            <a:r>
              <a:rPr lang="en-US" sz="3600" b="0" i="0" u="none">
                <a:solidFill>
                  <a:schemeClr val="dk1"/>
                </a:solidFill>
                <a:latin typeface="Arial"/>
                <a:ea typeface="Arial"/>
                <a:cs typeface="Arial"/>
                <a:sym typeface="Arial"/>
              </a:rPr>
              <a:t>الحال تطابق صاحبها في :</a:t>
            </a:r>
            <a:endParaRPr/>
          </a:p>
        </p:txBody>
      </p:sp>
      <p:sp>
        <p:nvSpPr>
          <p:cNvPr id="524" name="Google Shape;524;p19"/>
          <p:cNvSpPr txBox="1"/>
          <p:nvPr/>
        </p:nvSpPr>
        <p:spPr>
          <a:xfrm>
            <a:off x="4932362" y="4706937"/>
            <a:ext cx="3816300" cy="5223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2800"/>
              <a:buFont typeface="Arial"/>
              <a:buNone/>
            </a:pPr>
            <a:r>
              <a:rPr lang="en-US" sz="2800" b="0" i="0" u="none">
                <a:solidFill>
                  <a:srgbClr val="CC3300"/>
                </a:solidFill>
                <a:latin typeface="Arial"/>
                <a:ea typeface="Arial"/>
                <a:cs typeface="Arial"/>
                <a:sym typeface="Arial"/>
              </a:rPr>
              <a:t>- الإفراد أو التثنية أو الجمع .</a:t>
            </a:r>
            <a:endParaRPr/>
          </a:p>
        </p:txBody>
      </p:sp>
      <p:sp>
        <p:nvSpPr>
          <p:cNvPr id="525" name="Google Shape;525;p19"/>
          <p:cNvSpPr txBox="1"/>
          <p:nvPr/>
        </p:nvSpPr>
        <p:spPr>
          <a:xfrm>
            <a:off x="539750" y="4706937"/>
            <a:ext cx="3384600" cy="5223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2800"/>
              <a:buFont typeface="Arial"/>
              <a:buNone/>
            </a:pPr>
            <a:r>
              <a:rPr lang="en-US" sz="2800" b="0" i="0" u="none">
                <a:solidFill>
                  <a:srgbClr val="CC3300"/>
                </a:solidFill>
                <a:latin typeface="Arial"/>
                <a:ea typeface="Arial"/>
                <a:cs typeface="Arial"/>
                <a:sym typeface="Arial"/>
              </a:rPr>
              <a:t>- التذكير أو التأنيث .</a:t>
            </a:r>
            <a:endParaRPr/>
          </a:p>
        </p:txBody>
      </p:sp>
      <p:sp>
        <p:nvSpPr>
          <p:cNvPr id="526" name="Google Shape;526;p19"/>
          <p:cNvSpPr txBox="1"/>
          <p:nvPr/>
        </p:nvSpPr>
        <p:spPr>
          <a:xfrm>
            <a:off x="2484437" y="5472112"/>
            <a:ext cx="3816300" cy="7653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الحال دائمًا منصوب</a:t>
            </a:r>
            <a:endParaRPr/>
          </a:p>
        </p:txBody>
      </p:sp>
      <p:grpSp>
        <p:nvGrpSpPr>
          <p:cNvPr id="527" name="Google Shape;527;p19"/>
          <p:cNvGrpSpPr/>
          <p:nvPr/>
        </p:nvGrpSpPr>
        <p:grpSpPr>
          <a:xfrm>
            <a:off x="2987675" y="404812"/>
            <a:ext cx="2857500" cy="639762"/>
            <a:chOff x="1882" y="255"/>
            <a:chExt cx="1800" cy="403"/>
          </a:xfrm>
        </p:grpSpPr>
        <p:sp>
          <p:nvSpPr>
            <p:cNvPr id="528" name="Google Shape;528;p19"/>
            <p:cNvSpPr txBox="1"/>
            <p:nvPr/>
          </p:nvSpPr>
          <p:spPr>
            <a:xfrm>
              <a:off x="1882" y="255"/>
              <a:ext cx="18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991E09"/>
                </a:buClr>
                <a:buSzPts val="3600"/>
                <a:buFont typeface="Times New Roman"/>
                <a:buNone/>
              </a:pPr>
              <a:r>
                <a:rPr lang="en-US" sz="3600" b="0" i="0" u="none">
                  <a:solidFill>
                    <a:srgbClr val="991E09"/>
                  </a:solidFill>
                  <a:latin typeface="Times New Roman"/>
                  <a:ea typeface="Times New Roman"/>
                  <a:cs typeface="Times New Roman"/>
                  <a:sym typeface="Times New Roman"/>
                </a:rPr>
                <a:t>الخلاصة</a:t>
              </a:r>
              <a:r>
                <a:rPr lang="en-US" sz="3200" b="0" i="0" u="none">
                  <a:solidFill>
                    <a:srgbClr val="991E09"/>
                  </a:solidFill>
                  <a:latin typeface="Times New Roman"/>
                  <a:ea typeface="Times New Roman"/>
                  <a:cs typeface="Times New Roman"/>
                  <a:sym typeface="Times New Roman"/>
                </a:rPr>
                <a:t> </a:t>
              </a:r>
              <a:endParaRPr/>
            </a:p>
          </p:txBody>
        </p:sp>
        <p:cxnSp>
          <p:nvCxnSpPr>
            <p:cNvPr id="529" name="Google Shape;529;p19"/>
            <p:cNvCxnSpPr/>
            <p:nvPr/>
          </p:nvCxnSpPr>
          <p:spPr>
            <a:xfrm>
              <a:off x="3560" y="25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530" name="Google Shape;530;p19"/>
            <p:cNvCxnSpPr/>
            <p:nvPr/>
          </p:nvCxnSpPr>
          <p:spPr>
            <a:xfrm>
              <a:off x="1882" y="25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531" name="Google Shape;531;p19"/>
            <p:cNvCxnSpPr/>
            <p:nvPr/>
          </p:nvCxnSpPr>
          <p:spPr>
            <a:xfrm>
              <a:off x="1882" y="255"/>
              <a:ext cx="1800" cy="0"/>
            </a:xfrm>
            <a:prstGeom prst="straightConnector1">
              <a:avLst/>
            </a:prstGeom>
            <a:noFill/>
            <a:ln w="28575" cap="flat" cmpd="sng">
              <a:solidFill>
                <a:schemeClr val="dk1"/>
              </a:solidFill>
              <a:prstDash val="solid"/>
              <a:miter lim="800000"/>
              <a:headEnd type="none" w="med" len="med"/>
              <a:tailEnd type="none" w="med" len="med"/>
            </a:ln>
          </p:spPr>
        </p:cxnSp>
        <p:cxnSp>
          <p:nvCxnSpPr>
            <p:cNvPr id="532" name="Google Shape;532;p19"/>
            <p:cNvCxnSpPr/>
            <p:nvPr/>
          </p:nvCxnSpPr>
          <p:spPr>
            <a:xfrm>
              <a:off x="1882" y="658"/>
              <a:ext cx="1800" cy="0"/>
            </a:xfrm>
            <a:prstGeom prst="straightConnector1">
              <a:avLst/>
            </a:prstGeom>
            <a:noFill/>
            <a:ln w="28575" cap="flat" cmpd="sng">
              <a:solidFill>
                <a:schemeClr val="dk1"/>
              </a:solidFill>
              <a:prstDash val="solid"/>
              <a:miter lim="800000"/>
              <a:headEnd type="none" w="med" len="med"/>
              <a:tailEnd type="non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2"/>
                                        </p:tgtEl>
                                        <p:attrNameLst>
                                          <p:attrName>style.visibility</p:attrName>
                                        </p:attrNameLst>
                                      </p:cBhvr>
                                      <p:to>
                                        <p:strVal val="visible"/>
                                      </p:to>
                                    </p:set>
                                    <p:anim calcmode="lin" valueType="num">
                                      <p:cBhvr additive="base">
                                        <p:cTn id="7" dur="500"/>
                                        <p:tgtEl>
                                          <p:spTgt spid="522"/>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3"/>
                                        </p:tgtEl>
                                        <p:attrNameLst>
                                          <p:attrName>style.visibility</p:attrName>
                                        </p:attrNameLst>
                                      </p:cBhvr>
                                      <p:to>
                                        <p:strVal val="visible"/>
                                      </p:to>
                                    </p:set>
                                    <p:animEffect transition="in" filter="fade">
                                      <p:cBhvr>
                                        <p:cTn id="12" dur="1822"/>
                                        <p:tgtEl>
                                          <p:spTgt spid="5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4"/>
                                        </p:tgtEl>
                                        <p:attrNameLst>
                                          <p:attrName>style.visibility</p:attrName>
                                        </p:attrNameLst>
                                      </p:cBhvr>
                                      <p:to>
                                        <p:strVal val="visible"/>
                                      </p:to>
                                    </p:set>
                                    <p:animEffect transition="in" filter="fade">
                                      <p:cBhvr>
                                        <p:cTn id="17" dur="1822"/>
                                        <p:tgtEl>
                                          <p:spTgt spid="5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5"/>
                                        </p:tgtEl>
                                        <p:attrNameLst>
                                          <p:attrName>style.visibility</p:attrName>
                                        </p:attrNameLst>
                                      </p:cBhvr>
                                      <p:to>
                                        <p:strVal val="visible"/>
                                      </p:to>
                                    </p:set>
                                    <p:animEffect transition="in" filter="fade">
                                      <p:cBhvr>
                                        <p:cTn id="22" dur="1822"/>
                                        <p:tgtEl>
                                          <p:spTgt spid="5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26"/>
                                        </p:tgtEl>
                                        <p:attrNameLst>
                                          <p:attrName>style.visibility</p:attrName>
                                        </p:attrNameLst>
                                      </p:cBhvr>
                                      <p:to>
                                        <p:strVal val="visible"/>
                                      </p:to>
                                    </p:set>
                                    <p:animEffect transition="in" filter="fade">
                                      <p:cBhvr>
                                        <p:cTn id="27" dur="1822"/>
                                        <p:tgtEl>
                                          <p:spTgt spid="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3B106BC2-ADD4-4A6D-A544-C78D2E3569F7}"/>
              </a:ext>
            </a:extLst>
          </p:cNvPr>
          <p:cNvSpPr txBox="1"/>
          <p:nvPr/>
        </p:nvSpPr>
        <p:spPr>
          <a:xfrm>
            <a:off x="0" y="0"/>
            <a:ext cx="9144000" cy="7478970"/>
          </a:xfrm>
          <a:prstGeom prst="rect">
            <a:avLst/>
          </a:prstGeom>
          <a:noFill/>
        </p:spPr>
        <p:txBody>
          <a:bodyPr wrap="square">
            <a:spAutoFit/>
          </a:bodyPr>
          <a:lstStyle/>
          <a:p>
            <a:pPr algn="r" rtl="1"/>
            <a:r>
              <a:rPr lang="ar-SA" sz="4000" b="1" i="0" dirty="0">
                <a:solidFill>
                  <a:srgbClr val="FF0000"/>
                </a:solidFill>
                <a:effectLst/>
                <a:latin typeface="Times New Roman" panose="02020603050405020304" pitchFamily="18" charset="0"/>
                <a:cs typeface="Simplified Arabic" panose="02020603050405020304" pitchFamily="18" charset="-78"/>
              </a:rPr>
              <a:t>الحال الجملة نوعان</a:t>
            </a:r>
            <a:br>
              <a:rPr lang="ar-SA" sz="4000" b="1" i="0" dirty="0">
                <a:solidFill>
                  <a:srgbClr val="FF0000"/>
                </a:solidFill>
                <a:effectLst/>
                <a:latin typeface="Times New Roman" panose="02020603050405020304" pitchFamily="18" charset="0"/>
                <a:cs typeface="Simplified Arabic" panose="02020603050405020304" pitchFamily="18" charset="-78"/>
              </a:rPr>
            </a:br>
            <a:r>
              <a:rPr lang="ar-SA" sz="4000" b="1" i="0" dirty="0">
                <a:solidFill>
                  <a:srgbClr val="FF0000"/>
                </a:solidFill>
                <a:effectLst/>
                <a:latin typeface="Times New Roman" panose="02020603050405020304" pitchFamily="18" charset="0"/>
                <a:cs typeface="Simplified Arabic" panose="02020603050405020304" pitchFamily="18" charset="-78"/>
              </a:rPr>
              <a:t>أ- جملة اسمية مثل </a:t>
            </a:r>
            <a:r>
              <a:rPr lang="ar-SA" sz="4000" b="1" i="0" dirty="0">
                <a:solidFill>
                  <a:srgbClr val="000080"/>
                </a:solidFill>
                <a:effectLst/>
                <a:latin typeface="Times New Roman" panose="02020603050405020304" pitchFamily="18" charset="0"/>
                <a:cs typeface="Simplified Arabic" panose="02020603050405020304" pitchFamily="18" charset="-78"/>
              </a:rPr>
              <a:t>:</a:t>
            </a:r>
            <a:br>
              <a:rPr lang="ar-SA" sz="4000" b="1" i="0" dirty="0">
                <a:solidFill>
                  <a:srgbClr val="000080"/>
                </a:solidFill>
                <a:effectLst/>
                <a:latin typeface="Times New Roman" panose="02020603050405020304" pitchFamily="18" charset="0"/>
                <a:cs typeface="Simplified Arabic" panose="02020603050405020304" pitchFamily="18" charset="-78"/>
              </a:rPr>
            </a:br>
            <a:r>
              <a:rPr lang="ar-SA" sz="4000" b="1" i="0" u="sng" dirty="0">
                <a:solidFill>
                  <a:srgbClr val="000080"/>
                </a:solidFill>
                <a:effectLst/>
                <a:latin typeface="Times New Roman" panose="02020603050405020304" pitchFamily="18" charset="0"/>
                <a:cs typeface="Simplified Arabic" panose="02020603050405020304" pitchFamily="18" charset="-78"/>
              </a:rPr>
              <a:t>خرجت إلى الحقل والشمسُ مشرقةٌ </a:t>
            </a:r>
            <a:br>
              <a:rPr lang="ar-SA" sz="4000" b="1" i="0" u="sng" dirty="0">
                <a:solidFill>
                  <a:srgbClr val="000080"/>
                </a:solidFill>
                <a:effectLst/>
                <a:latin typeface="Times New Roman" panose="02020603050405020304" pitchFamily="18" charset="0"/>
                <a:cs typeface="Simplified Arabic" panose="02020603050405020304" pitchFamily="18" charset="-78"/>
              </a:rPr>
            </a:br>
            <a:r>
              <a:rPr lang="ar-SA" sz="4000" b="1" i="0" dirty="0">
                <a:solidFill>
                  <a:srgbClr val="000080"/>
                </a:solidFill>
                <a:effectLst/>
                <a:latin typeface="Times New Roman" panose="02020603050405020304" pitchFamily="18" charset="0"/>
                <a:cs typeface="Simplified Arabic" panose="02020603050405020304" pitchFamily="18" charset="-78"/>
              </a:rPr>
              <a:t>خرجت : خرج فعل ماض مبني على السكون , لاتصاله بضمير المتكلم . وهو في محل رفع فاعل .</a:t>
            </a:r>
            <a:br>
              <a:rPr lang="ar-SA" sz="4000" b="1" i="0" dirty="0">
                <a:solidFill>
                  <a:srgbClr val="000080"/>
                </a:solidFill>
                <a:effectLst/>
                <a:latin typeface="Times New Roman" panose="02020603050405020304" pitchFamily="18" charset="0"/>
                <a:cs typeface="Simplified Arabic" panose="02020603050405020304" pitchFamily="18" charset="-78"/>
              </a:rPr>
            </a:br>
            <a:r>
              <a:rPr lang="ar-SA" sz="4000" b="1" i="0" dirty="0">
                <a:solidFill>
                  <a:srgbClr val="000080"/>
                </a:solidFill>
                <a:effectLst/>
                <a:latin typeface="Times New Roman" panose="02020603050405020304" pitchFamily="18" charset="0"/>
                <a:cs typeface="Simplified Arabic" panose="02020603050405020304" pitchFamily="18" charset="-78"/>
              </a:rPr>
              <a:t>إلى الحقل : جار ومجرور متعلقان بالفعل خرج .</a:t>
            </a:r>
            <a:r>
              <a:rPr lang="ar-SA" sz="4000" b="1" i="0" dirty="0">
                <a:solidFill>
                  <a:srgbClr val="000080"/>
                </a:solidFill>
                <a:effectLst/>
                <a:latin typeface="Simplified Arabic" panose="02020603050405020304" pitchFamily="18" charset="-78"/>
                <a:cs typeface="Simplified Arabic" panose="02020603050405020304" pitchFamily="18" charset="-78"/>
              </a:rPr>
              <a:t> </a:t>
            </a:r>
            <a:r>
              <a:rPr lang="ar-SA" sz="4000" b="1" i="0" dirty="0">
                <a:solidFill>
                  <a:srgbClr val="000080"/>
                </a:solidFill>
                <a:effectLst/>
                <a:latin typeface="Times New Roman" panose="02020603050405020304" pitchFamily="18" charset="0"/>
                <a:cs typeface="Simplified Arabic" panose="02020603050405020304" pitchFamily="18" charset="-78"/>
              </a:rPr>
              <a:t> </a:t>
            </a:r>
            <a:br>
              <a:rPr lang="ar-SA" sz="4000" b="1" i="0" dirty="0">
                <a:solidFill>
                  <a:srgbClr val="000080"/>
                </a:solidFill>
                <a:effectLst/>
                <a:latin typeface="Times New Roman" panose="02020603050405020304" pitchFamily="18" charset="0"/>
                <a:cs typeface="Simplified Arabic" panose="02020603050405020304" pitchFamily="18" charset="-78"/>
              </a:rPr>
            </a:br>
            <a:r>
              <a:rPr lang="ar-SA" sz="4000" b="1" i="0" dirty="0">
                <a:solidFill>
                  <a:srgbClr val="000080"/>
                </a:solidFill>
                <a:effectLst/>
                <a:latin typeface="Times New Roman" panose="02020603050405020304" pitchFamily="18" charset="0"/>
                <a:cs typeface="Simplified Arabic" panose="02020603050405020304" pitchFamily="18" charset="-78"/>
              </a:rPr>
              <a:t>و : حرف مبني على الفتح ,  دال على الحال</a:t>
            </a:r>
            <a:br>
              <a:rPr lang="ar-SA" sz="4000" b="1" i="0" dirty="0">
                <a:solidFill>
                  <a:srgbClr val="000080"/>
                </a:solidFill>
                <a:effectLst/>
                <a:latin typeface="Times New Roman" panose="02020603050405020304" pitchFamily="18" charset="0"/>
                <a:cs typeface="Simplified Arabic" panose="02020603050405020304" pitchFamily="18" charset="-78"/>
              </a:rPr>
            </a:br>
            <a:r>
              <a:rPr lang="ar-SA" sz="4000" b="1" i="0" dirty="0">
                <a:solidFill>
                  <a:srgbClr val="000080"/>
                </a:solidFill>
                <a:effectLst/>
                <a:latin typeface="Times New Roman" panose="02020603050405020304" pitchFamily="18" charset="0"/>
                <a:cs typeface="Simplified Arabic" panose="02020603050405020304" pitchFamily="18" charset="-78"/>
              </a:rPr>
              <a:t>الشمس : مبتدأ مرفوع علامته الفتحة</a:t>
            </a:r>
            <a:br>
              <a:rPr lang="ar-SA" sz="4000" b="1" i="0" dirty="0">
                <a:solidFill>
                  <a:srgbClr val="000080"/>
                </a:solidFill>
                <a:effectLst/>
                <a:latin typeface="Times New Roman" panose="02020603050405020304" pitchFamily="18" charset="0"/>
                <a:cs typeface="Simplified Arabic" panose="02020603050405020304" pitchFamily="18" charset="-78"/>
              </a:rPr>
            </a:br>
            <a:r>
              <a:rPr lang="ar-SA" sz="4000" b="1" i="0" dirty="0">
                <a:solidFill>
                  <a:srgbClr val="000080"/>
                </a:solidFill>
                <a:effectLst/>
                <a:latin typeface="Times New Roman" panose="02020603050405020304" pitchFamily="18" charset="0"/>
                <a:cs typeface="Simplified Arabic" panose="02020603050405020304" pitchFamily="18" charset="-78"/>
              </a:rPr>
              <a:t>طالعة : خبر مرفوع علامته تنوين الضم</a:t>
            </a:r>
            <a:br>
              <a:rPr lang="ar-SA" sz="4000" b="1" i="0" dirty="0">
                <a:solidFill>
                  <a:srgbClr val="000080"/>
                </a:solidFill>
                <a:effectLst/>
                <a:latin typeface="Times New Roman" panose="02020603050405020304" pitchFamily="18" charset="0"/>
                <a:cs typeface="Simplified Arabic" panose="02020603050405020304" pitchFamily="18" charset="-78"/>
              </a:rPr>
            </a:br>
            <a:r>
              <a:rPr lang="ar-SA" sz="4000" b="1" i="0" dirty="0">
                <a:solidFill>
                  <a:srgbClr val="000080"/>
                </a:solidFill>
                <a:effectLst/>
                <a:latin typeface="Times New Roman" panose="02020603050405020304" pitchFamily="18" charset="0"/>
                <a:cs typeface="Simplified Arabic" panose="02020603050405020304" pitchFamily="18" charset="-78"/>
              </a:rPr>
              <a:t>والجملة الاسمية من المبتدأ والخبر في محل نصب حال .</a:t>
            </a:r>
            <a:br>
              <a:rPr lang="ar-SA" sz="4000" b="0" i="0" dirty="0">
                <a:solidFill>
                  <a:srgbClr val="000080"/>
                </a:solidFill>
                <a:effectLst/>
                <a:latin typeface="Simplified Arabic" panose="02020603050405020304" pitchFamily="18" charset="-78"/>
                <a:cs typeface="Simplified Arabic" panose="02020603050405020304" pitchFamily="18" charset="-78"/>
              </a:rPr>
            </a:br>
            <a:endParaRPr lang="en-US" sz="4000" dirty="0"/>
          </a:p>
        </p:txBody>
      </p:sp>
    </p:spTree>
    <p:extLst>
      <p:ext uri="{BB962C8B-B14F-4D97-AF65-F5344CB8AC3E}">
        <p14:creationId xmlns:p14="http://schemas.microsoft.com/office/powerpoint/2010/main" val="4032242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1BA8FE9D-5136-4106-9AB1-0699B8F1328D}"/>
              </a:ext>
            </a:extLst>
          </p:cNvPr>
          <p:cNvSpPr txBox="1"/>
          <p:nvPr/>
        </p:nvSpPr>
        <p:spPr>
          <a:xfrm>
            <a:off x="0" y="0"/>
            <a:ext cx="9144000" cy="6247864"/>
          </a:xfrm>
          <a:prstGeom prst="rect">
            <a:avLst/>
          </a:prstGeom>
          <a:noFill/>
        </p:spPr>
        <p:txBody>
          <a:bodyPr wrap="square">
            <a:spAutoFit/>
          </a:bodyPr>
          <a:lstStyle/>
          <a:p>
            <a:pPr algn="r" rtl="1"/>
            <a:r>
              <a:rPr lang="ar-SA" sz="4000" b="1" i="0" dirty="0">
                <a:solidFill>
                  <a:srgbClr val="FF0000"/>
                </a:solidFill>
                <a:effectLst/>
                <a:latin typeface="Simplified Arabic" panose="02020603050405020304" pitchFamily="18" charset="-78"/>
                <a:cs typeface="Simplified Arabic" panose="02020603050405020304" pitchFamily="18" charset="-78"/>
              </a:rPr>
              <a:t>ب - وجملة فعلية مثل :</a:t>
            </a:r>
            <a:br>
              <a:rPr lang="ar-SA" sz="4000" b="1" i="0" dirty="0">
                <a:solidFill>
                  <a:srgbClr val="800080"/>
                </a:solidFill>
                <a:effectLst/>
                <a:latin typeface="Simplified Arabic" panose="02020603050405020304" pitchFamily="18" charset="-78"/>
                <a:cs typeface="Simplified Arabic" panose="02020603050405020304" pitchFamily="18" charset="-78"/>
              </a:rPr>
            </a:br>
            <a:r>
              <a:rPr lang="ar-SA" sz="4000" b="1" i="0" u="sng" dirty="0">
                <a:solidFill>
                  <a:srgbClr val="000080"/>
                </a:solidFill>
                <a:effectLst/>
                <a:latin typeface="Simplified Arabic" panose="02020603050405020304" pitchFamily="18" charset="-78"/>
                <a:cs typeface="Simplified Arabic" panose="02020603050405020304" pitchFamily="18" charset="-78"/>
              </a:rPr>
              <a:t>شاهدتُ المزارعَ يحصُدُ القمح</a:t>
            </a:r>
            <a:br>
              <a:rPr lang="ar-SA" sz="4000" b="1" i="0" u="sng" dirty="0">
                <a:solidFill>
                  <a:srgbClr val="000080"/>
                </a:solidFill>
                <a:effectLst/>
                <a:latin typeface="Simplified Arabic" panose="02020603050405020304" pitchFamily="18" charset="-78"/>
                <a:cs typeface="Simplified Arabic" panose="02020603050405020304" pitchFamily="18" charset="-78"/>
              </a:rPr>
            </a:br>
            <a:r>
              <a:rPr lang="ar-SA" sz="4000" b="1" i="0" dirty="0">
                <a:solidFill>
                  <a:srgbClr val="000080"/>
                </a:solidFill>
                <a:effectLst/>
                <a:latin typeface="Simplified Arabic" panose="02020603050405020304" pitchFamily="18" charset="-78"/>
                <a:cs typeface="Simplified Arabic" panose="02020603050405020304" pitchFamily="18" charset="-78"/>
              </a:rPr>
              <a:t>شاهَدَ : فعل ماضي مبني على السكون لاتصاله بتاء المتكلم ، وهو ضمير مبني على الضم في محل رفع فاعل.</a:t>
            </a:r>
            <a:br>
              <a:rPr lang="ar-SA" sz="4000" b="1" i="0" dirty="0">
                <a:solidFill>
                  <a:srgbClr val="000080"/>
                </a:solidFill>
                <a:effectLst/>
                <a:latin typeface="Simplified Arabic" panose="02020603050405020304" pitchFamily="18" charset="-78"/>
                <a:cs typeface="Simplified Arabic" panose="02020603050405020304" pitchFamily="18" charset="-78"/>
              </a:rPr>
            </a:br>
            <a:r>
              <a:rPr lang="ar-SA" sz="4000" b="1" i="0" dirty="0">
                <a:solidFill>
                  <a:srgbClr val="000080"/>
                </a:solidFill>
                <a:effectLst/>
                <a:latin typeface="Simplified Arabic" panose="02020603050405020304" pitchFamily="18" charset="-78"/>
                <a:cs typeface="Simplified Arabic" panose="02020603050405020304" pitchFamily="18" charset="-78"/>
              </a:rPr>
              <a:t>المزارع : مفعول به منصوب .</a:t>
            </a:r>
            <a:br>
              <a:rPr lang="ar-SA" sz="4000" b="1" i="0" dirty="0">
                <a:solidFill>
                  <a:srgbClr val="000080"/>
                </a:solidFill>
                <a:effectLst/>
                <a:latin typeface="Simplified Arabic" panose="02020603050405020304" pitchFamily="18" charset="-78"/>
                <a:cs typeface="Simplified Arabic" panose="02020603050405020304" pitchFamily="18" charset="-78"/>
              </a:rPr>
            </a:br>
            <a:r>
              <a:rPr lang="ar-SA" sz="4000" b="1" i="0" dirty="0">
                <a:solidFill>
                  <a:srgbClr val="000080"/>
                </a:solidFill>
                <a:effectLst/>
                <a:latin typeface="Simplified Arabic" panose="02020603050405020304" pitchFamily="18" charset="-78"/>
                <a:cs typeface="Simplified Arabic" panose="02020603050405020304" pitchFamily="18" charset="-78"/>
              </a:rPr>
              <a:t>يحصُدُ : فعل مضارع مرفوع فاعله مستتر فيه تقديره هو .</a:t>
            </a:r>
            <a:br>
              <a:rPr lang="ar-SA" sz="4000" b="1" i="0" dirty="0">
                <a:solidFill>
                  <a:srgbClr val="000080"/>
                </a:solidFill>
                <a:effectLst/>
                <a:latin typeface="Simplified Arabic" panose="02020603050405020304" pitchFamily="18" charset="-78"/>
                <a:cs typeface="Simplified Arabic" panose="02020603050405020304" pitchFamily="18" charset="-78"/>
              </a:rPr>
            </a:br>
            <a:r>
              <a:rPr lang="ar-SA" sz="4000" b="1" i="0" dirty="0">
                <a:solidFill>
                  <a:srgbClr val="000080"/>
                </a:solidFill>
                <a:effectLst/>
                <a:latin typeface="Simplified Arabic" panose="02020603050405020304" pitchFamily="18" charset="-78"/>
                <a:cs typeface="Simplified Arabic" panose="02020603050405020304" pitchFamily="18" charset="-78"/>
              </a:rPr>
              <a:t>القمح : مفعول به منصوب والجملة الفعلية من الفعل والفاعل والمفعول به في محل نصب حال من المزارع .</a:t>
            </a:r>
            <a:endParaRPr lang="en-US" sz="4000" dirty="0"/>
          </a:p>
        </p:txBody>
      </p:sp>
    </p:spTree>
    <p:extLst>
      <p:ext uri="{BB962C8B-B14F-4D97-AF65-F5344CB8AC3E}">
        <p14:creationId xmlns:p14="http://schemas.microsoft.com/office/powerpoint/2010/main" val="1709310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C08BFF5-74B1-4E1D-A9C8-CBEB7322E846}"/>
              </a:ext>
            </a:extLst>
          </p:cNvPr>
          <p:cNvSpPr txBox="1"/>
          <p:nvPr/>
        </p:nvSpPr>
        <p:spPr>
          <a:xfrm>
            <a:off x="-101600" y="101601"/>
            <a:ext cx="9245600" cy="6924973"/>
          </a:xfrm>
          <a:prstGeom prst="rect">
            <a:avLst/>
          </a:prstGeom>
          <a:noFill/>
        </p:spPr>
        <p:txBody>
          <a:bodyPr wrap="square">
            <a:spAutoFit/>
          </a:bodyPr>
          <a:lstStyle/>
          <a:p>
            <a:pPr algn="r" rtl="1"/>
            <a:r>
              <a:rPr lang="ar-SA" sz="2800" b="1" i="0" dirty="0">
                <a:solidFill>
                  <a:srgbClr val="000080"/>
                </a:solidFill>
                <a:effectLst/>
                <a:latin typeface="Simplified Arabic" panose="02020603050405020304" pitchFamily="18" charset="-78"/>
                <a:cs typeface="Simplified Arabic" panose="02020603050405020304" pitchFamily="18" charset="-78"/>
              </a:rPr>
              <a:t>ملاحظة أولى :</a:t>
            </a:r>
            <a:br>
              <a:rPr lang="ar-SA" sz="2800" b="1" i="0" dirty="0">
                <a:solidFill>
                  <a:srgbClr val="000080"/>
                </a:solidFill>
                <a:effectLst/>
                <a:latin typeface="Simplified Arabic" panose="02020603050405020304" pitchFamily="18" charset="-78"/>
                <a:cs typeface="Simplified Arabic" panose="02020603050405020304" pitchFamily="18" charset="-78"/>
              </a:rPr>
            </a:br>
            <a:r>
              <a:rPr lang="ar-SA" sz="2800" b="1" i="0" dirty="0">
                <a:solidFill>
                  <a:srgbClr val="000080"/>
                </a:solidFill>
                <a:effectLst/>
                <a:latin typeface="Simplified Arabic" panose="02020603050405020304" pitchFamily="18" charset="-78"/>
                <a:cs typeface="Simplified Arabic" panose="02020603050405020304" pitchFamily="18" charset="-78"/>
              </a:rPr>
              <a:t>1) </a:t>
            </a:r>
            <a:r>
              <a:rPr lang="ar-SA" sz="2800" b="1" i="0" dirty="0">
                <a:solidFill>
                  <a:srgbClr val="FF0000"/>
                </a:solidFill>
                <a:effectLst/>
                <a:latin typeface="Simplified Arabic" panose="02020603050405020304" pitchFamily="18" charset="-78"/>
                <a:cs typeface="Simplified Arabic" panose="02020603050405020304" pitchFamily="18" charset="-78"/>
              </a:rPr>
              <a:t>عندما تقع الحال جملة اسمية أو فعلية </a:t>
            </a:r>
            <a:r>
              <a:rPr lang="ar-SA" sz="2800" b="1" i="0" dirty="0">
                <a:solidFill>
                  <a:srgbClr val="000080"/>
                </a:solidFill>
                <a:effectLst/>
                <a:latin typeface="Simplified Arabic" panose="02020603050405020304" pitchFamily="18" charset="-78"/>
                <a:cs typeface="Simplified Arabic" panose="02020603050405020304" pitchFamily="18" charset="-78"/>
              </a:rPr>
              <a:t>, يُشترط أن ترتبط الجملة برابط يصلها بصاحب الحال , وهذا الرابط إما أن يكون </a:t>
            </a:r>
            <a:r>
              <a:rPr lang="ar-SA" sz="2800" b="1" i="0" dirty="0">
                <a:solidFill>
                  <a:srgbClr val="FF0000"/>
                </a:solidFill>
                <a:effectLst/>
                <a:latin typeface="Simplified Arabic" panose="02020603050405020304" pitchFamily="18" charset="-78"/>
                <a:cs typeface="Simplified Arabic" panose="02020603050405020304" pitchFamily="18" charset="-78"/>
              </a:rPr>
              <a:t>الواو , أو الضمير </a:t>
            </a:r>
            <a:r>
              <a:rPr lang="ar-SA" sz="2800" b="1" i="0" dirty="0">
                <a:solidFill>
                  <a:srgbClr val="000080"/>
                </a:solidFill>
                <a:effectLst/>
                <a:latin typeface="Simplified Arabic" panose="02020603050405020304" pitchFamily="18" charset="-78"/>
                <a:cs typeface="Simplified Arabic" panose="02020603050405020304" pitchFamily="18" charset="-78"/>
              </a:rPr>
              <a:t>كما في الجملتين السابقتين على التوالي . وقد يكون الرابط </a:t>
            </a:r>
            <a:r>
              <a:rPr lang="ar-SA" sz="2800" b="1" i="0" dirty="0">
                <a:solidFill>
                  <a:srgbClr val="FF0000"/>
                </a:solidFill>
                <a:effectLst/>
                <a:latin typeface="Simplified Arabic" panose="02020603050405020304" pitchFamily="18" charset="-78"/>
                <a:cs typeface="Simplified Arabic" panose="02020603050405020304" pitchFamily="18" charset="-78"/>
              </a:rPr>
              <a:t>الواو والضمير كليهما</a:t>
            </a:r>
            <a:br>
              <a:rPr lang="ar-SA" sz="2800" b="1" i="0" dirty="0">
                <a:solidFill>
                  <a:srgbClr val="000080"/>
                </a:solidFill>
                <a:effectLst/>
                <a:latin typeface="Simplified Arabic" panose="02020603050405020304" pitchFamily="18" charset="-78"/>
                <a:cs typeface="Simplified Arabic" panose="02020603050405020304" pitchFamily="18" charset="-78"/>
              </a:rPr>
            </a:br>
            <a:r>
              <a:rPr lang="ar-SA" sz="2800" b="1" i="0" u="sng" dirty="0">
                <a:solidFill>
                  <a:srgbClr val="000080"/>
                </a:solidFill>
                <a:effectLst/>
                <a:latin typeface="Simplified Arabic" panose="02020603050405020304" pitchFamily="18" charset="-78"/>
                <a:cs typeface="Simplified Arabic" panose="02020603050405020304" pitchFamily="18" charset="-78"/>
              </a:rPr>
              <a:t>رأيتُ العاملَ وهو واقفُ تحت الشمس </a:t>
            </a:r>
            <a:br>
              <a:rPr lang="ar-SA" sz="2800" b="1" i="0" u="sng" dirty="0">
                <a:solidFill>
                  <a:srgbClr val="000080"/>
                </a:solidFill>
                <a:effectLst/>
                <a:latin typeface="Simplified Arabic" panose="02020603050405020304" pitchFamily="18" charset="-78"/>
                <a:cs typeface="Simplified Arabic" panose="02020603050405020304" pitchFamily="18" charset="-78"/>
              </a:rPr>
            </a:br>
            <a:r>
              <a:rPr lang="ar-SA" sz="2800" b="1" i="0" dirty="0">
                <a:solidFill>
                  <a:srgbClr val="000080"/>
                </a:solidFill>
                <a:effectLst/>
                <a:latin typeface="Simplified Arabic" panose="02020603050405020304" pitchFamily="18" charset="-78"/>
                <a:cs typeface="Simplified Arabic" panose="02020603050405020304" pitchFamily="18" charset="-78"/>
              </a:rPr>
              <a:t>رأيتُ العامل : فعل وفاعل</a:t>
            </a:r>
            <a:br>
              <a:rPr lang="ar-SA" sz="2800" b="1" i="0" dirty="0">
                <a:solidFill>
                  <a:srgbClr val="000080"/>
                </a:solidFill>
                <a:effectLst/>
                <a:latin typeface="Simplified Arabic" panose="02020603050405020304" pitchFamily="18" charset="-78"/>
                <a:cs typeface="Simplified Arabic" panose="02020603050405020304" pitchFamily="18" charset="-78"/>
              </a:rPr>
            </a:br>
            <a:r>
              <a:rPr lang="ar-SA" sz="2800" b="1" i="0" dirty="0">
                <a:solidFill>
                  <a:srgbClr val="000080"/>
                </a:solidFill>
                <a:effectLst/>
                <a:latin typeface="Simplified Arabic" panose="02020603050405020304" pitchFamily="18" charset="-78"/>
                <a:cs typeface="Simplified Arabic" panose="02020603050405020304" pitchFamily="18" charset="-78"/>
              </a:rPr>
              <a:t>و : واو الحال حرف مبني على الفتح لا محل له </a:t>
            </a:r>
            <a:br>
              <a:rPr lang="ar-SA" sz="2800" b="1" i="0" dirty="0">
                <a:solidFill>
                  <a:srgbClr val="000080"/>
                </a:solidFill>
                <a:effectLst/>
                <a:latin typeface="Simplified Arabic" panose="02020603050405020304" pitchFamily="18" charset="-78"/>
                <a:cs typeface="Simplified Arabic" panose="02020603050405020304" pitchFamily="18" charset="-78"/>
              </a:rPr>
            </a:br>
            <a:r>
              <a:rPr lang="ar-SA" sz="2800" b="1" i="0" dirty="0">
                <a:solidFill>
                  <a:srgbClr val="000080"/>
                </a:solidFill>
                <a:effectLst/>
                <a:latin typeface="Simplified Arabic" panose="02020603050405020304" pitchFamily="18" charset="-78"/>
                <a:cs typeface="Simplified Arabic" panose="02020603050405020304" pitchFamily="18" charset="-78"/>
              </a:rPr>
              <a:t>هو : ضمير مبني على الفتح في محل رفع مبتدأ</a:t>
            </a:r>
            <a:br>
              <a:rPr lang="ar-SA" sz="2800" b="1" i="0" dirty="0">
                <a:solidFill>
                  <a:srgbClr val="000080"/>
                </a:solidFill>
                <a:effectLst/>
                <a:latin typeface="Simplified Arabic" panose="02020603050405020304" pitchFamily="18" charset="-78"/>
                <a:cs typeface="Simplified Arabic" panose="02020603050405020304" pitchFamily="18" charset="-78"/>
              </a:rPr>
            </a:br>
            <a:r>
              <a:rPr lang="ar-SA" sz="2800" b="1" i="0" dirty="0">
                <a:solidFill>
                  <a:srgbClr val="000080"/>
                </a:solidFill>
                <a:effectLst/>
                <a:latin typeface="Simplified Arabic" panose="02020603050405020304" pitchFamily="18" charset="-78"/>
                <a:cs typeface="Simplified Arabic" panose="02020603050405020304" pitchFamily="18" charset="-78"/>
              </a:rPr>
              <a:t>واقف : خبر مرفوع علامته تنوين الضم والجملة من المبتدأ والخبر في محل نصب حال من (العامل) حيث احتوت جملة الحال على رابطين هما واو الحال والضمير معاً .</a:t>
            </a:r>
            <a:endParaRPr lang="ar-SA" sz="2800" b="0" i="0" dirty="0">
              <a:solidFill>
                <a:srgbClr val="000080"/>
              </a:solidFill>
              <a:effectLst/>
              <a:latin typeface="Times New Roman" panose="02020603050405020304" pitchFamily="18" charset="0"/>
            </a:endParaRPr>
          </a:p>
          <a:p>
            <a:pPr algn="r" rtl="1"/>
            <a:r>
              <a:rPr lang="ar-SA" sz="2800" b="1" i="0" dirty="0">
                <a:effectLst/>
                <a:latin typeface="Simplified Arabic" panose="02020603050405020304" pitchFamily="18" charset="-78"/>
                <a:cs typeface="Simplified Arabic" panose="02020603050405020304" pitchFamily="18" charset="-78"/>
              </a:rPr>
              <a:t>2) </a:t>
            </a:r>
            <a:r>
              <a:rPr lang="ar-SA" sz="2800" b="1" i="0" dirty="0">
                <a:solidFill>
                  <a:srgbClr val="000080"/>
                </a:solidFill>
                <a:effectLst/>
                <a:latin typeface="Simplified Arabic" panose="02020603050405020304" pitchFamily="18" charset="-78"/>
                <a:cs typeface="Simplified Arabic" panose="02020603050405020304" pitchFamily="18" charset="-78"/>
              </a:rPr>
              <a:t>وعندما تقع الحال جملة اسمية أو</a:t>
            </a:r>
            <a:r>
              <a:rPr lang="ar-IQ" sz="2800" b="1" i="0" dirty="0">
                <a:solidFill>
                  <a:srgbClr val="000080"/>
                </a:solidFill>
                <a:effectLst/>
                <a:latin typeface="Simplified Arabic" panose="02020603050405020304" pitchFamily="18" charset="-78"/>
                <a:cs typeface="Simplified Arabic" panose="02020603050405020304" pitchFamily="18" charset="-78"/>
              </a:rPr>
              <a:t> ا</a:t>
            </a:r>
            <a:r>
              <a:rPr lang="ar-SA" sz="2800" b="1" i="0" dirty="0">
                <a:solidFill>
                  <a:srgbClr val="000080"/>
                </a:solidFill>
                <a:effectLst/>
                <a:latin typeface="Simplified Arabic" panose="02020603050405020304" pitchFamily="18" charset="-78"/>
                <a:cs typeface="Simplified Arabic" panose="02020603050405020304" pitchFamily="18" charset="-78"/>
              </a:rPr>
              <a:t>لفعلية فإنها يجب أن تسبق باسمٍ معرفة أي أن يكون صاحبها اسماً معروفاً وأن تكون جملة خبرية وأن لا تبدأ بما يدل على الاستقبال مثل (حرف السين أو سوف) وأن تحتوي على رابط يربط الحال بصاحبه .</a:t>
            </a:r>
            <a:br>
              <a:rPr lang="ar-SA" sz="2400" dirty="0"/>
            </a:br>
            <a:endParaRPr lang="en-US" sz="2400" dirty="0"/>
          </a:p>
        </p:txBody>
      </p:sp>
    </p:spTree>
    <p:extLst>
      <p:ext uri="{BB962C8B-B14F-4D97-AF65-F5344CB8AC3E}">
        <p14:creationId xmlns:p14="http://schemas.microsoft.com/office/powerpoint/2010/main" val="2934358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1326705B-3B39-4451-BA0A-E9A6D3363263}"/>
              </a:ext>
            </a:extLst>
          </p:cNvPr>
          <p:cNvSpPr txBox="1"/>
          <p:nvPr/>
        </p:nvSpPr>
        <p:spPr>
          <a:xfrm>
            <a:off x="0" y="0"/>
            <a:ext cx="9144000" cy="7435882"/>
          </a:xfrm>
          <a:prstGeom prst="rect">
            <a:avLst/>
          </a:prstGeom>
          <a:noFill/>
        </p:spPr>
        <p:txBody>
          <a:bodyPr wrap="square">
            <a:spAutoFit/>
          </a:bodyPr>
          <a:lstStyle/>
          <a:p>
            <a:pPr marL="0" marR="0" algn="just" rtl="1">
              <a:lnSpc>
                <a:spcPct val="115000"/>
              </a:lnSpc>
              <a:spcBef>
                <a:spcPts val="0"/>
              </a:spcBef>
              <a:spcAft>
                <a:spcPts val="0"/>
              </a:spcAft>
            </a:pPr>
            <a:r>
              <a:rPr lang="ar-SA" sz="3200" b="1" u="heavy" dirty="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تقديم الحال على الفعل العامل فيه</a:t>
            </a:r>
            <a:endParaRPr lang="en-US" sz="3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3200" b="1" dirty="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1-رأي الكوفيين</a:t>
            </a:r>
            <a:r>
              <a:rPr lang="en-US" sz="3200" b="1" dirty="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 :</a:t>
            </a:r>
            <a:endParaRPr lang="en-US" sz="3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3200" b="1" dirty="0">
                <a:effectLst/>
                <a:latin typeface="Calibri" panose="020F0502020204030204" pitchFamily="34" charset="0"/>
                <a:ea typeface="Times New Roman" panose="02020603050405020304" pitchFamily="18" charset="0"/>
                <a:cs typeface="Simplified Arabic" panose="02020603050405020304" pitchFamily="18" charset="-78"/>
              </a:rPr>
              <a:t>  </a:t>
            </a:r>
            <a:r>
              <a:rPr lang="ar-SA" sz="3200" dirty="0">
                <a:effectLst/>
                <a:latin typeface="Calibri" panose="020F0502020204030204" pitchFamily="34" charset="0"/>
                <a:ea typeface="Times New Roman" panose="02020603050405020304" pitchFamily="18" charset="0"/>
                <a:cs typeface="Simplified Arabic" panose="02020603050405020304" pitchFamily="18" charset="-78"/>
              </a:rPr>
              <a:t>ذهب الكوفيون إلى أنه لا يجوز تقديم الحال على الفعل العامل فيه مع الاسم الظاهر ، نحو : رَاكِبًا جاء زيدُ، وإنما يجوز تقديمه مع المضمر نحو : رَاكِبًا جِئْتُ</a:t>
            </a:r>
            <a:r>
              <a:rPr lang="en-US" sz="3200" dirty="0">
                <a:effectLst/>
                <a:latin typeface="Simplified Arabic" panose="02020603050405020304" pitchFamily="18" charset="-78"/>
                <a:ea typeface="Times New Roman" panose="02020603050405020304" pitchFamily="18" charset="0"/>
                <a:cs typeface="Arial" panose="020B0604020202020204" pitchFamily="34" charset="0"/>
              </a:rPr>
              <a:t> .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3200" dirty="0">
                <a:effectLst/>
                <a:latin typeface="Calibri" panose="020F0502020204030204" pitchFamily="34" charset="0"/>
                <a:ea typeface="Times New Roman" panose="02020603050405020304" pitchFamily="18" charset="0"/>
                <a:cs typeface="Simplified Arabic" panose="02020603050405020304" pitchFamily="18" charset="-78"/>
              </a:rPr>
              <a:t>2</a:t>
            </a:r>
            <a:r>
              <a:rPr lang="ar-SA" sz="3200" b="1" dirty="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-رأي البصريين</a:t>
            </a:r>
            <a:r>
              <a:rPr lang="en-US" sz="3200" b="1" dirty="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 :</a:t>
            </a:r>
            <a:endParaRPr lang="en-US" sz="3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3200" dirty="0">
                <a:effectLst/>
                <a:latin typeface="Calibri" panose="020F0502020204030204" pitchFamily="34" charset="0"/>
                <a:ea typeface="Times New Roman" panose="02020603050405020304" pitchFamily="18" charset="0"/>
                <a:cs typeface="Simplified Arabic" panose="02020603050405020304" pitchFamily="18" charset="-78"/>
              </a:rPr>
              <a:t>ذهب البصريون إلى أنه يجوز ذلك مع الاسم الظاهر والمضمر</a:t>
            </a:r>
            <a:r>
              <a:rPr lang="en-US" sz="3200" dirty="0">
                <a:effectLst/>
                <a:latin typeface="Simplified Arabic" panose="02020603050405020304" pitchFamily="18" charset="-78"/>
                <a:ea typeface="Times New Roman" panose="02020603050405020304" pitchFamily="18" charset="0"/>
                <a:cs typeface="Arial" panose="020B0604020202020204" pitchFamily="34" charset="0"/>
              </a:rPr>
              <a:t>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3200" b="1" dirty="0">
                <a:effectLst/>
                <a:latin typeface="Calibri" panose="020F0502020204030204" pitchFamily="34" charset="0"/>
                <a:ea typeface="Times New Roman" panose="02020603050405020304" pitchFamily="18" charset="0"/>
                <a:cs typeface="Simplified Arabic" panose="02020603050405020304" pitchFamily="18" charset="-78"/>
              </a:rPr>
              <a:t>-</a:t>
            </a:r>
            <a:r>
              <a:rPr lang="ar-SA" sz="3200" b="1" dirty="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حجج الكوفيين</a:t>
            </a:r>
            <a:r>
              <a:rPr lang="en-US" sz="3200" b="1" dirty="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 :</a:t>
            </a:r>
            <a:endParaRPr lang="en-US" sz="3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3200" b="1" dirty="0">
                <a:effectLst/>
                <a:latin typeface="Calibri" panose="020F0502020204030204" pitchFamily="34" charset="0"/>
                <a:ea typeface="Times New Roman" panose="02020603050405020304" pitchFamily="18" charset="0"/>
                <a:cs typeface="Simplified Arabic" panose="02020603050405020304" pitchFamily="18" charset="-78"/>
              </a:rPr>
              <a:t>   </a:t>
            </a:r>
            <a:r>
              <a:rPr lang="ar-SA" sz="3200" dirty="0">
                <a:effectLst/>
                <a:latin typeface="Calibri" panose="020F0502020204030204" pitchFamily="34" charset="0"/>
                <a:ea typeface="Times New Roman" panose="02020603050405020304" pitchFamily="18" charset="0"/>
                <a:cs typeface="Simplified Arabic" panose="02020603050405020304" pitchFamily="18" charset="-78"/>
              </a:rPr>
              <a:t>إنما قلنا لا يجوز تقديم الحال على العامل فيها في الاسم الظاهر ؛ لأنه يؤدي إلى تقديم المضمر على المظهر ، ألا ترى أنك إذا قلت : رَاكِبًا جاء زيدٌ ، كان في راكبًا ضميرُ زيدٍ ، وقد تقدم عليه وتقديم المضمر على المظهر لا يجوز</a:t>
            </a:r>
            <a:r>
              <a:rPr lang="en-US" sz="3200" dirty="0">
                <a:effectLst/>
                <a:latin typeface="Simplified Arabic" panose="02020603050405020304" pitchFamily="18" charset="-78"/>
                <a:ea typeface="Times New Roman" panose="02020603050405020304" pitchFamily="18" charset="0"/>
                <a:cs typeface="Arial" panose="020B0604020202020204" pitchFamily="34" charset="0"/>
              </a:rPr>
              <a:t>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3200" b="1" dirty="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59652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4BA28403-BFEC-411E-9CF9-68BFB83F5C1C}"/>
              </a:ext>
            </a:extLst>
          </p:cNvPr>
          <p:cNvSpPr txBox="1"/>
          <p:nvPr/>
        </p:nvSpPr>
        <p:spPr>
          <a:xfrm>
            <a:off x="85059" y="308344"/>
            <a:ext cx="8782493" cy="6517938"/>
          </a:xfrm>
          <a:prstGeom prst="rect">
            <a:avLst/>
          </a:prstGeom>
          <a:noFill/>
        </p:spPr>
        <p:txBody>
          <a:bodyPr wrap="square">
            <a:spAutoFit/>
          </a:bodyPr>
          <a:lstStyle/>
          <a:p>
            <a:pPr marL="0" marR="0" algn="just" rtl="1">
              <a:lnSpc>
                <a:spcPct val="115000"/>
              </a:lnSpc>
              <a:spcBef>
                <a:spcPts val="0"/>
              </a:spcBef>
              <a:spcAft>
                <a:spcPts val="0"/>
              </a:spcAft>
            </a:pPr>
            <a:r>
              <a:rPr lang="ar-SA" sz="2800" b="1" dirty="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حجج البصريين</a:t>
            </a:r>
            <a:r>
              <a:rPr lang="en-US" sz="2800" b="1" dirty="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 :</a:t>
            </a:r>
            <a:endParaRPr lang="en-US" sz="2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2800" b="1" dirty="0">
                <a:effectLst/>
                <a:latin typeface="Calibri" panose="020F0502020204030204" pitchFamily="34" charset="0"/>
                <a:ea typeface="Times New Roman" panose="02020603050405020304" pitchFamily="18" charset="0"/>
                <a:cs typeface="Simplified Arabic" panose="02020603050405020304" pitchFamily="18" charset="-78"/>
              </a:rPr>
              <a:t>   </a:t>
            </a:r>
            <a:r>
              <a:rPr lang="ar-SA" sz="2800" dirty="0">
                <a:effectLst/>
                <a:latin typeface="Calibri" panose="020F0502020204030204" pitchFamily="34" charset="0"/>
                <a:ea typeface="Times New Roman" panose="02020603050405020304" pitchFamily="18" charset="0"/>
                <a:cs typeface="Simplified Arabic" panose="02020603050405020304" pitchFamily="18" charset="-78"/>
              </a:rPr>
              <a:t>احتج البصريون بجواز ذلك في الحالتين بالنقل والقياس ، أما النقل قولهم في المذل " شَتّى تؤُوبُ </a:t>
            </a:r>
            <a:r>
              <a:rPr lang="ar-SA" sz="2800" dirty="0" err="1">
                <a:effectLst/>
                <a:latin typeface="Calibri" panose="020F0502020204030204" pitchFamily="34" charset="0"/>
                <a:ea typeface="Times New Roman" panose="02020603050405020304" pitchFamily="18" charset="0"/>
                <a:cs typeface="Simplified Arabic" panose="02020603050405020304" pitchFamily="18" charset="-78"/>
              </a:rPr>
              <a:t>الَحلَبهُ</a:t>
            </a:r>
            <a:r>
              <a:rPr lang="ar-SA" sz="2800" dirty="0">
                <a:effectLst/>
                <a:latin typeface="Calibri" panose="020F0502020204030204" pitchFamily="34" charset="0"/>
                <a:ea typeface="Times New Roman" panose="02020603050405020304" pitchFamily="18" charset="0"/>
                <a:cs typeface="Simplified Arabic" panose="02020603050405020304" pitchFamily="18" charset="-78"/>
              </a:rPr>
              <a:t>"(</a:t>
            </a:r>
            <a:r>
              <a:rPr lang="ar-SA" sz="28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يقولونه عندما يريدون أن يعبروا عن اختلاف الناس في الأخلاق مع أن أصلهم واحد. فشتى: جمع "شتيت"؛ أي: متفرق، تؤوب: ترجع، الحلبة: جمع حالب، وأصله: أن أصحاب الإبل والبقر وسائر النعم عندما يريدون أن يردوا الماء ليسقوا نعمهم، يردون مجتمعين وعندما يريدون أن يحلبوا ماشيتهم يحلبونها متفرقين، فيحلب كل واحد منهم ماشيته على حدة</a:t>
            </a:r>
            <a:r>
              <a:rPr lang="en-US" sz="2800" dirty="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a:t>
            </a:r>
            <a:r>
              <a:rPr lang="ar-SA" sz="2800" dirty="0">
                <a:effectLst/>
                <a:latin typeface="Calibri" panose="020F0502020204030204" pitchFamily="34" charset="0"/>
                <a:ea typeface="Times New Roman" panose="02020603050405020304" pitchFamily="18" charset="0"/>
                <a:cs typeface="Simplified Arabic" panose="02020603050405020304" pitchFamily="18" charset="-78"/>
              </a:rPr>
              <a:t>)، فشتى : حال منصوب مُقدمه على الفعل العامل فيها ، وأما القياس فلأن العامل فيها متصرف ، وإذا كان العامل متصرف وجب أن يكون عمله متصرفًا ، وإذا كان عمله </a:t>
            </a:r>
            <a:r>
              <a:rPr lang="ar-SA" sz="2400" dirty="0">
                <a:effectLst/>
                <a:latin typeface="Calibri" panose="020F0502020204030204" pitchFamily="34" charset="0"/>
                <a:ea typeface="Times New Roman" panose="02020603050405020304" pitchFamily="18" charset="0"/>
                <a:cs typeface="Simplified Arabic" panose="02020603050405020304" pitchFamily="18" charset="-78"/>
              </a:rPr>
              <a:t>متصرف</a:t>
            </a:r>
            <a:r>
              <a:rPr lang="ar-SA" sz="2800" dirty="0">
                <a:effectLst/>
                <a:latin typeface="Calibri" panose="020F0502020204030204" pitchFamily="34" charset="0"/>
                <a:ea typeface="Times New Roman" panose="02020603050405020304" pitchFamily="18" charset="0"/>
                <a:cs typeface="Simplified Arabic" panose="02020603050405020304" pitchFamily="18" charset="-78"/>
              </a:rPr>
              <a:t> وجب أن يجوز تقديم معموله عليه، ومن أمثله القياس عندهم قولهم : " عَمْرًا ضَرَب زَيدٌ " فالذي يدل عليه أنه حال تُشّبهُ بالمفعول وكما يجوز تقديم المفعول على الفعل كذلك جاز تقديم الحال على عاملها فقاسوا تقديم الحال على تقديم المفعول</a:t>
            </a:r>
            <a:r>
              <a:rPr lang="en-US" sz="2800" dirty="0">
                <a:effectLst/>
                <a:latin typeface="Simplified Arabic" panose="02020603050405020304" pitchFamily="18" charset="-78"/>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19242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49B0D2B-0E3A-4D20-BC11-0362D96EE8A7}"/>
              </a:ext>
            </a:extLst>
          </p:cNvPr>
          <p:cNvSpPr txBox="1"/>
          <p:nvPr/>
        </p:nvSpPr>
        <p:spPr>
          <a:xfrm>
            <a:off x="457200" y="478465"/>
            <a:ext cx="8474149" cy="5168338"/>
          </a:xfrm>
          <a:prstGeom prst="rect">
            <a:avLst/>
          </a:prstGeom>
          <a:noFill/>
        </p:spPr>
        <p:txBody>
          <a:bodyPr wrap="square">
            <a:spAutoFit/>
          </a:bodyPr>
          <a:lstStyle/>
          <a:p>
            <a:pPr marL="0" marR="0" algn="just" rtl="1">
              <a:lnSpc>
                <a:spcPct val="115000"/>
              </a:lnSpc>
              <a:spcBef>
                <a:spcPts val="0"/>
              </a:spcBef>
              <a:spcAft>
                <a:spcPts val="0"/>
              </a:spcAft>
            </a:pPr>
            <a:r>
              <a:rPr lang="ar-SA" sz="3600" b="1" dirty="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رد البصريين على الكوفيين</a:t>
            </a:r>
            <a:r>
              <a:rPr lang="en-US" sz="3600" dirty="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 :</a:t>
            </a:r>
            <a:endParaRPr lang="en-US" sz="36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3600" dirty="0">
                <a:effectLst/>
                <a:latin typeface="Calibri" panose="020F0502020204030204" pitchFamily="34" charset="0"/>
                <a:ea typeface="Times New Roman" panose="02020603050405020304" pitchFamily="18" charset="0"/>
                <a:cs typeface="Simplified Arabic" panose="02020603050405020304" pitchFamily="18" charset="-78"/>
              </a:rPr>
              <a:t> أما قولهم : إنما لم يجز تقديم الحال ؛ لأنه يؤدي إلى تقديم المضمر على المظهر ، فيرد على ذلك البصريون بأن هذا فاسدٌ ؛ وذلك لأنه وإن كان مقدمًا في اللفظ إلا أنه مؤخر في التقدير ، وإذا كان مؤخر في التقدير جاز فيه التقديمُ ، كقولة تعالى : " فأوجس في نَفسِهِ خيفةً مُوسى "  فضمير نفسه عائد إلى موسى وإن كان مؤخرًا في اللفظ ، إلا أنه لما كان في تقديم التأخير جاز التقديم.</a:t>
            </a:r>
            <a:endParaRPr lang="en-US"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36932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A0C43BFC-533C-4A73-805A-C10625F17021}"/>
              </a:ext>
            </a:extLst>
          </p:cNvPr>
          <p:cNvSpPr txBox="1"/>
          <p:nvPr/>
        </p:nvSpPr>
        <p:spPr>
          <a:xfrm>
            <a:off x="-114300" y="168989"/>
            <a:ext cx="9258300" cy="6689011"/>
          </a:xfrm>
          <a:prstGeom prst="rect">
            <a:avLst/>
          </a:prstGeom>
          <a:noFill/>
        </p:spPr>
        <p:txBody>
          <a:bodyPr wrap="square">
            <a:spAutoFit/>
          </a:bodyPr>
          <a:lstStyle/>
          <a:p>
            <a:pPr algn="r" rtl="1">
              <a:lnSpc>
                <a:spcPct val="150000"/>
              </a:lnSpc>
            </a:pPr>
            <a:r>
              <a:rPr lang="ar-SA" sz="1800" b="1" i="0" kern="200" spc="110" dirty="0">
                <a:solidFill>
                  <a:srgbClr val="FF0000"/>
                </a:solidFill>
                <a:effectLst/>
                <a:latin typeface="Times New Roman" panose="02020603050405020304" pitchFamily="18" charset="0"/>
                <a:cs typeface="Simplified Arabic" panose="02020603050405020304" pitchFamily="18" charset="-78"/>
              </a:rPr>
              <a:t>الحال من حيث الجمود والاشتقاق :</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000080"/>
                </a:solidFill>
                <a:effectLst/>
                <a:latin typeface="Times New Roman" panose="02020603050405020304" pitchFamily="18" charset="0"/>
                <a:cs typeface="Simplified Arabic" panose="02020603050405020304" pitchFamily="18" charset="-78"/>
              </a:rPr>
              <a:t>تقسم الحال بحسب الجمود والاشتقاق إلى مشتقة - وهي الأكثر - وإلى جامدة - وهي الأقل - الحال الجامدة نوعان : الأول ما يؤول بمشتق ، والثاني مالم يؤول .</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FF0000"/>
                </a:solidFill>
                <a:effectLst/>
                <a:latin typeface="Times New Roman" panose="02020603050405020304" pitchFamily="18" charset="0"/>
                <a:cs typeface="Simplified Arabic" panose="02020603050405020304" pitchFamily="18" charset="-78"/>
              </a:rPr>
              <a:t>أ) أنواع الحال </a:t>
            </a:r>
            <a:r>
              <a:rPr lang="ar-SA" sz="1800" b="1" i="0" kern="200" spc="110" dirty="0" err="1">
                <a:solidFill>
                  <a:srgbClr val="FF0000"/>
                </a:solidFill>
                <a:effectLst/>
                <a:latin typeface="Times New Roman" panose="02020603050405020304" pitchFamily="18" charset="0"/>
                <a:cs typeface="Simplified Arabic" panose="02020603050405020304" pitchFamily="18" charset="-78"/>
              </a:rPr>
              <a:t>المؤؤلة</a:t>
            </a:r>
            <a:r>
              <a:rPr lang="ar-SA" sz="1800" b="1" i="0" kern="200" spc="110" dirty="0">
                <a:solidFill>
                  <a:srgbClr val="FF0000"/>
                </a:solidFill>
                <a:effectLst/>
                <a:latin typeface="Times New Roman" panose="02020603050405020304" pitchFamily="18" charset="0"/>
                <a:cs typeface="Simplified Arabic" panose="02020603050405020304" pitchFamily="18" charset="-78"/>
              </a:rPr>
              <a:t> بمشتق :</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FF0000"/>
                </a:solidFill>
                <a:effectLst/>
                <a:latin typeface="Times New Roman" panose="02020603050405020304" pitchFamily="18" charset="0"/>
                <a:cs typeface="Simplified Arabic" panose="02020603050405020304" pitchFamily="18" charset="-78"/>
              </a:rPr>
              <a:t>1- أن تأتي الحال في جملة تفيد في معناها التشبيه - دون ذكره - مثل :</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000080"/>
                </a:solidFill>
                <a:effectLst/>
                <a:latin typeface="Times New Roman" panose="02020603050405020304" pitchFamily="18" charset="0"/>
                <a:cs typeface="Simplified Arabic" panose="02020603050405020304" pitchFamily="18" charset="-78"/>
              </a:rPr>
              <a:t>انطلقت الحجارة نحو الصهاينة </a:t>
            </a:r>
            <a:r>
              <a:rPr lang="ar-SA" sz="1800" b="1" i="0" u="sng" kern="200" spc="110" dirty="0">
                <a:solidFill>
                  <a:srgbClr val="000080"/>
                </a:solidFill>
                <a:effectLst/>
                <a:latin typeface="Times New Roman" panose="02020603050405020304" pitchFamily="18" charset="0"/>
                <a:cs typeface="Simplified Arabic" panose="02020603050405020304" pitchFamily="18" charset="-78"/>
              </a:rPr>
              <a:t>زخاتِ</a:t>
            </a:r>
            <a:r>
              <a:rPr lang="ar-SA" sz="1800" b="1" i="0" kern="200" spc="110" dirty="0">
                <a:solidFill>
                  <a:srgbClr val="000080"/>
                </a:solidFill>
                <a:effectLst/>
                <a:latin typeface="Times New Roman" panose="02020603050405020304" pitchFamily="18" charset="0"/>
                <a:cs typeface="Simplified Arabic" panose="02020603050405020304" pitchFamily="18" charset="-78"/>
              </a:rPr>
              <a:t> مطرٍ - أي مشبهةً زخات المطر</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000080"/>
                </a:solidFill>
                <a:effectLst/>
                <a:latin typeface="Times New Roman" panose="02020603050405020304" pitchFamily="18" charset="0"/>
                <a:cs typeface="Simplified Arabic" panose="02020603050405020304" pitchFamily="18" charset="-78"/>
              </a:rPr>
              <a:t>وانفضَّ الطفلُ على الأعداءِ </a:t>
            </a:r>
            <a:r>
              <a:rPr lang="ar-SA" sz="1800" b="1" i="0" u="sng" kern="200" spc="110" dirty="0">
                <a:solidFill>
                  <a:srgbClr val="000080"/>
                </a:solidFill>
                <a:effectLst/>
                <a:latin typeface="Times New Roman" panose="02020603050405020304" pitchFamily="18" charset="0"/>
                <a:cs typeface="Simplified Arabic" panose="02020603050405020304" pitchFamily="18" charset="-78"/>
              </a:rPr>
              <a:t>أسداً</a:t>
            </a:r>
            <a:r>
              <a:rPr lang="ar-SA" sz="1800" b="1" i="0" kern="200" spc="110" dirty="0">
                <a:solidFill>
                  <a:srgbClr val="000080"/>
                </a:solidFill>
                <a:effectLst/>
                <a:latin typeface="Times New Roman" panose="02020603050405020304" pitchFamily="18" charset="0"/>
                <a:cs typeface="Simplified Arabic" panose="02020603050405020304" pitchFamily="18" charset="-78"/>
              </a:rPr>
              <a:t> - أي مشبها أسداً -</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FF0000"/>
                </a:solidFill>
                <a:effectLst/>
                <a:latin typeface="Times New Roman" panose="02020603050405020304" pitchFamily="18" charset="0"/>
                <a:cs typeface="Simplified Arabic" panose="02020603050405020304" pitchFamily="18" charset="-78"/>
              </a:rPr>
              <a:t>2- أن تكون الحال دالة على مشاركة بصيغة مخصوصة هي صيغة (مفاعلة) أو ما في معناها مثل :</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000080"/>
                </a:solidFill>
                <a:effectLst/>
                <a:latin typeface="Times New Roman" panose="02020603050405020304" pitchFamily="18" charset="0"/>
                <a:cs typeface="Simplified Arabic" panose="02020603050405020304" pitchFamily="18" charset="-78"/>
              </a:rPr>
              <a:t>سلمتُ البائعَ النقودُ </a:t>
            </a:r>
            <a:r>
              <a:rPr lang="ar-SA" sz="1800" b="1" i="0" u="sng" kern="200" spc="110" dirty="0">
                <a:solidFill>
                  <a:srgbClr val="000080"/>
                </a:solidFill>
                <a:effectLst/>
                <a:latin typeface="Times New Roman" panose="02020603050405020304" pitchFamily="18" charset="0"/>
                <a:cs typeface="Simplified Arabic" panose="02020603050405020304" pitchFamily="18" charset="-78"/>
              </a:rPr>
              <a:t>مقابضةً</a:t>
            </a:r>
            <a:r>
              <a:rPr lang="ar-SA" sz="1800" b="1" i="0" kern="200" spc="110" dirty="0">
                <a:solidFill>
                  <a:srgbClr val="000080"/>
                </a:solidFill>
                <a:effectLst/>
                <a:latin typeface="Times New Roman" panose="02020603050405020304" pitchFamily="18" charset="0"/>
                <a:cs typeface="Simplified Arabic" panose="02020603050405020304" pitchFamily="18" charset="-78"/>
              </a:rPr>
              <a:t>  أي </a:t>
            </a:r>
            <a:r>
              <a:rPr lang="ar-SA" sz="1800" b="1" i="0" kern="200" spc="110" dirty="0" err="1">
                <a:solidFill>
                  <a:srgbClr val="000080"/>
                </a:solidFill>
                <a:effectLst/>
                <a:latin typeface="Times New Roman" panose="02020603050405020304" pitchFamily="18" charset="0"/>
                <a:cs typeface="Simplified Arabic" panose="02020603050405020304" pitchFamily="18" charset="-78"/>
              </a:rPr>
              <a:t>متقابضين</a:t>
            </a:r>
            <a:r>
              <a:rPr lang="ar-SA" sz="1800" b="1" i="0" kern="200" spc="110" dirty="0">
                <a:solidFill>
                  <a:srgbClr val="000080"/>
                </a:solidFill>
                <a:effectLst/>
                <a:latin typeface="Times New Roman" panose="02020603050405020304" pitchFamily="18" charset="0"/>
                <a:cs typeface="Simplified Arabic" panose="02020603050405020304" pitchFamily="18" charset="-78"/>
              </a:rPr>
              <a:t> - يداً بيد -.</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000080"/>
                </a:solidFill>
                <a:effectLst/>
                <a:latin typeface="Times New Roman" panose="02020603050405020304" pitchFamily="18" charset="0"/>
                <a:cs typeface="Simplified Arabic" panose="02020603050405020304" pitchFamily="18" charset="-78"/>
              </a:rPr>
              <a:t>سلمت : فعل وفاعل</a:t>
            </a:r>
            <a:endParaRPr lang="ar-SA" sz="1800" b="0" i="0" kern="200" spc="110" dirty="0">
              <a:solidFill>
                <a:srgbClr val="000000"/>
              </a:solidFill>
              <a:effectLst/>
              <a:latin typeface="Times New Roman" panose="02020603050405020304" pitchFamily="18" charset="0"/>
            </a:endParaRPr>
          </a:p>
          <a:p>
            <a:pPr algn="r" rtl="1">
              <a:lnSpc>
                <a:spcPct val="150000"/>
              </a:lnSpc>
            </a:pPr>
            <a:r>
              <a:rPr lang="ar-SA" sz="1800" b="1" i="0" kern="200" spc="110" dirty="0">
                <a:solidFill>
                  <a:srgbClr val="000080"/>
                </a:solidFill>
                <a:effectLst/>
                <a:latin typeface="Times New Roman" panose="02020603050405020304" pitchFamily="18" charset="0"/>
                <a:cs typeface="Simplified Arabic" panose="02020603050405020304" pitchFamily="18" charset="-78"/>
              </a:rPr>
              <a:t>البائع : مفعول به أول منصوب</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000080"/>
                </a:solidFill>
                <a:effectLst/>
                <a:latin typeface="Times New Roman" panose="02020603050405020304" pitchFamily="18" charset="0"/>
                <a:cs typeface="Simplified Arabic" panose="02020603050405020304" pitchFamily="18" charset="-78"/>
              </a:rPr>
              <a:t>النقود : مفعول به ثان منصوب</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000080"/>
                </a:solidFill>
                <a:effectLst/>
                <a:latin typeface="Times New Roman" panose="02020603050405020304" pitchFamily="18" charset="0"/>
                <a:cs typeface="Simplified Arabic" panose="02020603050405020304" pitchFamily="18" charset="-78"/>
              </a:rPr>
              <a:t>مقابضة : حال منصوبة علامتها تنوين الفتح وصاحبا الحال الضمير في أنا</a:t>
            </a:r>
            <a:br>
              <a:rPr lang="ar-SA" sz="1800" b="0" i="0" kern="200" spc="110" dirty="0">
                <a:solidFill>
                  <a:srgbClr val="000080"/>
                </a:solidFill>
                <a:effectLst/>
                <a:latin typeface="Times New Roman" panose="02020603050405020304" pitchFamily="18" charset="0"/>
                <a:cs typeface="Simplified Arabic" panose="02020603050405020304" pitchFamily="18" charset="-78"/>
              </a:rPr>
            </a:br>
            <a:r>
              <a:rPr lang="ar-SA" sz="1800" b="1" i="0" kern="200" spc="110" dirty="0">
                <a:solidFill>
                  <a:srgbClr val="000080"/>
                </a:solidFill>
                <a:effectLst/>
                <a:latin typeface="Times New Roman" panose="02020603050405020304" pitchFamily="18" charset="0"/>
                <a:cs typeface="Simplified Arabic" panose="02020603050405020304" pitchFamily="18" charset="-78"/>
              </a:rPr>
              <a:t>البائع ، المفعول به الأول</a:t>
            </a:r>
            <a:endParaRPr lang="ar-SA" sz="1800" b="0" i="0" kern="200" spc="110" dirty="0">
              <a:solidFill>
                <a:srgbClr val="000000"/>
              </a:solidFill>
              <a:effectLst/>
              <a:latin typeface="Times New Roman" panose="02020603050405020304" pitchFamily="18" charset="0"/>
            </a:endParaRPr>
          </a:p>
          <a:p>
            <a:pPr algn="r" rtl="1">
              <a:lnSpc>
                <a:spcPct val="150000"/>
              </a:lnSpc>
            </a:pPr>
            <a:r>
              <a:rPr lang="ar-SA" sz="1800" b="1" kern="200" spc="110" dirty="0">
                <a:solidFill>
                  <a:srgbClr val="000080"/>
                </a:solidFill>
                <a:latin typeface="Times New Roman" panose="02020603050405020304" pitchFamily="18" charset="0"/>
                <a:cs typeface="Simplified Arabic" panose="02020603050405020304" pitchFamily="18" charset="-78"/>
              </a:rPr>
              <a:t>ومثل : قابلت المسؤول </a:t>
            </a:r>
            <a:r>
              <a:rPr lang="ar-SA" sz="1800" b="1" u="sng" kern="200" spc="110" dirty="0">
                <a:solidFill>
                  <a:srgbClr val="000080"/>
                </a:solidFill>
                <a:latin typeface="Times New Roman" panose="02020603050405020304" pitchFamily="18" charset="0"/>
                <a:cs typeface="Simplified Arabic" panose="02020603050405020304" pitchFamily="18" charset="-78"/>
              </a:rPr>
              <a:t>وجهاً</a:t>
            </a:r>
            <a:r>
              <a:rPr lang="ar-SA" sz="1800" b="1" kern="200" spc="110" dirty="0">
                <a:solidFill>
                  <a:srgbClr val="000080"/>
                </a:solidFill>
                <a:latin typeface="Times New Roman" panose="02020603050405020304" pitchFamily="18" charset="0"/>
                <a:cs typeface="Simplified Arabic" panose="02020603050405020304" pitchFamily="18" charset="-78"/>
              </a:rPr>
              <a:t> لوجه - أي متقابلين -</a:t>
            </a:r>
            <a:br>
              <a:rPr lang="ar-SA" sz="1800" b="1" i="0" kern="200" spc="110" dirty="0">
                <a:solidFill>
                  <a:srgbClr val="000080"/>
                </a:solidFill>
                <a:effectLst/>
                <a:latin typeface="Times New Roman" panose="02020603050405020304" pitchFamily="18" charset="0"/>
                <a:cs typeface="Simplified Arabic" panose="02020603050405020304" pitchFamily="18" charset="-78"/>
              </a:rPr>
            </a:br>
            <a:endParaRPr lang="ar-SA" sz="1800" b="0" i="0" kern="200" spc="11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673637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
        <p:cNvGrpSpPr/>
        <p:nvPr/>
      </p:nvGrpSpPr>
      <p:grpSpPr>
        <a:xfrm>
          <a:off x="0" y="0"/>
          <a:ext cx="0" cy="0"/>
          <a:chOff x="0" y="0"/>
          <a:chExt cx="0" cy="0"/>
        </a:xfrm>
      </p:grpSpPr>
      <p:sp>
        <p:nvSpPr>
          <p:cNvPr id="55" name="Google Shape;55;p7"/>
          <p:cNvSpPr txBox="1"/>
          <p:nvPr/>
        </p:nvSpPr>
        <p:spPr>
          <a:xfrm>
            <a:off x="395287" y="260350"/>
            <a:ext cx="8569200" cy="36660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6" name="Google Shape;56;p7"/>
          <p:cNvSpPr txBox="1"/>
          <p:nvPr/>
        </p:nvSpPr>
        <p:spPr>
          <a:xfrm>
            <a:off x="468312" y="4365625"/>
            <a:ext cx="3887700" cy="70170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57" name="Google Shape;57;p7"/>
          <p:cNvGrpSpPr/>
          <p:nvPr/>
        </p:nvGrpSpPr>
        <p:grpSpPr>
          <a:xfrm>
            <a:off x="2484437" y="188912"/>
            <a:ext cx="4032250" cy="517525"/>
            <a:chOff x="1565" y="119"/>
            <a:chExt cx="2540" cy="326"/>
          </a:xfrm>
        </p:grpSpPr>
        <p:sp>
          <p:nvSpPr>
            <p:cNvPr id="58" name="Google Shape;58;p7"/>
            <p:cNvSpPr txBox="1"/>
            <p:nvPr/>
          </p:nvSpPr>
          <p:spPr>
            <a:xfrm>
              <a:off x="1565" y="119"/>
              <a:ext cx="24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2"/>
                </a:buClr>
                <a:buSzPts val="2800"/>
                <a:buFont typeface="Times New Roman"/>
                <a:buNone/>
              </a:pPr>
              <a:r>
                <a:rPr lang="en-US" sz="2800" b="1" i="0" u="none" dirty="0" err="1">
                  <a:solidFill>
                    <a:schemeClr val="dk2"/>
                  </a:solidFill>
                  <a:latin typeface="Times New Roman"/>
                  <a:ea typeface="Times New Roman"/>
                  <a:cs typeface="Times New Roman"/>
                  <a:sym typeface="Times New Roman"/>
                </a:rPr>
                <a:t>عَادَ</a:t>
              </a:r>
              <a:r>
                <a:rPr lang="en-US" sz="2800" b="1" i="0" u="none" dirty="0">
                  <a:solidFill>
                    <a:srgbClr val="CC3300"/>
                  </a:solidFill>
                  <a:latin typeface="Times New Roman"/>
                  <a:ea typeface="Times New Roman"/>
                  <a:cs typeface="Times New Roman"/>
                  <a:sym typeface="Times New Roman"/>
                </a:rPr>
                <a:t> </a:t>
              </a:r>
              <a:r>
                <a:rPr lang="en-US" sz="2800" b="1" i="0" u="none" dirty="0" err="1">
                  <a:solidFill>
                    <a:schemeClr val="accent2"/>
                  </a:solidFill>
                  <a:latin typeface="Times New Roman"/>
                  <a:ea typeface="Times New Roman"/>
                  <a:cs typeface="Times New Roman"/>
                  <a:sym typeface="Times New Roman"/>
                </a:rPr>
                <a:t>نبيلُ</a:t>
              </a:r>
              <a:r>
                <a:rPr lang="en-US" sz="2800" b="1" i="0" u="none" dirty="0">
                  <a:solidFill>
                    <a:srgbClr val="CC3300"/>
                  </a:solidFill>
                  <a:latin typeface="Times New Roman"/>
                  <a:ea typeface="Times New Roman"/>
                  <a:cs typeface="Times New Roman"/>
                  <a:sym typeface="Times New Roman"/>
                </a:rPr>
                <a:t> </a:t>
              </a:r>
              <a:r>
                <a:rPr lang="en-US" sz="2800" b="1" i="0" u="none" dirty="0" err="1">
                  <a:solidFill>
                    <a:schemeClr val="dk2"/>
                  </a:solidFill>
                  <a:latin typeface="Times New Roman"/>
                  <a:ea typeface="Times New Roman"/>
                  <a:cs typeface="Times New Roman"/>
                  <a:sym typeface="Times New Roman"/>
                </a:rPr>
                <a:t>من</a:t>
              </a:r>
              <a:r>
                <a:rPr lang="en-US" sz="2800" b="1" i="0" u="none" dirty="0">
                  <a:solidFill>
                    <a:schemeClr val="dk2"/>
                  </a:solidFill>
                  <a:latin typeface="Times New Roman"/>
                  <a:ea typeface="Times New Roman"/>
                  <a:cs typeface="Times New Roman"/>
                  <a:sym typeface="Times New Roman"/>
                </a:rPr>
                <a:t> </a:t>
              </a:r>
              <a:r>
                <a:rPr lang="en-US" sz="2800" b="1" i="0" u="none" dirty="0" err="1">
                  <a:solidFill>
                    <a:schemeClr val="dk2"/>
                  </a:solidFill>
                  <a:latin typeface="Times New Roman"/>
                  <a:ea typeface="Times New Roman"/>
                  <a:cs typeface="Times New Roman"/>
                  <a:sym typeface="Times New Roman"/>
                </a:rPr>
                <a:t>المدرسة</a:t>
              </a:r>
              <a:r>
                <a:rPr lang="en-US" sz="2800" b="1" i="0" u="none" dirty="0">
                  <a:solidFill>
                    <a:srgbClr val="CC3300"/>
                  </a:solidFill>
                  <a:latin typeface="Times New Roman"/>
                  <a:ea typeface="Times New Roman"/>
                  <a:cs typeface="Times New Roman"/>
                  <a:sym typeface="Times New Roman"/>
                </a:rPr>
                <a:t> </a:t>
              </a:r>
              <a:r>
                <a:rPr lang="en-US" sz="2800" b="1" i="0" u="none" dirty="0" err="1">
                  <a:solidFill>
                    <a:srgbClr val="CC3300"/>
                  </a:solidFill>
                  <a:latin typeface="Times New Roman"/>
                  <a:ea typeface="Times New Roman"/>
                  <a:cs typeface="Times New Roman"/>
                  <a:sym typeface="Times New Roman"/>
                </a:rPr>
                <a:t>متعباً</a:t>
              </a:r>
              <a:r>
                <a:rPr lang="en-US" sz="2800" b="1" i="0" u="none" dirty="0">
                  <a:solidFill>
                    <a:srgbClr val="CC3300"/>
                  </a:solidFill>
                  <a:latin typeface="Times New Roman"/>
                  <a:ea typeface="Times New Roman"/>
                  <a:cs typeface="Times New Roman"/>
                  <a:sym typeface="Times New Roman"/>
                </a:rPr>
                <a:t>.</a:t>
              </a:r>
              <a:endParaRPr dirty="0"/>
            </a:p>
          </p:txBody>
        </p:sp>
        <p:cxnSp>
          <p:nvCxnSpPr>
            <p:cNvPr id="59" name="Google Shape;59;p7"/>
            <p:cNvCxnSpPr/>
            <p:nvPr/>
          </p:nvCxnSpPr>
          <p:spPr>
            <a:xfrm>
              <a:off x="4105" y="11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60" name="Google Shape;60;p7"/>
            <p:cNvCxnSpPr/>
            <p:nvPr/>
          </p:nvCxnSpPr>
          <p:spPr>
            <a:xfrm>
              <a:off x="1565" y="11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61" name="Google Shape;61;p7"/>
            <p:cNvCxnSpPr/>
            <p:nvPr/>
          </p:nvCxnSpPr>
          <p:spPr>
            <a:xfrm>
              <a:off x="1565" y="119"/>
              <a:ext cx="2400" cy="0"/>
            </a:xfrm>
            <a:prstGeom prst="straightConnector1">
              <a:avLst/>
            </a:prstGeom>
            <a:noFill/>
            <a:ln w="28575" cap="flat" cmpd="sng">
              <a:solidFill>
                <a:schemeClr val="dk1"/>
              </a:solidFill>
              <a:prstDash val="solid"/>
              <a:miter lim="800000"/>
              <a:headEnd type="none" w="med" len="med"/>
              <a:tailEnd type="none" w="med" len="med"/>
            </a:ln>
          </p:spPr>
        </p:cxnSp>
        <p:cxnSp>
          <p:nvCxnSpPr>
            <p:cNvPr id="62" name="Google Shape;62;p7"/>
            <p:cNvCxnSpPr/>
            <p:nvPr/>
          </p:nvCxnSpPr>
          <p:spPr>
            <a:xfrm>
              <a:off x="1565" y="445"/>
              <a:ext cx="24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63" name="Google Shape;63;p7"/>
          <p:cNvGrpSpPr/>
          <p:nvPr/>
        </p:nvGrpSpPr>
        <p:grpSpPr>
          <a:xfrm>
            <a:off x="5435600" y="1268412"/>
            <a:ext cx="3384550" cy="476250"/>
            <a:chOff x="3424" y="799"/>
            <a:chExt cx="2132" cy="300"/>
          </a:xfrm>
        </p:grpSpPr>
        <p:sp>
          <p:nvSpPr>
            <p:cNvPr id="64" name="Google Shape;64;p7"/>
            <p:cNvSpPr txBox="1"/>
            <p:nvPr/>
          </p:nvSpPr>
          <p:spPr>
            <a:xfrm>
              <a:off x="3424" y="799"/>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الكلمة المقصودة</a:t>
              </a:r>
              <a:endParaRPr/>
            </a:p>
          </p:txBody>
        </p:sp>
        <p:cxnSp>
          <p:nvCxnSpPr>
            <p:cNvPr id="65" name="Google Shape;65;p7"/>
            <p:cNvCxnSpPr/>
            <p:nvPr/>
          </p:nvCxnSpPr>
          <p:spPr>
            <a:xfrm>
              <a:off x="5556" y="79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66" name="Google Shape;66;p7"/>
            <p:cNvCxnSpPr/>
            <p:nvPr/>
          </p:nvCxnSpPr>
          <p:spPr>
            <a:xfrm>
              <a:off x="3424" y="79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67" name="Google Shape;67;p7"/>
            <p:cNvCxnSpPr/>
            <p:nvPr/>
          </p:nvCxnSpPr>
          <p:spPr>
            <a:xfrm>
              <a:off x="3424" y="799"/>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68" name="Google Shape;68;p7"/>
            <p:cNvCxnSpPr/>
            <p:nvPr/>
          </p:nvCxnSpPr>
          <p:spPr>
            <a:xfrm>
              <a:off x="3424" y="1071"/>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69" name="Google Shape;69;p7"/>
          <p:cNvGrpSpPr/>
          <p:nvPr/>
        </p:nvGrpSpPr>
        <p:grpSpPr>
          <a:xfrm>
            <a:off x="5435600" y="1844675"/>
            <a:ext cx="3384550" cy="476250"/>
            <a:chOff x="3424" y="1162"/>
            <a:chExt cx="2132" cy="300"/>
          </a:xfrm>
        </p:grpSpPr>
        <p:sp>
          <p:nvSpPr>
            <p:cNvPr id="70" name="Google Shape;70;p7"/>
            <p:cNvSpPr txBox="1"/>
            <p:nvPr/>
          </p:nvSpPr>
          <p:spPr>
            <a:xfrm>
              <a:off x="3424" y="1162"/>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نوعها من حيث التنكير والتعريف</a:t>
              </a:r>
              <a:endParaRPr/>
            </a:p>
          </p:txBody>
        </p:sp>
        <p:cxnSp>
          <p:nvCxnSpPr>
            <p:cNvPr id="71" name="Google Shape;71;p7"/>
            <p:cNvCxnSpPr/>
            <p:nvPr/>
          </p:nvCxnSpPr>
          <p:spPr>
            <a:xfrm>
              <a:off x="5556" y="116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72" name="Google Shape;72;p7"/>
            <p:cNvCxnSpPr/>
            <p:nvPr/>
          </p:nvCxnSpPr>
          <p:spPr>
            <a:xfrm>
              <a:off x="3424" y="116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73" name="Google Shape;73;p7"/>
            <p:cNvCxnSpPr/>
            <p:nvPr/>
          </p:nvCxnSpPr>
          <p:spPr>
            <a:xfrm>
              <a:off x="3424" y="1162"/>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74" name="Google Shape;74;p7"/>
            <p:cNvCxnSpPr/>
            <p:nvPr/>
          </p:nvCxnSpPr>
          <p:spPr>
            <a:xfrm>
              <a:off x="3424" y="1434"/>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75" name="Google Shape;75;p7"/>
          <p:cNvGrpSpPr/>
          <p:nvPr/>
        </p:nvGrpSpPr>
        <p:grpSpPr>
          <a:xfrm>
            <a:off x="5435600" y="2422525"/>
            <a:ext cx="3384550" cy="476249"/>
            <a:chOff x="3424" y="1526"/>
            <a:chExt cx="2132" cy="300"/>
          </a:xfrm>
        </p:grpSpPr>
        <p:sp>
          <p:nvSpPr>
            <p:cNvPr id="76" name="Google Shape;76;p7"/>
            <p:cNvSpPr txBox="1"/>
            <p:nvPr/>
          </p:nvSpPr>
          <p:spPr>
            <a:xfrm>
              <a:off x="3424" y="1526"/>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نوعها من حيث التذكير والتأنيث</a:t>
              </a:r>
              <a:endParaRPr/>
            </a:p>
          </p:txBody>
        </p:sp>
        <p:cxnSp>
          <p:nvCxnSpPr>
            <p:cNvPr id="77" name="Google Shape;77;p7"/>
            <p:cNvCxnSpPr/>
            <p:nvPr/>
          </p:nvCxnSpPr>
          <p:spPr>
            <a:xfrm>
              <a:off x="5556" y="1526"/>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78" name="Google Shape;78;p7"/>
            <p:cNvCxnSpPr/>
            <p:nvPr/>
          </p:nvCxnSpPr>
          <p:spPr>
            <a:xfrm>
              <a:off x="3424" y="1526"/>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79" name="Google Shape;79;p7"/>
            <p:cNvCxnSpPr/>
            <p:nvPr/>
          </p:nvCxnSpPr>
          <p:spPr>
            <a:xfrm>
              <a:off x="3424" y="1526"/>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80" name="Google Shape;80;p7"/>
            <p:cNvCxnSpPr/>
            <p:nvPr/>
          </p:nvCxnSpPr>
          <p:spPr>
            <a:xfrm>
              <a:off x="3424" y="1797"/>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81" name="Google Shape;81;p7"/>
          <p:cNvGrpSpPr/>
          <p:nvPr/>
        </p:nvGrpSpPr>
        <p:grpSpPr>
          <a:xfrm>
            <a:off x="5435600" y="2998787"/>
            <a:ext cx="3384550" cy="476249"/>
            <a:chOff x="3424" y="1889"/>
            <a:chExt cx="2132" cy="300"/>
          </a:xfrm>
        </p:grpSpPr>
        <p:sp>
          <p:nvSpPr>
            <p:cNvPr id="82" name="Google Shape;82;p7"/>
            <p:cNvSpPr txBox="1"/>
            <p:nvPr/>
          </p:nvSpPr>
          <p:spPr>
            <a:xfrm>
              <a:off x="3424" y="1889"/>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نوعها من حيث الإفراد والتثنية والجمع</a:t>
              </a:r>
              <a:endParaRPr/>
            </a:p>
          </p:txBody>
        </p:sp>
        <p:cxnSp>
          <p:nvCxnSpPr>
            <p:cNvPr id="83" name="Google Shape;83;p7"/>
            <p:cNvCxnSpPr/>
            <p:nvPr/>
          </p:nvCxnSpPr>
          <p:spPr>
            <a:xfrm>
              <a:off x="5556" y="188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84" name="Google Shape;84;p7"/>
            <p:cNvCxnSpPr/>
            <p:nvPr/>
          </p:nvCxnSpPr>
          <p:spPr>
            <a:xfrm>
              <a:off x="3424" y="188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85" name="Google Shape;85;p7"/>
            <p:cNvCxnSpPr/>
            <p:nvPr/>
          </p:nvCxnSpPr>
          <p:spPr>
            <a:xfrm>
              <a:off x="3424" y="1889"/>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86" name="Google Shape;86;p7"/>
            <p:cNvCxnSpPr/>
            <p:nvPr/>
          </p:nvCxnSpPr>
          <p:spPr>
            <a:xfrm>
              <a:off x="3424" y="2160"/>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87" name="Google Shape;87;p7"/>
          <p:cNvGrpSpPr/>
          <p:nvPr/>
        </p:nvGrpSpPr>
        <p:grpSpPr>
          <a:xfrm>
            <a:off x="5435600" y="3592512"/>
            <a:ext cx="3384550" cy="476249"/>
            <a:chOff x="3424" y="2263"/>
            <a:chExt cx="2132" cy="300"/>
          </a:xfrm>
        </p:grpSpPr>
        <p:sp>
          <p:nvSpPr>
            <p:cNvPr id="88" name="Google Shape;88;p7"/>
            <p:cNvSpPr txBox="1"/>
            <p:nvPr/>
          </p:nvSpPr>
          <p:spPr>
            <a:xfrm>
              <a:off x="3424" y="2263"/>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الحكم الإعرابي لهذه الكلمة</a:t>
              </a:r>
              <a:endParaRPr/>
            </a:p>
          </p:txBody>
        </p:sp>
        <p:cxnSp>
          <p:nvCxnSpPr>
            <p:cNvPr id="89" name="Google Shape;89;p7"/>
            <p:cNvCxnSpPr/>
            <p:nvPr/>
          </p:nvCxnSpPr>
          <p:spPr>
            <a:xfrm>
              <a:off x="5556" y="2263"/>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90" name="Google Shape;90;p7"/>
            <p:cNvCxnSpPr/>
            <p:nvPr/>
          </p:nvCxnSpPr>
          <p:spPr>
            <a:xfrm>
              <a:off x="3424" y="2263"/>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91" name="Google Shape;91;p7"/>
            <p:cNvCxnSpPr/>
            <p:nvPr/>
          </p:nvCxnSpPr>
          <p:spPr>
            <a:xfrm>
              <a:off x="3424" y="2263"/>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92" name="Google Shape;92;p7"/>
            <p:cNvCxnSpPr/>
            <p:nvPr/>
          </p:nvCxnSpPr>
          <p:spPr>
            <a:xfrm>
              <a:off x="3424" y="2534"/>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93" name="Google Shape;93;p7"/>
          <p:cNvGrpSpPr/>
          <p:nvPr/>
        </p:nvGrpSpPr>
        <p:grpSpPr>
          <a:xfrm>
            <a:off x="2700337" y="765175"/>
            <a:ext cx="3384550" cy="476250"/>
            <a:chOff x="1701" y="482"/>
            <a:chExt cx="2132" cy="300"/>
          </a:xfrm>
        </p:grpSpPr>
        <p:sp>
          <p:nvSpPr>
            <p:cNvPr id="94" name="Google Shape;94;p7"/>
            <p:cNvSpPr txBox="1"/>
            <p:nvPr/>
          </p:nvSpPr>
          <p:spPr>
            <a:xfrm>
              <a:off x="1701" y="482"/>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أسئلة المناقشة</a:t>
              </a:r>
              <a:endParaRPr/>
            </a:p>
          </p:txBody>
        </p:sp>
        <p:cxnSp>
          <p:nvCxnSpPr>
            <p:cNvPr id="95" name="Google Shape;95;p7"/>
            <p:cNvCxnSpPr/>
            <p:nvPr/>
          </p:nvCxnSpPr>
          <p:spPr>
            <a:xfrm>
              <a:off x="3833" y="48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96" name="Google Shape;96;p7"/>
            <p:cNvCxnSpPr/>
            <p:nvPr/>
          </p:nvCxnSpPr>
          <p:spPr>
            <a:xfrm>
              <a:off x="1701" y="48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97" name="Google Shape;97;p7"/>
            <p:cNvCxnSpPr/>
            <p:nvPr/>
          </p:nvCxnSpPr>
          <p:spPr>
            <a:xfrm>
              <a:off x="1701" y="482"/>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98" name="Google Shape;98;p7"/>
            <p:cNvCxnSpPr/>
            <p:nvPr/>
          </p:nvCxnSpPr>
          <p:spPr>
            <a:xfrm>
              <a:off x="1701" y="732"/>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99" name="Google Shape;99;p7"/>
          <p:cNvGrpSpPr/>
          <p:nvPr/>
        </p:nvGrpSpPr>
        <p:grpSpPr>
          <a:xfrm>
            <a:off x="827087" y="1268412"/>
            <a:ext cx="3384550" cy="476250"/>
            <a:chOff x="521" y="799"/>
            <a:chExt cx="2132" cy="300"/>
          </a:xfrm>
        </p:grpSpPr>
        <p:sp>
          <p:nvSpPr>
            <p:cNvPr id="100" name="Google Shape;100;p7"/>
            <p:cNvSpPr txBox="1"/>
            <p:nvPr/>
          </p:nvSpPr>
          <p:spPr>
            <a:xfrm>
              <a:off x="521" y="799"/>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CC3300"/>
                </a:buClr>
                <a:buSzPts val="2000"/>
                <a:buFont typeface="Times New Roman"/>
                <a:buNone/>
              </a:pPr>
              <a:r>
                <a:rPr lang="en-US" sz="2000" b="1" i="0" u="none">
                  <a:solidFill>
                    <a:srgbClr val="CC3300"/>
                  </a:solidFill>
                  <a:latin typeface="Times New Roman"/>
                  <a:ea typeface="Times New Roman"/>
                  <a:cs typeface="Times New Roman"/>
                  <a:sym typeface="Times New Roman"/>
                </a:rPr>
                <a:t>متعباً</a:t>
              </a:r>
              <a:endParaRPr/>
            </a:p>
          </p:txBody>
        </p:sp>
        <p:cxnSp>
          <p:nvCxnSpPr>
            <p:cNvPr id="101" name="Google Shape;101;p7"/>
            <p:cNvCxnSpPr/>
            <p:nvPr/>
          </p:nvCxnSpPr>
          <p:spPr>
            <a:xfrm>
              <a:off x="2653" y="79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02" name="Google Shape;102;p7"/>
            <p:cNvCxnSpPr/>
            <p:nvPr/>
          </p:nvCxnSpPr>
          <p:spPr>
            <a:xfrm>
              <a:off x="521" y="79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03" name="Google Shape;103;p7"/>
            <p:cNvCxnSpPr/>
            <p:nvPr/>
          </p:nvCxnSpPr>
          <p:spPr>
            <a:xfrm>
              <a:off x="521" y="799"/>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04" name="Google Shape;104;p7"/>
            <p:cNvCxnSpPr/>
            <p:nvPr/>
          </p:nvCxnSpPr>
          <p:spPr>
            <a:xfrm>
              <a:off x="521" y="1071"/>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05" name="Google Shape;105;p7"/>
          <p:cNvGrpSpPr/>
          <p:nvPr/>
        </p:nvGrpSpPr>
        <p:grpSpPr>
          <a:xfrm>
            <a:off x="827087" y="1844675"/>
            <a:ext cx="3384550" cy="476250"/>
            <a:chOff x="521" y="1162"/>
            <a:chExt cx="2132" cy="300"/>
          </a:xfrm>
        </p:grpSpPr>
        <p:sp>
          <p:nvSpPr>
            <p:cNvPr id="106" name="Google Shape;106;p7"/>
            <p:cNvSpPr txBox="1"/>
            <p:nvPr/>
          </p:nvSpPr>
          <p:spPr>
            <a:xfrm>
              <a:off x="521" y="1162"/>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نكرة</a:t>
              </a:r>
              <a:endParaRPr/>
            </a:p>
          </p:txBody>
        </p:sp>
        <p:cxnSp>
          <p:nvCxnSpPr>
            <p:cNvPr id="107" name="Google Shape;107;p7"/>
            <p:cNvCxnSpPr/>
            <p:nvPr/>
          </p:nvCxnSpPr>
          <p:spPr>
            <a:xfrm>
              <a:off x="2653" y="116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08" name="Google Shape;108;p7"/>
            <p:cNvCxnSpPr/>
            <p:nvPr/>
          </p:nvCxnSpPr>
          <p:spPr>
            <a:xfrm>
              <a:off x="521" y="116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09" name="Google Shape;109;p7"/>
            <p:cNvCxnSpPr/>
            <p:nvPr/>
          </p:nvCxnSpPr>
          <p:spPr>
            <a:xfrm>
              <a:off x="521" y="1162"/>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10" name="Google Shape;110;p7"/>
            <p:cNvCxnSpPr/>
            <p:nvPr/>
          </p:nvCxnSpPr>
          <p:spPr>
            <a:xfrm>
              <a:off x="521" y="1434"/>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11" name="Google Shape;111;p7"/>
          <p:cNvGrpSpPr/>
          <p:nvPr/>
        </p:nvGrpSpPr>
        <p:grpSpPr>
          <a:xfrm>
            <a:off x="827087" y="2420937"/>
            <a:ext cx="3384550" cy="476250"/>
            <a:chOff x="521" y="1525"/>
            <a:chExt cx="2132" cy="300"/>
          </a:xfrm>
        </p:grpSpPr>
        <p:sp>
          <p:nvSpPr>
            <p:cNvPr id="112" name="Google Shape;112;p7"/>
            <p:cNvSpPr txBox="1"/>
            <p:nvPr/>
          </p:nvSpPr>
          <p:spPr>
            <a:xfrm>
              <a:off x="521" y="1525"/>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مذكر</a:t>
              </a:r>
              <a:endParaRPr/>
            </a:p>
          </p:txBody>
        </p:sp>
        <p:cxnSp>
          <p:nvCxnSpPr>
            <p:cNvPr id="113" name="Google Shape;113;p7"/>
            <p:cNvCxnSpPr/>
            <p:nvPr/>
          </p:nvCxnSpPr>
          <p:spPr>
            <a:xfrm>
              <a:off x="2653" y="152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14" name="Google Shape;114;p7"/>
            <p:cNvCxnSpPr/>
            <p:nvPr/>
          </p:nvCxnSpPr>
          <p:spPr>
            <a:xfrm>
              <a:off x="521" y="152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15" name="Google Shape;115;p7"/>
            <p:cNvCxnSpPr/>
            <p:nvPr/>
          </p:nvCxnSpPr>
          <p:spPr>
            <a:xfrm>
              <a:off x="521" y="1525"/>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16" name="Google Shape;116;p7"/>
            <p:cNvCxnSpPr/>
            <p:nvPr/>
          </p:nvCxnSpPr>
          <p:spPr>
            <a:xfrm>
              <a:off x="521" y="1797"/>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17" name="Google Shape;117;p7"/>
          <p:cNvGrpSpPr/>
          <p:nvPr/>
        </p:nvGrpSpPr>
        <p:grpSpPr>
          <a:xfrm>
            <a:off x="827087" y="2997200"/>
            <a:ext cx="3384550" cy="476250"/>
            <a:chOff x="521" y="1888"/>
            <a:chExt cx="2132" cy="300"/>
          </a:xfrm>
        </p:grpSpPr>
        <p:sp>
          <p:nvSpPr>
            <p:cNvPr id="118" name="Google Shape;118;p7"/>
            <p:cNvSpPr txBox="1"/>
            <p:nvPr/>
          </p:nvSpPr>
          <p:spPr>
            <a:xfrm>
              <a:off x="521" y="1888"/>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مفرد</a:t>
              </a:r>
              <a:endParaRPr/>
            </a:p>
          </p:txBody>
        </p:sp>
        <p:cxnSp>
          <p:nvCxnSpPr>
            <p:cNvPr id="119" name="Google Shape;119;p7"/>
            <p:cNvCxnSpPr/>
            <p:nvPr/>
          </p:nvCxnSpPr>
          <p:spPr>
            <a:xfrm>
              <a:off x="2653" y="188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20" name="Google Shape;120;p7"/>
            <p:cNvCxnSpPr/>
            <p:nvPr/>
          </p:nvCxnSpPr>
          <p:spPr>
            <a:xfrm>
              <a:off x="521" y="188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21" name="Google Shape;121;p7"/>
            <p:cNvCxnSpPr/>
            <p:nvPr/>
          </p:nvCxnSpPr>
          <p:spPr>
            <a:xfrm>
              <a:off x="521" y="1888"/>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22" name="Google Shape;122;p7"/>
            <p:cNvCxnSpPr/>
            <p:nvPr/>
          </p:nvCxnSpPr>
          <p:spPr>
            <a:xfrm>
              <a:off x="521" y="2160"/>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23" name="Google Shape;123;p7"/>
          <p:cNvGrpSpPr/>
          <p:nvPr/>
        </p:nvGrpSpPr>
        <p:grpSpPr>
          <a:xfrm>
            <a:off x="827087" y="3573462"/>
            <a:ext cx="3384550" cy="476250"/>
            <a:chOff x="521" y="2251"/>
            <a:chExt cx="2132" cy="300"/>
          </a:xfrm>
        </p:grpSpPr>
        <p:sp>
          <p:nvSpPr>
            <p:cNvPr id="124" name="Google Shape;124;p7"/>
            <p:cNvSpPr txBox="1"/>
            <p:nvPr/>
          </p:nvSpPr>
          <p:spPr>
            <a:xfrm>
              <a:off x="521" y="2251"/>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منصوبة</a:t>
              </a:r>
              <a:endParaRPr/>
            </a:p>
          </p:txBody>
        </p:sp>
        <p:cxnSp>
          <p:nvCxnSpPr>
            <p:cNvPr id="125" name="Google Shape;125;p7"/>
            <p:cNvCxnSpPr/>
            <p:nvPr/>
          </p:nvCxnSpPr>
          <p:spPr>
            <a:xfrm>
              <a:off x="2653" y="2251"/>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26" name="Google Shape;126;p7"/>
            <p:cNvCxnSpPr/>
            <p:nvPr/>
          </p:nvCxnSpPr>
          <p:spPr>
            <a:xfrm>
              <a:off x="521" y="2251"/>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27" name="Google Shape;127;p7"/>
            <p:cNvCxnSpPr/>
            <p:nvPr/>
          </p:nvCxnSpPr>
          <p:spPr>
            <a:xfrm>
              <a:off x="521" y="2251"/>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28" name="Google Shape;128;p7"/>
            <p:cNvCxnSpPr/>
            <p:nvPr/>
          </p:nvCxnSpPr>
          <p:spPr>
            <a:xfrm>
              <a:off x="521" y="2523"/>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29" name="Google Shape;129;p7"/>
          <p:cNvGrpSpPr/>
          <p:nvPr/>
        </p:nvGrpSpPr>
        <p:grpSpPr>
          <a:xfrm>
            <a:off x="5435600" y="4168775"/>
            <a:ext cx="3384550" cy="701675"/>
            <a:chOff x="3424" y="2626"/>
            <a:chExt cx="2132" cy="442"/>
          </a:xfrm>
        </p:grpSpPr>
        <p:sp>
          <p:nvSpPr>
            <p:cNvPr id="130" name="Google Shape;130;p7"/>
            <p:cNvSpPr txBox="1"/>
            <p:nvPr/>
          </p:nvSpPr>
          <p:spPr>
            <a:xfrm>
              <a:off x="3424" y="2626"/>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الفائدة التي أضافتها هذه الكلمة إلى معنى الجملة</a:t>
              </a:r>
              <a:endParaRPr/>
            </a:p>
          </p:txBody>
        </p:sp>
        <p:cxnSp>
          <p:nvCxnSpPr>
            <p:cNvPr id="131" name="Google Shape;131;p7"/>
            <p:cNvCxnSpPr/>
            <p:nvPr/>
          </p:nvCxnSpPr>
          <p:spPr>
            <a:xfrm>
              <a:off x="5556" y="2626"/>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32" name="Google Shape;132;p7"/>
            <p:cNvCxnSpPr/>
            <p:nvPr/>
          </p:nvCxnSpPr>
          <p:spPr>
            <a:xfrm>
              <a:off x="3424" y="2626"/>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33" name="Google Shape;133;p7"/>
            <p:cNvCxnSpPr/>
            <p:nvPr/>
          </p:nvCxnSpPr>
          <p:spPr>
            <a:xfrm>
              <a:off x="3424" y="2626"/>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34" name="Google Shape;134;p7"/>
            <p:cNvCxnSpPr/>
            <p:nvPr/>
          </p:nvCxnSpPr>
          <p:spPr>
            <a:xfrm>
              <a:off x="3424" y="3068"/>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35" name="Google Shape;135;p7"/>
          <p:cNvGrpSpPr/>
          <p:nvPr/>
        </p:nvGrpSpPr>
        <p:grpSpPr>
          <a:xfrm>
            <a:off x="827087" y="4149725"/>
            <a:ext cx="3384550" cy="701675"/>
            <a:chOff x="521" y="2614"/>
            <a:chExt cx="2132" cy="442"/>
          </a:xfrm>
        </p:grpSpPr>
        <p:sp>
          <p:nvSpPr>
            <p:cNvPr id="136" name="Google Shape;136;p7"/>
            <p:cNvSpPr txBox="1"/>
            <p:nvPr/>
          </p:nvSpPr>
          <p:spPr>
            <a:xfrm>
              <a:off x="521" y="2614"/>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بينت حالة الفاعل ( نبيل ) وهيأته عند وقوع الفعل ( عَادَ )</a:t>
              </a:r>
              <a:endParaRPr/>
            </a:p>
          </p:txBody>
        </p:sp>
        <p:cxnSp>
          <p:nvCxnSpPr>
            <p:cNvPr id="137" name="Google Shape;137;p7"/>
            <p:cNvCxnSpPr/>
            <p:nvPr/>
          </p:nvCxnSpPr>
          <p:spPr>
            <a:xfrm>
              <a:off x="2653" y="2614"/>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38" name="Google Shape;138;p7"/>
            <p:cNvCxnSpPr/>
            <p:nvPr/>
          </p:nvCxnSpPr>
          <p:spPr>
            <a:xfrm>
              <a:off x="521" y="2614"/>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39" name="Google Shape;139;p7"/>
            <p:cNvCxnSpPr/>
            <p:nvPr/>
          </p:nvCxnSpPr>
          <p:spPr>
            <a:xfrm>
              <a:off x="521" y="2614"/>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40" name="Google Shape;140;p7"/>
            <p:cNvCxnSpPr/>
            <p:nvPr/>
          </p:nvCxnSpPr>
          <p:spPr>
            <a:xfrm>
              <a:off x="521" y="3056"/>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41" name="Google Shape;141;p7"/>
          <p:cNvGrpSpPr/>
          <p:nvPr/>
        </p:nvGrpSpPr>
        <p:grpSpPr>
          <a:xfrm>
            <a:off x="395287" y="5661025"/>
            <a:ext cx="8572499" cy="1101725"/>
            <a:chOff x="249" y="3566"/>
            <a:chExt cx="5400" cy="694"/>
          </a:xfrm>
        </p:grpSpPr>
        <p:sp>
          <p:nvSpPr>
            <p:cNvPr id="142" name="Google Shape;142;p7"/>
            <p:cNvSpPr txBox="1"/>
            <p:nvPr/>
          </p:nvSpPr>
          <p:spPr>
            <a:xfrm>
              <a:off x="249" y="3566"/>
              <a:ext cx="54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CC3300"/>
                </a:buClr>
                <a:buSzPts val="2800"/>
                <a:buFont typeface="Times New Roman"/>
                <a:buNone/>
              </a:pPr>
              <a:r>
                <a:rPr lang="en-US" sz="2800" b="1" i="0" u="none">
                  <a:solidFill>
                    <a:srgbClr val="CC3300"/>
                  </a:solidFill>
                  <a:latin typeface="Times New Roman"/>
                  <a:ea typeface="Times New Roman"/>
                  <a:cs typeface="Times New Roman"/>
                  <a:sym typeface="Times New Roman"/>
                </a:rPr>
                <a:t>نستنتج أن الحال</a:t>
              </a:r>
              <a:r>
                <a:rPr lang="en-US" sz="2800" b="1" i="0" u="none">
                  <a:solidFill>
                    <a:schemeClr val="dk2"/>
                  </a:solidFill>
                  <a:latin typeface="Times New Roman"/>
                  <a:ea typeface="Times New Roman"/>
                  <a:cs typeface="Times New Roman"/>
                  <a:sym typeface="Times New Roman"/>
                </a:rPr>
                <a:t> : </a:t>
              </a:r>
              <a:endParaRPr/>
            </a:p>
            <a:p>
              <a:pPr marL="0" marR="0" lvl="0" indent="0" algn="ctr" rtl="1">
                <a:lnSpc>
                  <a:spcPct val="100000"/>
                </a:lnSpc>
                <a:spcBef>
                  <a:spcPts val="640"/>
                </a:spcBef>
                <a:spcAft>
                  <a:spcPts val="0"/>
                </a:spcAft>
                <a:buClr>
                  <a:schemeClr val="dk2"/>
                </a:buClr>
                <a:buSzPts val="3200"/>
                <a:buFont typeface="Times New Roman"/>
                <a:buNone/>
              </a:pPr>
              <a:r>
                <a:rPr lang="en-US" sz="3200" b="1" i="0" u="none">
                  <a:solidFill>
                    <a:schemeClr val="dk2"/>
                  </a:solidFill>
                  <a:latin typeface="Times New Roman"/>
                  <a:ea typeface="Times New Roman"/>
                  <a:cs typeface="Times New Roman"/>
                  <a:sym typeface="Times New Roman"/>
                </a:rPr>
                <a:t>اسم نكرة منصوب يبين حالة أو هيئة صاحبه عند وقوع الفعل</a:t>
              </a:r>
              <a:endParaRPr/>
            </a:p>
          </p:txBody>
        </p:sp>
        <p:cxnSp>
          <p:nvCxnSpPr>
            <p:cNvPr id="143" name="Google Shape;143;p7"/>
            <p:cNvCxnSpPr/>
            <p:nvPr/>
          </p:nvCxnSpPr>
          <p:spPr>
            <a:xfrm>
              <a:off x="5602" y="3566"/>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144" name="Google Shape;144;p7"/>
            <p:cNvCxnSpPr/>
            <p:nvPr/>
          </p:nvCxnSpPr>
          <p:spPr>
            <a:xfrm>
              <a:off x="249" y="3566"/>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145" name="Google Shape;145;p7"/>
            <p:cNvCxnSpPr/>
            <p:nvPr/>
          </p:nvCxnSpPr>
          <p:spPr>
            <a:xfrm>
              <a:off x="249" y="3566"/>
              <a:ext cx="5400" cy="0"/>
            </a:xfrm>
            <a:prstGeom prst="straightConnector1">
              <a:avLst/>
            </a:prstGeom>
            <a:noFill/>
            <a:ln w="28575" cap="flat" cmpd="sng">
              <a:solidFill>
                <a:schemeClr val="dk1"/>
              </a:solidFill>
              <a:prstDash val="solid"/>
              <a:miter lim="800000"/>
              <a:headEnd type="none" w="med" len="med"/>
              <a:tailEnd type="none" w="med" len="med"/>
            </a:ln>
          </p:spPr>
        </p:cxnSp>
        <p:cxnSp>
          <p:nvCxnSpPr>
            <p:cNvPr id="146" name="Google Shape;146;p7"/>
            <p:cNvCxnSpPr/>
            <p:nvPr/>
          </p:nvCxnSpPr>
          <p:spPr>
            <a:xfrm>
              <a:off x="249" y="4260"/>
              <a:ext cx="54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47" name="Google Shape;147;p7"/>
          <p:cNvGrpSpPr/>
          <p:nvPr/>
        </p:nvGrpSpPr>
        <p:grpSpPr>
          <a:xfrm>
            <a:off x="5435600" y="5013325"/>
            <a:ext cx="3384550" cy="476250"/>
            <a:chOff x="3424" y="3158"/>
            <a:chExt cx="2132" cy="300"/>
          </a:xfrm>
        </p:grpSpPr>
        <p:sp>
          <p:nvSpPr>
            <p:cNvPr id="148" name="Google Shape;148;p7"/>
            <p:cNvSpPr txBox="1"/>
            <p:nvPr/>
          </p:nvSpPr>
          <p:spPr>
            <a:xfrm>
              <a:off x="3424" y="3158"/>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ماذا نسمي هذه الكلمة</a:t>
              </a:r>
              <a:endParaRPr/>
            </a:p>
          </p:txBody>
        </p:sp>
        <p:cxnSp>
          <p:nvCxnSpPr>
            <p:cNvPr id="149" name="Google Shape;149;p7"/>
            <p:cNvCxnSpPr/>
            <p:nvPr/>
          </p:nvCxnSpPr>
          <p:spPr>
            <a:xfrm>
              <a:off x="5556" y="315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50" name="Google Shape;150;p7"/>
            <p:cNvCxnSpPr/>
            <p:nvPr/>
          </p:nvCxnSpPr>
          <p:spPr>
            <a:xfrm>
              <a:off x="3424" y="315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51" name="Google Shape;151;p7"/>
            <p:cNvCxnSpPr/>
            <p:nvPr/>
          </p:nvCxnSpPr>
          <p:spPr>
            <a:xfrm>
              <a:off x="3424" y="3158"/>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52" name="Google Shape;152;p7"/>
            <p:cNvCxnSpPr/>
            <p:nvPr/>
          </p:nvCxnSpPr>
          <p:spPr>
            <a:xfrm>
              <a:off x="3424" y="3429"/>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53" name="Google Shape;153;p7"/>
          <p:cNvGrpSpPr/>
          <p:nvPr/>
        </p:nvGrpSpPr>
        <p:grpSpPr>
          <a:xfrm>
            <a:off x="827087" y="5013325"/>
            <a:ext cx="3384550" cy="476250"/>
            <a:chOff x="521" y="3158"/>
            <a:chExt cx="2132" cy="300"/>
          </a:xfrm>
        </p:grpSpPr>
        <p:sp>
          <p:nvSpPr>
            <p:cNvPr id="154" name="Google Shape;154;p7"/>
            <p:cNvSpPr txBox="1"/>
            <p:nvPr/>
          </p:nvSpPr>
          <p:spPr>
            <a:xfrm>
              <a:off x="521" y="3158"/>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CC3300"/>
                </a:buClr>
                <a:buSzPts val="2000"/>
                <a:buFont typeface="Times New Roman"/>
                <a:buNone/>
              </a:pPr>
              <a:r>
                <a:rPr lang="en-US" sz="2000" b="1" i="0" u="none">
                  <a:solidFill>
                    <a:srgbClr val="CC3300"/>
                  </a:solidFill>
                  <a:latin typeface="Times New Roman"/>
                  <a:ea typeface="Times New Roman"/>
                  <a:cs typeface="Times New Roman"/>
                  <a:sym typeface="Times New Roman"/>
                </a:rPr>
                <a:t>تسمى ( حالاً )</a:t>
              </a:r>
              <a:endParaRPr/>
            </a:p>
          </p:txBody>
        </p:sp>
        <p:cxnSp>
          <p:nvCxnSpPr>
            <p:cNvPr id="155" name="Google Shape;155;p7"/>
            <p:cNvCxnSpPr/>
            <p:nvPr/>
          </p:nvCxnSpPr>
          <p:spPr>
            <a:xfrm>
              <a:off x="2653" y="315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56" name="Google Shape;156;p7"/>
            <p:cNvCxnSpPr/>
            <p:nvPr/>
          </p:nvCxnSpPr>
          <p:spPr>
            <a:xfrm>
              <a:off x="521" y="315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57" name="Google Shape;157;p7"/>
            <p:cNvCxnSpPr/>
            <p:nvPr/>
          </p:nvCxnSpPr>
          <p:spPr>
            <a:xfrm>
              <a:off x="521" y="3158"/>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58" name="Google Shape;158;p7"/>
            <p:cNvCxnSpPr/>
            <p:nvPr/>
          </p:nvCxnSpPr>
          <p:spPr>
            <a:xfrm>
              <a:off x="521" y="3430"/>
              <a:ext cx="2100" cy="0"/>
            </a:xfrm>
            <a:prstGeom prst="straightConnector1">
              <a:avLst/>
            </a:prstGeom>
            <a:noFill/>
            <a:ln w="28575" cap="flat" cmpd="sng">
              <a:solidFill>
                <a:schemeClr val="dk1"/>
              </a:solidFill>
              <a:prstDash val="solid"/>
              <a:miter lim="800000"/>
              <a:headEnd type="none" w="med" len="med"/>
              <a:tailEnd type="none" w="med" len="med"/>
            </a:ln>
          </p:spPr>
        </p:cxn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36EFE50A-D9C4-4424-9F31-ADCB4D229413}"/>
              </a:ext>
            </a:extLst>
          </p:cNvPr>
          <p:cNvSpPr txBox="1"/>
          <p:nvPr/>
        </p:nvSpPr>
        <p:spPr>
          <a:xfrm>
            <a:off x="0" y="158820"/>
            <a:ext cx="9144000" cy="6063198"/>
          </a:xfrm>
          <a:prstGeom prst="rect">
            <a:avLst/>
          </a:prstGeom>
          <a:noFill/>
        </p:spPr>
        <p:txBody>
          <a:bodyPr wrap="square">
            <a:spAutoFit/>
          </a:bodyPr>
          <a:lstStyle/>
          <a:p>
            <a:pPr algn="r" rtl="1"/>
            <a:r>
              <a:rPr lang="ar-SA" sz="2000" b="1" i="0" dirty="0">
                <a:solidFill>
                  <a:srgbClr val="000080"/>
                </a:solidFill>
                <a:effectLst/>
                <a:latin typeface="Times New Roman" panose="02020603050405020304" pitchFamily="18" charset="0"/>
                <a:cs typeface="Simplified Arabic" panose="02020603050405020304" pitchFamily="18" charset="-78"/>
              </a:rPr>
              <a:t>3- </a:t>
            </a:r>
            <a:r>
              <a:rPr lang="ar-SA" sz="2400" b="1" i="0" dirty="0">
                <a:solidFill>
                  <a:srgbClr val="FF0000"/>
                </a:solidFill>
                <a:effectLst/>
                <a:latin typeface="Times New Roman" panose="02020603050405020304" pitchFamily="18" charset="0"/>
                <a:cs typeface="Simplified Arabic" panose="02020603050405020304" pitchFamily="18" charset="-78"/>
              </a:rPr>
              <a:t>أن تكون الحال دالة على ترتيب مثل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دخل الزائرون إلى غرفة المريض </a:t>
            </a:r>
            <a:r>
              <a:rPr lang="ar-SA" sz="2800" b="1" i="0" u="sng" dirty="0">
                <a:solidFill>
                  <a:srgbClr val="000080"/>
                </a:solidFill>
                <a:effectLst/>
                <a:latin typeface="Times New Roman" panose="02020603050405020304" pitchFamily="18" charset="0"/>
                <a:cs typeface="Simplified Arabic" panose="02020603050405020304" pitchFamily="18" charset="-78"/>
              </a:rPr>
              <a:t>واحداً</a:t>
            </a:r>
            <a:r>
              <a:rPr lang="ar-SA" sz="2800" b="1" i="0" dirty="0">
                <a:solidFill>
                  <a:srgbClr val="000080"/>
                </a:solidFill>
                <a:effectLst/>
                <a:latin typeface="Times New Roman" panose="02020603050405020304" pitchFamily="18" charset="0"/>
                <a:cs typeface="Simplified Arabic" panose="02020603050405020304" pitchFamily="18" charset="-78"/>
              </a:rPr>
              <a:t> واحداً وتؤول الحال (واحداً) الأولى بكلمة مرتبين المشتقة .</a:t>
            </a:r>
            <a:endParaRPr lang="ar-IQ" sz="2800" b="1" i="0" dirty="0">
              <a:solidFill>
                <a:srgbClr val="000080"/>
              </a:solidFill>
              <a:effectLst/>
              <a:latin typeface="Times New Roman" panose="02020603050405020304" pitchFamily="18" charset="0"/>
              <a:cs typeface="Simplified Arabic" panose="02020603050405020304" pitchFamily="18" charset="-78"/>
            </a:endParaRPr>
          </a:p>
          <a:p>
            <a:pPr algn="r" rtl="1"/>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ب) </a:t>
            </a:r>
            <a:r>
              <a:rPr lang="ar-SA" sz="2800" b="1" i="0" dirty="0">
                <a:solidFill>
                  <a:srgbClr val="FF0000"/>
                </a:solidFill>
                <a:effectLst/>
                <a:latin typeface="Times New Roman" panose="02020603050405020304" pitchFamily="18" charset="0"/>
                <a:cs typeface="Simplified Arabic" panose="02020603050405020304" pitchFamily="18" charset="-78"/>
              </a:rPr>
              <a:t>وأشهر أنواع الحال التي لا تؤول بمشتق هي </a:t>
            </a:r>
            <a:r>
              <a:rPr lang="ar-SA" sz="2800" b="1" i="0" dirty="0">
                <a:solidFill>
                  <a:srgbClr val="000080"/>
                </a:solidFill>
                <a:effectLst/>
                <a:latin typeface="Times New Roman" panose="02020603050405020304" pitchFamily="18" charset="0"/>
                <a:cs typeface="Simplified Arabic" panose="02020603050405020304" pitchFamily="18" charset="-78"/>
              </a:rPr>
              <a:t>:</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1- </a:t>
            </a:r>
            <a:r>
              <a:rPr lang="ar-SA" sz="2800" b="1" i="0" dirty="0">
                <a:solidFill>
                  <a:srgbClr val="FF0000"/>
                </a:solidFill>
                <a:effectLst/>
                <a:latin typeface="Times New Roman" panose="02020603050405020304" pitchFamily="18" charset="0"/>
                <a:cs typeface="Simplified Arabic" panose="02020603050405020304" pitchFamily="18" charset="-78"/>
              </a:rPr>
              <a:t>أن تدل الحال على شيء له سعر </a:t>
            </a:r>
            <a:r>
              <a:rPr lang="ar-SA" sz="2800" b="1" i="0" dirty="0">
                <a:solidFill>
                  <a:srgbClr val="000080"/>
                </a:solidFill>
                <a:effectLst/>
                <a:latin typeface="Times New Roman" panose="02020603050405020304" pitchFamily="18" charset="0"/>
                <a:cs typeface="Simplified Arabic" panose="02020603050405020304" pitchFamily="18" charset="-78"/>
              </a:rPr>
              <a:t>، مثل ما يُوزن ، أو يُقاسُ أو يُقَيًّمُ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مثل : باعَ العطارُ الكمّونَ </a:t>
            </a:r>
            <a:r>
              <a:rPr lang="ar-SA" sz="2800" b="1" i="0" u="sng" dirty="0">
                <a:solidFill>
                  <a:srgbClr val="000080"/>
                </a:solidFill>
                <a:effectLst/>
                <a:latin typeface="Times New Roman" panose="02020603050405020304" pitchFamily="18" charset="0"/>
                <a:cs typeface="Simplified Arabic" panose="02020603050405020304" pitchFamily="18" charset="-78"/>
              </a:rPr>
              <a:t>أوقيةً</a:t>
            </a:r>
            <a:r>
              <a:rPr lang="ar-SA" sz="2800" b="1" i="0" dirty="0">
                <a:solidFill>
                  <a:srgbClr val="000080"/>
                </a:solidFill>
                <a:effectLst/>
                <a:latin typeface="Times New Roman" panose="02020603050405020304" pitchFamily="18" charset="0"/>
                <a:cs typeface="Simplified Arabic" panose="02020603050405020304" pitchFamily="18" charset="-78"/>
              </a:rPr>
              <a:t> بدينار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ومثل : اشتريتُ الأرضَ </a:t>
            </a:r>
            <a:r>
              <a:rPr lang="ar-SA" sz="2800" b="1" i="0" u="sng" dirty="0">
                <a:solidFill>
                  <a:srgbClr val="000080"/>
                </a:solidFill>
                <a:effectLst/>
                <a:latin typeface="Times New Roman" panose="02020603050405020304" pitchFamily="18" charset="0"/>
                <a:cs typeface="Simplified Arabic" panose="02020603050405020304" pitchFamily="18" charset="-78"/>
              </a:rPr>
              <a:t>دونماً</a:t>
            </a:r>
            <a:r>
              <a:rPr lang="ar-SA" sz="2800" b="1" i="0" dirty="0">
                <a:solidFill>
                  <a:srgbClr val="000080"/>
                </a:solidFill>
                <a:effectLst/>
                <a:latin typeface="Times New Roman" panose="02020603050405020304" pitchFamily="18" charset="0"/>
                <a:cs typeface="Simplified Arabic" panose="02020603050405020304" pitchFamily="18" charset="-78"/>
              </a:rPr>
              <a:t> بألفِ دينار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ومثل : يُباعُ الوردُ </a:t>
            </a:r>
            <a:r>
              <a:rPr lang="ar-SA" sz="2800" b="1" i="0" u="sng" dirty="0">
                <a:solidFill>
                  <a:srgbClr val="000080"/>
                </a:solidFill>
                <a:effectLst/>
                <a:latin typeface="Times New Roman" panose="02020603050405020304" pitchFamily="18" charset="0"/>
                <a:cs typeface="Simplified Arabic" panose="02020603050405020304" pitchFamily="18" charset="-78"/>
              </a:rPr>
              <a:t>باقةً</a:t>
            </a:r>
            <a:r>
              <a:rPr lang="ar-SA" sz="2800" b="1" i="0" dirty="0">
                <a:solidFill>
                  <a:srgbClr val="000080"/>
                </a:solidFill>
                <a:effectLst/>
                <a:latin typeface="Times New Roman" panose="02020603050405020304" pitchFamily="18" charset="0"/>
                <a:cs typeface="Simplified Arabic" panose="02020603050405020304" pitchFamily="18" charset="-78"/>
              </a:rPr>
              <a:t> بثلاثةِ دنانير .</a:t>
            </a:r>
            <a:endParaRPr lang="ar-IQ" sz="2800" b="1" i="0" dirty="0">
              <a:solidFill>
                <a:srgbClr val="000080"/>
              </a:solidFill>
              <a:effectLst/>
              <a:latin typeface="Times New Roman" panose="02020603050405020304" pitchFamily="18" charset="0"/>
              <a:cs typeface="Simplified Arabic" panose="02020603050405020304" pitchFamily="18" charset="-78"/>
            </a:endParaRPr>
          </a:p>
          <a:p>
            <a:pPr algn="r" rtl="1"/>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2- </a:t>
            </a:r>
            <a:r>
              <a:rPr lang="ar-SA" sz="2800" b="1" i="0" dirty="0">
                <a:solidFill>
                  <a:srgbClr val="FF0000"/>
                </a:solidFill>
                <a:effectLst/>
                <a:latin typeface="Times New Roman" panose="02020603050405020304" pitchFamily="18" charset="0"/>
                <a:cs typeface="Simplified Arabic" panose="02020603050405020304" pitchFamily="18" charset="-78"/>
              </a:rPr>
              <a:t>أن تدل الحال على عدد </a:t>
            </a:r>
            <a:r>
              <a:rPr lang="ar-SA" sz="2800" b="1" i="0" dirty="0">
                <a:solidFill>
                  <a:srgbClr val="000080"/>
                </a:solidFill>
                <a:effectLst/>
                <a:latin typeface="Times New Roman" panose="02020603050405020304" pitchFamily="18" charset="0"/>
                <a:cs typeface="Simplified Arabic" panose="02020603050405020304" pitchFamily="18" charset="-78"/>
              </a:rPr>
              <a:t>مثل : قضيتُ مدةَ الجنديةِ </a:t>
            </a:r>
            <a:r>
              <a:rPr lang="ar-SA" sz="2800" b="1" i="0" u="sng" dirty="0">
                <a:solidFill>
                  <a:srgbClr val="000080"/>
                </a:solidFill>
                <a:effectLst/>
                <a:latin typeface="Times New Roman" panose="02020603050405020304" pitchFamily="18" charset="0"/>
                <a:cs typeface="Simplified Arabic" panose="02020603050405020304" pitchFamily="18" charset="-78"/>
              </a:rPr>
              <a:t>ثلاثَ</a:t>
            </a:r>
            <a:r>
              <a:rPr lang="ar-SA" sz="2800" b="1" i="0" dirty="0">
                <a:solidFill>
                  <a:srgbClr val="000080"/>
                </a:solidFill>
                <a:effectLst/>
                <a:latin typeface="Times New Roman" panose="02020603050405020304" pitchFamily="18" charset="0"/>
                <a:cs typeface="Simplified Arabic" panose="02020603050405020304" pitchFamily="18" charset="-78"/>
              </a:rPr>
              <a:t> سنين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فالأحوال الثلاثة (أوقيةً ، دونماً ، وباقةً ) جامدة غير مؤولة بمشتق .</a:t>
            </a:r>
            <a:endParaRPr lang="ar-SA" sz="2800" b="0" i="0" dirty="0">
              <a:solidFill>
                <a:srgbClr val="000000"/>
              </a:solidFill>
              <a:effectLst/>
              <a:latin typeface="Times New Roman" panose="02020603050405020304" pitchFamily="18" charset="0"/>
            </a:endParaRPr>
          </a:p>
          <a:p>
            <a:pPr algn="r"/>
            <a:br>
              <a:rPr lang="ar-SA" sz="2800" dirty="0"/>
            </a:br>
            <a:endParaRPr lang="en-US" sz="2800" dirty="0"/>
          </a:p>
        </p:txBody>
      </p:sp>
    </p:spTree>
    <p:extLst>
      <p:ext uri="{BB962C8B-B14F-4D97-AF65-F5344CB8AC3E}">
        <p14:creationId xmlns:p14="http://schemas.microsoft.com/office/powerpoint/2010/main" val="3844254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42A7EF0B-90D3-4B78-A390-6FFE8641A71E}"/>
              </a:ext>
            </a:extLst>
          </p:cNvPr>
          <p:cNvSpPr txBox="1"/>
          <p:nvPr/>
        </p:nvSpPr>
        <p:spPr>
          <a:xfrm>
            <a:off x="0" y="445168"/>
            <a:ext cx="9023684" cy="6986528"/>
          </a:xfrm>
          <a:prstGeom prst="rect">
            <a:avLst/>
          </a:prstGeom>
          <a:noFill/>
        </p:spPr>
        <p:txBody>
          <a:bodyPr wrap="square">
            <a:spAutoFit/>
          </a:bodyPr>
          <a:lstStyle/>
          <a:p>
            <a:pPr algn="r" rtl="1"/>
            <a:r>
              <a:rPr lang="ar-SA" sz="2800" b="1" i="0" dirty="0">
                <a:solidFill>
                  <a:srgbClr val="FF0000"/>
                </a:solidFill>
                <a:effectLst/>
                <a:latin typeface="Times New Roman" panose="02020603050405020304" pitchFamily="18" charset="0"/>
                <a:cs typeface="Simplified Arabic" panose="02020603050405020304" pitchFamily="18" charset="-78"/>
              </a:rPr>
              <a:t>3- أن تدل الحال على طورٍ فيه تفضيل </a:t>
            </a:r>
            <a:r>
              <a:rPr lang="ar-SA" sz="2800" b="1" i="0" dirty="0">
                <a:solidFill>
                  <a:srgbClr val="000080"/>
                </a:solidFill>
                <a:effectLst/>
                <a:latin typeface="Times New Roman" panose="02020603050405020304" pitchFamily="18" charset="0"/>
                <a:cs typeface="Simplified Arabic" panose="02020603050405020304" pitchFamily="18" charset="-78"/>
              </a:rPr>
              <a:t>مثل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التفاحُ </a:t>
            </a:r>
            <a:r>
              <a:rPr lang="ar-SA" sz="2800" b="1" i="0" u="sng" dirty="0">
                <a:solidFill>
                  <a:srgbClr val="000080"/>
                </a:solidFill>
                <a:effectLst/>
                <a:latin typeface="Times New Roman" panose="02020603050405020304" pitchFamily="18" charset="0"/>
                <a:cs typeface="Simplified Arabic" panose="02020603050405020304" pitchFamily="18" charset="-78"/>
              </a:rPr>
              <a:t>طازجاً</a:t>
            </a:r>
            <a:r>
              <a:rPr lang="ar-SA" sz="2800" b="1" i="0" dirty="0">
                <a:solidFill>
                  <a:srgbClr val="000080"/>
                </a:solidFill>
                <a:effectLst/>
                <a:latin typeface="Times New Roman" panose="02020603050405020304" pitchFamily="18" charset="0"/>
                <a:cs typeface="Simplified Arabic" panose="02020603050405020304" pitchFamily="18" charset="-78"/>
              </a:rPr>
              <a:t> خيرٌ منه </a:t>
            </a:r>
            <a:r>
              <a:rPr lang="ar-SA" sz="2800" b="1" i="0" u="sng" dirty="0">
                <a:solidFill>
                  <a:srgbClr val="000080"/>
                </a:solidFill>
                <a:effectLst/>
                <a:latin typeface="Times New Roman" panose="02020603050405020304" pitchFamily="18" charset="0"/>
                <a:cs typeface="Simplified Arabic" panose="02020603050405020304" pitchFamily="18" charset="-78"/>
              </a:rPr>
              <a:t>مربى</a:t>
            </a:r>
            <a:r>
              <a:rPr lang="ar-SA" sz="2800" b="1" i="0" dirty="0">
                <a:solidFill>
                  <a:srgbClr val="000080"/>
                </a:solidFill>
                <a:effectLst/>
                <a:latin typeface="Times New Roman" panose="02020603050405020304" pitchFamily="18" charset="0"/>
                <a:cs typeface="Simplified Arabic" panose="02020603050405020304" pitchFamily="18" charset="-78"/>
              </a:rPr>
              <a:t>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فكلمة (طازجا) و (مربى) هما حالان جامدتان غير مؤولتين بمشتق .</a:t>
            </a:r>
            <a:endParaRPr lang="ar-SA" sz="2800" b="0" i="0" dirty="0">
              <a:solidFill>
                <a:srgbClr val="000000"/>
              </a:solidFill>
              <a:effectLst/>
              <a:latin typeface="Times New Roman" panose="02020603050405020304" pitchFamily="18" charset="0"/>
            </a:endParaRPr>
          </a:p>
          <a:p>
            <a:pPr algn="r" rtl="1"/>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4- </a:t>
            </a:r>
            <a:r>
              <a:rPr lang="ar-SA" sz="2800" b="1" i="0" dirty="0">
                <a:solidFill>
                  <a:srgbClr val="FF0000"/>
                </a:solidFill>
                <a:effectLst/>
                <a:latin typeface="Times New Roman" panose="02020603050405020304" pitchFamily="18" charset="0"/>
                <a:cs typeface="Simplified Arabic" panose="02020603050405020304" pitchFamily="18" charset="-78"/>
              </a:rPr>
              <a:t>أن تكون الحال نوعاً من أنواع صاحبها المتعددة </a:t>
            </a:r>
            <a:r>
              <a:rPr lang="ar-SA" sz="2800" b="1" i="0" dirty="0">
                <a:solidFill>
                  <a:srgbClr val="000080"/>
                </a:solidFill>
                <a:effectLst/>
                <a:latin typeface="Times New Roman" panose="02020603050405020304" pitchFamily="18" charset="0"/>
                <a:cs typeface="Simplified Arabic" panose="02020603050405020304" pitchFamily="18" charset="-78"/>
              </a:rPr>
              <a:t>مثل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هذا مالك </a:t>
            </a:r>
            <a:r>
              <a:rPr lang="ar-SA" sz="2800" b="1" i="0" u="sng" dirty="0">
                <a:solidFill>
                  <a:srgbClr val="000080"/>
                </a:solidFill>
                <a:effectLst/>
                <a:latin typeface="Times New Roman" panose="02020603050405020304" pitchFamily="18" charset="0"/>
                <a:cs typeface="Simplified Arabic" panose="02020603050405020304" pitchFamily="18" charset="-78"/>
              </a:rPr>
              <a:t>ورقاً</a:t>
            </a:r>
            <a:r>
              <a:rPr lang="ar-SA" sz="2800" b="1" i="0" dirty="0">
                <a:solidFill>
                  <a:srgbClr val="000080"/>
                </a:solidFill>
                <a:effectLst/>
                <a:latin typeface="Times New Roman" panose="02020603050405020304" pitchFamily="18" charset="0"/>
                <a:cs typeface="Simplified Arabic" panose="02020603050405020304" pitchFamily="18" charset="-78"/>
              </a:rPr>
              <a:t>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فكلمة (ورقا) هي الحال الجامدة غير المؤولة بمشتق ، وصاحبها - مال - وله أنواع متعددة منها : الذهب والفضة والقطع النحاسية والفضية والورقية أيضاً .</a:t>
            </a:r>
            <a:endParaRPr lang="ar-SA" sz="2800" b="0" i="0" dirty="0">
              <a:solidFill>
                <a:srgbClr val="000000"/>
              </a:solidFill>
              <a:effectLst/>
              <a:latin typeface="Times New Roman" panose="02020603050405020304" pitchFamily="18" charset="0"/>
            </a:endParaRPr>
          </a:p>
          <a:p>
            <a:pPr algn="r" rtl="1"/>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FF0000"/>
                </a:solidFill>
                <a:effectLst/>
                <a:latin typeface="Times New Roman" panose="02020603050405020304" pitchFamily="18" charset="0"/>
                <a:cs typeface="Simplified Arabic" panose="02020603050405020304" pitchFamily="18" charset="-78"/>
              </a:rPr>
              <a:t>5- أن تكون الحال فرعاً من صاحبها </a:t>
            </a:r>
            <a:r>
              <a:rPr lang="ar-SA" sz="2800" b="1" i="0" dirty="0">
                <a:solidFill>
                  <a:srgbClr val="000080"/>
                </a:solidFill>
                <a:effectLst/>
                <a:latin typeface="Times New Roman" panose="02020603050405020304" pitchFamily="18" charset="0"/>
                <a:cs typeface="Simplified Arabic" panose="02020603050405020304" pitchFamily="18" charset="-78"/>
              </a:rPr>
              <a:t>:</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تدفأت بالصوف </a:t>
            </a:r>
            <a:r>
              <a:rPr lang="ar-SA" sz="2800" b="1" i="0" u="sng" dirty="0">
                <a:solidFill>
                  <a:srgbClr val="000080"/>
                </a:solidFill>
                <a:effectLst/>
                <a:latin typeface="Times New Roman" panose="02020603050405020304" pitchFamily="18" charset="0"/>
                <a:cs typeface="Simplified Arabic" panose="02020603050405020304" pitchFamily="18" charset="-78"/>
              </a:rPr>
              <a:t>معطفاً</a:t>
            </a:r>
            <a:r>
              <a:rPr lang="ar-SA" sz="2800" b="1" i="0" dirty="0">
                <a:solidFill>
                  <a:srgbClr val="000080"/>
                </a:solidFill>
                <a:effectLst/>
                <a:latin typeface="Times New Roman" panose="02020603050405020304" pitchFamily="18" charset="0"/>
                <a:cs typeface="Simplified Arabic" panose="02020603050405020304" pitchFamily="18" charset="-78"/>
              </a:rPr>
              <a:t> .</a:t>
            </a:r>
            <a:br>
              <a:rPr lang="ar-SA" sz="2800" b="1" i="0" dirty="0">
                <a:solidFill>
                  <a:srgbClr val="000080"/>
                </a:solidFill>
                <a:effectLst/>
                <a:latin typeface="Times New Roman" panose="02020603050405020304" pitchFamily="18" charset="0"/>
                <a:cs typeface="Simplified Arabic" panose="02020603050405020304" pitchFamily="18" charset="-78"/>
              </a:rPr>
            </a:br>
            <a:r>
              <a:rPr lang="ar-SA" sz="2800" b="1" i="0" dirty="0">
                <a:solidFill>
                  <a:srgbClr val="000080"/>
                </a:solidFill>
                <a:effectLst/>
                <a:latin typeface="Times New Roman" panose="02020603050405020304" pitchFamily="18" charset="0"/>
                <a:cs typeface="Simplified Arabic" panose="02020603050405020304" pitchFamily="18" charset="-78"/>
              </a:rPr>
              <a:t>فكلمة (معطفا) وهي الحال الجامدة غير المؤولة بمشتق فرع من صاحبها - الصوف -</a:t>
            </a:r>
            <a:endParaRPr lang="ar-SA" sz="2800" b="0" i="0" dirty="0">
              <a:solidFill>
                <a:srgbClr val="000000"/>
              </a:solidFill>
              <a:effectLst/>
              <a:latin typeface="Times New Roman" panose="02020603050405020304" pitchFamily="18" charset="0"/>
            </a:endParaRPr>
          </a:p>
          <a:p>
            <a:pPr algn="r"/>
            <a:br>
              <a:rPr lang="ar-SA" sz="2800" dirty="0"/>
            </a:br>
            <a:endParaRPr lang="en-US" sz="2800" dirty="0"/>
          </a:p>
        </p:txBody>
      </p:sp>
    </p:spTree>
    <p:extLst>
      <p:ext uri="{BB962C8B-B14F-4D97-AF65-F5344CB8AC3E}">
        <p14:creationId xmlns:p14="http://schemas.microsoft.com/office/powerpoint/2010/main" val="2325762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DFECF290-7663-4289-A164-9674E23D57D1}"/>
              </a:ext>
            </a:extLst>
          </p:cNvPr>
          <p:cNvSpPr txBox="1"/>
          <p:nvPr/>
        </p:nvSpPr>
        <p:spPr>
          <a:xfrm>
            <a:off x="0" y="0"/>
            <a:ext cx="9035716" cy="6370975"/>
          </a:xfrm>
          <a:prstGeom prst="rect">
            <a:avLst/>
          </a:prstGeom>
          <a:noFill/>
        </p:spPr>
        <p:txBody>
          <a:bodyPr wrap="square">
            <a:spAutoFit/>
          </a:bodyPr>
          <a:lstStyle/>
          <a:p>
            <a:pPr algn="r" rtl="1"/>
            <a:r>
              <a:rPr lang="ar-SA" sz="2400" b="1" i="0" dirty="0">
                <a:solidFill>
                  <a:srgbClr val="FF0000"/>
                </a:solidFill>
                <a:effectLst/>
                <a:latin typeface="Times New Roman" panose="02020603050405020304" pitchFamily="18" charset="0"/>
                <a:cs typeface="Simplified Arabic" panose="02020603050405020304" pitchFamily="18" charset="-78"/>
              </a:rPr>
              <a:t>6- أن تكون الحال هي الأصل وصاحبها الفرع </a:t>
            </a:r>
            <a:r>
              <a:rPr lang="ar-SA" sz="2400" b="1" i="0" dirty="0">
                <a:solidFill>
                  <a:srgbClr val="000080"/>
                </a:solidFill>
                <a:effectLst/>
                <a:latin typeface="Times New Roman" panose="02020603050405020304" pitchFamily="18" charset="0"/>
                <a:cs typeface="Simplified Arabic" panose="02020603050405020304" pitchFamily="18" charset="-78"/>
              </a:rPr>
              <a:t>مثل :</a:t>
            </a:r>
            <a:br>
              <a:rPr lang="ar-SA" sz="2400" b="1" i="0" dirty="0">
                <a:solidFill>
                  <a:srgbClr val="000080"/>
                </a:solidFill>
                <a:effectLst/>
                <a:latin typeface="Times New Roman" panose="02020603050405020304" pitchFamily="18" charset="0"/>
                <a:cs typeface="Simplified Arabic" panose="02020603050405020304" pitchFamily="18" charset="-78"/>
              </a:rPr>
            </a:br>
            <a:r>
              <a:rPr lang="ar-SA" sz="2400" b="1" i="0" dirty="0">
                <a:solidFill>
                  <a:srgbClr val="000080"/>
                </a:solidFill>
                <a:effectLst/>
                <a:latin typeface="Times New Roman" panose="02020603050405020304" pitchFamily="18" charset="0"/>
                <a:cs typeface="Simplified Arabic" panose="02020603050405020304" pitchFamily="18" charset="-78"/>
              </a:rPr>
              <a:t>اشتريت الخاتم </a:t>
            </a:r>
            <a:r>
              <a:rPr lang="ar-SA" sz="2400" b="1" i="0" u="sng" dirty="0">
                <a:solidFill>
                  <a:srgbClr val="000080"/>
                </a:solidFill>
                <a:effectLst/>
                <a:latin typeface="Times New Roman" panose="02020603050405020304" pitchFamily="18" charset="0"/>
                <a:cs typeface="Simplified Arabic" panose="02020603050405020304" pitchFamily="18" charset="-78"/>
              </a:rPr>
              <a:t>ذهباً</a:t>
            </a:r>
            <a:r>
              <a:rPr lang="ar-SA" sz="2400" b="1" i="0" dirty="0">
                <a:solidFill>
                  <a:srgbClr val="000080"/>
                </a:solidFill>
                <a:effectLst/>
                <a:latin typeface="Times New Roman" panose="02020603050405020304" pitchFamily="18" charset="0"/>
                <a:cs typeface="Simplified Arabic" panose="02020603050405020304" pitchFamily="18" charset="-78"/>
              </a:rPr>
              <a:t> .</a:t>
            </a:r>
            <a:br>
              <a:rPr lang="ar-SA" sz="2400" b="1" i="0" dirty="0">
                <a:solidFill>
                  <a:srgbClr val="000080"/>
                </a:solidFill>
                <a:effectLst/>
                <a:latin typeface="Times New Roman" panose="02020603050405020304" pitchFamily="18" charset="0"/>
                <a:cs typeface="Simplified Arabic" panose="02020603050405020304" pitchFamily="18" charset="-78"/>
              </a:rPr>
            </a:br>
            <a:r>
              <a:rPr lang="ar-SA" sz="2400" b="1" i="0" dirty="0">
                <a:solidFill>
                  <a:srgbClr val="000080"/>
                </a:solidFill>
                <a:effectLst/>
                <a:latin typeface="Times New Roman" panose="02020603050405020304" pitchFamily="18" charset="0"/>
                <a:cs typeface="Simplified Arabic" panose="02020603050405020304" pitchFamily="18" charset="-78"/>
              </a:rPr>
              <a:t>فكلمة (ذهبا) وهي الحال الجامدة غير المؤولة بمشتق هي أصل والخاتم فرع منها .</a:t>
            </a:r>
            <a:br>
              <a:rPr lang="ar-SA" sz="1800" b="1" i="0" dirty="0">
                <a:solidFill>
                  <a:srgbClr val="000080"/>
                </a:solidFill>
                <a:effectLst/>
                <a:latin typeface="Times New Roman" panose="02020603050405020304" pitchFamily="18" charset="0"/>
                <a:cs typeface="Simplified Arabic" panose="02020603050405020304" pitchFamily="18" charset="-78"/>
              </a:rPr>
            </a:br>
            <a:br>
              <a:rPr lang="ar-SA" sz="2400" b="1" i="0" dirty="0">
                <a:solidFill>
                  <a:srgbClr val="000080"/>
                </a:solidFill>
                <a:effectLst/>
                <a:latin typeface="Simplified Arabic" panose="02020603050405020304" pitchFamily="18" charset="-78"/>
                <a:cs typeface="Simplified Arabic" panose="02020603050405020304" pitchFamily="18" charset="-78"/>
              </a:rPr>
            </a:br>
            <a:r>
              <a:rPr lang="ar-SA" sz="2400" b="1" i="0" dirty="0">
                <a:solidFill>
                  <a:srgbClr val="FF0000"/>
                </a:solidFill>
                <a:effectLst/>
                <a:latin typeface="Simplified Arabic" panose="02020603050405020304" pitchFamily="18" charset="-78"/>
                <a:cs typeface="Simplified Arabic" panose="02020603050405020304" pitchFamily="18" charset="-78"/>
              </a:rPr>
              <a:t>الحال من حيث التنكير والتعريف</a:t>
            </a:r>
            <a:r>
              <a:rPr lang="ar-IQ" sz="2400" b="1" i="0" dirty="0">
                <a:solidFill>
                  <a:srgbClr val="FF0000"/>
                </a:solidFill>
                <a:effectLst/>
                <a:latin typeface="Simplified Arabic" panose="02020603050405020304" pitchFamily="18" charset="-78"/>
                <a:cs typeface="Simplified Arabic" panose="02020603050405020304" pitchFamily="18" charset="-78"/>
              </a:rPr>
              <a:t>:</a:t>
            </a:r>
            <a:br>
              <a:rPr lang="ar-SA" sz="2400" b="1" i="0" dirty="0">
                <a:solidFill>
                  <a:srgbClr val="000080"/>
                </a:solidFill>
                <a:effectLst/>
                <a:latin typeface="Simplified Arabic" panose="02020603050405020304" pitchFamily="18" charset="-78"/>
                <a:cs typeface="Simplified Arabic" panose="02020603050405020304" pitchFamily="18" charset="-78"/>
              </a:rPr>
            </a:br>
            <a:r>
              <a:rPr lang="ar-SA" sz="2400" b="1" i="0" dirty="0">
                <a:solidFill>
                  <a:srgbClr val="FF0000"/>
                </a:solidFill>
                <a:effectLst/>
                <a:latin typeface="Simplified Arabic" panose="02020603050405020304" pitchFamily="18" charset="-78"/>
                <a:cs typeface="Simplified Arabic" panose="02020603050405020304" pitchFamily="18" charset="-78"/>
              </a:rPr>
              <a:t>الأصل في الحال أن تكون نكرة </a:t>
            </a:r>
            <a:r>
              <a:rPr lang="ar-SA" sz="2400" b="1" i="0" dirty="0">
                <a:solidFill>
                  <a:srgbClr val="000000"/>
                </a:solidFill>
                <a:effectLst/>
                <a:latin typeface="Simplified Arabic" panose="02020603050405020304" pitchFamily="18" charset="-78"/>
                <a:cs typeface="Simplified Arabic" panose="02020603050405020304" pitchFamily="18" charset="-78"/>
              </a:rPr>
              <a:t>، كما مر في الأمثلة السابقة ، ولكنها قد وردت معرفةً في ألفاظ سمعت عن العرب ، فلا يقاس عليها ، ولا تجوز الزيادة فيها . ومع كون الحال في هذه الجملة المسموعة معرفة في اللفظ إلا أنها في المعرفة نكرة مثل :</a:t>
            </a:r>
            <a:br>
              <a:rPr lang="ar-SA" sz="2400" b="1" i="0" dirty="0">
                <a:solidFill>
                  <a:srgbClr val="000000"/>
                </a:solidFill>
                <a:effectLst/>
                <a:latin typeface="Simplified Arabic" panose="02020603050405020304" pitchFamily="18" charset="-78"/>
                <a:cs typeface="Simplified Arabic" panose="02020603050405020304" pitchFamily="18" charset="-78"/>
              </a:rPr>
            </a:br>
            <a:r>
              <a:rPr lang="ar-SA" sz="2400" b="1" i="0" dirty="0">
                <a:solidFill>
                  <a:srgbClr val="000000"/>
                </a:solidFill>
                <a:effectLst/>
                <a:latin typeface="Simplified Arabic" panose="02020603050405020304" pitchFamily="18" charset="-78"/>
                <a:cs typeface="Simplified Arabic" panose="02020603050405020304" pitchFamily="18" charset="-78"/>
              </a:rPr>
              <a:t>نظفتُ الحديقةَ </a:t>
            </a:r>
            <a:r>
              <a:rPr lang="ar-SA" sz="2400" b="1" i="0" u="sng" dirty="0">
                <a:solidFill>
                  <a:srgbClr val="000080"/>
                </a:solidFill>
                <a:effectLst/>
                <a:latin typeface="Simplified Arabic" panose="02020603050405020304" pitchFamily="18" charset="-78"/>
                <a:cs typeface="Simplified Arabic" panose="02020603050405020304" pitchFamily="18" charset="-78"/>
              </a:rPr>
              <a:t>وحد</a:t>
            </a:r>
            <a:r>
              <a:rPr lang="ar-SA" sz="2400" b="1" i="0" dirty="0">
                <a:solidFill>
                  <a:srgbClr val="000080"/>
                </a:solidFill>
                <a:effectLst/>
                <a:latin typeface="Simplified Arabic" panose="02020603050405020304" pitchFamily="18" charset="-78"/>
                <a:cs typeface="Simplified Arabic" panose="02020603050405020304" pitchFamily="18" charset="-78"/>
              </a:rPr>
              <a:t>ي .</a:t>
            </a:r>
            <a:br>
              <a:rPr lang="ar-SA" sz="2400" b="1" i="0" dirty="0">
                <a:solidFill>
                  <a:srgbClr val="000080"/>
                </a:solidFill>
                <a:effectLst/>
                <a:latin typeface="Simplified Arabic" panose="02020603050405020304" pitchFamily="18" charset="-78"/>
                <a:cs typeface="Simplified Arabic" panose="02020603050405020304" pitchFamily="18" charset="-78"/>
              </a:rPr>
            </a:br>
            <a:r>
              <a:rPr lang="ar-SA" sz="2400" b="1" i="0" dirty="0">
                <a:solidFill>
                  <a:srgbClr val="000080"/>
                </a:solidFill>
                <a:effectLst/>
                <a:latin typeface="Simplified Arabic" panose="02020603050405020304" pitchFamily="18" charset="-78"/>
                <a:cs typeface="Simplified Arabic" panose="02020603050405020304" pitchFamily="18" charset="-78"/>
              </a:rPr>
              <a:t>فالحال هي كلمة (وحد) وهي بإضافتها إلى ياء المتكلم اكتسبت التعريف شكلاً ، لكنها ظلت في معنى النكرة - وحيداً -</a:t>
            </a:r>
            <a:br>
              <a:rPr lang="ar-SA" sz="2400" b="1" i="0" dirty="0">
                <a:solidFill>
                  <a:srgbClr val="000080"/>
                </a:solidFill>
                <a:effectLst/>
                <a:latin typeface="Simplified Arabic" panose="02020603050405020304" pitchFamily="18" charset="-78"/>
                <a:cs typeface="Simplified Arabic" panose="02020603050405020304" pitchFamily="18" charset="-78"/>
              </a:rPr>
            </a:br>
            <a:r>
              <a:rPr lang="ar-SA" sz="2400" b="1" i="0" dirty="0">
                <a:solidFill>
                  <a:srgbClr val="000080"/>
                </a:solidFill>
                <a:effectLst/>
                <a:latin typeface="Simplified Arabic" panose="02020603050405020304" pitchFamily="18" charset="-78"/>
                <a:cs typeface="Simplified Arabic" panose="02020603050405020304" pitchFamily="18" charset="-78"/>
              </a:rPr>
              <a:t>ومثل ذلك رَجَعَ المسافرُ </a:t>
            </a:r>
            <a:r>
              <a:rPr lang="ar-SA" sz="2400" b="1" i="0" u="sng" dirty="0">
                <a:solidFill>
                  <a:srgbClr val="000080"/>
                </a:solidFill>
                <a:effectLst/>
                <a:latin typeface="Simplified Arabic" panose="02020603050405020304" pitchFamily="18" charset="-78"/>
                <a:cs typeface="Simplified Arabic" panose="02020603050405020304" pitchFamily="18" charset="-78"/>
              </a:rPr>
              <a:t>عودَ</a:t>
            </a:r>
            <a:r>
              <a:rPr lang="ar-SA" sz="2400" b="1" i="0" dirty="0">
                <a:solidFill>
                  <a:srgbClr val="000080"/>
                </a:solidFill>
                <a:effectLst/>
                <a:latin typeface="Simplified Arabic" panose="02020603050405020304" pitchFamily="18" charset="-78"/>
                <a:cs typeface="Simplified Arabic" panose="02020603050405020304" pitchFamily="18" charset="-78"/>
              </a:rPr>
              <a:t>ه على بدئه - أي عائداً من حيثُ أتى .</a:t>
            </a:r>
            <a:br>
              <a:rPr lang="ar-SA" sz="2400" b="1" i="0" dirty="0">
                <a:solidFill>
                  <a:srgbClr val="000080"/>
                </a:solidFill>
                <a:effectLst/>
                <a:latin typeface="Simplified Arabic" panose="02020603050405020304" pitchFamily="18" charset="-78"/>
                <a:cs typeface="Simplified Arabic" panose="02020603050405020304" pitchFamily="18" charset="-78"/>
              </a:rPr>
            </a:br>
            <a:r>
              <a:rPr lang="ar-SA" sz="2400" b="1" i="0" dirty="0">
                <a:solidFill>
                  <a:srgbClr val="000080"/>
                </a:solidFill>
                <a:effectLst/>
                <a:latin typeface="Simplified Arabic" panose="02020603050405020304" pitchFamily="18" charset="-78"/>
                <a:cs typeface="Simplified Arabic" panose="02020603050405020304" pitchFamily="18" charset="-78"/>
              </a:rPr>
              <a:t>فكلمة (عود) حال معرفة بإضافتها إلى الضمير - هاء الغائب - وهي مؤولة بمعنى النكرة (عائداً )</a:t>
            </a:r>
            <a:br>
              <a:rPr lang="ar-SA" sz="2400" b="1" i="0" dirty="0">
                <a:solidFill>
                  <a:srgbClr val="000080"/>
                </a:solidFill>
                <a:effectLst/>
                <a:latin typeface="Simplified Arabic" panose="02020603050405020304" pitchFamily="18" charset="-78"/>
                <a:cs typeface="Simplified Arabic" panose="02020603050405020304" pitchFamily="18" charset="-78"/>
              </a:rPr>
            </a:br>
            <a:r>
              <a:rPr lang="ar-SA" sz="2400" b="1" i="0" dirty="0">
                <a:solidFill>
                  <a:srgbClr val="000080"/>
                </a:solidFill>
                <a:effectLst/>
                <a:latin typeface="Simplified Arabic" panose="02020603050405020304" pitchFamily="18" charset="-78"/>
                <a:cs typeface="Simplified Arabic" panose="02020603050405020304" pitchFamily="18" charset="-78"/>
              </a:rPr>
              <a:t>ومما سُمِعَ أيضاً ادخلوا </a:t>
            </a:r>
            <a:r>
              <a:rPr lang="ar-SA" sz="2400" b="1" i="0" u="sng" dirty="0">
                <a:solidFill>
                  <a:srgbClr val="000080"/>
                </a:solidFill>
                <a:effectLst/>
                <a:latin typeface="Simplified Arabic" panose="02020603050405020304" pitchFamily="18" charset="-78"/>
                <a:cs typeface="Simplified Arabic" panose="02020603050405020304" pitchFamily="18" charset="-78"/>
              </a:rPr>
              <a:t>الأولَ</a:t>
            </a:r>
            <a:r>
              <a:rPr lang="ar-SA" sz="2400" b="1" i="0" dirty="0">
                <a:solidFill>
                  <a:srgbClr val="000080"/>
                </a:solidFill>
                <a:effectLst/>
                <a:latin typeface="Simplified Arabic" panose="02020603050405020304" pitchFamily="18" charset="-78"/>
                <a:cs typeface="Simplified Arabic" panose="02020603050405020304" pitchFamily="18" charset="-78"/>
              </a:rPr>
              <a:t> فالأولَ ، ومع أن (الأول) جاءت حالاً معرفة .</a:t>
            </a:r>
            <a:br>
              <a:rPr lang="ar-SA" sz="2400" b="1" i="0" dirty="0">
                <a:solidFill>
                  <a:srgbClr val="000080"/>
                </a:solidFill>
                <a:effectLst/>
                <a:latin typeface="Simplified Arabic" panose="02020603050405020304" pitchFamily="18" charset="-78"/>
                <a:cs typeface="Simplified Arabic" panose="02020603050405020304" pitchFamily="18" charset="-78"/>
              </a:rPr>
            </a:br>
            <a:r>
              <a:rPr lang="ar-SA" sz="2400" b="1" i="0" dirty="0">
                <a:solidFill>
                  <a:srgbClr val="000080"/>
                </a:solidFill>
                <a:effectLst/>
                <a:latin typeface="Simplified Arabic" panose="02020603050405020304" pitchFamily="18" charset="-78"/>
                <a:cs typeface="Simplified Arabic" panose="02020603050405020304" pitchFamily="18" charset="-78"/>
              </a:rPr>
              <a:t>لأنها تبدأ بلام التعريف ، فإنها نكرة في المعنى حيث تعني (مرتبين) .</a:t>
            </a:r>
            <a:endParaRPr lang="ar-SA" sz="2400" b="0" i="0" dirty="0">
              <a:solidFill>
                <a:srgbClr val="000000"/>
              </a:solidFill>
              <a:effectLst/>
              <a:latin typeface="Times New Roman" panose="02020603050405020304" pitchFamily="18" charset="0"/>
            </a:endParaRPr>
          </a:p>
          <a:p>
            <a:pPr algn="r" rtl="1"/>
            <a:r>
              <a:rPr lang="ar-SA" sz="2400" b="0" i="0" dirty="0">
                <a:solidFill>
                  <a:srgbClr val="000000"/>
                </a:solidFill>
                <a:effectLst/>
                <a:latin typeface="Times New Roman" panose="02020603050405020304" pitchFamily="18" charset="0"/>
              </a:rPr>
              <a:t> </a:t>
            </a:r>
          </a:p>
        </p:txBody>
      </p:sp>
    </p:spTree>
    <p:extLst>
      <p:ext uri="{BB962C8B-B14F-4D97-AF65-F5344CB8AC3E}">
        <p14:creationId xmlns:p14="http://schemas.microsoft.com/office/powerpoint/2010/main" val="2924129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6D7A9017-62B0-43B5-B98A-8CCA6834F2CB}"/>
              </a:ext>
            </a:extLst>
          </p:cNvPr>
          <p:cNvSpPr txBox="1"/>
          <p:nvPr/>
        </p:nvSpPr>
        <p:spPr>
          <a:xfrm>
            <a:off x="109182" y="0"/>
            <a:ext cx="9034818" cy="6501780"/>
          </a:xfrm>
          <a:prstGeom prst="rect">
            <a:avLst/>
          </a:prstGeom>
          <a:noFill/>
        </p:spPr>
        <p:txBody>
          <a:bodyPr wrap="square">
            <a:spAutoFit/>
          </a:bodyPr>
          <a:lstStyle/>
          <a:p>
            <a:pPr algn="r" rtl="1">
              <a:lnSpc>
                <a:spcPct val="150000"/>
              </a:lnSpc>
            </a:pPr>
            <a:r>
              <a:rPr lang="ar-SA" sz="2800" b="1" i="0" dirty="0">
                <a:solidFill>
                  <a:srgbClr val="333333"/>
                </a:solidFill>
                <a:effectLst/>
                <a:latin typeface="traditional Arabic" panose="02020603050405020304" pitchFamily="18" charset="-78"/>
                <a:cs typeface="traditional Arabic" panose="02020603050405020304" pitchFamily="18" charset="-78"/>
              </a:rPr>
              <a:t> </a:t>
            </a:r>
            <a:r>
              <a:rPr lang="ar-SA" sz="2800" b="1" i="0" dirty="0">
                <a:solidFill>
                  <a:srgbClr val="FF0000"/>
                </a:solidFill>
                <a:effectLst/>
                <a:latin typeface="traditional Arabic" panose="02020603050405020304" pitchFamily="18" charset="-78"/>
                <a:cs typeface="traditional Arabic" panose="02020603050405020304" pitchFamily="18" charset="-78"/>
              </a:rPr>
              <a:t>"الحال المؤكّدة".</a:t>
            </a:r>
            <a:br>
              <a:rPr lang="ar-SA" sz="2800" dirty="0"/>
            </a:br>
            <a:r>
              <a:rPr lang="ar-SA" sz="2800" b="1" i="0" dirty="0">
                <a:solidFill>
                  <a:srgbClr val="333333"/>
                </a:solidFill>
                <a:effectLst/>
                <a:latin typeface="traditional Arabic" panose="02020603050405020304" pitchFamily="18" charset="-78"/>
                <a:cs typeface="traditional Arabic" panose="02020603050405020304" pitchFamily="18" charset="-78"/>
              </a:rPr>
              <a:t>وهي الحال التي يُسْتفاد معناها بدونها، وهي ثلاثة أنواع:</a:t>
            </a:r>
            <a:br>
              <a:rPr lang="ar-SA" sz="2800" dirty="0"/>
            </a:br>
            <a:r>
              <a:rPr lang="ar-SA" sz="2800" b="1" i="0" dirty="0">
                <a:solidFill>
                  <a:srgbClr val="333333"/>
                </a:solidFill>
                <a:effectLst/>
                <a:latin typeface="traditional Arabic" panose="02020603050405020304" pitchFamily="18" charset="-78"/>
                <a:cs typeface="traditional Arabic" panose="02020603050405020304" pitchFamily="18" charset="-78"/>
              </a:rPr>
              <a:t>النوع الأول: </a:t>
            </a:r>
            <a:r>
              <a:rPr lang="ar-SA" sz="2800" b="1" i="0" dirty="0">
                <a:solidFill>
                  <a:srgbClr val="FF0000"/>
                </a:solidFill>
                <a:effectLst/>
                <a:latin typeface="traditional Arabic" panose="02020603050405020304" pitchFamily="18" charset="-78"/>
                <a:cs typeface="traditional Arabic" panose="02020603050405020304" pitchFamily="18" charset="-78"/>
              </a:rPr>
              <a:t>الحال المؤكّدة لعاملها</a:t>
            </a:r>
            <a:r>
              <a:rPr lang="ar-SA" sz="2800" b="1" i="0" dirty="0">
                <a:solidFill>
                  <a:srgbClr val="333333"/>
                </a:solidFill>
                <a:effectLst/>
                <a:latin typeface="traditional Arabic" panose="02020603050405020304" pitchFamily="18" charset="-78"/>
                <a:cs typeface="traditional Arabic" panose="02020603050405020304" pitchFamily="18" charset="-78"/>
              </a:rPr>
              <a:t>، وتكون:</a:t>
            </a:r>
            <a:br>
              <a:rPr lang="ar-SA" sz="2800" dirty="0"/>
            </a:br>
            <a:r>
              <a:rPr lang="ar-SA" sz="2800" b="1" i="0" dirty="0">
                <a:solidFill>
                  <a:srgbClr val="333333"/>
                </a:solidFill>
                <a:effectLst/>
                <a:latin typeface="traditional Arabic" panose="02020603050405020304" pitchFamily="18" charset="-78"/>
                <a:cs typeface="traditional Arabic" panose="02020603050405020304" pitchFamily="18" charset="-78"/>
              </a:rPr>
              <a:t>(1) </a:t>
            </a:r>
            <a:r>
              <a:rPr lang="ar-SA" sz="2800" b="1" i="0" dirty="0">
                <a:solidFill>
                  <a:srgbClr val="FF0000"/>
                </a:solidFill>
                <a:effectLst/>
                <a:latin typeface="traditional Arabic" panose="02020603050405020304" pitchFamily="18" charset="-78"/>
                <a:cs typeface="traditional Arabic" panose="02020603050405020304" pitchFamily="18" charset="-78"/>
              </a:rPr>
              <a:t>من لفظ العامل</a:t>
            </a:r>
            <a:r>
              <a:rPr lang="ar-SA" sz="2800" b="1" i="0" dirty="0">
                <a:solidFill>
                  <a:srgbClr val="333333"/>
                </a:solidFill>
                <a:effectLst/>
                <a:latin typeface="traditional Arabic" panose="02020603050405020304" pitchFamily="18" charset="-78"/>
                <a:cs typeface="traditional Arabic" panose="02020603050405020304" pitchFamily="18" charset="-78"/>
              </a:rPr>
              <a:t>، مثل: </a:t>
            </a:r>
            <a:r>
              <a:rPr lang="en-US" sz="2800" b="1" dirty="0">
                <a:solidFill>
                  <a:srgbClr val="333333"/>
                </a:solidFill>
                <a:latin typeface="traditional Arabic" panose="02020603050405020304" pitchFamily="18" charset="-78"/>
                <a:cs typeface="Ali_K_Alwand" pitchFamily="2" charset="-78"/>
                <a:sym typeface="AGA Arabesque" panose="05010101010101010101" pitchFamily="2" charset="2"/>
              </a:rPr>
              <a:t></a:t>
            </a:r>
            <a:r>
              <a:rPr lang="ar-SA" sz="2800" b="1" dirty="0">
                <a:solidFill>
                  <a:srgbClr val="333333"/>
                </a:solidFill>
                <a:latin typeface="traditional Arabic" panose="02020603050405020304" pitchFamily="18" charset="-78"/>
                <a:cs typeface="traditional Arabic" panose="02020603050405020304" pitchFamily="18" charset="-78"/>
              </a:rPr>
              <a:t>وَأَرْسَلْنَاك</a:t>
            </a:r>
            <a:r>
              <a:rPr lang="en-US" sz="2800" b="1" dirty="0">
                <a:solidFill>
                  <a:srgbClr val="333333"/>
                </a:solidFill>
                <a:latin typeface="traditional Arabic" panose="02020603050405020304" pitchFamily="18" charset="-78"/>
                <a:cs typeface="traditional Arabic" panose="02020603050405020304" pitchFamily="18" charset="-78"/>
              </a:rPr>
              <a:t>* </a:t>
            </a:r>
            <a:r>
              <a:rPr lang="ar-SA" sz="2800" b="1" dirty="0">
                <a:solidFill>
                  <a:srgbClr val="333333"/>
                </a:solidFill>
                <a:latin typeface="traditional Arabic" panose="02020603050405020304" pitchFamily="18" charset="-78"/>
                <a:cs typeface="traditional Arabic" panose="02020603050405020304" pitchFamily="18" charset="-78"/>
              </a:rPr>
              <a:t>لِلنَّاسِ </a:t>
            </a:r>
            <a:r>
              <a:rPr lang="ar-SA" sz="2800" b="1" dirty="0">
                <a:solidFill>
                  <a:srgbClr val="FF0000"/>
                </a:solidFill>
                <a:latin typeface="traditional Arabic" panose="02020603050405020304" pitchFamily="18" charset="-78"/>
                <a:cs typeface="traditional Arabic" panose="02020603050405020304" pitchFamily="18" charset="-78"/>
              </a:rPr>
              <a:t>رَسُولا</a:t>
            </a:r>
            <a:r>
              <a:rPr lang="ar-SA" sz="2800" b="1" dirty="0">
                <a:solidFill>
                  <a:srgbClr val="333333"/>
                </a:solidFill>
                <a:latin typeface="traditional Arabic" panose="02020603050405020304" pitchFamily="18" charset="-78"/>
                <a:cs typeface="traditional Arabic" panose="02020603050405020304" pitchFamily="18" charset="-78"/>
              </a:rPr>
              <a:t>ً</a:t>
            </a:r>
            <a:r>
              <a:rPr lang="en-US" sz="2800" b="1" dirty="0">
                <a:solidFill>
                  <a:srgbClr val="333333"/>
                </a:solidFill>
                <a:latin typeface="traditional Arabic" panose="02020603050405020304" pitchFamily="18" charset="-78"/>
                <a:cs typeface="Ali_K_Alwand" pitchFamily="2" charset="-78"/>
                <a:sym typeface="AGA Arabesque" panose="05010101010101010101" pitchFamily="2" charset="2"/>
              </a:rPr>
              <a:t></a:t>
            </a:r>
            <a:r>
              <a:rPr lang="ar-SA" sz="2800" b="1" i="0" dirty="0">
                <a:solidFill>
                  <a:srgbClr val="333333"/>
                </a:solidFill>
                <a:effectLst/>
                <a:latin typeface="traditional Arabic" panose="02020603050405020304" pitchFamily="18" charset="-78"/>
                <a:cs typeface="traditional Arabic" panose="02020603050405020304" pitchFamily="18" charset="-78"/>
              </a:rPr>
              <a:t>.</a:t>
            </a:r>
            <a:br>
              <a:rPr lang="ar-SA" sz="2800" dirty="0"/>
            </a:br>
            <a:r>
              <a:rPr lang="ar-SA" sz="2800" b="1" i="0" dirty="0">
                <a:solidFill>
                  <a:srgbClr val="333333"/>
                </a:solidFill>
                <a:effectLst/>
                <a:latin typeface="traditional Arabic" panose="02020603050405020304" pitchFamily="18" charset="-78"/>
                <a:cs typeface="traditional Arabic" panose="02020603050405020304" pitchFamily="18" charset="-78"/>
              </a:rPr>
              <a:t>(2) </a:t>
            </a:r>
            <a:r>
              <a:rPr lang="ar-SA" sz="2800" b="1" i="0" dirty="0">
                <a:solidFill>
                  <a:srgbClr val="FF0000"/>
                </a:solidFill>
                <a:effectLst/>
                <a:latin typeface="traditional Arabic" panose="02020603050405020304" pitchFamily="18" charset="-78"/>
                <a:cs typeface="traditional Arabic" panose="02020603050405020304" pitchFamily="18" charset="-78"/>
              </a:rPr>
              <a:t>أو من معنى العامل</a:t>
            </a:r>
            <a:r>
              <a:rPr lang="ar-SA" sz="2800" b="1" i="0" dirty="0">
                <a:solidFill>
                  <a:srgbClr val="333333"/>
                </a:solidFill>
                <a:effectLst/>
                <a:latin typeface="traditional Arabic" panose="02020603050405020304" pitchFamily="18" charset="-78"/>
                <a:cs typeface="traditional Arabic" panose="02020603050405020304" pitchFamily="18" charset="-78"/>
              </a:rPr>
              <a:t>، مثل: "مشَى الرَّجُل </a:t>
            </a:r>
            <a:r>
              <a:rPr lang="ar-SA" sz="2800" b="1" i="0" dirty="0">
                <a:solidFill>
                  <a:srgbClr val="FF0000"/>
                </a:solidFill>
                <a:effectLst/>
                <a:latin typeface="traditional Arabic" panose="02020603050405020304" pitchFamily="18" charset="-78"/>
                <a:cs typeface="traditional Arabic" panose="02020603050405020304" pitchFamily="18" charset="-78"/>
              </a:rPr>
              <a:t>سَيْراً</a:t>
            </a:r>
            <a:r>
              <a:rPr lang="ar-SA" sz="2800" b="1" i="0" dirty="0">
                <a:solidFill>
                  <a:srgbClr val="333333"/>
                </a:solidFill>
                <a:effectLst/>
                <a:latin typeface="traditional Arabic" panose="02020603050405020304" pitchFamily="18" charset="-78"/>
                <a:cs typeface="traditional Arabic" panose="02020603050405020304" pitchFamily="18" charset="-78"/>
              </a:rPr>
              <a:t>".</a:t>
            </a:r>
            <a:br>
              <a:rPr lang="ar-SA" sz="2800" dirty="0"/>
            </a:br>
            <a:r>
              <a:rPr lang="ar-SA" sz="2800" b="1" i="0" dirty="0">
                <a:solidFill>
                  <a:srgbClr val="333333"/>
                </a:solidFill>
                <a:effectLst/>
                <a:latin typeface="traditional Arabic" panose="02020603050405020304" pitchFamily="18" charset="-78"/>
                <a:cs typeface="traditional Arabic" panose="02020603050405020304" pitchFamily="18" charset="-78"/>
              </a:rPr>
              <a:t>النوع الثاني: </a:t>
            </a:r>
            <a:r>
              <a:rPr lang="ar-SA" sz="2800" b="1" i="0" dirty="0">
                <a:solidFill>
                  <a:srgbClr val="FF0000"/>
                </a:solidFill>
                <a:effectLst/>
                <a:latin typeface="traditional Arabic" panose="02020603050405020304" pitchFamily="18" charset="-78"/>
                <a:cs typeface="traditional Arabic" panose="02020603050405020304" pitchFamily="18" charset="-78"/>
              </a:rPr>
              <a:t>الحال المؤكّدة لصاحبها</a:t>
            </a:r>
            <a:r>
              <a:rPr lang="ar-SA" sz="2800" b="1" i="0" dirty="0">
                <a:solidFill>
                  <a:srgbClr val="333333"/>
                </a:solidFill>
                <a:effectLst/>
                <a:latin typeface="traditional Arabic" panose="02020603050405020304" pitchFamily="18" charset="-78"/>
                <a:cs typeface="traditional Arabic" panose="02020603050405020304" pitchFamily="18" charset="-78"/>
              </a:rPr>
              <a:t>، مثل قول الله عزَّ وجلَّ: {وَلَوْ </a:t>
            </a:r>
            <a:r>
              <a:rPr lang="ar-SA" sz="2800" b="1" i="0" dirty="0" err="1">
                <a:solidFill>
                  <a:srgbClr val="333333"/>
                </a:solidFill>
                <a:effectLst/>
                <a:latin typeface="traditional Arabic" panose="02020603050405020304" pitchFamily="18" charset="-78"/>
                <a:cs typeface="traditional Arabic" panose="02020603050405020304" pitchFamily="18" charset="-78"/>
              </a:rPr>
              <a:t>شَآءَ</a:t>
            </a:r>
            <a:r>
              <a:rPr lang="ar-SA" sz="2800" b="1" i="0" dirty="0">
                <a:solidFill>
                  <a:srgbClr val="333333"/>
                </a:solidFill>
                <a:effectLst/>
                <a:latin typeface="traditional Arabic" panose="02020603050405020304" pitchFamily="18" charset="-78"/>
                <a:cs typeface="traditional Arabic" panose="02020603050405020304" pitchFamily="18" charset="-78"/>
              </a:rPr>
              <a:t> رَبُّكَ لآمَنَ </a:t>
            </a:r>
            <a:r>
              <a:rPr lang="ar-SA" sz="2800" b="1" i="0" dirty="0">
                <a:solidFill>
                  <a:srgbClr val="FF0000"/>
                </a:solidFill>
                <a:effectLst/>
                <a:latin typeface="traditional Arabic" panose="02020603050405020304" pitchFamily="18" charset="-78"/>
                <a:cs typeface="traditional Arabic" panose="02020603050405020304" pitchFamily="18" charset="-78"/>
              </a:rPr>
              <a:t>مَن</a:t>
            </a:r>
            <a:r>
              <a:rPr lang="ar-SA" sz="2800" b="1" i="0" dirty="0">
                <a:solidFill>
                  <a:srgbClr val="333333"/>
                </a:solidFill>
                <a:effectLst/>
                <a:latin typeface="traditional Arabic" panose="02020603050405020304" pitchFamily="18" charset="-78"/>
                <a:cs typeface="traditional Arabic" panose="02020603050405020304" pitchFamily="18" charset="-78"/>
              </a:rPr>
              <a:t> فِي الأَرْضِ </a:t>
            </a:r>
            <a:r>
              <a:rPr lang="ar-SA" sz="2800" b="1" i="0" dirty="0">
                <a:solidFill>
                  <a:srgbClr val="FF0000"/>
                </a:solidFill>
                <a:effectLst/>
                <a:latin typeface="traditional Arabic" panose="02020603050405020304" pitchFamily="18" charset="-78"/>
                <a:cs typeface="traditional Arabic" panose="02020603050405020304" pitchFamily="18" charset="-78"/>
              </a:rPr>
              <a:t>كُلُّهُمْ جَمِيعاً</a:t>
            </a:r>
            <a:r>
              <a:rPr lang="ar-SA" sz="2800" b="1" i="0" dirty="0">
                <a:solidFill>
                  <a:srgbClr val="333333"/>
                </a:solidFill>
                <a:effectLst/>
                <a:latin typeface="traditional Arabic" panose="02020603050405020304" pitchFamily="18" charset="-78"/>
                <a:cs typeface="traditional Arabic" panose="02020603050405020304" pitchFamily="18" charset="-78"/>
              </a:rPr>
              <a:t>} [يونس:99].</a:t>
            </a:r>
            <a:br>
              <a:rPr lang="ar-SA" sz="2800" dirty="0"/>
            </a:br>
            <a:r>
              <a:rPr lang="ar-SA" sz="2800" b="1" i="0" dirty="0">
                <a:solidFill>
                  <a:srgbClr val="333333"/>
                </a:solidFill>
                <a:effectLst/>
                <a:latin typeface="traditional Arabic" panose="02020603050405020304" pitchFamily="18" charset="-78"/>
                <a:cs typeface="traditional Arabic" panose="02020603050405020304" pitchFamily="18" charset="-78"/>
              </a:rPr>
              <a:t>النوع الثالث: </a:t>
            </a:r>
            <a:r>
              <a:rPr lang="ar-SA" sz="2800" b="1" i="0" dirty="0">
                <a:solidFill>
                  <a:srgbClr val="FF0000"/>
                </a:solidFill>
                <a:effectLst/>
                <a:latin typeface="traditional Arabic" panose="02020603050405020304" pitchFamily="18" charset="-78"/>
                <a:cs typeface="traditional Arabic" panose="02020603050405020304" pitchFamily="18" charset="-78"/>
              </a:rPr>
              <a:t>الحال المؤكّدة لمضمون جملة</a:t>
            </a:r>
            <a:r>
              <a:rPr lang="ar-SA" sz="2800" b="1" i="0" dirty="0">
                <a:solidFill>
                  <a:srgbClr val="333333"/>
                </a:solidFill>
                <a:effectLst/>
                <a:latin typeface="traditional Arabic" panose="02020603050405020304" pitchFamily="18" charset="-78"/>
                <a:cs typeface="traditional Arabic" panose="02020603050405020304" pitchFamily="18" charset="-78"/>
              </a:rPr>
              <a:t>، مثل ما جاء في قول الله تعالى: {هَذِهِ نَاقَةُ اللَّهِ لَكُمْ آيَةً}. [الأعراف:73].</a:t>
            </a:r>
            <a:br>
              <a:rPr lang="ar-SA" sz="2800" dirty="0"/>
            </a:br>
            <a:r>
              <a:rPr lang="ar-SA" sz="2800" b="1" i="0" dirty="0">
                <a:solidFill>
                  <a:srgbClr val="333333"/>
                </a:solidFill>
                <a:effectLst/>
                <a:latin typeface="traditional Arabic" panose="02020603050405020304" pitchFamily="18" charset="-78"/>
                <a:cs typeface="traditional Arabic" panose="02020603050405020304" pitchFamily="18" charset="-78"/>
              </a:rPr>
              <a:t>والعامل في هذه الحال المؤكدة لمضمون جملة محذوفٌ مقدّر ذهناً بما يلائم الكلام في الجملة.</a:t>
            </a:r>
            <a:endParaRPr lang="en-US" sz="2800" dirty="0"/>
          </a:p>
        </p:txBody>
      </p:sp>
    </p:spTree>
    <p:extLst>
      <p:ext uri="{BB962C8B-B14F-4D97-AF65-F5344CB8AC3E}">
        <p14:creationId xmlns:p14="http://schemas.microsoft.com/office/powerpoint/2010/main" val="1528552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9D6CD3F1-BB49-46E2-95F6-436F1D7C2270}"/>
              </a:ext>
            </a:extLst>
          </p:cNvPr>
          <p:cNvSpPr txBox="1"/>
          <p:nvPr/>
        </p:nvSpPr>
        <p:spPr>
          <a:xfrm>
            <a:off x="136478" y="95534"/>
            <a:ext cx="9007522" cy="6124754"/>
          </a:xfrm>
          <a:prstGeom prst="rect">
            <a:avLst/>
          </a:prstGeom>
          <a:noFill/>
        </p:spPr>
        <p:txBody>
          <a:bodyPr wrap="square">
            <a:spAutoFit/>
          </a:bodyPr>
          <a:lstStyle/>
          <a:p>
            <a:pPr algn="r" rtl="1" fontAlgn="base"/>
            <a:r>
              <a:rPr lang="ar-SA" sz="2800" b="1" i="0" dirty="0">
                <a:solidFill>
                  <a:srgbClr val="FF0000"/>
                </a:solidFill>
                <a:effectLst/>
                <a:latin typeface="inherit"/>
              </a:rPr>
              <a:t>أمثلة على الحال من القرآن الكريم</a:t>
            </a:r>
            <a:endParaRPr lang="ar-SA" sz="2800" b="1" i="0" dirty="0">
              <a:solidFill>
                <a:srgbClr val="FF0000"/>
              </a:solidFill>
              <a:effectLst/>
              <a:latin typeface="Open Sans" panose="020B0604020202020204" pitchFamily="34" charset="0"/>
            </a:endParaRPr>
          </a:p>
          <a:p>
            <a:pPr algn="r" rtl="1" fontAlgn="base"/>
            <a:r>
              <a:rPr lang="ar-SA" sz="2800" b="0" i="0" dirty="0">
                <a:solidFill>
                  <a:srgbClr val="000000"/>
                </a:solidFill>
                <a:effectLst/>
                <a:latin typeface="Open Sans" panose="020B0604020202020204" pitchFamily="34" charset="0"/>
              </a:rPr>
              <a:t>لما كان </a:t>
            </a:r>
            <a:r>
              <a:rPr lang="ar-SA" sz="2800" b="0" i="0" u="none" strike="noStrike" dirty="0">
                <a:solidFill>
                  <a:srgbClr val="FF0000"/>
                </a:solidFill>
                <a:effectLst/>
                <a:latin typeface="Open Sans" panose="020B0604020202020204" pitchFamily="34" charset="0"/>
                <a:hlinkClick r:id="rId2" tooltip="الحال مفهومه وأنواعه">
                  <a:extLst>
                    <a:ext uri="{A12FA001-AC4F-418D-AE19-62706E023703}">
                      <ahyp:hlinkClr xmlns:ahyp="http://schemas.microsoft.com/office/drawing/2018/hyperlinkcolor" val="tx"/>
                    </a:ext>
                  </a:extLst>
                </a:hlinkClick>
              </a:rPr>
              <a:t>الحال</a:t>
            </a:r>
            <a:r>
              <a:rPr lang="ar-SA" sz="2800" b="0" i="0" dirty="0">
                <a:solidFill>
                  <a:srgbClr val="000000"/>
                </a:solidFill>
                <a:effectLst/>
                <a:latin typeface="Open Sans" panose="020B0604020202020204" pitchFamily="34" charset="0"/>
              </a:rPr>
              <a:t> اسمًا منصوبًا فإن هذا يعني أنه يأتي على أشكال وصور متعددة، وما هو موجود من أمثلة على الحال في القرآن الكريم يؤكد هذا الكلام، إذ يجد الباحث عن الأمثلة على الحال من القرآن الكريم أشكالَ الحال المختلفة، سواء كان </a:t>
            </a:r>
            <a:r>
              <a:rPr lang="ar-SA" sz="2800" b="0" i="0" dirty="0">
                <a:solidFill>
                  <a:srgbClr val="FF0000"/>
                </a:solidFill>
                <a:effectLst/>
                <a:latin typeface="Open Sans" panose="020B0604020202020204" pitchFamily="34" charset="0"/>
              </a:rPr>
              <a:t>مفردًا</a:t>
            </a:r>
            <a:r>
              <a:rPr lang="ar-SA" sz="2800" b="0" i="0" dirty="0">
                <a:solidFill>
                  <a:srgbClr val="000000"/>
                </a:solidFill>
                <a:effectLst/>
                <a:latin typeface="Open Sans" panose="020B0604020202020204" pitchFamily="34" charset="0"/>
              </a:rPr>
              <a:t> أم </a:t>
            </a:r>
            <a:r>
              <a:rPr lang="ar-SA" sz="2800" b="0" i="0" dirty="0">
                <a:solidFill>
                  <a:srgbClr val="FF0000"/>
                </a:solidFill>
                <a:effectLst/>
                <a:latin typeface="Open Sans" panose="020B0604020202020204" pitchFamily="34" charset="0"/>
              </a:rPr>
              <a:t>جملةً</a:t>
            </a:r>
            <a:r>
              <a:rPr lang="ar-SA" sz="2800" b="0" i="0" dirty="0">
                <a:solidFill>
                  <a:srgbClr val="000000"/>
                </a:solidFill>
                <a:effectLst/>
                <a:latin typeface="Open Sans" panose="020B0604020202020204" pitchFamily="34" charset="0"/>
              </a:rPr>
              <a:t>، أم </a:t>
            </a:r>
            <a:r>
              <a:rPr lang="ar-SA" sz="2800" b="0" i="0" u="none" strike="noStrike" dirty="0">
                <a:solidFill>
                  <a:srgbClr val="FF0000"/>
                </a:solidFill>
                <a:effectLst/>
                <a:latin typeface="Open Sans" panose="020B0604020202020204" pitchFamily="34" charset="0"/>
                <a:hlinkClick r:id="rId2" tooltip="ما هي شبه الجملة في اللغة العربية">
                  <a:extLst>
                    <a:ext uri="{A12FA001-AC4F-418D-AE19-62706E023703}">
                      <ahyp:hlinkClr xmlns:ahyp="http://schemas.microsoft.com/office/drawing/2018/hyperlinkcolor" val="tx"/>
                    </a:ext>
                  </a:extLst>
                </a:hlinkClick>
              </a:rPr>
              <a:t>شبه جملة</a:t>
            </a:r>
            <a:r>
              <a:rPr lang="ar-SA" sz="2800" b="0" i="0" dirty="0">
                <a:solidFill>
                  <a:srgbClr val="000000"/>
                </a:solidFill>
                <a:effectLst/>
                <a:latin typeface="Open Sans" panose="020B0604020202020204" pitchFamily="34" charset="0"/>
              </a:rPr>
              <a:t>، ومما ورد في القرآن الكريم حالًا:</a:t>
            </a:r>
          </a:p>
          <a:p>
            <a:pPr algn="r" rtl="1" fontAlgn="base">
              <a:buFont typeface="Arial" panose="020B0604020202020204" pitchFamily="34" charset="0"/>
              <a:buChar char="•"/>
            </a:pPr>
            <a:r>
              <a:rPr lang="ar-SA" sz="2800" b="1" i="0" dirty="0">
                <a:solidFill>
                  <a:srgbClr val="FF0000"/>
                </a:solidFill>
                <a:effectLst/>
                <a:latin typeface="inherit"/>
              </a:rPr>
              <a:t>مفردًا:</a:t>
            </a:r>
            <a:r>
              <a:rPr lang="ar-SA" sz="2800" b="0" i="0" dirty="0">
                <a:solidFill>
                  <a:srgbClr val="FF0000"/>
                </a:solidFill>
                <a:effectLst/>
                <a:latin typeface="Open Sans" panose="020B0604020202020204" pitchFamily="34" charset="0"/>
              </a:rPr>
              <a:t> </a:t>
            </a:r>
            <a:r>
              <a:rPr lang="ar-SA" sz="2800" b="0" i="0" dirty="0">
                <a:solidFill>
                  <a:srgbClr val="000000"/>
                </a:solidFill>
                <a:effectLst/>
                <a:latin typeface="Open Sans" panose="020B0604020202020204" pitchFamily="34" charset="0"/>
              </a:rPr>
              <a:t>قوله تعالى: {وَاضْمُمْ يَدَكَ </a:t>
            </a:r>
            <a:r>
              <a:rPr lang="ar-SA" sz="2800" b="0" i="0" dirty="0" err="1">
                <a:solidFill>
                  <a:srgbClr val="000000"/>
                </a:solidFill>
                <a:effectLst/>
                <a:latin typeface="Open Sans" panose="020B0604020202020204" pitchFamily="34" charset="0"/>
              </a:rPr>
              <a:t>إِلَىٰ</a:t>
            </a:r>
            <a:r>
              <a:rPr lang="ar-SA" sz="2800" b="0" i="0" dirty="0">
                <a:solidFill>
                  <a:srgbClr val="000000"/>
                </a:solidFill>
                <a:effectLst/>
                <a:latin typeface="Open Sans" panose="020B0604020202020204" pitchFamily="34" charset="0"/>
              </a:rPr>
              <a:t> جَنَاحِكَ تَخْرُجْ </a:t>
            </a:r>
            <a:r>
              <a:rPr lang="ar-SA" sz="2800" b="0" i="0" dirty="0">
                <a:solidFill>
                  <a:srgbClr val="FF0000"/>
                </a:solidFill>
                <a:effectLst/>
                <a:latin typeface="Open Sans" panose="020B0604020202020204" pitchFamily="34" charset="0"/>
              </a:rPr>
              <a:t>بَيْضَاءَ</a:t>
            </a:r>
            <a:r>
              <a:rPr lang="ar-SA" sz="2800" b="0" i="0" dirty="0">
                <a:solidFill>
                  <a:srgbClr val="000000"/>
                </a:solidFill>
                <a:effectLst/>
                <a:latin typeface="Open Sans" panose="020B0604020202020204" pitchFamily="34" charset="0"/>
              </a:rPr>
              <a:t> مِنْ غَيْرِ سُوءٍ آيَةً </a:t>
            </a:r>
            <a:r>
              <a:rPr lang="ar-SA" sz="2800" b="0" i="0" dirty="0" err="1">
                <a:solidFill>
                  <a:srgbClr val="000000"/>
                </a:solidFill>
                <a:effectLst/>
                <a:latin typeface="Open Sans" panose="020B0604020202020204" pitchFamily="34" charset="0"/>
              </a:rPr>
              <a:t>أُخْرَىٰ</a:t>
            </a:r>
            <a:r>
              <a:rPr lang="ar-SA" sz="2800" b="0" i="0" dirty="0">
                <a:solidFill>
                  <a:srgbClr val="000000"/>
                </a:solidFill>
                <a:effectLst/>
                <a:latin typeface="Open Sans" panose="020B0604020202020204" pitchFamily="34" charset="0"/>
              </a:rPr>
              <a:t>}</a:t>
            </a:r>
            <a:r>
              <a:rPr lang="ar-IQ" sz="2800" b="0" i="0" baseline="30000" dirty="0">
                <a:solidFill>
                  <a:srgbClr val="000000"/>
                </a:solidFill>
                <a:effectLst/>
                <a:latin typeface="inherit"/>
              </a:rPr>
              <a:t> </a:t>
            </a:r>
            <a:r>
              <a:rPr lang="ar-SA" sz="2800" b="0" i="0" dirty="0">
                <a:solidFill>
                  <a:srgbClr val="000000"/>
                </a:solidFill>
                <a:effectLst/>
                <a:latin typeface="Open Sans" panose="020B0604020202020204" pitchFamily="34" charset="0"/>
              </a:rPr>
              <a:t>كلمة بيضاء الواردة في الآية هي حال منصوبة، وصاحب الحال هو اليد، وقد بينت كلمة بيضاء هيئة صاحبها.</a:t>
            </a:r>
          </a:p>
          <a:p>
            <a:pPr algn="r" rtl="1" fontAlgn="base">
              <a:buFont typeface="Arial" panose="020B0604020202020204" pitchFamily="34" charset="0"/>
              <a:buChar char="•"/>
            </a:pPr>
            <a:r>
              <a:rPr lang="ar-SA" sz="2800" b="1" i="0" dirty="0">
                <a:solidFill>
                  <a:srgbClr val="FF0000"/>
                </a:solidFill>
                <a:effectLst/>
                <a:latin typeface="inherit"/>
              </a:rPr>
              <a:t>جملة فعلية:</a:t>
            </a:r>
            <a:r>
              <a:rPr lang="ar-SA" sz="2800" b="0" i="0" dirty="0">
                <a:solidFill>
                  <a:srgbClr val="FF0000"/>
                </a:solidFill>
                <a:effectLst/>
                <a:latin typeface="Open Sans" panose="020B0604020202020204" pitchFamily="34" charset="0"/>
              </a:rPr>
              <a:t> </a:t>
            </a:r>
            <a:r>
              <a:rPr lang="ar-SA" sz="2800" b="0" i="0" dirty="0">
                <a:solidFill>
                  <a:srgbClr val="000000"/>
                </a:solidFill>
                <a:effectLst/>
                <a:latin typeface="Open Sans" panose="020B0604020202020204" pitchFamily="34" charset="0"/>
              </a:rPr>
              <a:t>ومن أمثلة الجملة الفعلية قوله تعالى: {وَجَاءُوا أَبَاهُمْ عِشَاءً </a:t>
            </a:r>
            <a:r>
              <a:rPr lang="ar-SA" sz="2800" b="0" i="0" dirty="0">
                <a:solidFill>
                  <a:srgbClr val="FF0000"/>
                </a:solidFill>
                <a:effectLst/>
                <a:latin typeface="Open Sans" panose="020B0604020202020204" pitchFamily="34" charset="0"/>
              </a:rPr>
              <a:t>يَبْكُونَ</a:t>
            </a:r>
            <a:r>
              <a:rPr lang="ar-SA" sz="2800" b="0" i="0" dirty="0">
                <a:solidFill>
                  <a:srgbClr val="000000"/>
                </a:solidFill>
                <a:effectLst/>
                <a:latin typeface="Open Sans" panose="020B0604020202020204" pitchFamily="34" charset="0"/>
              </a:rPr>
              <a:t>} الحال في الآية هو جملة "يبكون" وهذه الجملة هي التي بينت هيئة صاحب الحال وهم أخوة يوسف.</a:t>
            </a:r>
          </a:p>
          <a:p>
            <a:pPr algn="r" rtl="1" fontAlgn="base">
              <a:buFont typeface="Arial" panose="020B0604020202020204" pitchFamily="34" charset="0"/>
              <a:buChar char="•"/>
            </a:pPr>
            <a:r>
              <a:rPr lang="ar-SA" sz="2800" b="1" i="0" dirty="0">
                <a:solidFill>
                  <a:srgbClr val="FF0000"/>
                </a:solidFill>
                <a:effectLst/>
                <a:latin typeface="inherit"/>
              </a:rPr>
              <a:t>جملة اسمية:</a:t>
            </a:r>
            <a:r>
              <a:rPr lang="ar-SA" sz="2800" b="0" i="0" dirty="0">
                <a:solidFill>
                  <a:srgbClr val="FF0000"/>
                </a:solidFill>
                <a:effectLst/>
                <a:latin typeface="Open Sans" panose="020B0604020202020204" pitchFamily="34" charset="0"/>
              </a:rPr>
              <a:t> </a:t>
            </a:r>
            <a:r>
              <a:rPr lang="ar-SA" sz="2800" b="0" i="0" dirty="0">
                <a:solidFill>
                  <a:srgbClr val="000000"/>
                </a:solidFill>
                <a:effectLst/>
                <a:latin typeface="Open Sans" panose="020B0604020202020204" pitchFamily="34" charset="0"/>
              </a:rPr>
              <a:t>أما مثال الجملة الاسمية فقد ورد في الآية الكريمة: {مَا يَنظُرُونَ إِلَّا صَيْحَةً وَاحِدَةً تَأْخُذُهُمْ </a:t>
            </a:r>
            <a:r>
              <a:rPr lang="ar-SA" sz="2800" b="0" i="0" dirty="0">
                <a:solidFill>
                  <a:srgbClr val="FF0000"/>
                </a:solidFill>
                <a:effectLst/>
                <a:latin typeface="Open Sans" panose="020B0604020202020204" pitchFamily="34" charset="0"/>
              </a:rPr>
              <a:t>وَهُمْ يَخِصِّمُونَ</a:t>
            </a:r>
            <a:r>
              <a:rPr lang="ar-IQ" sz="2800" b="0" i="0" dirty="0">
                <a:solidFill>
                  <a:srgbClr val="FF0000"/>
                </a:solidFill>
                <a:effectLst/>
                <a:latin typeface="Open Sans" panose="020B0604020202020204" pitchFamily="34" charset="0"/>
              </a:rPr>
              <a:t>) </a:t>
            </a:r>
            <a:r>
              <a:rPr lang="ar-SA" sz="2800" b="0" i="0" dirty="0">
                <a:solidFill>
                  <a:srgbClr val="000000"/>
                </a:solidFill>
                <a:effectLst/>
                <a:latin typeface="Open Sans" panose="020B0604020202020204" pitchFamily="34" charset="0"/>
              </a:rPr>
              <a:t>جاءت الجملة الاسمية "هم يخصمون" في محل نصب حال، وقد سُبقت بواو الحال.</a:t>
            </a:r>
          </a:p>
        </p:txBody>
      </p:sp>
    </p:spTree>
    <p:extLst>
      <p:ext uri="{BB962C8B-B14F-4D97-AF65-F5344CB8AC3E}">
        <p14:creationId xmlns:p14="http://schemas.microsoft.com/office/powerpoint/2010/main" val="1807254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7C6D4F-F164-43B2-917E-DDF48A75AD74}"/>
              </a:ext>
            </a:extLst>
          </p:cNvPr>
          <p:cNvSpPr txBox="1"/>
          <p:nvPr/>
        </p:nvSpPr>
        <p:spPr>
          <a:xfrm>
            <a:off x="0" y="754742"/>
            <a:ext cx="9144000" cy="6001643"/>
          </a:xfrm>
          <a:prstGeom prst="rect">
            <a:avLst/>
          </a:prstGeom>
          <a:noFill/>
        </p:spPr>
        <p:txBody>
          <a:bodyPr wrap="square">
            <a:spAutoFit/>
          </a:bodyPr>
          <a:lstStyle/>
          <a:p>
            <a:pPr algn="r" rtl="1"/>
            <a:r>
              <a:rPr lang="ar-SA" sz="3200" b="0" i="0" dirty="0">
                <a:solidFill>
                  <a:srgbClr val="000000"/>
                </a:solidFill>
                <a:effectLst/>
                <a:latin typeface="+mj-lt"/>
              </a:rPr>
              <a:t>يحذف </a:t>
            </a:r>
            <a:r>
              <a:rPr lang="ar-SA" sz="3200" b="0" i="0" dirty="0">
                <a:solidFill>
                  <a:srgbClr val="FF0000"/>
                </a:solidFill>
                <a:effectLst/>
                <a:latin typeface="+mj-lt"/>
              </a:rPr>
              <a:t>عامل الحال</a:t>
            </a:r>
            <a:r>
              <a:rPr lang="ar-SA" sz="3200" b="0" i="0" dirty="0">
                <a:solidFill>
                  <a:srgbClr val="000000"/>
                </a:solidFill>
                <a:effectLst/>
                <a:latin typeface="+mj-lt"/>
              </a:rPr>
              <a:t>: جوازا، أو وجوبا.</a:t>
            </a:r>
            <a:endParaRPr lang="ar-IQ" sz="3200" b="0" i="0" dirty="0">
              <a:solidFill>
                <a:srgbClr val="000000"/>
              </a:solidFill>
              <a:effectLst/>
              <a:latin typeface="+mj-lt"/>
            </a:endParaRPr>
          </a:p>
          <a:p>
            <a:pPr algn="r" rtl="1"/>
            <a:br>
              <a:rPr lang="ar-SA" sz="3200" dirty="0">
                <a:latin typeface="+mj-lt"/>
              </a:rPr>
            </a:br>
            <a:r>
              <a:rPr lang="ar-SA" sz="3200" b="0" i="0" dirty="0">
                <a:solidFill>
                  <a:srgbClr val="000000"/>
                </a:solidFill>
                <a:effectLst/>
                <a:latin typeface="+mj-lt"/>
              </a:rPr>
              <a:t>فمثال ما </a:t>
            </a:r>
            <a:r>
              <a:rPr lang="ar-SA" sz="3200" b="0" i="0" dirty="0">
                <a:solidFill>
                  <a:srgbClr val="FF0000"/>
                </a:solidFill>
                <a:effectLst/>
                <a:latin typeface="+mj-lt"/>
              </a:rPr>
              <a:t>حذف جوازا </a:t>
            </a:r>
            <a:r>
              <a:rPr lang="ar-SA" sz="3200" b="0" i="0" dirty="0">
                <a:solidFill>
                  <a:srgbClr val="000000"/>
                </a:solidFill>
                <a:effectLst/>
                <a:latin typeface="+mj-lt"/>
              </a:rPr>
              <a:t>أن يقال: «كيف جئت» فتقول: «راكبا»، [تقديره «جئت راكبا»]، و كقولك: «بلى مسرعا» لمن قال لك:</a:t>
            </a:r>
            <a:br>
              <a:rPr lang="ar-SA" sz="3200" dirty="0">
                <a:latin typeface="+mj-lt"/>
              </a:rPr>
            </a:br>
            <a:r>
              <a:rPr lang="ar-SA" sz="3200" b="0" i="0" dirty="0">
                <a:solidFill>
                  <a:srgbClr val="000000"/>
                </a:solidFill>
                <a:effectLst/>
                <a:latin typeface="+mj-lt"/>
              </a:rPr>
              <a:t>«لم تسر» و التقدير: «بلى سرت مسرعا»، و منه قوله تعالى: (أَ يَحْسَبُ الْإِنْسانُ أَلَّنْ نَجْمَعَ عِظامَهُ؟ بَلى‏ قادِرِينَ عَلى‏ أَنْ نُسَوِّيَ بَنانَهُ) التقدير- و اللّه أعلم-: بلى نجمعها قادرين.</a:t>
            </a:r>
            <a:br>
              <a:rPr lang="ar-SA" sz="3200" dirty="0">
                <a:latin typeface="+mj-lt"/>
              </a:rPr>
            </a:br>
            <a:r>
              <a:rPr lang="ar-SA" sz="3200" b="0" i="0" dirty="0">
                <a:solidFill>
                  <a:srgbClr val="000000"/>
                </a:solidFill>
                <a:effectLst/>
                <a:latin typeface="+mj-lt"/>
              </a:rPr>
              <a:t>و مثال ما </a:t>
            </a:r>
            <a:r>
              <a:rPr lang="ar-SA" sz="3200" b="0" i="0" dirty="0">
                <a:solidFill>
                  <a:srgbClr val="FF0000"/>
                </a:solidFill>
                <a:effectLst/>
                <a:latin typeface="+mj-lt"/>
              </a:rPr>
              <a:t>حذف وجوبا </a:t>
            </a:r>
            <a:r>
              <a:rPr lang="ar-SA" sz="3200" b="0" i="0" dirty="0">
                <a:solidFill>
                  <a:srgbClr val="000000"/>
                </a:solidFill>
                <a:effectLst/>
                <a:latin typeface="+mj-lt"/>
              </a:rPr>
              <a:t>قولك: «زيد أخوك عطوفا» و نحوه من الحال المؤكدة لمضمون الجملة، و قد تقدم ذلك، و </a:t>
            </a:r>
            <a:r>
              <a:rPr lang="ar-SA" sz="3200" b="0" i="0" dirty="0">
                <a:solidFill>
                  <a:srgbClr val="FF0000"/>
                </a:solidFill>
                <a:effectLst/>
                <a:latin typeface="+mj-lt"/>
              </a:rPr>
              <a:t>كالحال النائبة مناب الخبر</a:t>
            </a:r>
            <a:r>
              <a:rPr lang="ar-SA" sz="3200" b="0" i="0" dirty="0">
                <a:solidFill>
                  <a:srgbClr val="000000"/>
                </a:solidFill>
                <a:effectLst/>
                <a:latin typeface="+mj-lt"/>
              </a:rPr>
              <a:t>، نحو «</a:t>
            </a:r>
            <a:r>
              <a:rPr lang="ar-SA" sz="3200" b="0" i="0" dirty="0" err="1">
                <a:solidFill>
                  <a:srgbClr val="000000"/>
                </a:solidFill>
                <a:effectLst/>
                <a:latin typeface="+mj-lt"/>
              </a:rPr>
              <a:t>ضربى</a:t>
            </a:r>
            <a:r>
              <a:rPr lang="ar-SA" sz="3200" b="0" i="0" dirty="0">
                <a:solidFill>
                  <a:srgbClr val="000000"/>
                </a:solidFill>
                <a:effectLst/>
                <a:latin typeface="+mj-lt"/>
              </a:rPr>
              <a:t> زيدا قائما» التقدير: إذا كان قائما</a:t>
            </a:r>
            <a:r>
              <a:rPr lang="ar-IQ" sz="3200" b="0" i="0" dirty="0">
                <a:solidFill>
                  <a:srgbClr val="000000"/>
                </a:solidFill>
                <a:effectLst/>
                <a:latin typeface="+mj-lt"/>
              </a:rPr>
              <a:t>.</a:t>
            </a:r>
            <a:r>
              <a:rPr lang="ar-SA" sz="3200" b="0" i="0" dirty="0">
                <a:solidFill>
                  <a:srgbClr val="000000"/>
                </a:solidFill>
                <a:effectLst/>
                <a:latin typeface="IRANSans"/>
              </a:rPr>
              <a:t> و مما حذف فيه عامل الحال وجوبا قولهم: «اشتريته بدرهم فصاعدا، و تصدقت بدينار فسافلا» ف «صاعدا، و سافلا»: حالان، عاملهما محذوف‏</a:t>
            </a:r>
            <a:r>
              <a:rPr lang="ar-IQ" sz="3200" b="0" i="0" dirty="0">
                <a:solidFill>
                  <a:srgbClr val="000000"/>
                </a:solidFill>
                <a:effectLst/>
                <a:latin typeface="IRANSans"/>
              </a:rPr>
              <a:t>.</a:t>
            </a:r>
            <a:endParaRPr lang="ar-IQ" sz="3200" b="0" i="0" dirty="0">
              <a:solidFill>
                <a:srgbClr val="000000"/>
              </a:solidFill>
              <a:effectLst/>
              <a:latin typeface="+mj-lt"/>
            </a:endParaRPr>
          </a:p>
        </p:txBody>
      </p:sp>
    </p:spTree>
    <p:extLst>
      <p:ext uri="{BB962C8B-B14F-4D97-AF65-F5344CB8AC3E}">
        <p14:creationId xmlns:p14="http://schemas.microsoft.com/office/powerpoint/2010/main" val="3847724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4"/>
        <p:cNvGrpSpPr/>
        <p:nvPr/>
      </p:nvGrpSpPr>
      <p:grpSpPr>
        <a:xfrm>
          <a:off x="0" y="0"/>
          <a:ext cx="0" cy="0"/>
          <a:chOff x="0" y="0"/>
          <a:chExt cx="0" cy="0"/>
        </a:xfrm>
      </p:grpSpPr>
      <p:sp>
        <p:nvSpPr>
          <p:cNvPr id="165" name="Google Shape;165;p8"/>
          <p:cNvSpPr txBox="1"/>
          <p:nvPr/>
        </p:nvSpPr>
        <p:spPr>
          <a:xfrm>
            <a:off x="1403350" y="549275"/>
            <a:ext cx="5760900" cy="36660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66" name="Google Shape;166;p8"/>
          <p:cNvSpPr txBox="1"/>
          <p:nvPr/>
        </p:nvSpPr>
        <p:spPr>
          <a:xfrm>
            <a:off x="755650" y="549275"/>
            <a:ext cx="7632600" cy="36660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167" name="Google Shape;167;p8"/>
          <p:cNvGrpSpPr/>
          <p:nvPr/>
        </p:nvGrpSpPr>
        <p:grpSpPr>
          <a:xfrm>
            <a:off x="2484437" y="188912"/>
            <a:ext cx="4032250" cy="517525"/>
            <a:chOff x="1565" y="119"/>
            <a:chExt cx="2540" cy="326"/>
          </a:xfrm>
        </p:grpSpPr>
        <p:sp>
          <p:nvSpPr>
            <p:cNvPr id="168" name="Google Shape;168;p8"/>
            <p:cNvSpPr txBox="1"/>
            <p:nvPr/>
          </p:nvSpPr>
          <p:spPr>
            <a:xfrm>
              <a:off x="1565" y="119"/>
              <a:ext cx="24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2"/>
                </a:buClr>
                <a:buSzPts val="2800"/>
                <a:buFont typeface="Times New Roman"/>
                <a:buNone/>
              </a:pPr>
              <a:r>
                <a:rPr lang="en-US" sz="2800" b="1" i="0" u="none">
                  <a:solidFill>
                    <a:schemeClr val="dk2"/>
                  </a:solidFill>
                  <a:latin typeface="Times New Roman"/>
                  <a:ea typeface="Times New Roman"/>
                  <a:cs typeface="Times New Roman"/>
                  <a:sym typeface="Times New Roman"/>
                </a:rPr>
                <a:t>عاد</a:t>
              </a:r>
              <a:r>
                <a:rPr lang="en-US" sz="2800" b="1" i="0" u="none">
                  <a:solidFill>
                    <a:srgbClr val="CC3300"/>
                  </a:solidFill>
                  <a:latin typeface="Times New Roman"/>
                  <a:ea typeface="Times New Roman"/>
                  <a:cs typeface="Times New Roman"/>
                  <a:sym typeface="Times New Roman"/>
                </a:rPr>
                <a:t> </a:t>
              </a:r>
              <a:r>
                <a:rPr lang="en-US" sz="2800" b="1" i="0" u="none">
                  <a:solidFill>
                    <a:schemeClr val="accent2"/>
                  </a:solidFill>
                  <a:latin typeface="Times New Roman"/>
                  <a:ea typeface="Times New Roman"/>
                  <a:cs typeface="Times New Roman"/>
                  <a:sym typeface="Times New Roman"/>
                </a:rPr>
                <a:t>نبيلُ</a:t>
              </a:r>
              <a:r>
                <a:rPr lang="en-US" sz="2800" b="1" i="0" u="none">
                  <a:solidFill>
                    <a:srgbClr val="CC3300"/>
                  </a:solidFill>
                  <a:latin typeface="Times New Roman"/>
                  <a:ea typeface="Times New Roman"/>
                  <a:cs typeface="Times New Roman"/>
                  <a:sym typeface="Times New Roman"/>
                </a:rPr>
                <a:t> </a:t>
              </a:r>
              <a:r>
                <a:rPr lang="en-US" sz="2800" b="1" i="0" u="none">
                  <a:solidFill>
                    <a:schemeClr val="dk2"/>
                  </a:solidFill>
                  <a:latin typeface="Times New Roman"/>
                  <a:ea typeface="Times New Roman"/>
                  <a:cs typeface="Times New Roman"/>
                  <a:sym typeface="Times New Roman"/>
                </a:rPr>
                <a:t>من المدرسة</a:t>
              </a:r>
              <a:r>
                <a:rPr lang="en-US" sz="2800" b="1" i="0" u="none">
                  <a:solidFill>
                    <a:srgbClr val="CC3300"/>
                  </a:solidFill>
                  <a:latin typeface="Times New Roman"/>
                  <a:ea typeface="Times New Roman"/>
                  <a:cs typeface="Times New Roman"/>
                  <a:sym typeface="Times New Roman"/>
                </a:rPr>
                <a:t> متعباً.</a:t>
              </a:r>
              <a:endParaRPr/>
            </a:p>
          </p:txBody>
        </p:sp>
        <p:cxnSp>
          <p:nvCxnSpPr>
            <p:cNvPr id="169" name="Google Shape;169;p8"/>
            <p:cNvCxnSpPr/>
            <p:nvPr/>
          </p:nvCxnSpPr>
          <p:spPr>
            <a:xfrm>
              <a:off x="4105" y="11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70" name="Google Shape;170;p8"/>
            <p:cNvCxnSpPr/>
            <p:nvPr/>
          </p:nvCxnSpPr>
          <p:spPr>
            <a:xfrm>
              <a:off x="1565" y="11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71" name="Google Shape;171;p8"/>
            <p:cNvCxnSpPr/>
            <p:nvPr/>
          </p:nvCxnSpPr>
          <p:spPr>
            <a:xfrm>
              <a:off x="1565" y="119"/>
              <a:ext cx="2400" cy="0"/>
            </a:xfrm>
            <a:prstGeom prst="straightConnector1">
              <a:avLst/>
            </a:prstGeom>
            <a:noFill/>
            <a:ln w="28575" cap="flat" cmpd="sng">
              <a:solidFill>
                <a:schemeClr val="dk1"/>
              </a:solidFill>
              <a:prstDash val="solid"/>
              <a:miter lim="800000"/>
              <a:headEnd type="none" w="med" len="med"/>
              <a:tailEnd type="none" w="med" len="med"/>
            </a:ln>
          </p:spPr>
        </p:cxnSp>
        <p:cxnSp>
          <p:nvCxnSpPr>
            <p:cNvPr id="172" name="Google Shape;172;p8"/>
            <p:cNvCxnSpPr/>
            <p:nvPr/>
          </p:nvCxnSpPr>
          <p:spPr>
            <a:xfrm>
              <a:off x="1565" y="445"/>
              <a:ext cx="24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73" name="Google Shape;173;p8"/>
          <p:cNvGrpSpPr/>
          <p:nvPr/>
        </p:nvGrpSpPr>
        <p:grpSpPr>
          <a:xfrm>
            <a:off x="2700337" y="765175"/>
            <a:ext cx="3384550" cy="476250"/>
            <a:chOff x="1701" y="482"/>
            <a:chExt cx="2132" cy="300"/>
          </a:xfrm>
        </p:grpSpPr>
        <p:sp>
          <p:nvSpPr>
            <p:cNvPr id="174" name="Google Shape;174;p8"/>
            <p:cNvSpPr txBox="1"/>
            <p:nvPr/>
          </p:nvSpPr>
          <p:spPr>
            <a:xfrm>
              <a:off x="1701" y="482"/>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تابع أسئلة المناقشة</a:t>
              </a:r>
              <a:endParaRPr/>
            </a:p>
          </p:txBody>
        </p:sp>
        <p:cxnSp>
          <p:nvCxnSpPr>
            <p:cNvPr id="175" name="Google Shape;175;p8"/>
            <p:cNvCxnSpPr/>
            <p:nvPr/>
          </p:nvCxnSpPr>
          <p:spPr>
            <a:xfrm>
              <a:off x="3833" y="48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76" name="Google Shape;176;p8"/>
            <p:cNvCxnSpPr/>
            <p:nvPr/>
          </p:nvCxnSpPr>
          <p:spPr>
            <a:xfrm>
              <a:off x="1701" y="48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77" name="Google Shape;177;p8"/>
            <p:cNvCxnSpPr/>
            <p:nvPr/>
          </p:nvCxnSpPr>
          <p:spPr>
            <a:xfrm>
              <a:off x="1701" y="482"/>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78" name="Google Shape;178;p8"/>
            <p:cNvCxnSpPr/>
            <p:nvPr/>
          </p:nvCxnSpPr>
          <p:spPr>
            <a:xfrm>
              <a:off x="1701" y="732"/>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79" name="Google Shape;179;p8"/>
          <p:cNvGrpSpPr/>
          <p:nvPr/>
        </p:nvGrpSpPr>
        <p:grpSpPr>
          <a:xfrm>
            <a:off x="5435600" y="1268412"/>
            <a:ext cx="3384550" cy="476250"/>
            <a:chOff x="3424" y="799"/>
            <a:chExt cx="2132" cy="300"/>
          </a:xfrm>
        </p:grpSpPr>
        <p:sp>
          <p:nvSpPr>
            <p:cNvPr id="180" name="Google Shape;180;p8"/>
            <p:cNvSpPr txBox="1"/>
            <p:nvPr/>
          </p:nvSpPr>
          <p:spPr>
            <a:xfrm>
              <a:off x="3424" y="799"/>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ما الكلمة التي بينت الحال هيأتها</a:t>
              </a:r>
              <a:endParaRPr/>
            </a:p>
          </p:txBody>
        </p:sp>
        <p:cxnSp>
          <p:nvCxnSpPr>
            <p:cNvPr id="181" name="Google Shape;181;p8"/>
            <p:cNvCxnSpPr/>
            <p:nvPr/>
          </p:nvCxnSpPr>
          <p:spPr>
            <a:xfrm>
              <a:off x="5556" y="79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82" name="Google Shape;182;p8"/>
            <p:cNvCxnSpPr/>
            <p:nvPr/>
          </p:nvCxnSpPr>
          <p:spPr>
            <a:xfrm>
              <a:off x="3424" y="79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83" name="Google Shape;183;p8"/>
            <p:cNvCxnSpPr/>
            <p:nvPr/>
          </p:nvCxnSpPr>
          <p:spPr>
            <a:xfrm>
              <a:off x="3424" y="799"/>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84" name="Google Shape;184;p8"/>
            <p:cNvCxnSpPr/>
            <p:nvPr/>
          </p:nvCxnSpPr>
          <p:spPr>
            <a:xfrm>
              <a:off x="3424" y="1071"/>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85" name="Google Shape;185;p8"/>
          <p:cNvGrpSpPr/>
          <p:nvPr/>
        </p:nvGrpSpPr>
        <p:grpSpPr>
          <a:xfrm>
            <a:off x="827087" y="1268412"/>
            <a:ext cx="3384550" cy="476250"/>
            <a:chOff x="521" y="799"/>
            <a:chExt cx="2132" cy="300"/>
          </a:xfrm>
        </p:grpSpPr>
        <p:sp>
          <p:nvSpPr>
            <p:cNvPr id="186" name="Google Shape;186;p8"/>
            <p:cNvSpPr txBox="1"/>
            <p:nvPr/>
          </p:nvSpPr>
          <p:spPr>
            <a:xfrm>
              <a:off x="521" y="799"/>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نبيل</a:t>
              </a:r>
              <a:endParaRPr/>
            </a:p>
          </p:txBody>
        </p:sp>
        <p:cxnSp>
          <p:nvCxnSpPr>
            <p:cNvPr id="187" name="Google Shape;187;p8"/>
            <p:cNvCxnSpPr/>
            <p:nvPr/>
          </p:nvCxnSpPr>
          <p:spPr>
            <a:xfrm>
              <a:off x="2653" y="79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88" name="Google Shape;188;p8"/>
            <p:cNvCxnSpPr/>
            <p:nvPr/>
          </p:nvCxnSpPr>
          <p:spPr>
            <a:xfrm>
              <a:off x="521" y="79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89" name="Google Shape;189;p8"/>
            <p:cNvCxnSpPr/>
            <p:nvPr/>
          </p:nvCxnSpPr>
          <p:spPr>
            <a:xfrm>
              <a:off x="521" y="799"/>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90" name="Google Shape;190;p8"/>
            <p:cNvCxnSpPr/>
            <p:nvPr/>
          </p:nvCxnSpPr>
          <p:spPr>
            <a:xfrm>
              <a:off x="521" y="1071"/>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91" name="Google Shape;191;p8"/>
          <p:cNvGrpSpPr/>
          <p:nvPr/>
        </p:nvGrpSpPr>
        <p:grpSpPr>
          <a:xfrm>
            <a:off x="5435600" y="1844675"/>
            <a:ext cx="3384550" cy="476250"/>
            <a:chOff x="3424" y="1162"/>
            <a:chExt cx="2132" cy="300"/>
          </a:xfrm>
        </p:grpSpPr>
        <p:sp>
          <p:nvSpPr>
            <p:cNvPr id="192" name="Google Shape;192;p8"/>
            <p:cNvSpPr txBox="1"/>
            <p:nvPr/>
          </p:nvSpPr>
          <p:spPr>
            <a:xfrm>
              <a:off x="3424" y="1162"/>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نوعها من حيث التنكير والتعريف</a:t>
              </a:r>
              <a:endParaRPr/>
            </a:p>
          </p:txBody>
        </p:sp>
        <p:cxnSp>
          <p:nvCxnSpPr>
            <p:cNvPr id="193" name="Google Shape;193;p8"/>
            <p:cNvCxnSpPr/>
            <p:nvPr/>
          </p:nvCxnSpPr>
          <p:spPr>
            <a:xfrm>
              <a:off x="5556" y="116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94" name="Google Shape;194;p8"/>
            <p:cNvCxnSpPr/>
            <p:nvPr/>
          </p:nvCxnSpPr>
          <p:spPr>
            <a:xfrm>
              <a:off x="3424" y="116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195" name="Google Shape;195;p8"/>
            <p:cNvCxnSpPr/>
            <p:nvPr/>
          </p:nvCxnSpPr>
          <p:spPr>
            <a:xfrm>
              <a:off x="3424" y="1162"/>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196" name="Google Shape;196;p8"/>
            <p:cNvCxnSpPr/>
            <p:nvPr/>
          </p:nvCxnSpPr>
          <p:spPr>
            <a:xfrm>
              <a:off x="3424" y="1434"/>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197" name="Google Shape;197;p8"/>
          <p:cNvGrpSpPr/>
          <p:nvPr/>
        </p:nvGrpSpPr>
        <p:grpSpPr>
          <a:xfrm>
            <a:off x="5435600" y="2422525"/>
            <a:ext cx="3384550" cy="476249"/>
            <a:chOff x="3424" y="1526"/>
            <a:chExt cx="2132" cy="300"/>
          </a:xfrm>
        </p:grpSpPr>
        <p:sp>
          <p:nvSpPr>
            <p:cNvPr id="198" name="Google Shape;198;p8"/>
            <p:cNvSpPr txBox="1"/>
            <p:nvPr/>
          </p:nvSpPr>
          <p:spPr>
            <a:xfrm>
              <a:off x="3424" y="1526"/>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نوعها من حيث التذكير والتأنيث</a:t>
              </a:r>
              <a:endParaRPr/>
            </a:p>
          </p:txBody>
        </p:sp>
        <p:cxnSp>
          <p:nvCxnSpPr>
            <p:cNvPr id="199" name="Google Shape;199;p8"/>
            <p:cNvCxnSpPr/>
            <p:nvPr/>
          </p:nvCxnSpPr>
          <p:spPr>
            <a:xfrm>
              <a:off x="5556" y="1526"/>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00" name="Google Shape;200;p8"/>
            <p:cNvCxnSpPr/>
            <p:nvPr/>
          </p:nvCxnSpPr>
          <p:spPr>
            <a:xfrm>
              <a:off x="3424" y="1526"/>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01" name="Google Shape;201;p8"/>
            <p:cNvCxnSpPr/>
            <p:nvPr/>
          </p:nvCxnSpPr>
          <p:spPr>
            <a:xfrm>
              <a:off x="3424" y="1526"/>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02" name="Google Shape;202;p8"/>
            <p:cNvCxnSpPr/>
            <p:nvPr/>
          </p:nvCxnSpPr>
          <p:spPr>
            <a:xfrm>
              <a:off x="3424" y="1797"/>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03" name="Google Shape;203;p8"/>
          <p:cNvGrpSpPr/>
          <p:nvPr/>
        </p:nvGrpSpPr>
        <p:grpSpPr>
          <a:xfrm>
            <a:off x="5435600" y="2998787"/>
            <a:ext cx="3384550" cy="476249"/>
            <a:chOff x="3424" y="1889"/>
            <a:chExt cx="2132" cy="300"/>
          </a:xfrm>
        </p:grpSpPr>
        <p:sp>
          <p:nvSpPr>
            <p:cNvPr id="204" name="Google Shape;204;p8"/>
            <p:cNvSpPr txBox="1"/>
            <p:nvPr/>
          </p:nvSpPr>
          <p:spPr>
            <a:xfrm>
              <a:off x="3424" y="1889"/>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نوعها من حيث الإفراد والتثنية والجمع</a:t>
              </a:r>
              <a:endParaRPr/>
            </a:p>
          </p:txBody>
        </p:sp>
        <p:cxnSp>
          <p:nvCxnSpPr>
            <p:cNvPr id="205" name="Google Shape;205;p8"/>
            <p:cNvCxnSpPr/>
            <p:nvPr/>
          </p:nvCxnSpPr>
          <p:spPr>
            <a:xfrm>
              <a:off x="5556" y="188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06" name="Google Shape;206;p8"/>
            <p:cNvCxnSpPr/>
            <p:nvPr/>
          </p:nvCxnSpPr>
          <p:spPr>
            <a:xfrm>
              <a:off x="3424" y="1889"/>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07" name="Google Shape;207;p8"/>
            <p:cNvCxnSpPr/>
            <p:nvPr/>
          </p:nvCxnSpPr>
          <p:spPr>
            <a:xfrm>
              <a:off x="3424" y="1889"/>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08" name="Google Shape;208;p8"/>
            <p:cNvCxnSpPr/>
            <p:nvPr/>
          </p:nvCxnSpPr>
          <p:spPr>
            <a:xfrm>
              <a:off x="3424" y="2160"/>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09" name="Google Shape;209;p8"/>
          <p:cNvGrpSpPr/>
          <p:nvPr/>
        </p:nvGrpSpPr>
        <p:grpSpPr>
          <a:xfrm>
            <a:off x="827087" y="1844675"/>
            <a:ext cx="3384550" cy="476250"/>
            <a:chOff x="521" y="1162"/>
            <a:chExt cx="2132" cy="300"/>
          </a:xfrm>
        </p:grpSpPr>
        <p:sp>
          <p:nvSpPr>
            <p:cNvPr id="210" name="Google Shape;210;p8"/>
            <p:cNvSpPr txBox="1"/>
            <p:nvPr/>
          </p:nvSpPr>
          <p:spPr>
            <a:xfrm>
              <a:off x="521" y="1162"/>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معرفة</a:t>
              </a:r>
              <a:endParaRPr/>
            </a:p>
          </p:txBody>
        </p:sp>
        <p:cxnSp>
          <p:nvCxnSpPr>
            <p:cNvPr id="211" name="Google Shape;211;p8"/>
            <p:cNvCxnSpPr/>
            <p:nvPr/>
          </p:nvCxnSpPr>
          <p:spPr>
            <a:xfrm>
              <a:off x="2653" y="116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12" name="Google Shape;212;p8"/>
            <p:cNvCxnSpPr/>
            <p:nvPr/>
          </p:nvCxnSpPr>
          <p:spPr>
            <a:xfrm>
              <a:off x="521" y="116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13" name="Google Shape;213;p8"/>
            <p:cNvCxnSpPr/>
            <p:nvPr/>
          </p:nvCxnSpPr>
          <p:spPr>
            <a:xfrm>
              <a:off x="521" y="1162"/>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14" name="Google Shape;214;p8"/>
            <p:cNvCxnSpPr/>
            <p:nvPr/>
          </p:nvCxnSpPr>
          <p:spPr>
            <a:xfrm>
              <a:off x="521" y="1434"/>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15" name="Google Shape;215;p8"/>
          <p:cNvGrpSpPr/>
          <p:nvPr/>
        </p:nvGrpSpPr>
        <p:grpSpPr>
          <a:xfrm>
            <a:off x="827087" y="2420937"/>
            <a:ext cx="3384550" cy="476250"/>
            <a:chOff x="521" y="1525"/>
            <a:chExt cx="2132" cy="300"/>
          </a:xfrm>
        </p:grpSpPr>
        <p:sp>
          <p:nvSpPr>
            <p:cNvPr id="216" name="Google Shape;216;p8"/>
            <p:cNvSpPr txBox="1"/>
            <p:nvPr/>
          </p:nvSpPr>
          <p:spPr>
            <a:xfrm>
              <a:off x="521" y="1525"/>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مذكر</a:t>
              </a:r>
              <a:endParaRPr/>
            </a:p>
          </p:txBody>
        </p:sp>
        <p:cxnSp>
          <p:nvCxnSpPr>
            <p:cNvPr id="217" name="Google Shape;217;p8"/>
            <p:cNvCxnSpPr/>
            <p:nvPr/>
          </p:nvCxnSpPr>
          <p:spPr>
            <a:xfrm>
              <a:off x="2653" y="152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18" name="Google Shape;218;p8"/>
            <p:cNvCxnSpPr/>
            <p:nvPr/>
          </p:nvCxnSpPr>
          <p:spPr>
            <a:xfrm>
              <a:off x="521" y="152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19" name="Google Shape;219;p8"/>
            <p:cNvCxnSpPr/>
            <p:nvPr/>
          </p:nvCxnSpPr>
          <p:spPr>
            <a:xfrm>
              <a:off x="521" y="1525"/>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20" name="Google Shape;220;p8"/>
            <p:cNvCxnSpPr/>
            <p:nvPr/>
          </p:nvCxnSpPr>
          <p:spPr>
            <a:xfrm>
              <a:off x="521" y="1797"/>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21" name="Google Shape;221;p8"/>
          <p:cNvGrpSpPr/>
          <p:nvPr/>
        </p:nvGrpSpPr>
        <p:grpSpPr>
          <a:xfrm>
            <a:off x="827087" y="2997200"/>
            <a:ext cx="3384550" cy="476250"/>
            <a:chOff x="521" y="1888"/>
            <a:chExt cx="2132" cy="300"/>
          </a:xfrm>
        </p:grpSpPr>
        <p:sp>
          <p:nvSpPr>
            <p:cNvPr id="222" name="Google Shape;222;p8"/>
            <p:cNvSpPr txBox="1"/>
            <p:nvPr/>
          </p:nvSpPr>
          <p:spPr>
            <a:xfrm>
              <a:off x="521" y="1888"/>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مفرد</a:t>
              </a:r>
              <a:endParaRPr/>
            </a:p>
          </p:txBody>
        </p:sp>
        <p:cxnSp>
          <p:nvCxnSpPr>
            <p:cNvPr id="223" name="Google Shape;223;p8"/>
            <p:cNvCxnSpPr/>
            <p:nvPr/>
          </p:nvCxnSpPr>
          <p:spPr>
            <a:xfrm>
              <a:off x="2653" y="188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24" name="Google Shape;224;p8"/>
            <p:cNvCxnSpPr/>
            <p:nvPr/>
          </p:nvCxnSpPr>
          <p:spPr>
            <a:xfrm>
              <a:off x="521" y="188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25" name="Google Shape;225;p8"/>
            <p:cNvCxnSpPr/>
            <p:nvPr/>
          </p:nvCxnSpPr>
          <p:spPr>
            <a:xfrm>
              <a:off x="521" y="1888"/>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26" name="Google Shape;226;p8"/>
            <p:cNvCxnSpPr/>
            <p:nvPr/>
          </p:nvCxnSpPr>
          <p:spPr>
            <a:xfrm>
              <a:off x="521" y="2160"/>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27" name="Google Shape;227;p8"/>
          <p:cNvGrpSpPr/>
          <p:nvPr/>
        </p:nvGrpSpPr>
        <p:grpSpPr>
          <a:xfrm>
            <a:off x="5435600" y="3592512"/>
            <a:ext cx="3384550" cy="476249"/>
            <a:chOff x="3424" y="2263"/>
            <a:chExt cx="2132" cy="300"/>
          </a:xfrm>
        </p:grpSpPr>
        <p:sp>
          <p:nvSpPr>
            <p:cNvPr id="228" name="Google Shape;228;p8"/>
            <p:cNvSpPr txBox="1"/>
            <p:nvPr/>
          </p:nvSpPr>
          <p:spPr>
            <a:xfrm>
              <a:off x="3424" y="2263"/>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الموقع الإعرابي لهذه الكلمة</a:t>
              </a:r>
              <a:endParaRPr/>
            </a:p>
          </p:txBody>
        </p:sp>
        <p:cxnSp>
          <p:nvCxnSpPr>
            <p:cNvPr id="229" name="Google Shape;229;p8"/>
            <p:cNvCxnSpPr/>
            <p:nvPr/>
          </p:nvCxnSpPr>
          <p:spPr>
            <a:xfrm>
              <a:off x="5556" y="2263"/>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30" name="Google Shape;230;p8"/>
            <p:cNvCxnSpPr/>
            <p:nvPr/>
          </p:nvCxnSpPr>
          <p:spPr>
            <a:xfrm>
              <a:off x="3424" y="2263"/>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31" name="Google Shape;231;p8"/>
            <p:cNvCxnSpPr/>
            <p:nvPr/>
          </p:nvCxnSpPr>
          <p:spPr>
            <a:xfrm>
              <a:off x="3424" y="2263"/>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32" name="Google Shape;232;p8"/>
            <p:cNvCxnSpPr/>
            <p:nvPr/>
          </p:nvCxnSpPr>
          <p:spPr>
            <a:xfrm>
              <a:off x="3424" y="2534"/>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33" name="Google Shape;233;p8"/>
          <p:cNvGrpSpPr/>
          <p:nvPr/>
        </p:nvGrpSpPr>
        <p:grpSpPr>
          <a:xfrm>
            <a:off x="827087" y="3573462"/>
            <a:ext cx="3384550" cy="476250"/>
            <a:chOff x="521" y="2251"/>
            <a:chExt cx="2132" cy="300"/>
          </a:xfrm>
        </p:grpSpPr>
        <p:sp>
          <p:nvSpPr>
            <p:cNvPr id="234" name="Google Shape;234;p8"/>
            <p:cNvSpPr txBox="1"/>
            <p:nvPr/>
          </p:nvSpPr>
          <p:spPr>
            <a:xfrm>
              <a:off x="521" y="2251"/>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فاعل</a:t>
              </a:r>
              <a:endParaRPr/>
            </a:p>
          </p:txBody>
        </p:sp>
        <p:cxnSp>
          <p:nvCxnSpPr>
            <p:cNvPr id="235" name="Google Shape;235;p8"/>
            <p:cNvCxnSpPr/>
            <p:nvPr/>
          </p:nvCxnSpPr>
          <p:spPr>
            <a:xfrm>
              <a:off x="2653" y="2251"/>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36" name="Google Shape;236;p8"/>
            <p:cNvCxnSpPr/>
            <p:nvPr/>
          </p:nvCxnSpPr>
          <p:spPr>
            <a:xfrm>
              <a:off x="521" y="2251"/>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37" name="Google Shape;237;p8"/>
            <p:cNvCxnSpPr/>
            <p:nvPr/>
          </p:nvCxnSpPr>
          <p:spPr>
            <a:xfrm>
              <a:off x="521" y="2251"/>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38" name="Google Shape;238;p8"/>
            <p:cNvCxnSpPr/>
            <p:nvPr/>
          </p:nvCxnSpPr>
          <p:spPr>
            <a:xfrm>
              <a:off x="521" y="2523"/>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39" name="Google Shape;239;p8"/>
          <p:cNvGrpSpPr/>
          <p:nvPr/>
        </p:nvGrpSpPr>
        <p:grpSpPr>
          <a:xfrm>
            <a:off x="5435600" y="4151312"/>
            <a:ext cx="3384550" cy="476249"/>
            <a:chOff x="3424" y="2615"/>
            <a:chExt cx="2132" cy="300"/>
          </a:xfrm>
        </p:grpSpPr>
        <p:sp>
          <p:nvSpPr>
            <p:cNvPr id="240" name="Google Shape;240;p8"/>
            <p:cNvSpPr txBox="1"/>
            <p:nvPr/>
          </p:nvSpPr>
          <p:spPr>
            <a:xfrm>
              <a:off x="3424" y="2615"/>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ماذا نسمي هذه الكلمة</a:t>
              </a:r>
              <a:endParaRPr/>
            </a:p>
          </p:txBody>
        </p:sp>
        <p:cxnSp>
          <p:nvCxnSpPr>
            <p:cNvPr id="241" name="Google Shape;241;p8"/>
            <p:cNvCxnSpPr/>
            <p:nvPr/>
          </p:nvCxnSpPr>
          <p:spPr>
            <a:xfrm>
              <a:off x="5556" y="261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42" name="Google Shape;242;p8"/>
            <p:cNvCxnSpPr/>
            <p:nvPr/>
          </p:nvCxnSpPr>
          <p:spPr>
            <a:xfrm>
              <a:off x="3424" y="261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43" name="Google Shape;243;p8"/>
            <p:cNvCxnSpPr/>
            <p:nvPr/>
          </p:nvCxnSpPr>
          <p:spPr>
            <a:xfrm>
              <a:off x="3424" y="2615"/>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44" name="Google Shape;244;p8"/>
            <p:cNvCxnSpPr/>
            <p:nvPr/>
          </p:nvCxnSpPr>
          <p:spPr>
            <a:xfrm>
              <a:off x="3424" y="2886"/>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45" name="Google Shape;245;p8"/>
          <p:cNvGrpSpPr/>
          <p:nvPr/>
        </p:nvGrpSpPr>
        <p:grpSpPr>
          <a:xfrm>
            <a:off x="827087" y="4149725"/>
            <a:ext cx="3384550" cy="476250"/>
            <a:chOff x="521" y="2614"/>
            <a:chExt cx="2132" cy="300"/>
          </a:xfrm>
        </p:grpSpPr>
        <p:sp>
          <p:nvSpPr>
            <p:cNvPr id="246" name="Google Shape;246;p8"/>
            <p:cNvSpPr txBox="1"/>
            <p:nvPr/>
          </p:nvSpPr>
          <p:spPr>
            <a:xfrm>
              <a:off x="521" y="2614"/>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CC3300"/>
                </a:buClr>
                <a:buSzPts val="2000"/>
                <a:buFont typeface="Times New Roman"/>
                <a:buNone/>
              </a:pPr>
              <a:r>
                <a:rPr lang="en-US" sz="2000" b="1" i="0" u="none">
                  <a:solidFill>
                    <a:srgbClr val="CC3300"/>
                  </a:solidFill>
                  <a:latin typeface="Times New Roman"/>
                  <a:ea typeface="Times New Roman"/>
                  <a:cs typeface="Times New Roman"/>
                  <a:sym typeface="Times New Roman"/>
                </a:rPr>
                <a:t>تسمى ( صاحب الحال )</a:t>
              </a:r>
              <a:endParaRPr/>
            </a:p>
          </p:txBody>
        </p:sp>
        <p:cxnSp>
          <p:nvCxnSpPr>
            <p:cNvPr id="247" name="Google Shape;247;p8"/>
            <p:cNvCxnSpPr/>
            <p:nvPr/>
          </p:nvCxnSpPr>
          <p:spPr>
            <a:xfrm>
              <a:off x="2653" y="2614"/>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48" name="Google Shape;248;p8"/>
            <p:cNvCxnSpPr/>
            <p:nvPr/>
          </p:nvCxnSpPr>
          <p:spPr>
            <a:xfrm>
              <a:off x="521" y="2614"/>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49" name="Google Shape;249;p8"/>
            <p:cNvCxnSpPr/>
            <p:nvPr/>
          </p:nvCxnSpPr>
          <p:spPr>
            <a:xfrm>
              <a:off x="521" y="2614"/>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50" name="Google Shape;250;p8"/>
            <p:cNvCxnSpPr/>
            <p:nvPr/>
          </p:nvCxnSpPr>
          <p:spPr>
            <a:xfrm>
              <a:off x="521" y="2886"/>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51" name="Google Shape;251;p8"/>
          <p:cNvGrpSpPr/>
          <p:nvPr/>
        </p:nvGrpSpPr>
        <p:grpSpPr>
          <a:xfrm>
            <a:off x="395287" y="4868862"/>
            <a:ext cx="8572499" cy="1101725"/>
            <a:chOff x="249" y="3067"/>
            <a:chExt cx="5400" cy="694"/>
          </a:xfrm>
        </p:grpSpPr>
        <p:sp>
          <p:nvSpPr>
            <p:cNvPr id="252" name="Google Shape;252;p8"/>
            <p:cNvSpPr txBox="1"/>
            <p:nvPr/>
          </p:nvSpPr>
          <p:spPr>
            <a:xfrm>
              <a:off x="249" y="3067"/>
              <a:ext cx="54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CC3300"/>
                </a:buClr>
                <a:buSzPts val="2800"/>
                <a:buFont typeface="Times New Roman"/>
                <a:buNone/>
              </a:pPr>
              <a:r>
                <a:rPr lang="en-US" sz="2800" b="1" i="0" u="none">
                  <a:solidFill>
                    <a:srgbClr val="CC3300"/>
                  </a:solidFill>
                  <a:latin typeface="Times New Roman"/>
                  <a:ea typeface="Times New Roman"/>
                  <a:cs typeface="Times New Roman"/>
                  <a:sym typeface="Times New Roman"/>
                </a:rPr>
                <a:t>نستنتج أن صاحب الحال</a:t>
              </a:r>
              <a:r>
                <a:rPr lang="en-US" sz="2800" b="1" i="0" u="none">
                  <a:solidFill>
                    <a:schemeClr val="dk2"/>
                  </a:solidFill>
                  <a:latin typeface="Times New Roman"/>
                  <a:ea typeface="Times New Roman"/>
                  <a:cs typeface="Times New Roman"/>
                  <a:sym typeface="Times New Roman"/>
                </a:rPr>
                <a:t> : </a:t>
              </a:r>
              <a:endParaRPr/>
            </a:p>
            <a:p>
              <a:pPr marL="0" marR="0" lvl="0" indent="0" algn="ctr" rtl="1">
                <a:lnSpc>
                  <a:spcPct val="100000"/>
                </a:lnSpc>
                <a:spcBef>
                  <a:spcPts val="640"/>
                </a:spcBef>
                <a:spcAft>
                  <a:spcPts val="0"/>
                </a:spcAft>
                <a:buClr>
                  <a:schemeClr val="dk2"/>
                </a:buClr>
                <a:buSzPts val="3200"/>
                <a:buFont typeface="Times New Roman"/>
                <a:buNone/>
              </a:pPr>
              <a:r>
                <a:rPr lang="en-US" sz="3200" b="1" i="0" u="none">
                  <a:solidFill>
                    <a:schemeClr val="dk2"/>
                  </a:solidFill>
                  <a:latin typeface="Times New Roman"/>
                  <a:ea typeface="Times New Roman"/>
                  <a:cs typeface="Times New Roman"/>
                  <a:sym typeface="Times New Roman"/>
                </a:rPr>
                <a:t> اسم تبين الحال حالته أو هيئته ، وهو معرفة دائمًا .</a:t>
              </a:r>
              <a:endParaRPr/>
            </a:p>
          </p:txBody>
        </p:sp>
        <p:cxnSp>
          <p:nvCxnSpPr>
            <p:cNvPr id="253" name="Google Shape;253;p8"/>
            <p:cNvCxnSpPr/>
            <p:nvPr/>
          </p:nvCxnSpPr>
          <p:spPr>
            <a:xfrm>
              <a:off x="5602" y="3067"/>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254" name="Google Shape;254;p8"/>
            <p:cNvCxnSpPr/>
            <p:nvPr/>
          </p:nvCxnSpPr>
          <p:spPr>
            <a:xfrm>
              <a:off x="249" y="3067"/>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255" name="Google Shape;255;p8"/>
            <p:cNvCxnSpPr/>
            <p:nvPr/>
          </p:nvCxnSpPr>
          <p:spPr>
            <a:xfrm>
              <a:off x="249" y="3067"/>
              <a:ext cx="5400" cy="0"/>
            </a:xfrm>
            <a:prstGeom prst="straightConnector1">
              <a:avLst/>
            </a:prstGeom>
            <a:noFill/>
            <a:ln w="28575" cap="flat" cmpd="sng">
              <a:solidFill>
                <a:schemeClr val="dk1"/>
              </a:solidFill>
              <a:prstDash val="solid"/>
              <a:miter lim="800000"/>
              <a:headEnd type="none" w="med" len="med"/>
              <a:tailEnd type="none" w="med" len="med"/>
            </a:ln>
          </p:spPr>
        </p:cxnSp>
        <p:cxnSp>
          <p:nvCxnSpPr>
            <p:cNvPr id="256" name="Google Shape;256;p8"/>
            <p:cNvCxnSpPr/>
            <p:nvPr/>
          </p:nvCxnSpPr>
          <p:spPr>
            <a:xfrm>
              <a:off x="249" y="3761"/>
              <a:ext cx="5400" cy="0"/>
            </a:xfrm>
            <a:prstGeom prst="straightConnector1">
              <a:avLst/>
            </a:prstGeom>
            <a:noFill/>
            <a:ln w="28575" cap="flat" cmpd="sng">
              <a:solidFill>
                <a:schemeClr val="dk1"/>
              </a:solidFill>
              <a:prstDash val="solid"/>
              <a:miter lim="800000"/>
              <a:headEnd type="none" w="med" len="med"/>
              <a:tailEnd type="none" w="med" len="med"/>
            </a:ln>
          </p:spPr>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0"/>
        <p:cNvGrpSpPr/>
        <p:nvPr/>
      </p:nvGrpSpPr>
      <p:grpSpPr>
        <a:xfrm>
          <a:off x="0" y="0"/>
          <a:ext cx="0" cy="0"/>
          <a:chOff x="0" y="0"/>
          <a:chExt cx="0" cy="0"/>
        </a:xfrm>
      </p:grpSpPr>
      <p:sp>
        <p:nvSpPr>
          <p:cNvPr id="261" name="Google Shape;261;p9"/>
          <p:cNvSpPr txBox="1"/>
          <p:nvPr/>
        </p:nvSpPr>
        <p:spPr>
          <a:xfrm>
            <a:off x="755650" y="549275"/>
            <a:ext cx="7901100" cy="1066800"/>
          </a:xfrm>
          <a:prstGeom prst="rect">
            <a:avLst/>
          </a:prstGeom>
          <a:solidFill>
            <a:srgbClr val="79E1E9"/>
          </a:solid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صاحب الحال : هو الاسم الذي تكون الحال وصفاً له في المعنى , والغالب أن يكون :</a:t>
            </a:r>
            <a:endParaRPr/>
          </a:p>
        </p:txBody>
      </p:sp>
      <p:sp>
        <p:nvSpPr>
          <p:cNvPr id="262" name="Google Shape;262;p9"/>
          <p:cNvSpPr txBox="1"/>
          <p:nvPr/>
        </p:nvSpPr>
        <p:spPr>
          <a:xfrm>
            <a:off x="457200" y="2133600"/>
            <a:ext cx="8507400" cy="3506700"/>
          </a:xfrm>
          <a:prstGeom prst="rect">
            <a:avLst/>
          </a:prstGeom>
          <a:noFill/>
          <a:ln>
            <a:noFill/>
          </a:ln>
        </p:spPr>
        <p:txBody>
          <a:bodyPr spcFirstLastPara="1" wrap="square" lIns="91425" tIns="45700" rIns="91425" bIns="45700" anchor="t" anchorCtr="0">
            <a:spAutoFit/>
          </a:bodyPr>
          <a:lstStyle/>
          <a:p>
            <a:pPr marL="457200" marR="0" lvl="0" indent="-457200" algn="r" rtl="1">
              <a:lnSpc>
                <a:spcPct val="100000"/>
              </a:lnSpc>
              <a:spcBef>
                <a:spcPts val="0"/>
              </a:spcBef>
              <a:spcAft>
                <a:spcPts val="0"/>
              </a:spcAft>
              <a:buClr>
                <a:schemeClr val="dk2"/>
              </a:buClr>
              <a:buSzPts val="3200"/>
              <a:buFont typeface="Times New Roman"/>
              <a:buAutoNum type="arabicPeriod"/>
            </a:pPr>
            <a:r>
              <a:rPr lang="en-US" sz="3200" b="0" i="0" u="sng" dirty="0" err="1">
                <a:solidFill>
                  <a:schemeClr val="dk2"/>
                </a:solidFill>
                <a:latin typeface="Times New Roman"/>
                <a:ea typeface="Times New Roman"/>
                <a:cs typeface="Times New Roman"/>
                <a:sym typeface="Times New Roman"/>
              </a:rPr>
              <a:t>فاعلاً</a:t>
            </a:r>
            <a:r>
              <a:rPr lang="en-US" sz="3200" b="0" i="0" u="sng" dirty="0">
                <a:solidFill>
                  <a:schemeClr val="dk2"/>
                </a:solidFill>
                <a:latin typeface="Times New Roman"/>
                <a:ea typeface="Times New Roman"/>
                <a:cs typeface="Times New Roman"/>
                <a:sym typeface="Times New Roman"/>
              </a:rPr>
              <a:t> :</a:t>
            </a:r>
            <a:r>
              <a:rPr lang="en-US" sz="3200" b="0" i="0" u="none" dirty="0">
                <a:solidFill>
                  <a:schemeClr val="dk2"/>
                </a:solidFill>
                <a:latin typeface="Times New Roman"/>
                <a:ea typeface="Times New Roman"/>
                <a:cs typeface="Times New Roman"/>
                <a:sym typeface="Times New Roman"/>
              </a:rPr>
              <a:t> </a:t>
            </a:r>
            <a:r>
              <a:rPr lang="en-US" sz="3200" b="0" i="0" u="none" dirty="0" err="1">
                <a:solidFill>
                  <a:schemeClr val="dk2"/>
                </a:solidFill>
                <a:latin typeface="Times New Roman"/>
                <a:ea typeface="Times New Roman"/>
                <a:cs typeface="Times New Roman"/>
                <a:sym typeface="Times New Roman"/>
              </a:rPr>
              <a:t>جاء</a:t>
            </a:r>
            <a:r>
              <a:rPr lang="en-US" sz="3200" b="0" i="0" u="none" dirty="0">
                <a:solidFill>
                  <a:schemeClr val="dk2"/>
                </a:solidFill>
                <a:latin typeface="Times New Roman"/>
                <a:ea typeface="Times New Roman"/>
                <a:cs typeface="Times New Roman"/>
                <a:sym typeface="Times New Roman"/>
              </a:rPr>
              <a:t> </a:t>
            </a:r>
            <a:r>
              <a:rPr lang="en-US" sz="3200" b="0" i="0" u="none" dirty="0" err="1">
                <a:solidFill>
                  <a:schemeClr val="dk2"/>
                </a:solidFill>
                <a:latin typeface="Times New Roman"/>
                <a:ea typeface="Times New Roman"/>
                <a:cs typeface="Times New Roman"/>
                <a:sym typeface="Times New Roman"/>
              </a:rPr>
              <a:t>القائد</a:t>
            </a:r>
            <a:r>
              <a:rPr lang="en-US" sz="3200" b="0" i="0" u="none" dirty="0">
                <a:solidFill>
                  <a:schemeClr val="dk1"/>
                </a:solidFill>
                <a:latin typeface="Times New Roman"/>
                <a:ea typeface="Times New Roman"/>
                <a:cs typeface="Times New Roman"/>
                <a:sym typeface="Times New Roman"/>
              </a:rPr>
              <a:t> </a:t>
            </a:r>
            <a:r>
              <a:rPr lang="en-US" sz="3200" b="0" i="0" u="none" dirty="0" err="1">
                <a:solidFill>
                  <a:srgbClr val="FF0000"/>
                </a:solidFill>
                <a:latin typeface="Times New Roman"/>
                <a:ea typeface="Times New Roman"/>
                <a:cs typeface="Times New Roman"/>
                <a:sym typeface="Times New Roman"/>
              </a:rPr>
              <a:t>منتصراً</a:t>
            </a:r>
            <a:r>
              <a:rPr lang="en-US" sz="3200" b="0" i="0" u="none" dirty="0">
                <a:solidFill>
                  <a:schemeClr val="dk1"/>
                </a:solidFill>
                <a:latin typeface="Times New Roman"/>
                <a:ea typeface="Times New Roman"/>
                <a:cs typeface="Times New Roman"/>
                <a:sym typeface="Times New Roman"/>
              </a:rPr>
              <a:t>  .</a:t>
            </a:r>
            <a:endParaRPr dirty="0"/>
          </a:p>
          <a:p>
            <a:pPr marL="457200" marR="0" lvl="0" indent="-457200" algn="r" rtl="1">
              <a:lnSpc>
                <a:spcPct val="100000"/>
              </a:lnSpc>
              <a:spcBef>
                <a:spcPts val="1600"/>
              </a:spcBef>
              <a:spcAft>
                <a:spcPts val="0"/>
              </a:spcAft>
              <a:buClr>
                <a:schemeClr val="dk1"/>
              </a:buClr>
              <a:buSzPts val="3200"/>
              <a:buFont typeface="Times New Roman"/>
              <a:buAutoNum type="arabicPeriod"/>
            </a:pPr>
            <a:r>
              <a:rPr lang="en-US" sz="3200" b="0" i="0" u="sng" dirty="0" err="1">
                <a:solidFill>
                  <a:schemeClr val="dk1"/>
                </a:solidFill>
                <a:latin typeface="Times New Roman"/>
                <a:ea typeface="Times New Roman"/>
                <a:cs typeface="Times New Roman"/>
                <a:sym typeface="Times New Roman"/>
              </a:rPr>
              <a:t>أو</a:t>
            </a:r>
            <a:r>
              <a:rPr lang="en-US" sz="3200" b="0" i="0" u="sng" dirty="0">
                <a:solidFill>
                  <a:schemeClr val="dk1"/>
                </a:solidFill>
                <a:latin typeface="Times New Roman"/>
                <a:ea typeface="Times New Roman"/>
                <a:cs typeface="Times New Roman"/>
                <a:sym typeface="Times New Roman"/>
              </a:rPr>
              <a:t> </a:t>
            </a:r>
            <a:r>
              <a:rPr lang="en-US" sz="3200" b="0" i="0" u="sng" dirty="0" err="1">
                <a:solidFill>
                  <a:schemeClr val="dk1"/>
                </a:solidFill>
                <a:latin typeface="Times New Roman"/>
                <a:ea typeface="Times New Roman"/>
                <a:cs typeface="Times New Roman"/>
                <a:sym typeface="Times New Roman"/>
              </a:rPr>
              <a:t>مفعولا</a:t>
            </a:r>
            <a:r>
              <a:rPr lang="en-US" sz="3200" b="0" i="0" u="sng" dirty="0">
                <a:solidFill>
                  <a:schemeClr val="dk1"/>
                </a:solidFill>
                <a:latin typeface="Times New Roman"/>
                <a:ea typeface="Times New Roman"/>
                <a:cs typeface="Times New Roman"/>
                <a:sym typeface="Times New Roman"/>
              </a:rPr>
              <a:t> </a:t>
            </a:r>
            <a:r>
              <a:rPr lang="en-US" sz="3200" b="0" i="0" u="sng" dirty="0" err="1">
                <a:solidFill>
                  <a:schemeClr val="dk1"/>
                </a:solidFill>
                <a:latin typeface="Times New Roman"/>
                <a:ea typeface="Times New Roman"/>
                <a:cs typeface="Times New Roman"/>
                <a:sym typeface="Times New Roman"/>
              </a:rPr>
              <a:t>به</a:t>
            </a:r>
            <a:r>
              <a:rPr lang="en-US" sz="3200" b="0" i="0" u="none" dirty="0">
                <a:solidFill>
                  <a:schemeClr val="dk1"/>
                </a:solidFill>
                <a:latin typeface="Times New Roman"/>
                <a:ea typeface="Times New Roman"/>
                <a:cs typeface="Times New Roman"/>
                <a:sym typeface="Times New Roman"/>
              </a:rPr>
              <a:t> : </a:t>
            </a:r>
            <a:r>
              <a:rPr lang="en-US" sz="3200" b="0" i="0" u="none" dirty="0" err="1">
                <a:solidFill>
                  <a:schemeClr val="dk2"/>
                </a:solidFill>
                <a:latin typeface="Times New Roman"/>
                <a:ea typeface="Times New Roman"/>
                <a:cs typeface="Times New Roman"/>
                <a:sym typeface="Times New Roman"/>
              </a:rPr>
              <a:t>شربت</a:t>
            </a:r>
            <a:r>
              <a:rPr lang="en-US" sz="3200" b="0" i="0" u="none" dirty="0">
                <a:solidFill>
                  <a:schemeClr val="dk2"/>
                </a:solidFill>
                <a:latin typeface="Times New Roman"/>
                <a:ea typeface="Times New Roman"/>
                <a:cs typeface="Times New Roman"/>
                <a:sym typeface="Times New Roman"/>
              </a:rPr>
              <a:t> </a:t>
            </a:r>
            <a:r>
              <a:rPr lang="en-US" sz="3200" b="0" i="0" u="none" dirty="0" err="1">
                <a:solidFill>
                  <a:schemeClr val="dk2"/>
                </a:solidFill>
                <a:latin typeface="Times New Roman"/>
                <a:ea typeface="Times New Roman"/>
                <a:cs typeface="Times New Roman"/>
                <a:sym typeface="Times New Roman"/>
              </a:rPr>
              <a:t>الماء</a:t>
            </a:r>
            <a:r>
              <a:rPr lang="en-US" sz="3200" b="0" i="0" u="none" dirty="0">
                <a:solidFill>
                  <a:schemeClr val="dk1"/>
                </a:solidFill>
                <a:latin typeface="Times New Roman"/>
                <a:ea typeface="Times New Roman"/>
                <a:cs typeface="Times New Roman"/>
                <a:sym typeface="Times New Roman"/>
              </a:rPr>
              <a:t> </a:t>
            </a:r>
            <a:r>
              <a:rPr lang="en-US" sz="3200" b="0" i="0" u="none" dirty="0" err="1">
                <a:solidFill>
                  <a:srgbClr val="FF0000"/>
                </a:solidFill>
                <a:latin typeface="Times New Roman"/>
                <a:ea typeface="Times New Roman"/>
                <a:cs typeface="Times New Roman"/>
                <a:sym typeface="Times New Roman"/>
              </a:rPr>
              <a:t>صافياً</a:t>
            </a:r>
            <a:r>
              <a:rPr lang="en-US" sz="3200" b="0" i="0" u="none" dirty="0">
                <a:solidFill>
                  <a:schemeClr val="dk2"/>
                </a:solidFill>
                <a:latin typeface="Times New Roman"/>
                <a:ea typeface="Times New Roman"/>
                <a:cs typeface="Times New Roman"/>
                <a:sym typeface="Times New Roman"/>
              </a:rPr>
              <a:t>.</a:t>
            </a:r>
            <a:endParaRPr dirty="0"/>
          </a:p>
          <a:p>
            <a:pPr marL="457200" marR="0" lvl="0" indent="-457200" algn="r" rtl="1">
              <a:lnSpc>
                <a:spcPct val="100000"/>
              </a:lnSpc>
              <a:spcBef>
                <a:spcPts val="1600"/>
              </a:spcBef>
              <a:spcAft>
                <a:spcPts val="0"/>
              </a:spcAft>
              <a:buClr>
                <a:schemeClr val="dk2"/>
              </a:buClr>
              <a:buSzPts val="2800"/>
              <a:buFont typeface="Times New Roman"/>
              <a:buNone/>
            </a:pPr>
            <a:r>
              <a:rPr lang="en-US" sz="2800" b="0" i="0" u="none" dirty="0">
                <a:solidFill>
                  <a:schemeClr val="dk2"/>
                </a:solidFill>
                <a:latin typeface="Times New Roman"/>
                <a:ea typeface="Times New Roman"/>
                <a:cs typeface="Times New Roman"/>
                <a:sym typeface="Times New Roman"/>
              </a:rPr>
              <a:t>3. </a:t>
            </a:r>
            <a:r>
              <a:rPr lang="en-US" sz="2800" b="0" i="0" u="none" dirty="0" err="1">
                <a:solidFill>
                  <a:schemeClr val="dk2"/>
                </a:solidFill>
                <a:latin typeface="Times New Roman"/>
                <a:ea typeface="Times New Roman"/>
                <a:cs typeface="Times New Roman"/>
                <a:sym typeface="Times New Roman"/>
              </a:rPr>
              <a:t>أو</a:t>
            </a:r>
            <a:r>
              <a:rPr lang="en-US" sz="2800" b="0" i="0" u="none" dirty="0">
                <a:solidFill>
                  <a:schemeClr val="dk2"/>
                </a:solidFill>
                <a:latin typeface="Times New Roman"/>
                <a:ea typeface="Times New Roman"/>
                <a:cs typeface="Times New Roman"/>
                <a:sym typeface="Times New Roman"/>
              </a:rPr>
              <a:t> </a:t>
            </a:r>
            <a:r>
              <a:rPr lang="en-US" sz="3200" b="0" i="0" u="sng" dirty="0" err="1">
                <a:solidFill>
                  <a:schemeClr val="dk2"/>
                </a:solidFill>
                <a:latin typeface="Times New Roman"/>
                <a:ea typeface="Times New Roman"/>
                <a:cs typeface="Times New Roman"/>
                <a:sym typeface="Times New Roman"/>
              </a:rPr>
              <a:t>فاعلاً</a:t>
            </a:r>
            <a:r>
              <a:rPr lang="en-US" sz="3200" b="0" i="0" u="sng" dirty="0">
                <a:solidFill>
                  <a:schemeClr val="dk2"/>
                </a:solidFill>
                <a:latin typeface="Times New Roman"/>
                <a:ea typeface="Times New Roman"/>
                <a:cs typeface="Times New Roman"/>
                <a:sym typeface="Times New Roman"/>
              </a:rPr>
              <a:t> و </a:t>
            </a:r>
            <a:r>
              <a:rPr lang="en-US" sz="3200" b="0" i="0" u="sng" dirty="0" err="1">
                <a:solidFill>
                  <a:schemeClr val="dk2"/>
                </a:solidFill>
                <a:latin typeface="Times New Roman"/>
                <a:ea typeface="Times New Roman"/>
                <a:cs typeface="Times New Roman"/>
                <a:sym typeface="Times New Roman"/>
              </a:rPr>
              <a:t>مفعولاً</a:t>
            </a:r>
            <a:r>
              <a:rPr lang="en-US" sz="3200" b="0" i="0" u="sng" dirty="0">
                <a:solidFill>
                  <a:schemeClr val="dk2"/>
                </a:solidFill>
                <a:latin typeface="Times New Roman"/>
                <a:ea typeface="Times New Roman"/>
                <a:cs typeface="Times New Roman"/>
                <a:sym typeface="Times New Roman"/>
              </a:rPr>
              <a:t> </a:t>
            </a:r>
            <a:r>
              <a:rPr lang="en-US" sz="3200" b="0" i="0" u="sng" dirty="0" err="1">
                <a:solidFill>
                  <a:schemeClr val="dk2"/>
                </a:solidFill>
                <a:latin typeface="Times New Roman"/>
                <a:ea typeface="Times New Roman"/>
                <a:cs typeface="Times New Roman"/>
                <a:sym typeface="Times New Roman"/>
              </a:rPr>
              <a:t>به</a:t>
            </a:r>
            <a:r>
              <a:rPr lang="en-US" sz="3200" b="0" i="0" u="sng" dirty="0">
                <a:solidFill>
                  <a:schemeClr val="dk2"/>
                </a:solidFill>
                <a:latin typeface="Times New Roman"/>
                <a:ea typeface="Times New Roman"/>
                <a:cs typeface="Times New Roman"/>
                <a:sym typeface="Times New Roman"/>
              </a:rPr>
              <a:t> </a:t>
            </a:r>
            <a:r>
              <a:rPr lang="en-US" sz="3200" b="0" i="0" u="sng" dirty="0" err="1">
                <a:solidFill>
                  <a:schemeClr val="dk2"/>
                </a:solidFill>
                <a:latin typeface="Times New Roman"/>
                <a:ea typeface="Times New Roman"/>
                <a:cs typeface="Times New Roman"/>
                <a:sym typeface="Times New Roman"/>
              </a:rPr>
              <a:t>معاً</a:t>
            </a:r>
            <a:r>
              <a:rPr lang="en-US" sz="3200" b="0" i="0" u="none" dirty="0">
                <a:solidFill>
                  <a:schemeClr val="dk2"/>
                </a:solidFill>
                <a:latin typeface="Times New Roman"/>
                <a:ea typeface="Times New Roman"/>
                <a:cs typeface="Times New Roman"/>
                <a:sym typeface="Times New Roman"/>
              </a:rPr>
              <a:t> , </a:t>
            </a:r>
            <a:r>
              <a:rPr lang="en-US" sz="3200" b="0" i="0" u="none" dirty="0" err="1">
                <a:solidFill>
                  <a:schemeClr val="dk2"/>
                </a:solidFill>
                <a:latin typeface="Times New Roman"/>
                <a:ea typeface="Times New Roman"/>
                <a:cs typeface="Times New Roman"/>
                <a:sym typeface="Times New Roman"/>
              </a:rPr>
              <a:t>مثل</a:t>
            </a:r>
            <a:r>
              <a:rPr lang="en-US" sz="3200" b="0" i="0" u="none" dirty="0">
                <a:solidFill>
                  <a:schemeClr val="dk2"/>
                </a:solidFill>
                <a:latin typeface="Times New Roman"/>
                <a:ea typeface="Times New Roman"/>
                <a:cs typeface="Times New Roman"/>
                <a:sym typeface="Times New Roman"/>
              </a:rPr>
              <a:t> : </a:t>
            </a:r>
            <a:r>
              <a:rPr lang="en-US" sz="3200" b="0" i="0" u="none" dirty="0" err="1">
                <a:solidFill>
                  <a:schemeClr val="dk2"/>
                </a:solidFill>
                <a:latin typeface="Times New Roman"/>
                <a:ea typeface="Times New Roman"/>
                <a:cs typeface="Times New Roman"/>
                <a:sym typeface="Times New Roman"/>
              </a:rPr>
              <a:t>استقبل</a:t>
            </a:r>
            <a:r>
              <a:rPr lang="en-US" sz="3200" b="0" i="0" u="none" dirty="0">
                <a:solidFill>
                  <a:schemeClr val="dk2"/>
                </a:solidFill>
                <a:latin typeface="Times New Roman"/>
                <a:ea typeface="Times New Roman"/>
                <a:cs typeface="Times New Roman"/>
                <a:sym typeface="Times New Roman"/>
              </a:rPr>
              <a:t> </a:t>
            </a:r>
            <a:r>
              <a:rPr lang="en-US" sz="3200" b="0" i="0" u="none" dirty="0" err="1">
                <a:solidFill>
                  <a:schemeClr val="dk2"/>
                </a:solidFill>
                <a:latin typeface="Times New Roman"/>
                <a:ea typeface="Times New Roman"/>
                <a:cs typeface="Times New Roman"/>
                <a:sym typeface="Times New Roman"/>
              </a:rPr>
              <a:t>زيدٌ</a:t>
            </a:r>
            <a:r>
              <a:rPr lang="en-US" sz="3200" b="0" i="0" u="none" dirty="0">
                <a:solidFill>
                  <a:schemeClr val="dk2"/>
                </a:solidFill>
                <a:latin typeface="Times New Roman"/>
                <a:ea typeface="Times New Roman"/>
                <a:cs typeface="Times New Roman"/>
                <a:sym typeface="Times New Roman"/>
              </a:rPr>
              <a:t> </a:t>
            </a:r>
            <a:r>
              <a:rPr lang="en-US" sz="3200" b="0" i="0" u="none" dirty="0" err="1">
                <a:solidFill>
                  <a:schemeClr val="dk2"/>
                </a:solidFill>
                <a:latin typeface="Times New Roman"/>
                <a:ea typeface="Times New Roman"/>
                <a:cs typeface="Times New Roman"/>
                <a:sym typeface="Times New Roman"/>
              </a:rPr>
              <a:t>علياً</a:t>
            </a:r>
            <a:r>
              <a:rPr lang="en-US" sz="3200" b="0" i="0" u="none" dirty="0">
                <a:solidFill>
                  <a:schemeClr val="dk2"/>
                </a:solidFill>
                <a:latin typeface="Times New Roman"/>
                <a:ea typeface="Times New Roman"/>
                <a:cs typeface="Times New Roman"/>
                <a:sym typeface="Times New Roman"/>
              </a:rPr>
              <a:t> </a:t>
            </a:r>
            <a:r>
              <a:rPr lang="en-US" sz="3200" b="0" i="0" u="none" dirty="0" err="1">
                <a:solidFill>
                  <a:srgbClr val="FF0000"/>
                </a:solidFill>
                <a:latin typeface="Times New Roman"/>
                <a:ea typeface="Times New Roman"/>
                <a:cs typeface="Times New Roman"/>
                <a:sym typeface="Times New Roman"/>
              </a:rPr>
              <a:t>ضاحكينِ</a:t>
            </a:r>
            <a:r>
              <a:rPr lang="en-US" sz="3200" b="0" i="0" u="none" dirty="0">
                <a:solidFill>
                  <a:schemeClr val="dk2"/>
                </a:solidFill>
                <a:latin typeface="Times New Roman"/>
                <a:ea typeface="Times New Roman"/>
                <a:cs typeface="Times New Roman"/>
                <a:sym typeface="Times New Roman"/>
              </a:rPr>
              <a:t>.</a:t>
            </a:r>
            <a:endParaRPr dirty="0"/>
          </a:p>
          <a:p>
            <a:pPr marL="457200" marR="0" lvl="0" indent="-457200" algn="r" rtl="1">
              <a:lnSpc>
                <a:spcPct val="100000"/>
              </a:lnSpc>
              <a:spcBef>
                <a:spcPts val="1600"/>
              </a:spcBef>
              <a:spcAft>
                <a:spcPts val="0"/>
              </a:spcAft>
              <a:buClr>
                <a:schemeClr val="dk2"/>
              </a:buClr>
              <a:buSzPts val="3200"/>
              <a:buFont typeface="Times New Roman"/>
              <a:buNone/>
            </a:pPr>
            <a:r>
              <a:rPr lang="en-US" sz="3200" b="0" i="0" u="none" dirty="0">
                <a:solidFill>
                  <a:schemeClr val="dk2"/>
                </a:solidFill>
                <a:latin typeface="Times New Roman"/>
                <a:ea typeface="Times New Roman"/>
                <a:cs typeface="Times New Roman"/>
                <a:sym typeface="Times New Roman"/>
              </a:rPr>
              <a:t>                     </a:t>
            </a:r>
            <a:r>
              <a:rPr lang="en-US" sz="3200" b="0" i="0" u="none" dirty="0" err="1">
                <a:solidFill>
                  <a:schemeClr val="dk2"/>
                </a:solidFill>
                <a:latin typeface="Times New Roman"/>
                <a:ea typeface="Times New Roman"/>
                <a:cs typeface="Times New Roman"/>
                <a:sym typeface="Times New Roman"/>
              </a:rPr>
              <a:t>صافح</a:t>
            </a:r>
            <a:r>
              <a:rPr lang="en-US" sz="3200" b="0" i="0" u="none" dirty="0">
                <a:solidFill>
                  <a:schemeClr val="dk2"/>
                </a:solidFill>
                <a:latin typeface="Times New Roman"/>
                <a:ea typeface="Times New Roman"/>
                <a:cs typeface="Times New Roman"/>
                <a:sym typeface="Times New Roman"/>
              </a:rPr>
              <a:t> </a:t>
            </a:r>
            <a:r>
              <a:rPr lang="en-US" sz="3200" b="0" i="0" u="none" dirty="0" err="1">
                <a:solidFill>
                  <a:schemeClr val="dk2"/>
                </a:solidFill>
                <a:latin typeface="Times New Roman"/>
                <a:ea typeface="Times New Roman"/>
                <a:cs typeface="Times New Roman"/>
                <a:sym typeface="Times New Roman"/>
              </a:rPr>
              <a:t>اللاعبون</a:t>
            </a:r>
            <a:r>
              <a:rPr lang="en-US" sz="3200" b="0" i="0" u="none" dirty="0">
                <a:solidFill>
                  <a:schemeClr val="dk2"/>
                </a:solidFill>
                <a:latin typeface="Times New Roman"/>
                <a:ea typeface="Times New Roman"/>
                <a:cs typeface="Times New Roman"/>
                <a:sym typeface="Times New Roman"/>
              </a:rPr>
              <a:t> </a:t>
            </a:r>
            <a:r>
              <a:rPr lang="en-US" sz="3200" b="0" i="0" u="none" dirty="0" err="1">
                <a:solidFill>
                  <a:schemeClr val="dk2"/>
                </a:solidFill>
                <a:latin typeface="Times New Roman"/>
                <a:ea typeface="Times New Roman"/>
                <a:cs typeface="Times New Roman"/>
                <a:sym typeface="Times New Roman"/>
              </a:rPr>
              <a:t>منافسيهم</a:t>
            </a:r>
            <a:r>
              <a:rPr lang="en-US" sz="3200" b="0" i="0" u="none" dirty="0">
                <a:solidFill>
                  <a:schemeClr val="dk2"/>
                </a:solidFill>
                <a:latin typeface="Times New Roman"/>
                <a:ea typeface="Times New Roman"/>
                <a:cs typeface="Times New Roman"/>
                <a:sym typeface="Times New Roman"/>
              </a:rPr>
              <a:t> </a:t>
            </a:r>
            <a:r>
              <a:rPr lang="en-US" sz="3200" b="0" i="0" u="none" dirty="0" err="1">
                <a:solidFill>
                  <a:srgbClr val="FF0000"/>
                </a:solidFill>
                <a:latin typeface="Times New Roman"/>
                <a:ea typeface="Times New Roman"/>
                <a:cs typeface="Times New Roman"/>
                <a:sym typeface="Times New Roman"/>
              </a:rPr>
              <a:t>متحابينَ</a:t>
            </a:r>
            <a:r>
              <a:rPr lang="en-US" sz="3200" b="0" i="0" u="none" dirty="0">
                <a:solidFill>
                  <a:schemeClr val="dk2"/>
                </a:solidFill>
                <a:latin typeface="Times New Roman"/>
                <a:ea typeface="Times New Roman"/>
                <a:cs typeface="Times New Roman"/>
                <a:sym typeface="Times New Roman"/>
              </a:rPr>
              <a:t> .</a:t>
            </a:r>
            <a:endParaRPr dirty="0"/>
          </a:p>
          <a:p>
            <a:pPr marL="0" marR="0" lvl="0" indent="0" algn="r" rtl="1">
              <a:lnSpc>
                <a:spcPct val="100000"/>
              </a:lnSpc>
              <a:spcBef>
                <a:spcPts val="0"/>
              </a:spcBef>
              <a:spcAft>
                <a:spcPts val="0"/>
              </a:spcAft>
              <a:buNone/>
            </a:pPr>
            <a:endParaRPr sz="3200" b="0" i="0" u="none" dirty="0">
              <a:solidFill>
                <a:schemeClr val="dk2"/>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8"/>
        <p:cNvGrpSpPr/>
        <p:nvPr/>
      </p:nvGrpSpPr>
      <p:grpSpPr>
        <a:xfrm>
          <a:off x="0" y="0"/>
          <a:ext cx="0" cy="0"/>
          <a:chOff x="0" y="0"/>
          <a:chExt cx="0" cy="0"/>
        </a:xfrm>
      </p:grpSpPr>
      <p:sp>
        <p:nvSpPr>
          <p:cNvPr id="269" name="Google Shape;269;p10"/>
          <p:cNvSpPr txBox="1"/>
          <p:nvPr/>
        </p:nvSpPr>
        <p:spPr>
          <a:xfrm>
            <a:off x="684212" y="1125537"/>
            <a:ext cx="7272300" cy="36660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70" name="Google Shape;270;p10"/>
          <p:cNvSpPr txBox="1"/>
          <p:nvPr/>
        </p:nvSpPr>
        <p:spPr>
          <a:xfrm>
            <a:off x="682625" y="188912"/>
            <a:ext cx="7705800" cy="914400"/>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FF9900"/>
              </a:buClr>
              <a:buSzPts val="5400"/>
              <a:buFont typeface="Arial"/>
              <a:buNone/>
            </a:pPr>
            <a:r>
              <a:rPr lang="en-US" sz="5400" b="0" i="0" u="none">
                <a:solidFill>
                  <a:srgbClr val="FF9900"/>
                </a:solidFill>
                <a:latin typeface="Arial"/>
                <a:ea typeface="Arial"/>
                <a:cs typeface="Arial"/>
                <a:sym typeface="Arial"/>
              </a:rPr>
              <a:t>ثانياً :</a:t>
            </a:r>
            <a:r>
              <a:rPr lang="en-US" sz="5400" b="0" i="0" u="none">
                <a:solidFill>
                  <a:schemeClr val="dk1"/>
                </a:solidFill>
                <a:latin typeface="Arial"/>
                <a:ea typeface="Arial"/>
                <a:cs typeface="Arial"/>
                <a:sym typeface="Arial"/>
              </a:rPr>
              <a:t> التطابق بين</a:t>
            </a:r>
            <a:r>
              <a:rPr lang="en-US" sz="5400" b="0" i="0" u="none">
                <a:solidFill>
                  <a:schemeClr val="dk2"/>
                </a:solidFill>
                <a:latin typeface="Arial"/>
                <a:ea typeface="Arial"/>
                <a:cs typeface="Arial"/>
                <a:sym typeface="Arial"/>
              </a:rPr>
              <a:t> </a:t>
            </a:r>
            <a:r>
              <a:rPr lang="en-US" sz="5400" b="0" i="0" u="none">
                <a:solidFill>
                  <a:srgbClr val="CC3300"/>
                </a:solidFill>
                <a:latin typeface="Arial"/>
                <a:ea typeface="Arial"/>
                <a:cs typeface="Arial"/>
                <a:sym typeface="Arial"/>
              </a:rPr>
              <a:t>الحال</a:t>
            </a:r>
            <a:r>
              <a:rPr lang="en-US" sz="5400" b="0" i="0" u="none">
                <a:solidFill>
                  <a:schemeClr val="dk2"/>
                </a:solidFill>
                <a:latin typeface="Arial"/>
                <a:ea typeface="Arial"/>
                <a:cs typeface="Arial"/>
                <a:sym typeface="Arial"/>
              </a:rPr>
              <a:t> و</a:t>
            </a:r>
            <a:r>
              <a:rPr lang="en-US" sz="5400" b="0" i="0" u="none">
                <a:solidFill>
                  <a:schemeClr val="accent2"/>
                </a:solidFill>
                <a:latin typeface="Arial"/>
                <a:ea typeface="Arial"/>
                <a:cs typeface="Arial"/>
                <a:sym typeface="Arial"/>
              </a:rPr>
              <a:t>صاحبها</a:t>
            </a:r>
            <a:endParaRPr/>
          </a:p>
        </p:txBody>
      </p:sp>
      <p:sp>
        <p:nvSpPr>
          <p:cNvPr id="271" name="Google Shape;271;p10"/>
          <p:cNvSpPr txBox="1"/>
          <p:nvPr/>
        </p:nvSpPr>
        <p:spPr>
          <a:xfrm>
            <a:off x="900112" y="1916112"/>
            <a:ext cx="7056300" cy="1006500"/>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chemeClr val="lt2"/>
              </a:buClr>
              <a:buSzPts val="6000"/>
              <a:buFont typeface="Arial"/>
              <a:buNone/>
            </a:pPr>
            <a:r>
              <a:rPr lang="en-US" sz="6000" b="0" i="0" u="none">
                <a:solidFill>
                  <a:schemeClr val="lt2"/>
                </a:solidFill>
                <a:latin typeface="Arial"/>
                <a:ea typeface="Arial"/>
                <a:cs typeface="Arial"/>
                <a:sym typeface="Arial"/>
              </a:rPr>
              <a:t>الحال تطابق صاحبها في :</a:t>
            </a:r>
            <a:endParaRPr/>
          </a:p>
        </p:txBody>
      </p:sp>
      <p:sp>
        <p:nvSpPr>
          <p:cNvPr id="272" name="Google Shape;272;p10"/>
          <p:cNvSpPr txBox="1"/>
          <p:nvPr/>
        </p:nvSpPr>
        <p:spPr>
          <a:xfrm>
            <a:off x="395287" y="3789362"/>
            <a:ext cx="8208900" cy="6444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3600"/>
              <a:buFont typeface="Arial"/>
              <a:buNone/>
            </a:pPr>
            <a:r>
              <a:rPr lang="en-US" sz="3600" b="0" i="0" u="none">
                <a:solidFill>
                  <a:srgbClr val="CC3300"/>
                </a:solidFill>
                <a:latin typeface="Arial"/>
                <a:ea typeface="Arial"/>
                <a:cs typeface="Arial"/>
                <a:sym typeface="Arial"/>
              </a:rPr>
              <a:t>- الإفراد أو التثنية أو الجمع .</a:t>
            </a:r>
            <a:endParaRPr/>
          </a:p>
        </p:txBody>
      </p:sp>
      <p:sp>
        <p:nvSpPr>
          <p:cNvPr id="273" name="Google Shape;273;p10"/>
          <p:cNvSpPr txBox="1"/>
          <p:nvPr/>
        </p:nvSpPr>
        <p:spPr>
          <a:xfrm>
            <a:off x="395287" y="4948237"/>
            <a:ext cx="8208900" cy="6444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CC3300"/>
              </a:buClr>
              <a:buSzPts val="3600"/>
              <a:buFont typeface="Arial"/>
              <a:buNone/>
            </a:pPr>
            <a:r>
              <a:rPr lang="en-US" sz="3600" b="0" i="0" u="none">
                <a:solidFill>
                  <a:srgbClr val="CC3300"/>
                </a:solidFill>
                <a:latin typeface="Arial"/>
                <a:ea typeface="Arial"/>
                <a:cs typeface="Arial"/>
                <a:sym typeface="Arial"/>
              </a:rPr>
              <a:t>- التذكير أو التأنيث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0"/>
                                        </p:tgtEl>
                                        <p:attrNameLst>
                                          <p:attrName>style.visibility</p:attrName>
                                        </p:attrNameLst>
                                      </p:cBhvr>
                                      <p:to>
                                        <p:strVal val="visible"/>
                                      </p:to>
                                    </p:set>
                                    <p:animEffect transition="in" filter="fade">
                                      <p:cBhvr>
                                        <p:cTn id="7" dur="500"/>
                                        <p:tgtEl>
                                          <p:spTgt spid="2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1"/>
                                        </p:tgtEl>
                                        <p:attrNameLst>
                                          <p:attrName>style.visibility</p:attrName>
                                        </p:attrNameLst>
                                      </p:cBhvr>
                                      <p:to>
                                        <p:strVal val="visible"/>
                                      </p:to>
                                    </p:set>
                                    <p:animEffect transition="in" filter="fade">
                                      <p:cBhvr>
                                        <p:cTn id="12" dur="1822"/>
                                        <p:tgtEl>
                                          <p:spTgt spid="27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2"/>
                                        </p:tgtEl>
                                        <p:attrNameLst>
                                          <p:attrName>style.visibility</p:attrName>
                                        </p:attrNameLst>
                                      </p:cBhvr>
                                      <p:to>
                                        <p:strVal val="visible"/>
                                      </p:to>
                                    </p:set>
                                    <p:animEffect transition="in" filter="fade">
                                      <p:cBhvr>
                                        <p:cTn id="17" dur="1822"/>
                                        <p:tgtEl>
                                          <p:spTgt spid="27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3"/>
                                        </p:tgtEl>
                                        <p:attrNameLst>
                                          <p:attrName>style.visibility</p:attrName>
                                        </p:attrNameLst>
                                      </p:cBhvr>
                                      <p:to>
                                        <p:strVal val="visible"/>
                                      </p:to>
                                    </p:set>
                                    <p:animEffect transition="in" filter="fade">
                                      <p:cBhvr>
                                        <p:cTn id="22" dur="1822"/>
                                        <p:tgtEl>
                                          <p:spTgt spid="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9"/>
        <p:cNvGrpSpPr/>
        <p:nvPr/>
      </p:nvGrpSpPr>
      <p:grpSpPr>
        <a:xfrm>
          <a:off x="0" y="0"/>
          <a:ext cx="0" cy="0"/>
          <a:chOff x="0" y="0"/>
          <a:chExt cx="0" cy="0"/>
        </a:xfrm>
      </p:grpSpPr>
      <p:grpSp>
        <p:nvGrpSpPr>
          <p:cNvPr id="280" name="Google Shape;280;p11"/>
          <p:cNvGrpSpPr/>
          <p:nvPr/>
        </p:nvGrpSpPr>
        <p:grpSpPr>
          <a:xfrm>
            <a:off x="5364162" y="1504950"/>
            <a:ext cx="3529012" cy="701675"/>
            <a:chOff x="3379" y="948"/>
            <a:chExt cx="2223" cy="442"/>
          </a:xfrm>
        </p:grpSpPr>
        <p:sp>
          <p:nvSpPr>
            <p:cNvPr id="281" name="Google Shape;281;p11"/>
            <p:cNvSpPr txBox="1"/>
            <p:nvPr/>
          </p:nvSpPr>
          <p:spPr>
            <a:xfrm>
              <a:off x="3379" y="948"/>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1"/>
                </a:buClr>
                <a:buSzPts val="4000"/>
                <a:buFont typeface="Times New Roman"/>
                <a:buNone/>
              </a:pPr>
              <a:r>
                <a:rPr lang="en-US" sz="4000" b="1" i="0" u="none">
                  <a:solidFill>
                    <a:schemeClr val="dk1"/>
                  </a:solidFill>
                  <a:latin typeface="Times New Roman"/>
                  <a:ea typeface="Times New Roman"/>
                  <a:cs typeface="Times New Roman"/>
                  <a:sym typeface="Times New Roman"/>
                </a:rPr>
                <a:t>الجملة</a:t>
              </a:r>
              <a:endParaRPr/>
            </a:p>
          </p:txBody>
        </p:sp>
        <p:cxnSp>
          <p:nvCxnSpPr>
            <p:cNvPr id="282" name="Google Shape;282;p11"/>
            <p:cNvCxnSpPr/>
            <p:nvPr/>
          </p:nvCxnSpPr>
          <p:spPr>
            <a:xfrm>
              <a:off x="5602" y="94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83" name="Google Shape;283;p11"/>
            <p:cNvCxnSpPr/>
            <p:nvPr/>
          </p:nvCxnSpPr>
          <p:spPr>
            <a:xfrm>
              <a:off x="3379" y="948"/>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84" name="Google Shape;284;p11"/>
            <p:cNvCxnSpPr/>
            <p:nvPr/>
          </p:nvCxnSpPr>
          <p:spPr>
            <a:xfrm>
              <a:off x="3379" y="948"/>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285" name="Google Shape;285;p11"/>
            <p:cNvCxnSpPr/>
            <p:nvPr/>
          </p:nvCxnSpPr>
          <p:spPr>
            <a:xfrm>
              <a:off x="3379" y="1390"/>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86" name="Google Shape;286;p11"/>
          <p:cNvGrpSpPr/>
          <p:nvPr/>
        </p:nvGrpSpPr>
        <p:grpSpPr>
          <a:xfrm>
            <a:off x="2989262" y="1484312"/>
            <a:ext cx="1905000" cy="701675"/>
            <a:chOff x="1883" y="935"/>
            <a:chExt cx="1200" cy="442"/>
          </a:xfrm>
        </p:grpSpPr>
        <p:sp>
          <p:nvSpPr>
            <p:cNvPr id="287" name="Google Shape;287;p11"/>
            <p:cNvSpPr txBox="1"/>
            <p:nvPr/>
          </p:nvSpPr>
          <p:spPr>
            <a:xfrm>
              <a:off x="1883" y="935"/>
              <a:ext cx="12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CC3300"/>
                </a:buClr>
                <a:buSzPts val="4000"/>
                <a:buFont typeface="Times New Roman"/>
                <a:buNone/>
              </a:pPr>
              <a:r>
                <a:rPr lang="en-US" sz="4000" b="1" i="0" u="none">
                  <a:solidFill>
                    <a:srgbClr val="CC3300"/>
                  </a:solidFill>
                  <a:latin typeface="Times New Roman"/>
                  <a:ea typeface="Times New Roman"/>
                  <a:cs typeface="Times New Roman"/>
                  <a:sym typeface="Times New Roman"/>
                </a:rPr>
                <a:t>الحال</a:t>
              </a:r>
              <a:endParaRPr/>
            </a:p>
          </p:txBody>
        </p:sp>
        <p:cxnSp>
          <p:nvCxnSpPr>
            <p:cNvPr id="288" name="Google Shape;288;p11"/>
            <p:cNvCxnSpPr/>
            <p:nvPr/>
          </p:nvCxnSpPr>
          <p:spPr>
            <a:xfrm>
              <a:off x="2971" y="93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89" name="Google Shape;289;p11"/>
            <p:cNvCxnSpPr/>
            <p:nvPr/>
          </p:nvCxnSpPr>
          <p:spPr>
            <a:xfrm>
              <a:off x="1883" y="93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90" name="Google Shape;290;p11"/>
            <p:cNvCxnSpPr/>
            <p:nvPr/>
          </p:nvCxnSpPr>
          <p:spPr>
            <a:xfrm>
              <a:off x="1883" y="935"/>
              <a:ext cx="1200" cy="0"/>
            </a:xfrm>
            <a:prstGeom prst="straightConnector1">
              <a:avLst/>
            </a:prstGeom>
            <a:noFill/>
            <a:ln w="28575" cap="flat" cmpd="sng">
              <a:solidFill>
                <a:schemeClr val="dk1"/>
              </a:solidFill>
              <a:prstDash val="solid"/>
              <a:miter lim="800000"/>
              <a:headEnd type="none" w="med" len="med"/>
              <a:tailEnd type="none" w="med" len="med"/>
            </a:ln>
          </p:spPr>
        </p:cxnSp>
        <p:cxnSp>
          <p:nvCxnSpPr>
            <p:cNvPr id="291" name="Google Shape;291;p11"/>
            <p:cNvCxnSpPr/>
            <p:nvPr/>
          </p:nvCxnSpPr>
          <p:spPr>
            <a:xfrm>
              <a:off x="1883" y="1377"/>
              <a:ext cx="12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92" name="Google Shape;292;p11"/>
          <p:cNvGrpSpPr/>
          <p:nvPr/>
        </p:nvGrpSpPr>
        <p:grpSpPr>
          <a:xfrm>
            <a:off x="323850" y="1484312"/>
            <a:ext cx="2381250" cy="701675"/>
            <a:chOff x="204" y="935"/>
            <a:chExt cx="1500" cy="442"/>
          </a:xfrm>
        </p:grpSpPr>
        <p:sp>
          <p:nvSpPr>
            <p:cNvPr id="293" name="Google Shape;293;p11"/>
            <p:cNvSpPr txBox="1"/>
            <p:nvPr/>
          </p:nvSpPr>
          <p:spPr>
            <a:xfrm>
              <a:off x="204" y="935"/>
              <a:ext cx="15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4000"/>
                <a:buFont typeface="Times New Roman"/>
                <a:buNone/>
              </a:pPr>
              <a:r>
                <a:rPr lang="en-US" sz="4000" b="1" i="0" u="none">
                  <a:solidFill>
                    <a:schemeClr val="accent2"/>
                  </a:solidFill>
                  <a:latin typeface="Times New Roman"/>
                  <a:ea typeface="Times New Roman"/>
                  <a:cs typeface="Times New Roman"/>
                  <a:sym typeface="Times New Roman"/>
                </a:rPr>
                <a:t>صاحب الحال</a:t>
              </a:r>
              <a:endParaRPr/>
            </a:p>
          </p:txBody>
        </p:sp>
        <p:cxnSp>
          <p:nvCxnSpPr>
            <p:cNvPr id="294" name="Google Shape;294;p11"/>
            <p:cNvCxnSpPr/>
            <p:nvPr/>
          </p:nvCxnSpPr>
          <p:spPr>
            <a:xfrm>
              <a:off x="1701" y="93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95" name="Google Shape;295;p11"/>
            <p:cNvCxnSpPr/>
            <p:nvPr/>
          </p:nvCxnSpPr>
          <p:spPr>
            <a:xfrm>
              <a:off x="204" y="93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296" name="Google Shape;296;p11"/>
            <p:cNvCxnSpPr/>
            <p:nvPr/>
          </p:nvCxnSpPr>
          <p:spPr>
            <a:xfrm>
              <a:off x="204" y="935"/>
              <a:ext cx="1500" cy="0"/>
            </a:xfrm>
            <a:prstGeom prst="straightConnector1">
              <a:avLst/>
            </a:prstGeom>
            <a:noFill/>
            <a:ln w="28575" cap="flat" cmpd="sng">
              <a:solidFill>
                <a:schemeClr val="dk1"/>
              </a:solidFill>
              <a:prstDash val="solid"/>
              <a:miter lim="800000"/>
              <a:headEnd type="none" w="med" len="med"/>
              <a:tailEnd type="none" w="med" len="med"/>
            </a:ln>
          </p:spPr>
        </p:cxnSp>
        <p:cxnSp>
          <p:nvCxnSpPr>
            <p:cNvPr id="297" name="Google Shape;297;p11"/>
            <p:cNvCxnSpPr/>
            <p:nvPr/>
          </p:nvCxnSpPr>
          <p:spPr>
            <a:xfrm>
              <a:off x="204" y="1377"/>
              <a:ext cx="15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298" name="Google Shape;298;p11"/>
          <p:cNvGrpSpPr/>
          <p:nvPr/>
        </p:nvGrpSpPr>
        <p:grpSpPr>
          <a:xfrm>
            <a:off x="5364162" y="2492375"/>
            <a:ext cx="3529012" cy="701675"/>
            <a:chOff x="3379" y="1570"/>
            <a:chExt cx="2223" cy="442"/>
          </a:xfrm>
        </p:grpSpPr>
        <p:sp>
          <p:nvSpPr>
            <p:cNvPr id="299" name="Google Shape;299;p11"/>
            <p:cNvSpPr txBox="1"/>
            <p:nvPr/>
          </p:nvSpPr>
          <p:spPr>
            <a:xfrm>
              <a:off x="3379" y="1570"/>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عَادَ</a:t>
              </a:r>
              <a:r>
                <a:rPr lang="en-US" sz="4000" b="0" i="0" u="none">
                  <a:solidFill>
                    <a:srgbClr val="CC3300"/>
                  </a:solidFill>
                  <a:latin typeface="Times New Roman"/>
                  <a:ea typeface="Times New Roman"/>
                  <a:cs typeface="Times New Roman"/>
                  <a:sym typeface="Times New Roman"/>
                </a:rPr>
                <a:t> </a:t>
              </a:r>
              <a:r>
                <a:rPr lang="en-US" sz="4000" b="0" i="0" u="none">
                  <a:solidFill>
                    <a:schemeClr val="accent2"/>
                  </a:solidFill>
                  <a:latin typeface="Times New Roman"/>
                  <a:ea typeface="Times New Roman"/>
                  <a:cs typeface="Times New Roman"/>
                  <a:sym typeface="Times New Roman"/>
                </a:rPr>
                <a:t>التلميذان</a:t>
              </a:r>
              <a:r>
                <a:rPr lang="en-US" sz="4000" b="0" i="0" u="none">
                  <a:solidFill>
                    <a:schemeClr val="dk2"/>
                  </a:solidFill>
                  <a:latin typeface="Times New Roman"/>
                  <a:ea typeface="Times New Roman"/>
                  <a:cs typeface="Times New Roman"/>
                  <a:sym typeface="Times New Roman"/>
                </a:rPr>
                <a:t> </a:t>
              </a:r>
              <a:r>
                <a:rPr lang="en-US" sz="4000" b="0" i="0" u="none">
                  <a:solidFill>
                    <a:srgbClr val="991E09"/>
                  </a:solidFill>
                  <a:latin typeface="Times New Roman"/>
                  <a:ea typeface="Times New Roman"/>
                  <a:cs typeface="Times New Roman"/>
                  <a:sym typeface="Times New Roman"/>
                </a:rPr>
                <a:t>متعَبَيْنِ</a:t>
              </a:r>
              <a:r>
                <a:rPr lang="en-US" sz="4000" b="0" i="0" u="none">
                  <a:solidFill>
                    <a:schemeClr val="dk2"/>
                  </a:solidFill>
                  <a:latin typeface="Times New Roman"/>
                  <a:ea typeface="Times New Roman"/>
                  <a:cs typeface="Times New Roman"/>
                  <a:sym typeface="Times New Roman"/>
                </a:rPr>
                <a:t> </a:t>
              </a:r>
              <a:endParaRPr/>
            </a:p>
          </p:txBody>
        </p:sp>
        <p:cxnSp>
          <p:nvCxnSpPr>
            <p:cNvPr id="300" name="Google Shape;300;p11"/>
            <p:cNvCxnSpPr/>
            <p:nvPr/>
          </p:nvCxnSpPr>
          <p:spPr>
            <a:xfrm>
              <a:off x="5602" y="157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01" name="Google Shape;301;p11"/>
            <p:cNvCxnSpPr/>
            <p:nvPr/>
          </p:nvCxnSpPr>
          <p:spPr>
            <a:xfrm>
              <a:off x="3379" y="157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02" name="Google Shape;302;p11"/>
            <p:cNvCxnSpPr/>
            <p:nvPr/>
          </p:nvCxnSpPr>
          <p:spPr>
            <a:xfrm>
              <a:off x="3379" y="1570"/>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303" name="Google Shape;303;p11"/>
            <p:cNvCxnSpPr/>
            <p:nvPr/>
          </p:nvCxnSpPr>
          <p:spPr>
            <a:xfrm>
              <a:off x="3379" y="2012"/>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04" name="Google Shape;304;p11"/>
          <p:cNvGrpSpPr/>
          <p:nvPr/>
        </p:nvGrpSpPr>
        <p:grpSpPr>
          <a:xfrm>
            <a:off x="5364162" y="3492500"/>
            <a:ext cx="3529012" cy="952500"/>
            <a:chOff x="3379" y="2200"/>
            <a:chExt cx="2223" cy="600"/>
          </a:xfrm>
        </p:grpSpPr>
        <p:sp>
          <p:nvSpPr>
            <p:cNvPr id="305" name="Google Shape;305;p11"/>
            <p:cNvSpPr txBox="1"/>
            <p:nvPr/>
          </p:nvSpPr>
          <p:spPr>
            <a:xfrm>
              <a:off x="3379" y="2200"/>
              <a:ext cx="21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2"/>
                </a:buClr>
                <a:buSzPts val="2800"/>
                <a:buFont typeface="Times New Roman"/>
                <a:buNone/>
              </a:pPr>
              <a:r>
                <a:rPr lang="en-US" sz="2800" b="0" i="0" u="none">
                  <a:solidFill>
                    <a:schemeClr val="dk2"/>
                  </a:solidFill>
                  <a:latin typeface="Times New Roman"/>
                  <a:ea typeface="Times New Roman"/>
                  <a:cs typeface="Times New Roman"/>
                  <a:sym typeface="Times New Roman"/>
                </a:rPr>
                <a:t>نوع كل منهما من حيث الإفراد أو التثنية أو الجمع </a:t>
              </a:r>
              <a:endParaRPr/>
            </a:p>
          </p:txBody>
        </p:sp>
        <p:cxnSp>
          <p:nvCxnSpPr>
            <p:cNvPr id="306" name="Google Shape;306;p11"/>
            <p:cNvCxnSpPr/>
            <p:nvPr/>
          </p:nvCxnSpPr>
          <p:spPr>
            <a:xfrm>
              <a:off x="5602" y="2200"/>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07" name="Google Shape;307;p11"/>
            <p:cNvCxnSpPr/>
            <p:nvPr/>
          </p:nvCxnSpPr>
          <p:spPr>
            <a:xfrm>
              <a:off x="3379" y="2200"/>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08" name="Google Shape;308;p11"/>
            <p:cNvCxnSpPr/>
            <p:nvPr/>
          </p:nvCxnSpPr>
          <p:spPr>
            <a:xfrm>
              <a:off x="3379" y="2200"/>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309" name="Google Shape;309;p11"/>
            <p:cNvCxnSpPr/>
            <p:nvPr/>
          </p:nvCxnSpPr>
          <p:spPr>
            <a:xfrm>
              <a:off x="3379" y="2795"/>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10" name="Google Shape;310;p11"/>
          <p:cNvGrpSpPr/>
          <p:nvPr/>
        </p:nvGrpSpPr>
        <p:grpSpPr>
          <a:xfrm>
            <a:off x="5364162" y="4789487"/>
            <a:ext cx="3529012" cy="952499"/>
            <a:chOff x="3379" y="3017"/>
            <a:chExt cx="2223" cy="600"/>
          </a:xfrm>
        </p:grpSpPr>
        <p:sp>
          <p:nvSpPr>
            <p:cNvPr id="311" name="Google Shape;311;p11"/>
            <p:cNvSpPr txBox="1"/>
            <p:nvPr/>
          </p:nvSpPr>
          <p:spPr>
            <a:xfrm>
              <a:off x="3379" y="3017"/>
              <a:ext cx="21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2"/>
                </a:buClr>
                <a:buSzPts val="2800"/>
                <a:buFont typeface="Times New Roman"/>
                <a:buNone/>
              </a:pPr>
              <a:r>
                <a:rPr lang="en-US" sz="2800" b="0" i="0" u="none">
                  <a:solidFill>
                    <a:schemeClr val="dk2"/>
                  </a:solidFill>
                  <a:latin typeface="Times New Roman"/>
                  <a:ea typeface="Times New Roman"/>
                  <a:cs typeface="Times New Roman"/>
                  <a:sym typeface="Times New Roman"/>
                </a:rPr>
                <a:t>نوع كل منهما من حيث التذكير والتأنيث</a:t>
              </a:r>
              <a:endParaRPr/>
            </a:p>
          </p:txBody>
        </p:sp>
        <p:cxnSp>
          <p:nvCxnSpPr>
            <p:cNvPr id="312" name="Google Shape;312;p11"/>
            <p:cNvCxnSpPr/>
            <p:nvPr/>
          </p:nvCxnSpPr>
          <p:spPr>
            <a:xfrm>
              <a:off x="5602" y="3017"/>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13" name="Google Shape;313;p11"/>
            <p:cNvCxnSpPr/>
            <p:nvPr/>
          </p:nvCxnSpPr>
          <p:spPr>
            <a:xfrm>
              <a:off x="3379" y="3017"/>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14" name="Google Shape;314;p11"/>
            <p:cNvCxnSpPr/>
            <p:nvPr/>
          </p:nvCxnSpPr>
          <p:spPr>
            <a:xfrm>
              <a:off x="3379" y="3017"/>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315" name="Google Shape;315;p11"/>
            <p:cNvCxnSpPr/>
            <p:nvPr/>
          </p:nvCxnSpPr>
          <p:spPr>
            <a:xfrm>
              <a:off x="3379" y="3612"/>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16" name="Google Shape;316;p11"/>
          <p:cNvGrpSpPr/>
          <p:nvPr/>
        </p:nvGrpSpPr>
        <p:grpSpPr>
          <a:xfrm>
            <a:off x="2989262" y="4797425"/>
            <a:ext cx="1905000" cy="952500"/>
            <a:chOff x="1883" y="3022"/>
            <a:chExt cx="1200" cy="600"/>
          </a:xfrm>
        </p:grpSpPr>
        <p:sp>
          <p:nvSpPr>
            <p:cNvPr id="317" name="Google Shape;317;p11"/>
            <p:cNvSpPr txBox="1"/>
            <p:nvPr/>
          </p:nvSpPr>
          <p:spPr>
            <a:xfrm>
              <a:off x="1883" y="3022"/>
              <a:ext cx="12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CC3300"/>
                </a:buClr>
                <a:buSzPts val="5400"/>
                <a:buFont typeface="Times New Roman"/>
                <a:buNone/>
              </a:pPr>
              <a:r>
                <a:rPr lang="en-US" sz="5400" b="1" i="0" u="none">
                  <a:solidFill>
                    <a:srgbClr val="CC3300"/>
                  </a:solidFill>
                  <a:latin typeface="Times New Roman"/>
                  <a:ea typeface="Times New Roman"/>
                  <a:cs typeface="Times New Roman"/>
                  <a:sym typeface="Times New Roman"/>
                </a:rPr>
                <a:t>مذكر</a:t>
              </a:r>
              <a:endParaRPr/>
            </a:p>
          </p:txBody>
        </p:sp>
        <p:cxnSp>
          <p:nvCxnSpPr>
            <p:cNvPr id="318" name="Google Shape;318;p11"/>
            <p:cNvCxnSpPr/>
            <p:nvPr/>
          </p:nvCxnSpPr>
          <p:spPr>
            <a:xfrm>
              <a:off x="2971" y="3022"/>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19" name="Google Shape;319;p11"/>
            <p:cNvCxnSpPr/>
            <p:nvPr/>
          </p:nvCxnSpPr>
          <p:spPr>
            <a:xfrm>
              <a:off x="1883" y="3022"/>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20" name="Google Shape;320;p11"/>
            <p:cNvCxnSpPr/>
            <p:nvPr/>
          </p:nvCxnSpPr>
          <p:spPr>
            <a:xfrm>
              <a:off x="1883" y="3022"/>
              <a:ext cx="1200" cy="0"/>
            </a:xfrm>
            <a:prstGeom prst="straightConnector1">
              <a:avLst/>
            </a:prstGeom>
            <a:noFill/>
            <a:ln w="28575" cap="flat" cmpd="sng">
              <a:solidFill>
                <a:schemeClr val="dk1"/>
              </a:solidFill>
              <a:prstDash val="solid"/>
              <a:miter lim="800000"/>
              <a:headEnd type="none" w="med" len="med"/>
              <a:tailEnd type="none" w="med" len="med"/>
            </a:ln>
          </p:spPr>
        </p:cxnSp>
        <p:cxnSp>
          <p:nvCxnSpPr>
            <p:cNvPr id="321" name="Google Shape;321;p11"/>
            <p:cNvCxnSpPr/>
            <p:nvPr/>
          </p:nvCxnSpPr>
          <p:spPr>
            <a:xfrm>
              <a:off x="1883" y="3598"/>
              <a:ext cx="12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22" name="Google Shape;322;p11"/>
          <p:cNvGrpSpPr/>
          <p:nvPr/>
        </p:nvGrpSpPr>
        <p:grpSpPr>
          <a:xfrm>
            <a:off x="2989262" y="2492375"/>
            <a:ext cx="1905000" cy="639762"/>
            <a:chOff x="1883" y="1570"/>
            <a:chExt cx="1200" cy="403"/>
          </a:xfrm>
        </p:grpSpPr>
        <p:sp>
          <p:nvSpPr>
            <p:cNvPr id="323" name="Google Shape;323;p11"/>
            <p:cNvSpPr txBox="1"/>
            <p:nvPr/>
          </p:nvSpPr>
          <p:spPr>
            <a:xfrm>
              <a:off x="1883" y="1570"/>
              <a:ext cx="12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991E09"/>
                </a:buClr>
                <a:buSzPts val="3600"/>
                <a:buFont typeface="Times New Roman"/>
                <a:buNone/>
              </a:pPr>
              <a:r>
                <a:rPr lang="en-US" sz="3600" b="0" i="0" u="none">
                  <a:solidFill>
                    <a:srgbClr val="991E09"/>
                  </a:solidFill>
                  <a:latin typeface="Times New Roman"/>
                  <a:ea typeface="Times New Roman"/>
                  <a:cs typeface="Times New Roman"/>
                  <a:sym typeface="Times New Roman"/>
                </a:rPr>
                <a:t>متعَبَيْنِ</a:t>
              </a:r>
              <a:endParaRPr/>
            </a:p>
          </p:txBody>
        </p:sp>
        <p:cxnSp>
          <p:nvCxnSpPr>
            <p:cNvPr id="324" name="Google Shape;324;p11"/>
            <p:cNvCxnSpPr/>
            <p:nvPr/>
          </p:nvCxnSpPr>
          <p:spPr>
            <a:xfrm>
              <a:off x="2971" y="157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25" name="Google Shape;325;p11"/>
            <p:cNvCxnSpPr/>
            <p:nvPr/>
          </p:nvCxnSpPr>
          <p:spPr>
            <a:xfrm>
              <a:off x="1883" y="157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26" name="Google Shape;326;p11"/>
            <p:cNvCxnSpPr/>
            <p:nvPr/>
          </p:nvCxnSpPr>
          <p:spPr>
            <a:xfrm>
              <a:off x="1883" y="1570"/>
              <a:ext cx="1200" cy="0"/>
            </a:xfrm>
            <a:prstGeom prst="straightConnector1">
              <a:avLst/>
            </a:prstGeom>
            <a:noFill/>
            <a:ln w="28575" cap="flat" cmpd="sng">
              <a:solidFill>
                <a:schemeClr val="dk1"/>
              </a:solidFill>
              <a:prstDash val="solid"/>
              <a:miter lim="800000"/>
              <a:headEnd type="none" w="med" len="med"/>
              <a:tailEnd type="none" w="med" len="med"/>
            </a:ln>
          </p:spPr>
        </p:cxnSp>
        <p:cxnSp>
          <p:nvCxnSpPr>
            <p:cNvPr id="327" name="Google Shape;327;p11"/>
            <p:cNvCxnSpPr/>
            <p:nvPr/>
          </p:nvCxnSpPr>
          <p:spPr>
            <a:xfrm>
              <a:off x="1883" y="1973"/>
              <a:ext cx="12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28" name="Google Shape;328;p11"/>
          <p:cNvGrpSpPr/>
          <p:nvPr/>
        </p:nvGrpSpPr>
        <p:grpSpPr>
          <a:xfrm>
            <a:off x="2989262" y="3500437"/>
            <a:ext cx="1905000" cy="952500"/>
            <a:chOff x="1883" y="2205"/>
            <a:chExt cx="1200" cy="600"/>
          </a:xfrm>
        </p:grpSpPr>
        <p:sp>
          <p:nvSpPr>
            <p:cNvPr id="329" name="Google Shape;329;p11"/>
            <p:cNvSpPr txBox="1"/>
            <p:nvPr/>
          </p:nvSpPr>
          <p:spPr>
            <a:xfrm>
              <a:off x="1883" y="2205"/>
              <a:ext cx="12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CC3300"/>
                </a:buClr>
                <a:buSzPts val="5400"/>
                <a:buFont typeface="Times New Roman"/>
                <a:buNone/>
              </a:pPr>
              <a:r>
                <a:rPr lang="en-US" sz="5400" b="1" i="0" u="none">
                  <a:solidFill>
                    <a:srgbClr val="CC3300"/>
                  </a:solidFill>
                  <a:latin typeface="Times New Roman"/>
                  <a:ea typeface="Times New Roman"/>
                  <a:cs typeface="Times New Roman"/>
                  <a:sym typeface="Times New Roman"/>
                </a:rPr>
                <a:t>مثنى</a:t>
              </a:r>
              <a:endParaRPr/>
            </a:p>
          </p:txBody>
        </p:sp>
        <p:cxnSp>
          <p:nvCxnSpPr>
            <p:cNvPr id="330" name="Google Shape;330;p11"/>
            <p:cNvCxnSpPr/>
            <p:nvPr/>
          </p:nvCxnSpPr>
          <p:spPr>
            <a:xfrm>
              <a:off x="2971" y="2205"/>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31" name="Google Shape;331;p11"/>
            <p:cNvCxnSpPr/>
            <p:nvPr/>
          </p:nvCxnSpPr>
          <p:spPr>
            <a:xfrm>
              <a:off x="1883" y="2205"/>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32" name="Google Shape;332;p11"/>
            <p:cNvCxnSpPr/>
            <p:nvPr/>
          </p:nvCxnSpPr>
          <p:spPr>
            <a:xfrm>
              <a:off x="1883" y="2205"/>
              <a:ext cx="1200" cy="0"/>
            </a:xfrm>
            <a:prstGeom prst="straightConnector1">
              <a:avLst/>
            </a:prstGeom>
            <a:noFill/>
            <a:ln w="28575" cap="flat" cmpd="sng">
              <a:solidFill>
                <a:schemeClr val="dk1"/>
              </a:solidFill>
              <a:prstDash val="solid"/>
              <a:miter lim="800000"/>
              <a:headEnd type="none" w="med" len="med"/>
              <a:tailEnd type="none" w="med" len="med"/>
            </a:ln>
          </p:spPr>
        </p:cxnSp>
        <p:cxnSp>
          <p:nvCxnSpPr>
            <p:cNvPr id="333" name="Google Shape;333;p11"/>
            <p:cNvCxnSpPr/>
            <p:nvPr/>
          </p:nvCxnSpPr>
          <p:spPr>
            <a:xfrm>
              <a:off x="1883" y="2781"/>
              <a:ext cx="12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34" name="Google Shape;334;p11"/>
          <p:cNvGrpSpPr/>
          <p:nvPr/>
        </p:nvGrpSpPr>
        <p:grpSpPr>
          <a:xfrm>
            <a:off x="323850" y="2492375"/>
            <a:ext cx="2381250" cy="639762"/>
            <a:chOff x="204" y="1570"/>
            <a:chExt cx="1500" cy="403"/>
          </a:xfrm>
        </p:grpSpPr>
        <p:sp>
          <p:nvSpPr>
            <p:cNvPr id="335" name="Google Shape;335;p11"/>
            <p:cNvSpPr txBox="1"/>
            <p:nvPr/>
          </p:nvSpPr>
          <p:spPr>
            <a:xfrm>
              <a:off x="204" y="1570"/>
              <a:ext cx="15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3600"/>
                <a:buFont typeface="Times New Roman"/>
                <a:buNone/>
              </a:pPr>
              <a:r>
                <a:rPr lang="en-US" sz="3600" b="1" i="0" u="none">
                  <a:solidFill>
                    <a:schemeClr val="accent2"/>
                  </a:solidFill>
                  <a:latin typeface="Times New Roman"/>
                  <a:ea typeface="Times New Roman"/>
                  <a:cs typeface="Times New Roman"/>
                  <a:sym typeface="Times New Roman"/>
                </a:rPr>
                <a:t>التلميذان</a:t>
              </a:r>
              <a:endParaRPr/>
            </a:p>
          </p:txBody>
        </p:sp>
        <p:cxnSp>
          <p:nvCxnSpPr>
            <p:cNvPr id="336" name="Google Shape;336;p11"/>
            <p:cNvCxnSpPr/>
            <p:nvPr/>
          </p:nvCxnSpPr>
          <p:spPr>
            <a:xfrm>
              <a:off x="1701" y="157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37" name="Google Shape;337;p11"/>
            <p:cNvCxnSpPr/>
            <p:nvPr/>
          </p:nvCxnSpPr>
          <p:spPr>
            <a:xfrm>
              <a:off x="204" y="157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38" name="Google Shape;338;p11"/>
            <p:cNvCxnSpPr/>
            <p:nvPr/>
          </p:nvCxnSpPr>
          <p:spPr>
            <a:xfrm>
              <a:off x="204" y="1570"/>
              <a:ext cx="1500" cy="0"/>
            </a:xfrm>
            <a:prstGeom prst="straightConnector1">
              <a:avLst/>
            </a:prstGeom>
            <a:noFill/>
            <a:ln w="28575" cap="flat" cmpd="sng">
              <a:solidFill>
                <a:schemeClr val="dk1"/>
              </a:solidFill>
              <a:prstDash val="solid"/>
              <a:miter lim="800000"/>
              <a:headEnd type="none" w="med" len="med"/>
              <a:tailEnd type="none" w="med" len="med"/>
            </a:ln>
          </p:spPr>
        </p:cxnSp>
        <p:cxnSp>
          <p:nvCxnSpPr>
            <p:cNvPr id="339" name="Google Shape;339;p11"/>
            <p:cNvCxnSpPr/>
            <p:nvPr/>
          </p:nvCxnSpPr>
          <p:spPr>
            <a:xfrm>
              <a:off x="204" y="1973"/>
              <a:ext cx="15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40" name="Google Shape;340;p11"/>
          <p:cNvGrpSpPr/>
          <p:nvPr/>
        </p:nvGrpSpPr>
        <p:grpSpPr>
          <a:xfrm>
            <a:off x="323850" y="3500437"/>
            <a:ext cx="2381250" cy="952500"/>
            <a:chOff x="204" y="2205"/>
            <a:chExt cx="1500" cy="600"/>
          </a:xfrm>
        </p:grpSpPr>
        <p:sp>
          <p:nvSpPr>
            <p:cNvPr id="341" name="Google Shape;341;p11"/>
            <p:cNvSpPr txBox="1"/>
            <p:nvPr/>
          </p:nvSpPr>
          <p:spPr>
            <a:xfrm>
              <a:off x="204" y="2205"/>
              <a:ext cx="15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5400"/>
                <a:buFont typeface="Times New Roman"/>
                <a:buNone/>
              </a:pPr>
              <a:r>
                <a:rPr lang="en-US" sz="5400" b="1" i="0" u="none">
                  <a:solidFill>
                    <a:schemeClr val="accent2"/>
                  </a:solidFill>
                  <a:latin typeface="Times New Roman"/>
                  <a:ea typeface="Times New Roman"/>
                  <a:cs typeface="Times New Roman"/>
                  <a:sym typeface="Times New Roman"/>
                </a:rPr>
                <a:t>مثنى</a:t>
              </a:r>
              <a:endParaRPr/>
            </a:p>
          </p:txBody>
        </p:sp>
        <p:cxnSp>
          <p:nvCxnSpPr>
            <p:cNvPr id="342" name="Google Shape;342;p11"/>
            <p:cNvCxnSpPr/>
            <p:nvPr/>
          </p:nvCxnSpPr>
          <p:spPr>
            <a:xfrm>
              <a:off x="1701" y="2205"/>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43" name="Google Shape;343;p11"/>
            <p:cNvCxnSpPr/>
            <p:nvPr/>
          </p:nvCxnSpPr>
          <p:spPr>
            <a:xfrm>
              <a:off x="204" y="2205"/>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44" name="Google Shape;344;p11"/>
            <p:cNvCxnSpPr/>
            <p:nvPr/>
          </p:nvCxnSpPr>
          <p:spPr>
            <a:xfrm>
              <a:off x="204" y="2205"/>
              <a:ext cx="1500" cy="0"/>
            </a:xfrm>
            <a:prstGeom prst="straightConnector1">
              <a:avLst/>
            </a:prstGeom>
            <a:noFill/>
            <a:ln w="28575" cap="flat" cmpd="sng">
              <a:solidFill>
                <a:schemeClr val="dk1"/>
              </a:solidFill>
              <a:prstDash val="solid"/>
              <a:miter lim="800000"/>
              <a:headEnd type="none" w="med" len="med"/>
              <a:tailEnd type="none" w="med" len="med"/>
            </a:ln>
          </p:spPr>
        </p:cxnSp>
        <p:cxnSp>
          <p:nvCxnSpPr>
            <p:cNvPr id="345" name="Google Shape;345;p11"/>
            <p:cNvCxnSpPr/>
            <p:nvPr/>
          </p:nvCxnSpPr>
          <p:spPr>
            <a:xfrm>
              <a:off x="204" y="2781"/>
              <a:ext cx="15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46" name="Google Shape;346;p11"/>
          <p:cNvGrpSpPr/>
          <p:nvPr/>
        </p:nvGrpSpPr>
        <p:grpSpPr>
          <a:xfrm>
            <a:off x="323850" y="4797425"/>
            <a:ext cx="2381250" cy="952500"/>
            <a:chOff x="204" y="3022"/>
            <a:chExt cx="1500" cy="600"/>
          </a:xfrm>
        </p:grpSpPr>
        <p:sp>
          <p:nvSpPr>
            <p:cNvPr id="347" name="Google Shape;347;p11"/>
            <p:cNvSpPr txBox="1"/>
            <p:nvPr/>
          </p:nvSpPr>
          <p:spPr>
            <a:xfrm>
              <a:off x="204" y="3022"/>
              <a:ext cx="15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5400"/>
                <a:buFont typeface="Times New Roman"/>
                <a:buNone/>
              </a:pPr>
              <a:r>
                <a:rPr lang="en-US" sz="5400" b="1" i="0" u="none">
                  <a:solidFill>
                    <a:schemeClr val="accent2"/>
                  </a:solidFill>
                  <a:latin typeface="Times New Roman"/>
                  <a:ea typeface="Times New Roman"/>
                  <a:cs typeface="Times New Roman"/>
                  <a:sym typeface="Times New Roman"/>
                </a:rPr>
                <a:t>مذكر</a:t>
              </a:r>
              <a:endParaRPr/>
            </a:p>
          </p:txBody>
        </p:sp>
        <p:cxnSp>
          <p:nvCxnSpPr>
            <p:cNvPr id="348" name="Google Shape;348;p11"/>
            <p:cNvCxnSpPr/>
            <p:nvPr/>
          </p:nvCxnSpPr>
          <p:spPr>
            <a:xfrm>
              <a:off x="1701" y="3022"/>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49" name="Google Shape;349;p11"/>
            <p:cNvCxnSpPr/>
            <p:nvPr/>
          </p:nvCxnSpPr>
          <p:spPr>
            <a:xfrm>
              <a:off x="204" y="3022"/>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50" name="Google Shape;350;p11"/>
            <p:cNvCxnSpPr/>
            <p:nvPr/>
          </p:nvCxnSpPr>
          <p:spPr>
            <a:xfrm>
              <a:off x="204" y="3022"/>
              <a:ext cx="1500" cy="0"/>
            </a:xfrm>
            <a:prstGeom prst="straightConnector1">
              <a:avLst/>
            </a:prstGeom>
            <a:noFill/>
            <a:ln w="28575" cap="flat" cmpd="sng">
              <a:solidFill>
                <a:schemeClr val="dk1"/>
              </a:solidFill>
              <a:prstDash val="solid"/>
              <a:miter lim="800000"/>
              <a:headEnd type="none" w="med" len="med"/>
              <a:tailEnd type="none" w="med" len="med"/>
            </a:ln>
          </p:spPr>
        </p:cxnSp>
        <p:cxnSp>
          <p:nvCxnSpPr>
            <p:cNvPr id="351" name="Google Shape;351;p11"/>
            <p:cNvCxnSpPr/>
            <p:nvPr/>
          </p:nvCxnSpPr>
          <p:spPr>
            <a:xfrm>
              <a:off x="204" y="3598"/>
              <a:ext cx="15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52" name="Google Shape;352;p11"/>
          <p:cNvGrpSpPr/>
          <p:nvPr/>
        </p:nvGrpSpPr>
        <p:grpSpPr>
          <a:xfrm>
            <a:off x="2124075" y="260350"/>
            <a:ext cx="4286249" cy="1006475"/>
            <a:chOff x="1338" y="164"/>
            <a:chExt cx="2700" cy="634"/>
          </a:xfrm>
        </p:grpSpPr>
        <p:sp>
          <p:nvSpPr>
            <p:cNvPr id="353" name="Google Shape;353;p11"/>
            <p:cNvSpPr txBox="1"/>
            <p:nvPr/>
          </p:nvSpPr>
          <p:spPr>
            <a:xfrm>
              <a:off x="1338" y="164"/>
              <a:ext cx="2700" cy="6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lt2"/>
                </a:buClr>
                <a:buSzPts val="6000"/>
                <a:buFont typeface="Times New Roman"/>
                <a:buNone/>
              </a:pPr>
              <a:r>
                <a:rPr lang="en-US" sz="6000" b="0" i="0" u="none">
                  <a:solidFill>
                    <a:schemeClr val="lt2"/>
                  </a:solidFill>
                  <a:latin typeface="Times New Roman"/>
                  <a:ea typeface="Times New Roman"/>
                  <a:cs typeface="Times New Roman"/>
                  <a:sym typeface="Times New Roman"/>
                </a:rPr>
                <a:t>مثال للملاحظة</a:t>
              </a:r>
              <a:endParaRPr/>
            </a:p>
          </p:txBody>
        </p:sp>
        <p:cxnSp>
          <p:nvCxnSpPr>
            <p:cNvPr id="354" name="Google Shape;354;p11"/>
            <p:cNvCxnSpPr/>
            <p:nvPr/>
          </p:nvCxnSpPr>
          <p:spPr>
            <a:xfrm>
              <a:off x="3969" y="164"/>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55" name="Google Shape;355;p11"/>
            <p:cNvCxnSpPr/>
            <p:nvPr/>
          </p:nvCxnSpPr>
          <p:spPr>
            <a:xfrm>
              <a:off x="1338" y="164"/>
              <a:ext cx="0" cy="600"/>
            </a:xfrm>
            <a:prstGeom prst="straightConnector1">
              <a:avLst/>
            </a:prstGeom>
            <a:noFill/>
            <a:ln w="28575" cap="flat" cmpd="sng">
              <a:solidFill>
                <a:schemeClr val="dk1"/>
              </a:solidFill>
              <a:prstDash val="solid"/>
              <a:miter lim="800000"/>
              <a:headEnd type="none" w="med" len="med"/>
              <a:tailEnd type="none" w="med" len="med"/>
            </a:ln>
          </p:spPr>
        </p:cxnSp>
        <p:cxnSp>
          <p:nvCxnSpPr>
            <p:cNvPr id="356" name="Google Shape;356;p11"/>
            <p:cNvCxnSpPr/>
            <p:nvPr/>
          </p:nvCxnSpPr>
          <p:spPr>
            <a:xfrm>
              <a:off x="1338" y="164"/>
              <a:ext cx="2700" cy="0"/>
            </a:xfrm>
            <a:prstGeom prst="straightConnector1">
              <a:avLst/>
            </a:prstGeom>
            <a:noFill/>
            <a:ln w="28575" cap="flat" cmpd="sng">
              <a:solidFill>
                <a:schemeClr val="dk1"/>
              </a:solidFill>
              <a:prstDash val="solid"/>
              <a:miter lim="800000"/>
              <a:headEnd type="none" w="med" len="med"/>
              <a:tailEnd type="none" w="med" len="med"/>
            </a:ln>
          </p:spPr>
        </p:cxnSp>
        <p:cxnSp>
          <p:nvCxnSpPr>
            <p:cNvPr id="357" name="Google Shape;357;p11"/>
            <p:cNvCxnSpPr/>
            <p:nvPr/>
          </p:nvCxnSpPr>
          <p:spPr>
            <a:xfrm>
              <a:off x="1338" y="798"/>
              <a:ext cx="2700" cy="0"/>
            </a:xfrm>
            <a:prstGeom prst="straightConnector1">
              <a:avLst/>
            </a:prstGeom>
            <a:noFill/>
            <a:ln w="28575" cap="flat" cmpd="sng">
              <a:solidFill>
                <a:schemeClr val="dk1"/>
              </a:solidFill>
              <a:prstDash val="solid"/>
              <a:miter lim="800000"/>
              <a:headEnd type="none" w="med" len="med"/>
              <a:tailEnd type="none" w="med" len="med"/>
            </a:ln>
          </p:spPr>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3"/>
        <p:cNvGrpSpPr/>
        <p:nvPr/>
      </p:nvGrpSpPr>
      <p:grpSpPr>
        <a:xfrm>
          <a:off x="0" y="0"/>
          <a:ext cx="0" cy="0"/>
          <a:chOff x="0" y="0"/>
          <a:chExt cx="0" cy="0"/>
        </a:xfrm>
      </p:grpSpPr>
      <p:sp>
        <p:nvSpPr>
          <p:cNvPr id="364" name="Google Shape;364;p12"/>
          <p:cNvSpPr txBox="1">
            <a:spLocks noGrp="1"/>
          </p:cNvSpPr>
          <p:nvPr>
            <p:ph type="title" idx="4294967295"/>
          </p:nvPr>
        </p:nvSpPr>
        <p:spPr>
          <a:xfrm>
            <a:off x="685800" y="609600"/>
            <a:ext cx="7772400" cy="7779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dk1"/>
              </a:buClr>
              <a:buSzPts val="6000"/>
              <a:buFont typeface="Times New Roman"/>
              <a:buNone/>
            </a:pPr>
            <a:r>
              <a:rPr lang="en-US" sz="6000" b="0" i="0" u="none" strike="noStrike" cap="none">
                <a:solidFill>
                  <a:schemeClr val="dk1"/>
                </a:solidFill>
                <a:latin typeface="Times New Roman"/>
                <a:ea typeface="Times New Roman"/>
                <a:cs typeface="Times New Roman"/>
                <a:sym typeface="Times New Roman"/>
              </a:rPr>
              <a:t>شروط الحال</a:t>
            </a:r>
            <a:endParaRPr/>
          </a:p>
        </p:txBody>
      </p:sp>
      <p:grpSp>
        <p:nvGrpSpPr>
          <p:cNvPr id="365" name="Google Shape;365;p12"/>
          <p:cNvGrpSpPr/>
          <p:nvPr/>
        </p:nvGrpSpPr>
        <p:grpSpPr>
          <a:xfrm>
            <a:off x="1035050" y="2276475"/>
            <a:ext cx="6667500" cy="519112"/>
            <a:chOff x="652" y="1434"/>
            <a:chExt cx="4200" cy="327"/>
          </a:xfrm>
        </p:grpSpPr>
        <p:sp>
          <p:nvSpPr>
            <p:cNvPr id="366" name="Google Shape;366;p12"/>
            <p:cNvSpPr txBox="1"/>
            <p:nvPr/>
          </p:nvSpPr>
          <p:spPr>
            <a:xfrm>
              <a:off x="652" y="1434"/>
              <a:ext cx="42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991E09"/>
                </a:buClr>
                <a:buSzPts val="2800"/>
                <a:buFont typeface="Times New Roman"/>
                <a:buNone/>
              </a:pPr>
              <a:r>
                <a:rPr lang="en-US" sz="2800" b="0" i="0" u="none">
                  <a:solidFill>
                    <a:srgbClr val="991E09"/>
                  </a:solidFill>
                  <a:latin typeface="Times New Roman"/>
                  <a:ea typeface="Times New Roman"/>
                  <a:cs typeface="Times New Roman"/>
                  <a:sym typeface="Times New Roman"/>
                </a:rPr>
                <a:t>1- أن تطابق الحال صاحبها في : </a:t>
              </a:r>
              <a:endParaRPr/>
            </a:p>
          </p:txBody>
        </p:sp>
        <p:cxnSp>
          <p:nvCxnSpPr>
            <p:cNvPr id="367" name="Google Shape;367;p12"/>
            <p:cNvCxnSpPr/>
            <p:nvPr/>
          </p:nvCxnSpPr>
          <p:spPr>
            <a:xfrm>
              <a:off x="4765" y="1434"/>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68" name="Google Shape;368;p12"/>
            <p:cNvCxnSpPr/>
            <p:nvPr/>
          </p:nvCxnSpPr>
          <p:spPr>
            <a:xfrm>
              <a:off x="652" y="1434"/>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69" name="Google Shape;369;p12"/>
            <p:cNvCxnSpPr/>
            <p:nvPr/>
          </p:nvCxnSpPr>
          <p:spPr>
            <a:xfrm>
              <a:off x="652" y="1434"/>
              <a:ext cx="4200" cy="0"/>
            </a:xfrm>
            <a:prstGeom prst="straightConnector1">
              <a:avLst/>
            </a:prstGeom>
            <a:noFill/>
            <a:ln w="28575" cap="flat" cmpd="sng">
              <a:solidFill>
                <a:schemeClr val="dk1"/>
              </a:solidFill>
              <a:prstDash val="solid"/>
              <a:miter lim="800000"/>
              <a:headEnd type="none" w="med" len="med"/>
              <a:tailEnd type="none" w="med" len="med"/>
            </a:ln>
          </p:spPr>
        </p:cxnSp>
        <p:cxnSp>
          <p:nvCxnSpPr>
            <p:cNvPr id="370" name="Google Shape;370;p12"/>
            <p:cNvCxnSpPr/>
            <p:nvPr/>
          </p:nvCxnSpPr>
          <p:spPr>
            <a:xfrm>
              <a:off x="652" y="1761"/>
              <a:ext cx="42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71" name="Google Shape;371;p12"/>
          <p:cNvGrpSpPr/>
          <p:nvPr/>
        </p:nvGrpSpPr>
        <p:grpSpPr>
          <a:xfrm>
            <a:off x="1516062" y="2924175"/>
            <a:ext cx="2248958" cy="469900"/>
            <a:chOff x="842" y="1661"/>
            <a:chExt cx="1500" cy="326"/>
          </a:xfrm>
        </p:grpSpPr>
        <p:sp>
          <p:nvSpPr>
            <p:cNvPr id="372" name="Google Shape;372;p12"/>
            <p:cNvSpPr txBox="1"/>
            <p:nvPr/>
          </p:nvSpPr>
          <p:spPr>
            <a:xfrm>
              <a:off x="842" y="1661"/>
              <a:ext cx="15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800"/>
                <a:buFont typeface="Times New Roman"/>
                <a:buNone/>
              </a:pPr>
              <a:r>
                <a:rPr lang="en-US" sz="2800" b="1" i="0" u="none">
                  <a:solidFill>
                    <a:schemeClr val="accent2"/>
                  </a:solidFill>
                  <a:latin typeface="Times New Roman"/>
                  <a:ea typeface="Times New Roman"/>
                  <a:cs typeface="Times New Roman"/>
                  <a:sym typeface="Times New Roman"/>
                </a:rPr>
                <a:t>التذكير أو التأنيث</a:t>
              </a:r>
              <a:endParaRPr/>
            </a:p>
          </p:txBody>
        </p:sp>
        <p:cxnSp>
          <p:nvCxnSpPr>
            <p:cNvPr id="373" name="Google Shape;373;p12"/>
            <p:cNvCxnSpPr/>
            <p:nvPr/>
          </p:nvCxnSpPr>
          <p:spPr>
            <a:xfrm>
              <a:off x="2336" y="1661"/>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74" name="Google Shape;374;p12"/>
            <p:cNvCxnSpPr/>
            <p:nvPr/>
          </p:nvCxnSpPr>
          <p:spPr>
            <a:xfrm>
              <a:off x="842" y="1661"/>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75" name="Google Shape;375;p12"/>
            <p:cNvCxnSpPr/>
            <p:nvPr/>
          </p:nvCxnSpPr>
          <p:spPr>
            <a:xfrm>
              <a:off x="842" y="1661"/>
              <a:ext cx="1500" cy="0"/>
            </a:xfrm>
            <a:prstGeom prst="straightConnector1">
              <a:avLst/>
            </a:prstGeom>
            <a:noFill/>
            <a:ln w="28575" cap="flat" cmpd="sng">
              <a:solidFill>
                <a:schemeClr val="dk1"/>
              </a:solidFill>
              <a:prstDash val="solid"/>
              <a:miter lim="800000"/>
              <a:headEnd type="none" w="med" len="med"/>
              <a:tailEnd type="none" w="med" len="med"/>
            </a:ln>
          </p:spPr>
        </p:cxnSp>
        <p:cxnSp>
          <p:nvCxnSpPr>
            <p:cNvPr id="376" name="Google Shape;376;p12"/>
            <p:cNvCxnSpPr/>
            <p:nvPr/>
          </p:nvCxnSpPr>
          <p:spPr>
            <a:xfrm>
              <a:off x="842" y="1987"/>
              <a:ext cx="15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77" name="Google Shape;377;p12"/>
          <p:cNvGrpSpPr/>
          <p:nvPr/>
        </p:nvGrpSpPr>
        <p:grpSpPr>
          <a:xfrm>
            <a:off x="5114925" y="3643312"/>
            <a:ext cx="3149206" cy="471487"/>
            <a:chOff x="3242" y="2160"/>
            <a:chExt cx="2100" cy="326"/>
          </a:xfrm>
        </p:grpSpPr>
        <p:sp>
          <p:nvSpPr>
            <p:cNvPr id="378" name="Google Shape;378;p12"/>
            <p:cNvSpPr txBox="1"/>
            <p:nvPr/>
          </p:nvSpPr>
          <p:spPr>
            <a:xfrm>
              <a:off x="3242" y="2160"/>
              <a:ext cx="2100" cy="300"/>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991E09"/>
                </a:buClr>
                <a:buSzPts val="2800"/>
                <a:buFont typeface="Times New Roman"/>
                <a:buNone/>
              </a:pPr>
              <a:r>
                <a:rPr lang="en-US" sz="2800" b="0" i="0" u="none">
                  <a:solidFill>
                    <a:srgbClr val="991E09"/>
                  </a:solidFill>
                  <a:latin typeface="Times New Roman"/>
                  <a:ea typeface="Times New Roman"/>
                  <a:cs typeface="Times New Roman"/>
                  <a:sym typeface="Times New Roman"/>
                </a:rPr>
                <a:t>2- أن تكون الحال نكرة . </a:t>
              </a:r>
              <a:endParaRPr/>
            </a:p>
          </p:txBody>
        </p:sp>
        <p:cxnSp>
          <p:nvCxnSpPr>
            <p:cNvPr id="379" name="Google Shape;379;p12"/>
            <p:cNvCxnSpPr/>
            <p:nvPr/>
          </p:nvCxnSpPr>
          <p:spPr>
            <a:xfrm>
              <a:off x="5193" y="216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80" name="Google Shape;380;p12"/>
            <p:cNvCxnSpPr/>
            <p:nvPr/>
          </p:nvCxnSpPr>
          <p:spPr>
            <a:xfrm>
              <a:off x="3242" y="216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81" name="Google Shape;381;p12"/>
            <p:cNvCxnSpPr/>
            <p:nvPr/>
          </p:nvCxnSpPr>
          <p:spPr>
            <a:xfrm>
              <a:off x="3242" y="2160"/>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382" name="Google Shape;382;p12"/>
            <p:cNvCxnSpPr/>
            <p:nvPr/>
          </p:nvCxnSpPr>
          <p:spPr>
            <a:xfrm>
              <a:off x="3242" y="2486"/>
              <a:ext cx="21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83" name="Google Shape;383;p12"/>
          <p:cNvGrpSpPr/>
          <p:nvPr/>
        </p:nvGrpSpPr>
        <p:grpSpPr>
          <a:xfrm>
            <a:off x="3924300" y="2924175"/>
            <a:ext cx="3386137" cy="517525"/>
            <a:chOff x="2472" y="1842"/>
            <a:chExt cx="2133" cy="326"/>
          </a:xfrm>
        </p:grpSpPr>
        <p:sp>
          <p:nvSpPr>
            <p:cNvPr id="384" name="Google Shape;384;p12"/>
            <p:cNvSpPr txBox="1"/>
            <p:nvPr/>
          </p:nvSpPr>
          <p:spPr>
            <a:xfrm>
              <a:off x="2472" y="1842"/>
              <a:ext cx="21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accent2"/>
                </a:buClr>
                <a:buSzPts val="2800"/>
                <a:buFont typeface="Times New Roman"/>
                <a:buNone/>
              </a:pPr>
              <a:r>
                <a:rPr lang="en-US" sz="2800" b="1" i="0" u="none">
                  <a:solidFill>
                    <a:schemeClr val="accent2"/>
                  </a:solidFill>
                  <a:latin typeface="Times New Roman"/>
                  <a:ea typeface="Times New Roman"/>
                  <a:cs typeface="Times New Roman"/>
                  <a:sym typeface="Times New Roman"/>
                </a:rPr>
                <a:t>الإفراد أو التثنية أو الجمع</a:t>
              </a:r>
              <a:r>
                <a:rPr lang="en-US" sz="2800" b="0" i="0" u="none">
                  <a:solidFill>
                    <a:schemeClr val="dk2"/>
                  </a:solidFill>
                  <a:latin typeface="Times New Roman"/>
                  <a:ea typeface="Times New Roman"/>
                  <a:cs typeface="Times New Roman"/>
                  <a:sym typeface="Times New Roman"/>
                </a:rPr>
                <a:t> </a:t>
              </a:r>
              <a:endParaRPr/>
            </a:p>
          </p:txBody>
        </p:sp>
        <p:cxnSp>
          <p:nvCxnSpPr>
            <p:cNvPr id="385" name="Google Shape;385;p12"/>
            <p:cNvCxnSpPr/>
            <p:nvPr/>
          </p:nvCxnSpPr>
          <p:spPr>
            <a:xfrm>
              <a:off x="4605" y="184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86" name="Google Shape;386;p12"/>
            <p:cNvCxnSpPr/>
            <p:nvPr/>
          </p:nvCxnSpPr>
          <p:spPr>
            <a:xfrm>
              <a:off x="2472" y="1842"/>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87" name="Google Shape;387;p12"/>
            <p:cNvCxnSpPr/>
            <p:nvPr/>
          </p:nvCxnSpPr>
          <p:spPr>
            <a:xfrm>
              <a:off x="2472" y="1842"/>
              <a:ext cx="2100" cy="0"/>
            </a:xfrm>
            <a:prstGeom prst="straightConnector1">
              <a:avLst/>
            </a:prstGeom>
            <a:noFill/>
            <a:ln w="28575" cap="flat" cmpd="sng">
              <a:solidFill>
                <a:schemeClr val="dk1"/>
              </a:solidFill>
              <a:prstDash val="solid"/>
              <a:miter lim="800000"/>
              <a:headEnd type="none" w="med" len="med"/>
              <a:tailEnd type="none" w="med" len="med"/>
            </a:ln>
          </p:spPr>
        </p:cxnSp>
        <p:cxnSp>
          <p:nvCxnSpPr>
            <p:cNvPr id="388" name="Google Shape;388;p12"/>
            <p:cNvCxnSpPr/>
            <p:nvPr/>
          </p:nvCxnSpPr>
          <p:spPr>
            <a:xfrm>
              <a:off x="2472" y="2168"/>
              <a:ext cx="2100" cy="0"/>
            </a:xfrm>
            <a:prstGeom prst="straightConnector1">
              <a:avLst/>
            </a:prstGeom>
            <a:noFill/>
            <a:ln w="28575" cap="flat" cmpd="sng">
              <a:solidFill>
                <a:schemeClr val="dk1"/>
              </a:solidFill>
              <a:prstDash val="solid"/>
              <a:miter lim="800000"/>
              <a:headEnd type="none" w="med" len="med"/>
              <a:tailEnd type="none" w="med" len="med"/>
            </a:ln>
          </p:spPr>
        </p:cxnSp>
      </p:grpSp>
      <p:sp>
        <p:nvSpPr>
          <p:cNvPr id="389" name="Google Shape;389;p12"/>
          <p:cNvSpPr txBox="1"/>
          <p:nvPr/>
        </p:nvSpPr>
        <p:spPr>
          <a:xfrm>
            <a:off x="468312" y="1341437"/>
            <a:ext cx="8136000" cy="519000"/>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008000"/>
              </a:buClr>
              <a:buSzPts val="2800"/>
              <a:buFont typeface="Arial"/>
              <a:buNone/>
            </a:pPr>
            <a:r>
              <a:rPr lang="en-US" sz="2800" b="0" i="0" u="none">
                <a:solidFill>
                  <a:srgbClr val="008000"/>
                </a:solidFill>
                <a:latin typeface="Arial"/>
                <a:ea typeface="Arial"/>
                <a:cs typeface="Arial"/>
                <a:sym typeface="Arial"/>
              </a:rPr>
              <a:t>لإعراب الحال شروط إذا لم تتوفر هذه الشروط تغير الإعراب</a:t>
            </a:r>
            <a:endParaRPr/>
          </a:p>
        </p:txBody>
      </p:sp>
      <p:grpSp>
        <p:nvGrpSpPr>
          <p:cNvPr id="390" name="Google Shape;390;p12"/>
          <p:cNvGrpSpPr/>
          <p:nvPr/>
        </p:nvGrpSpPr>
        <p:grpSpPr>
          <a:xfrm>
            <a:off x="395287" y="3573462"/>
            <a:ext cx="4286250" cy="517525"/>
            <a:chOff x="249" y="2160"/>
            <a:chExt cx="2700" cy="326"/>
          </a:xfrm>
        </p:grpSpPr>
        <p:sp>
          <p:nvSpPr>
            <p:cNvPr id="391" name="Google Shape;391;p12"/>
            <p:cNvSpPr txBox="1"/>
            <p:nvPr/>
          </p:nvSpPr>
          <p:spPr>
            <a:xfrm>
              <a:off x="249" y="2160"/>
              <a:ext cx="2700" cy="300"/>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991E09"/>
                </a:buClr>
                <a:buSzPts val="2800"/>
                <a:buFont typeface="Times New Roman"/>
                <a:buNone/>
              </a:pPr>
              <a:r>
                <a:rPr lang="en-US" sz="2800" b="0" i="0" u="none">
                  <a:solidFill>
                    <a:srgbClr val="991E09"/>
                  </a:solidFill>
                  <a:latin typeface="Times New Roman"/>
                  <a:ea typeface="Times New Roman"/>
                  <a:cs typeface="Times New Roman"/>
                  <a:sym typeface="Times New Roman"/>
                </a:rPr>
                <a:t>3- أن يكون صاحب الحال معرفة .</a:t>
              </a:r>
              <a:r>
                <a:rPr lang="en-US" sz="2800" b="0" i="0" u="none">
                  <a:solidFill>
                    <a:schemeClr val="dk2"/>
                  </a:solidFill>
                  <a:latin typeface="Times New Roman"/>
                  <a:ea typeface="Times New Roman"/>
                  <a:cs typeface="Times New Roman"/>
                  <a:sym typeface="Times New Roman"/>
                </a:rPr>
                <a:t> </a:t>
              </a:r>
              <a:endParaRPr/>
            </a:p>
          </p:txBody>
        </p:sp>
        <p:cxnSp>
          <p:nvCxnSpPr>
            <p:cNvPr id="392" name="Google Shape;392;p12"/>
            <p:cNvCxnSpPr/>
            <p:nvPr/>
          </p:nvCxnSpPr>
          <p:spPr>
            <a:xfrm>
              <a:off x="2925" y="216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93" name="Google Shape;393;p12"/>
            <p:cNvCxnSpPr/>
            <p:nvPr/>
          </p:nvCxnSpPr>
          <p:spPr>
            <a:xfrm>
              <a:off x="249" y="2160"/>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94" name="Google Shape;394;p12"/>
            <p:cNvCxnSpPr/>
            <p:nvPr/>
          </p:nvCxnSpPr>
          <p:spPr>
            <a:xfrm>
              <a:off x="249" y="2160"/>
              <a:ext cx="2700" cy="0"/>
            </a:xfrm>
            <a:prstGeom prst="straightConnector1">
              <a:avLst/>
            </a:prstGeom>
            <a:noFill/>
            <a:ln w="28575" cap="flat" cmpd="sng">
              <a:solidFill>
                <a:schemeClr val="dk1"/>
              </a:solidFill>
              <a:prstDash val="solid"/>
              <a:miter lim="800000"/>
              <a:headEnd type="none" w="med" len="med"/>
              <a:tailEnd type="none" w="med" len="med"/>
            </a:ln>
          </p:spPr>
        </p:cxnSp>
        <p:cxnSp>
          <p:nvCxnSpPr>
            <p:cNvPr id="395" name="Google Shape;395;p12"/>
            <p:cNvCxnSpPr/>
            <p:nvPr/>
          </p:nvCxnSpPr>
          <p:spPr>
            <a:xfrm>
              <a:off x="249" y="2486"/>
              <a:ext cx="27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396" name="Google Shape;396;p12"/>
          <p:cNvGrpSpPr/>
          <p:nvPr/>
        </p:nvGrpSpPr>
        <p:grpSpPr>
          <a:xfrm>
            <a:off x="1103312" y="4286250"/>
            <a:ext cx="6746783" cy="469900"/>
            <a:chOff x="566" y="2605"/>
            <a:chExt cx="4500" cy="326"/>
          </a:xfrm>
        </p:grpSpPr>
        <p:sp>
          <p:nvSpPr>
            <p:cNvPr id="397" name="Google Shape;397;p12"/>
            <p:cNvSpPr txBox="1"/>
            <p:nvPr/>
          </p:nvSpPr>
          <p:spPr>
            <a:xfrm>
              <a:off x="566" y="2605"/>
              <a:ext cx="45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991E09"/>
                </a:buClr>
                <a:buSzPts val="2800"/>
                <a:buFont typeface="Times New Roman"/>
                <a:buNone/>
              </a:pPr>
              <a:r>
                <a:rPr lang="en-US" sz="2800" b="0" i="0" u="none">
                  <a:solidFill>
                    <a:srgbClr val="991E09"/>
                  </a:solidFill>
                  <a:latin typeface="Times New Roman"/>
                  <a:ea typeface="Times New Roman"/>
                  <a:cs typeface="Times New Roman"/>
                  <a:sym typeface="Times New Roman"/>
                </a:rPr>
                <a:t>4- أن تقع جواب ” كيف ” .</a:t>
              </a:r>
              <a:r>
                <a:rPr lang="en-US" sz="2800" b="0" i="0" u="none">
                  <a:solidFill>
                    <a:schemeClr val="dk2"/>
                  </a:solidFill>
                  <a:latin typeface="Times New Roman"/>
                  <a:ea typeface="Times New Roman"/>
                  <a:cs typeface="Times New Roman"/>
                  <a:sym typeface="Times New Roman"/>
                </a:rPr>
                <a:t> </a:t>
              </a:r>
              <a:endParaRPr/>
            </a:p>
          </p:txBody>
        </p:sp>
        <p:cxnSp>
          <p:nvCxnSpPr>
            <p:cNvPr id="398" name="Google Shape;398;p12"/>
            <p:cNvCxnSpPr/>
            <p:nvPr/>
          </p:nvCxnSpPr>
          <p:spPr>
            <a:xfrm>
              <a:off x="4921" y="260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399" name="Google Shape;399;p12"/>
            <p:cNvCxnSpPr/>
            <p:nvPr/>
          </p:nvCxnSpPr>
          <p:spPr>
            <a:xfrm>
              <a:off x="566" y="2605"/>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400" name="Google Shape;400;p12"/>
            <p:cNvCxnSpPr/>
            <p:nvPr/>
          </p:nvCxnSpPr>
          <p:spPr>
            <a:xfrm>
              <a:off x="566" y="2605"/>
              <a:ext cx="4500" cy="0"/>
            </a:xfrm>
            <a:prstGeom prst="straightConnector1">
              <a:avLst/>
            </a:prstGeom>
            <a:noFill/>
            <a:ln w="28575" cap="flat" cmpd="sng">
              <a:solidFill>
                <a:schemeClr val="dk1"/>
              </a:solidFill>
              <a:prstDash val="solid"/>
              <a:miter lim="800000"/>
              <a:headEnd type="none" w="med" len="med"/>
              <a:tailEnd type="none" w="med" len="med"/>
            </a:ln>
          </p:spPr>
        </p:cxnSp>
        <p:cxnSp>
          <p:nvCxnSpPr>
            <p:cNvPr id="401" name="Google Shape;401;p12"/>
            <p:cNvCxnSpPr/>
            <p:nvPr/>
          </p:nvCxnSpPr>
          <p:spPr>
            <a:xfrm>
              <a:off x="566" y="2931"/>
              <a:ext cx="45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402" name="Google Shape;402;p12"/>
          <p:cNvGrpSpPr/>
          <p:nvPr/>
        </p:nvGrpSpPr>
        <p:grpSpPr>
          <a:xfrm>
            <a:off x="1908175" y="4868862"/>
            <a:ext cx="4968875" cy="639762"/>
            <a:chOff x="1202" y="3067"/>
            <a:chExt cx="3130" cy="403"/>
          </a:xfrm>
        </p:grpSpPr>
        <p:sp>
          <p:nvSpPr>
            <p:cNvPr id="403" name="Google Shape;403;p12"/>
            <p:cNvSpPr txBox="1"/>
            <p:nvPr/>
          </p:nvSpPr>
          <p:spPr>
            <a:xfrm>
              <a:off x="1202" y="3067"/>
              <a:ext cx="3000" cy="3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folHlink"/>
                </a:buClr>
                <a:buSzPts val="3200"/>
                <a:buFont typeface="Times New Roman"/>
                <a:buNone/>
              </a:pPr>
              <a:r>
                <a:rPr lang="en-US" sz="3200" b="0" i="0" u="none">
                  <a:solidFill>
                    <a:schemeClr val="folHlink"/>
                  </a:solidFill>
                  <a:latin typeface="Times New Roman"/>
                  <a:ea typeface="Times New Roman"/>
                  <a:cs typeface="Times New Roman"/>
                  <a:sym typeface="Times New Roman"/>
                </a:rPr>
                <a:t>مثال :</a:t>
              </a:r>
              <a:r>
                <a:rPr lang="en-US" sz="3200" b="0" i="0" u="none">
                  <a:solidFill>
                    <a:schemeClr val="dk1"/>
                  </a:solidFill>
                  <a:latin typeface="Times New Roman"/>
                  <a:ea typeface="Times New Roman"/>
                  <a:cs typeface="Times New Roman"/>
                  <a:sym typeface="Times New Roman"/>
                </a:rPr>
                <a:t> شرب محمد </a:t>
              </a:r>
              <a:r>
                <a:rPr lang="en-US" sz="3200" b="0" i="0" u="none">
                  <a:solidFill>
                    <a:schemeClr val="accent2"/>
                  </a:solidFill>
                  <a:latin typeface="Times New Roman"/>
                  <a:ea typeface="Times New Roman"/>
                  <a:cs typeface="Times New Roman"/>
                  <a:sym typeface="Times New Roman"/>
                </a:rPr>
                <a:t>الحليب</a:t>
              </a:r>
              <a:r>
                <a:rPr lang="en-US" sz="3200" b="0" i="0" u="none">
                  <a:solidFill>
                    <a:schemeClr val="dk1"/>
                  </a:solidFill>
                  <a:latin typeface="Times New Roman"/>
                  <a:ea typeface="Times New Roman"/>
                  <a:cs typeface="Times New Roman"/>
                  <a:sym typeface="Times New Roman"/>
                </a:rPr>
                <a:t> </a:t>
              </a:r>
              <a:r>
                <a:rPr lang="en-US" sz="3200" b="0" i="0" u="none">
                  <a:solidFill>
                    <a:srgbClr val="991E09"/>
                  </a:solidFill>
                  <a:latin typeface="Times New Roman"/>
                  <a:ea typeface="Times New Roman"/>
                  <a:cs typeface="Times New Roman"/>
                  <a:sym typeface="Times New Roman"/>
                </a:rPr>
                <a:t>ساخناً .</a:t>
              </a:r>
              <a:r>
                <a:rPr lang="en-US" sz="3600" b="0" i="0" u="none">
                  <a:solidFill>
                    <a:schemeClr val="dk2"/>
                  </a:solidFill>
                  <a:latin typeface="Times New Roman"/>
                  <a:ea typeface="Times New Roman"/>
                  <a:cs typeface="Times New Roman"/>
                  <a:sym typeface="Times New Roman"/>
                </a:rPr>
                <a:t> </a:t>
              </a:r>
              <a:endParaRPr/>
            </a:p>
          </p:txBody>
        </p:sp>
        <p:cxnSp>
          <p:nvCxnSpPr>
            <p:cNvPr id="404" name="Google Shape;404;p12"/>
            <p:cNvCxnSpPr/>
            <p:nvPr/>
          </p:nvCxnSpPr>
          <p:spPr>
            <a:xfrm>
              <a:off x="4332" y="3067"/>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405" name="Google Shape;405;p12"/>
            <p:cNvCxnSpPr/>
            <p:nvPr/>
          </p:nvCxnSpPr>
          <p:spPr>
            <a:xfrm>
              <a:off x="1202" y="3067"/>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406" name="Google Shape;406;p12"/>
            <p:cNvCxnSpPr/>
            <p:nvPr/>
          </p:nvCxnSpPr>
          <p:spPr>
            <a:xfrm>
              <a:off x="1202" y="3067"/>
              <a:ext cx="3000" cy="0"/>
            </a:xfrm>
            <a:prstGeom prst="straightConnector1">
              <a:avLst/>
            </a:prstGeom>
            <a:noFill/>
            <a:ln w="28575" cap="flat" cmpd="sng">
              <a:solidFill>
                <a:schemeClr val="dk1"/>
              </a:solidFill>
              <a:prstDash val="solid"/>
              <a:miter lim="800000"/>
              <a:headEnd type="none" w="med" len="med"/>
              <a:tailEnd type="none" w="med" len="med"/>
            </a:ln>
          </p:spPr>
        </p:cxnSp>
        <p:cxnSp>
          <p:nvCxnSpPr>
            <p:cNvPr id="407" name="Google Shape;407;p12"/>
            <p:cNvCxnSpPr/>
            <p:nvPr/>
          </p:nvCxnSpPr>
          <p:spPr>
            <a:xfrm>
              <a:off x="1202" y="3470"/>
              <a:ext cx="3000" cy="0"/>
            </a:xfrm>
            <a:prstGeom prst="straightConnector1">
              <a:avLst/>
            </a:prstGeom>
            <a:noFill/>
            <a:ln w="28575" cap="flat" cmpd="sng">
              <a:solidFill>
                <a:schemeClr val="dk1"/>
              </a:solidFill>
              <a:prstDash val="solid"/>
              <a:miter lim="800000"/>
              <a:headEnd type="none" w="med" len="med"/>
              <a:tailEnd type="none" w="med" len="med"/>
            </a:ln>
          </p:spPr>
        </p:cxnSp>
      </p:grpSp>
      <p:grpSp>
        <p:nvGrpSpPr>
          <p:cNvPr id="408" name="Google Shape;408;p12"/>
          <p:cNvGrpSpPr/>
          <p:nvPr/>
        </p:nvGrpSpPr>
        <p:grpSpPr>
          <a:xfrm>
            <a:off x="755650" y="5597525"/>
            <a:ext cx="7620000" cy="639762"/>
            <a:chOff x="476" y="3526"/>
            <a:chExt cx="4800" cy="403"/>
          </a:xfrm>
        </p:grpSpPr>
        <p:sp>
          <p:nvSpPr>
            <p:cNvPr id="409" name="Google Shape;409;p12"/>
            <p:cNvSpPr txBox="1"/>
            <p:nvPr/>
          </p:nvSpPr>
          <p:spPr>
            <a:xfrm>
              <a:off x="476" y="3526"/>
              <a:ext cx="4800" cy="300"/>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س : كيف شرب محمد الحليب ؟ </a:t>
              </a:r>
              <a:r>
                <a:rPr lang="en-US" sz="2800" b="0" i="0" u="none">
                  <a:solidFill>
                    <a:schemeClr val="accent2"/>
                  </a:solidFill>
                  <a:latin typeface="Times New Roman"/>
                  <a:ea typeface="Times New Roman"/>
                  <a:cs typeface="Times New Roman"/>
                  <a:sym typeface="Times New Roman"/>
                </a:rPr>
                <a:t>فيكون الجواب ( </a:t>
              </a:r>
              <a:r>
                <a:rPr lang="en-US" sz="2800" b="0" i="0" u="none">
                  <a:solidFill>
                    <a:srgbClr val="991E09"/>
                  </a:solidFill>
                  <a:latin typeface="Times New Roman"/>
                  <a:ea typeface="Times New Roman"/>
                  <a:cs typeface="Times New Roman"/>
                  <a:sym typeface="Times New Roman"/>
                </a:rPr>
                <a:t>ساخنًا</a:t>
              </a:r>
              <a:r>
                <a:rPr lang="en-US" sz="2800" b="0" i="0" u="none">
                  <a:solidFill>
                    <a:schemeClr val="accent2"/>
                  </a:solidFill>
                  <a:latin typeface="Times New Roman"/>
                  <a:ea typeface="Times New Roman"/>
                  <a:cs typeface="Times New Roman"/>
                  <a:sym typeface="Times New Roman"/>
                </a:rPr>
                <a:t> )</a:t>
              </a:r>
              <a:r>
                <a:rPr lang="en-US" sz="3600" b="0" i="0" u="none">
                  <a:solidFill>
                    <a:schemeClr val="dk2"/>
                  </a:solidFill>
                  <a:latin typeface="Times New Roman"/>
                  <a:ea typeface="Times New Roman"/>
                  <a:cs typeface="Times New Roman"/>
                  <a:sym typeface="Times New Roman"/>
                </a:rPr>
                <a:t> </a:t>
              </a:r>
              <a:endParaRPr/>
            </a:p>
          </p:txBody>
        </p:sp>
        <p:cxnSp>
          <p:nvCxnSpPr>
            <p:cNvPr id="410" name="Google Shape;410;p12"/>
            <p:cNvCxnSpPr/>
            <p:nvPr/>
          </p:nvCxnSpPr>
          <p:spPr>
            <a:xfrm>
              <a:off x="5193" y="3526"/>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411" name="Google Shape;411;p12"/>
            <p:cNvCxnSpPr/>
            <p:nvPr/>
          </p:nvCxnSpPr>
          <p:spPr>
            <a:xfrm>
              <a:off x="476" y="3526"/>
              <a:ext cx="0" cy="300"/>
            </a:xfrm>
            <a:prstGeom prst="straightConnector1">
              <a:avLst/>
            </a:prstGeom>
            <a:noFill/>
            <a:ln w="28575" cap="flat" cmpd="sng">
              <a:solidFill>
                <a:schemeClr val="dk1"/>
              </a:solidFill>
              <a:prstDash val="solid"/>
              <a:miter lim="800000"/>
              <a:headEnd type="none" w="med" len="med"/>
              <a:tailEnd type="none" w="med" len="med"/>
            </a:ln>
          </p:spPr>
        </p:cxnSp>
        <p:cxnSp>
          <p:nvCxnSpPr>
            <p:cNvPr id="412" name="Google Shape;412;p12"/>
            <p:cNvCxnSpPr/>
            <p:nvPr/>
          </p:nvCxnSpPr>
          <p:spPr>
            <a:xfrm>
              <a:off x="476" y="3526"/>
              <a:ext cx="4800" cy="0"/>
            </a:xfrm>
            <a:prstGeom prst="straightConnector1">
              <a:avLst/>
            </a:prstGeom>
            <a:noFill/>
            <a:ln w="28575" cap="flat" cmpd="sng">
              <a:solidFill>
                <a:schemeClr val="dk1"/>
              </a:solidFill>
              <a:prstDash val="solid"/>
              <a:miter lim="800000"/>
              <a:headEnd type="none" w="med" len="med"/>
              <a:tailEnd type="none" w="med" len="med"/>
            </a:ln>
          </p:spPr>
        </p:cxnSp>
        <p:cxnSp>
          <p:nvCxnSpPr>
            <p:cNvPr id="413" name="Google Shape;413;p12"/>
            <p:cNvCxnSpPr/>
            <p:nvPr/>
          </p:nvCxnSpPr>
          <p:spPr>
            <a:xfrm>
              <a:off x="476" y="3929"/>
              <a:ext cx="4800" cy="0"/>
            </a:xfrm>
            <a:prstGeom prst="straightConnector1">
              <a:avLst/>
            </a:prstGeom>
            <a:noFill/>
            <a:ln w="28575" cap="flat" cmpd="sng">
              <a:solidFill>
                <a:schemeClr val="dk1"/>
              </a:solidFill>
              <a:prstDash val="solid"/>
              <a:miter lim="800000"/>
              <a:headEnd type="none" w="med" len="med"/>
              <a:tailEnd type="non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89"/>
                                        </p:tgtEl>
                                        <p:attrNameLst>
                                          <p:attrName>style.visibility</p:attrName>
                                        </p:attrNameLst>
                                      </p:cBhvr>
                                      <p:to>
                                        <p:strVal val="visible"/>
                                      </p:to>
                                    </p:set>
                                    <p:animEffect transition="in" filter="fade">
                                      <p:cBhvr>
                                        <p:cTn id="11" dur="500"/>
                                        <p:tgtEl>
                                          <p:spTgt spid="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7"/>
        <p:cNvGrpSpPr/>
        <p:nvPr/>
      </p:nvGrpSpPr>
      <p:grpSpPr>
        <a:xfrm>
          <a:off x="0" y="0"/>
          <a:ext cx="0" cy="0"/>
          <a:chOff x="0" y="0"/>
          <a:chExt cx="0" cy="0"/>
        </a:xfrm>
      </p:grpSpPr>
      <p:sp>
        <p:nvSpPr>
          <p:cNvPr id="418" name="Google Shape;418;p13"/>
          <p:cNvSpPr/>
          <p:nvPr/>
        </p:nvSpPr>
        <p:spPr>
          <a:xfrm>
            <a:off x="5867400" y="609600"/>
            <a:ext cx="2667006" cy="1600182"/>
          </a:xfrm>
          <a:prstGeom prst="flowChartMultidocument">
            <a:avLst/>
          </a:prstGeom>
          <a:solidFill>
            <a:srgbClr val="B0E4D9"/>
          </a:solidFill>
          <a:ln w="9525" cap="flat" cmpd="sng">
            <a:solidFill>
              <a:schemeClr val="dk1"/>
            </a:solidFill>
            <a:prstDash val="solid"/>
            <a:miter lim="800000"/>
            <a:headEnd type="none" w="sm" len="sm"/>
            <a:tailEnd type="none" w="sm" len="sm"/>
          </a:ln>
          <a:effectLst>
            <a:outerShdw blurRad="63500" dist="107763" dir="13500000">
              <a:schemeClr val="lt2"/>
            </a:outerShdw>
          </a:effectLst>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dk1"/>
              </a:buClr>
              <a:buSzPts val="4000"/>
              <a:buFont typeface="Verdana"/>
              <a:buNone/>
            </a:pPr>
            <a:r>
              <a:rPr lang="en-US" sz="4000" b="0" i="0" u="none">
                <a:solidFill>
                  <a:schemeClr val="dk1"/>
                </a:solidFill>
                <a:latin typeface="Verdana"/>
                <a:ea typeface="Verdana"/>
                <a:cs typeface="Verdana"/>
                <a:sym typeface="Verdana"/>
              </a:rPr>
              <a:t>تعـدد</a:t>
            </a:r>
            <a:r>
              <a:rPr lang="en-US" sz="4000" b="0" i="0" u="none">
                <a:solidFill>
                  <a:schemeClr val="folHlink"/>
                </a:solidFill>
                <a:latin typeface="Verdana"/>
                <a:ea typeface="Verdana"/>
                <a:cs typeface="Verdana"/>
                <a:sym typeface="Verdana"/>
              </a:rPr>
              <a:t> </a:t>
            </a:r>
            <a:r>
              <a:rPr lang="en-US" sz="4000" b="0" i="0" u="none">
                <a:solidFill>
                  <a:schemeClr val="dk1"/>
                </a:solidFill>
                <a:latin typeface="Verdana"/>
                <a:ea typeface="Verdana"/>
                <a:cs typeface="Verdana"/>
                <a:sym typeface="Verdana"/>
              </a:rPr>
              <a:t>الحال</a:t>
            </a:r>
            <a:r>
              <a:rPr lang="en-US" sz="4000" b="0" i="0" u="none">
                <a:solidFill>
                  <a:schemeClr val="folHlink"/>
                </a:solidFill>
                <a:latin typeface="Verdana"/>
                <a:ea typeface="Verdana"/>
                <a:cs typeface="Verdana"/>
                <a:sym typeface="Verdana"/>
              </a:rPr>
              <a:t> :</a:t>
            </a:r>
            <a:endParaRPr/>
          </a:p>
        </p:txBody>
      </p:sp>
      <p:sp>
        <p:nvSpPr>
          <p:cNvPr id="419" name="Google Shape;419;p13"/>
          <p:cNvSpPr txBox="1"/>
          <p:nvPr/>
        </p:nvSpPr>
        <p:spPr>
          <a:xfrm>
            <a:off x="846137" y="2420937"/>
            <a:ext cx="7829400" cy="275910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Clr>
                <a:schemeClr val="dk1"/>
              </a:buClr>
              <a:buSzPts val="2500"/>
              <a:buFont typeface="Verdana"/>
              <a:buNone/>
            </a:pPr>
            <a:r>
              <a:rPr lang="en-US" sz="2500" b="1" i="0" u="none">
                <a:solidFill>
                  <a:schemeClr val="dk1"/>
                </a:solidFill>
                <a:latin typeface="Verdana"/>
                <a:ea typeface="Verdana"/>
                <a:cs typeface="Verdana"/>
                <a:sym typeface="Verdana"/>
              </a:rPr>
              <a:t>  ***وقد تعدد الحال وصاحبها واحد مثل : </a:t>
            </a:r>
            <a:endParaRPr/>
          </a:p>
          <a:p>
            <a:pPr marL="0" marR="0" lvl="0" indent="0" algn="r" rtl="1">
              <a:lnSpc>
                <a:spcPct val="100000"/>
              </a:lnSpc>
              <a:spcBef>
                <a:spcPts val="0"/>
              </a:spcBef>
              <a:spcAft>
                <a:spcPts val="0"/>
              </a:spcAft>
              <a:buClr>
                <a:schemeClr val="dk1"/>
              </a:buClr>
              <a:buSzPts val="2500"/>
              <a:buFont typeface="Verdana"/>
              <a:buNone/>
            </a:pPr>
            <a:r>
              <a:rPr lang="en-US" sz="2500" b="1" i="0" u="none">
                <a:solidFill>
                  <a:schemeClr val="dk1"/>
                </a:solidFill>
                <a:latin typeface="Verdana"/>
                <a:ea typeface="Verdana"/>
                <a:cs typeface="Verdana"/>
                <a:sym typeface="Verdana"/>
              </a:rPr>
              <a:t>   - فرجع </a:t>
            </a:r>
            <a:r>
              <a:rPr lang="en-US" sz="2500" b="1" i="0" u="none">
                <a:solidFill>
                  <a:srgbClr val="0066FF"/>
                </a:solidFill>
                <a:latin typeface="Verdana"/>
                <a:ea typeface="Verdana"/>
                <a:cs typeface="Verdana"/>
                <a:sym typeface="Verdana"/>
              </a:rPr>
              <a:t>موسى</a:t>
            </a:r>
            <a:r>
              <a:rPr lang="en-US" sz="2500" b="1" i="0" u="none">
                <a:solidFill>
                  <a:schemeClr val="dk1"/>
                </a:solidFill>
                <a:latin typeface="Verdana"/>
                <a:ea typeface="Verdana"/>
                <a:cs typeface="Verdana"/>
                <a:sym typeface="Verdana"/>
              </a:rPr>
              <a:t> إلى قومه </a:t>
            </a:r>
            <a:r>
              <a:rPr lang="en-US" sz="2500" b="1" i="0" u="none">
                <a:solidFill>
                  <a:srgbClr val="FF0000"/>
                </a:solidFill>
                <a:latin typeface="Verdana"/>
                <a:ea typeface="Verdana"/>
                <a:cs typeface="Verdana"/>
                <a:sym typeface="Verdana"/>
              </a:rPr>
              <a:t>غضبان أسفا</a:t>
            </a:r>
            <a:r>
              <a:rPr lang="en-US" sz="2500" b="1" i="0" u="none">
                <a:solidFill>
                  <a:schemeClr val="dk1"/>
                </a:solidFill>
                <a:latin typeface="Verdana"/>
                <a:ea typeface="Verdana"/>
                <a:cs typeface="Verdana"/>
                <a:sym typeface="Verdana"/>
              </a:rPr>
              <a:t>  .</a:t>
            </a:r>
            <a:endParaRPr/>
          </a:p>
          <a:p>
            <a:pPr marL="0" marR="0" lvl="0" indent="0" algn="r" rtl="1">
              <a:lnSpc>
                <a:spcPct val="100000"/>
              </a:lnSpc>
              <a:spcBef>
                <a:spcPts val="0"/>
              </a:spcBef>
              <a:spcAft>
                <a:spcPts val="0"/>
              </a:spcAft>
              <a:buClr>
                <a:schemeClr val="dk1"/>
              </a:buClr>
              <a:buSzPts val="2500"/>
              <a:buFont typeface="Verdana"/>
              <a:buNone/>
            </a:pPr>
            <a:r>
              <a:rPr lang="en-US" sz="2500" b="1" i="0" u="none">
                <a:solidFill>
                  <a:schemeClr val="dk1"/>
                </a:solidFill>
                <a:latin typeface="Verdana"/>
                <a:ea typeface="Verdana"/>
                <a:cs typeface="Verdana"/>
                <a:sym typeface="Verdana"/>
              </a:rPr>
              <a:t>  -  حضر </a:t>
            </a:r>
            <a:r>
              <a:rPr lang="en-US" sz="2500" b="1" i="0" u="none">
                <a:solidFill>
                  <a:srgbClr val="0066FF"/>
                </a:solidFill>
                <a:latin typeface="Verdana"/>
                <a:ea typeface="Verdana"/>
                <a:cs typeface="Verdana"/>
                <a:sym typeface="Verdana"/>
              </a:rPr>
              <a:t>القائد </a:t>
            </a:r>
            <a:r>
              <a:rPr lang="en-US" sz="2500" b="1" i="0" u="none">
                <a:solidFill>
                  <a:srgbClr val="FF0000"/>
                </a:solidFill>
                <a:latin typeface="Verdana"/>
                <a:ea typeface="Verdana"/>
                <a:cs typeface="Verdana"/>
                <a:sym typeface="Verdana"/>
              </a:rPr>
              <a:t>مظفراً ضاحكاً </a:t>
            </a:r>
            <a:r>
              <a:rPr lang="en-US" sz="2500" b="1" i="0" u="none">
                <a:solidFill>
                  <a:schemeClr val="dk1"/>
                </a:solidFill>
                <a:latin typeface="Verdana"/>
                <a:ea typeface="Verdana"/>
                <a:cs typeface="Verdana"/>
                <a:sym typeface="Verdana"/>
              </a:rPr>
              <a:t>.</a:t>
            </a:r>
            <a:endParaRPr/>
          </a:p>
          <a:p>
            <a:pPr marL="0" marR="0" lvl="0" indent="0" algn="r" rtl="1">
              <a:lnSpc>
                <a:spcPct val="100000"/>
              </a:lnSpc>
              <a:spcBef>
                <a:spcPts val="0"/>
              </a:spcBef>
              <a:spcAft>
                <a:spcPts val="0"/>
              </a:spcAft>
              <a:buClr>
                <a:schemeClr val="dk1"/>
              </a:buClr>
              <a:buSzPts val="2500"/>
              <a:buFont typeface="Verdana"/>
              <a:buNone/>
            </a:pPr>
            <a:r>
              <a:rPr lang="en-US" sz="2500" b="1" i="0" u="none">
                <a:solidFill>
                  <a:schemeClr val="dk1"/>
                </a:solidFill>
                <a:latin typeface="Verdana"/>
                <a:ea typeface="Verdana"/>
                <a:cs typeface="Verdana"/>
                <a:sym typeface="Verdana"/>
              </a:rPr>
              <a:t>   -   سمعت الأنباءَ </a:t>
            </a:r>
            <a:r>
              <a:rPr lang="en-US" sz="2500" b="1" i="0" u="none">
                <a:solidFill>
                  <a:srgbClr val="FF0000"/>
                </a:solidFill>
                <a:latin typeface="Verdana"/>
                <a:ea typeface="Verdana"/>
                <a:cs typeface="Verdana"/>
                <a:sym typeface="Verdana"/>
              </a:rPr>
              <a:t>مصغياً مستفسراً</a:t>
            </a:r>
            <a:r>
              <a:rPr lang="en-US" sz="2500" b="1" i="0" u="none">
                <a:solidFill>
                  <a:schemeClr val="dk1"/>
                </a:solidFill>
                <a:latin typeface="Verdana"/>
                <a:ea typeface="Verdana"/>
                <a:cs typeface="Verdana"/>
                <a:sym typeface="Verdana"/>
              </a:rPr>
              <a:t> .</a:t>
            </a:r>
            <a:endParaRPr sz="2500" b="1" i="0" u="none">
              <a:solidFill>
                <a:schemeClr val="dk1"/>
              </a:solidFill>
              <a:latin typeface="Verdana"/>
              <a:ea typeface="Verdana"/>
              <a:cs typeface="Verdana"/>
              <a:sym typeface="Verdana"/>
            </a:endParaRPr>
          </a:p>
          <a:p>
            <a:pPr marL="0" marR="0" lvl="0" indent="0" algn="r" rtl="1">
              <a:lnSpc>
                <a:spcPct val="100000"/>
              </a:lnSpc>
              <a:spcBef>
                <a:spcPts val="0"/>
              </a:spcBef>
              <a:spcAft>
                <a:spcPts val="0"/>
              </a:spcAft>
              <a:buClr>
                <a:schemeClr val="dk1"/>
              </a:buClr>
              <a:buSzPts val="2500"/>
              <a:buFont typeface="Verdana"/>
              <a:buNone/>
            </a:pPr>
            <a:r>
              <a:rPr lang="en-US" sz="2500" b="1" i="0" u="none">
                <a:solidFill>
                  <a:schemeClr val="dk1"/>
                </a:solidFill>
                <a:latin typeface="Verdana"/>
                <a:ea typeface="Verdana"/>
                <a:cs typeface="Verdana"/>
                <a:sym typeface="Verdana"/>
              </a:rPr>
              <a:t>  </a:t>
            </a:r>
            <a:endParaRPr/>
          </a:p>
          <a:p>
            <a:pPr marL="0" marR="0" lvl="0" indent="0" algn="r" rtl="1">
              <a:lnSpc>
                <a:spcPct val="100000"/>
              </a:lnSpc>
              <a:spcBef>
                <a:spcPts val="0"/>
              </a:spcBef>
              <a:spcAft>
                <a:spcPts val="0"/>
              </a:spcAft>
              <a:buClr>
                <a:schemeClr val="dk1"/>
              </a:buClr>
              <a:buSzPts val="2500"/>
              <a:buFont typeface="Verdana"/>
              <a:buNone/>
            </a:pPr>
            <a:r>
              <a:rPr lang="en-US" sz="2500" b="1" i="0" u="none">
                <a:solidFill>
                  <a:schemeClr val="dk1"/>
                </a:solidFill>
                <a:latin typeface="Verdana"/>
                <a:ea typeface="Verdana"/>
                <a:cs typeface="Verdana"/>
                <a:sym typeface="Verdana"/>
              </a:rPr>
              <a:t>*** وقد يتعدد صاحب الحال فقط والحال واحدة مثل : </a:t>
            </a:r>
            <a:endParaRPr/>
          </a:p>
          <a:p>
            <a:pPr marL="0" marR="0" lvl="0" indent="0" algn="r" rtl="1">
              <a:lnSpc>
                <a:spcPct val="100000"/>
              </a:lnSpc>
              <a:spcBef>
                <a:spcPts val="0"/>
              </a:spcBef>
              <a:spcAft>
                <a:spcPts val="0"/>
              </a:spcAft>
              <a:buClr>
                <a:schemeClr val="dk1"/>
              </a:buClr>
              <a:buSzPts val="2500"/>
              <a:buFont typeface="Verdana"/>
              <a:buNone/>
            </a:pPr>
            <a:r>
              <a:rPr lang="en-US" sz="2500" b="1" i="0" u="none">
                <a:solidFill>
                  <a:schemeClr val="dk1"/>
                </a:solidFill>
                <a:latin typeface="Verdana"/>
                <a:ea typeface="Verdana"/>
                <a:cs typeface="Verdana"/>
                <a:sym typeface="Verdana"/>
              </a:rPr>
              <a:t>  -وسخّر لكم </a:t>
            </a:r>
            <a:r>
              <a:rPr lang="en-US" sz="2500" b="1" i="0" u="none">
                <a:solidFill>
                  <a:srgbClr val="0066FF"/>
                </a:solidFill>
                <a:latin typeface="Verdana"/>
                <a:ea typeface="Verdana"/>
                <a:cs typeface="Verdana"/>
                <a:sym typeface="Verdana"/>
              </a:rPr>
              <a:t>الشمس والقمر</a:t>
            </a:r>
            <a:r>
              <a:rPr lang="en-US" sz="2500" b="1" i="0" u="none">
                <a:solidFill>
                  <a:schemeClr val="dk1"/>
                </a:solidFill>
                <a:latin typeface="Verdana"/>
                <a:ea typeface="Verdana"/>
                <a:cs typeface="Verdana"/>
                <a:sym typeface="Verdana"/>
              </a:rPr>
              <a:t> </a:t>
            </a:r>
            <a:r>
              <a:rPr lang="en-US" sz="2500" b="1" i="0" u="none">
                <a:solidFill>
                  <a:srgbClr val="FF0000"/>
                </a:solidFill>
                <a:latin typeface="Verdana"/>
                <a:ea typeface="Verdana"/>
                <a:cs typeface="Verdana"/>
                <a:sym typeface="Verdana"/>
              </a:rPr>
              <a:t>دائبين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2"/>
        <p:cNvGrpSpPr/>
        <p:nvPr/>
      </p:nvGrpSpPr>
      <p:grpSpPr>
        <a:xfrm>
          <a:off x="0" y="0"/>
          <a:ext cx="0" cy="0"/>
          <a:chOff x="0" y="0"/>
          <a:chExt cx="0" cy="0"/>
        </a:xfrm>
      </p:grpSpPr>
      <p:sp>
        <p:nvSpPr>
          <p:cNvPr id="433" name="Google Shape;433;p15"/>
          <p:cNvSpPr txBox="1"/>
          <p:nvPr/>
        </p:nvSpPr>
        <p:spPr>
          <a:xfrm>
            <a:off x="0" y="549275"/>
            <a:ext cx="9144000" cy="36660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434" name="Google Shape;434;p15"/>
          <p:cNvSpPr txBox="1">
            <a:spLocks noGrp="1"/>
          </p:cNvSpPr>
          <p:nvPr>
            <p:ph type="title" idx="4294967295"/>
          </p:nvPr>
        </p:nvSpPr>
        <p:spPr>
          <a:xfrm>
            <a:off x="685800" y="609600"/>
            <a:ext cx="7772400" cy="7065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CC3300"/>
              </a:buClr>
              <a:buSzPts val="3600"/>
              <a:buFont typeface="Times New Roman"/>
              <a:buNone/>
            </a:pPr>
            <a:r>
              <a:rPr lang="en-US" sz="3600" b="0" i="0" u="none" strike="noStrike" cap="none">
                <a:solidFill>
                  <a:srgbClr val="CC3300"/>
                </a:solidFill>
                <a:latin typeface="Times New Roman"/>
                <a:ea typeface="Times New Roman"/>
                <a:cs typeface="Times New Roman"/>
                <a:sym typeface="Times New Roman"/>
              </a:rPr>
              <a:t>س / طبق شروط الحال على المثال التالي</a:t>
            </a:r>
            <a:endParaRPr/>
          </a:p>
        </p:txBody>
      </p:sp>
      <p:grpSp>
        <p:nvGrpSpPr>
          <p:cNvPr id="435" name="Google Shape;435;p15"/>
          <p:cNvGrpSpPr/>
          <p:nvPr/>
        </p:nvGrpSpPr>
        <p:grpSpPr>
          <a:xfrm>
            <a:off x="469900" y="2511425"/>
            <a:ext cx="8416925" cy="3989387"/>
            <a:chOff x="296" y="1582"/>
            <a:chExt cx="5302" cy="2513"/>
          </a:xfrm>
        </p:grpSpPr>
        <p:sp>
          <p:nvSpPr>
            <p:cNvPr id="436" name="Google Shape;436;p15"/>
            <p:cNvSpPr txBox="1"/>
            <p:nvPr/>
          </p:nvSpPr>
          <p:spPr>
            <a:xfrm>
              <a:off x="296" y="1582"/>
              <a:ext cx="51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CC3300"/>
                </a:buClr>
                <a:buSzPts val="2800"/>
                <a:buFont typeface="Times New Roman"/>
                <a:buNone/>
              </a:pPr>
              <a:r>
                <a:rPr lang="en-US" sz="2800" b="1" i="0" u="none">
                  <a:solidFill>
                    <a:srgbClr val="CC3300"/>
                  </a:solidFill>
                  <a:latin typeface="Times New Roman"/>
                  <a:ea typeface="Times New Roman"/>
                  <a:cs typeface="Times New Roman"/>
                  <a:sym typeface="Times New Roman"/>
                </a:rPr>
                <a:t>تطبيق شروط الحال</a:t>
              </a:r>
              <a:endParaRPr/>
            </a:p>
          </p:txBody>
        </p:sp>
        <p:sp>
          <p:nvSpPr>
            <p:cNvPr id="437" name="Google Shape;437;p15"/>
            <p:cNvSpPr txBox="1"/>
            <p:nvPr/>
          </p:nvSpPr>
          <p:spPr>
            <a:xfrm>
              <a:off x="4698" y="1972"/>
              <a:ext cx="900" cy="12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أن تكون الحال نكرة</a:t>
              </a:r>
              <a:endParaRPr/>
            </a:p>
          </p:txBody>
        </p:sp>
        <p:sp>
          <p:nvSpPr>
            <p:cNvPr id="438" name="Google Shape;438;p15"/>
            <p:cNvSpPr txBox="1"/>
            <p:nvPr/>
          </p:nvSpPr>
          <p:spPr>
            <a:xfrm>
              <a:off x="3924" y="1972"/>
              <a:ext cx="900" cy="12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أن يكون صاحب الحال معرفة</a:t>
              </a:r>
              <a:endParaRPr/>
            </a:p>
          </p:txBody>
        </p:sp>
        <p:sp>
          <p:nvSpPr>
            <p:cNvPr id="439" name="Google Shape;439;p15"/>
            <p:cNvSpPr txBox="1"/>
            <p:nvPr/>
          </p:nvSpPr>
          <p:spPr>
            <a:xfrm>
              <a:off x="2628" y="1972"/>
              <a:ext cx="1200" cy="9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أن يطابق الحال صاحبه في الإفراد أو التثنية أو الجمع</a:t>
              </a:r>
              <a:endParaRPr/>
            </a:p>
          </p:txBody>
        </p:sp>
        <p:sp>
          <p:nvSpPr>
            <p:cNvPr id="440" name="Google Shape;440;p15"/>
            <p:cNvSpPr txBox="1"/>
            <p:nvPr/>
          </p:nvSpPr>
          <p:spPr>
            <a:xfrm>
              <a:off x="1332" y="1972"/>
              <a:ext cx="1200" cy="9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أن يطابق الحال صاحبه في </a:t>
              </a:r>
              <a:endParaRPr/>
            </a:p>
            <a:p>
              <a:pPr marL="0" marR="0" lvl="0" indent="0" algn="ctr" rtl="1">
                <a:lnSpc>
                  <a:spcPct val="100000"/>
                </a:lnSpc>
                <a:spcBef>
                  <a:spcPts val="40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التذكير أو التأنيث</a:t>
              </a:r>
              <a:endParaRPr/>
            </a:p>
          </p:txBody>
        </p:sp>
        <p:sp>
          <p:nvSpPr>
            <p:cNvPr id="441" name="Google Shape;441;p15"/>
            <p:cNvSpPr txBox="1"/>
            <p:nvPr/>
          </p:nvSpPr>
          <p:spPr>
            <a:xfrm>
              <a:off x="296" y="1972"/>
              <a:ext cx="900" cy="9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أن يقع الحال جواب لـ </a:t>
              </a:r>
              <a:endParaRPr/>
            </a:p>
            <a:p>
              <a:pPr marL="0" marR="0" lvl="0" indent="0" algn="ctr" rtl="1">
                <a:lnSpc>
                  <a:spcPct val="100000"/>
                </a:lnSpc>
                <a:spcBef>
                  <a:spcPts val="40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 كيف )</a:t>
              </a:r>
              <a:endParaRPr/>
            </a:p>
          </p:txBody>
        </p:sp>
        <p:sp>
          <p:nvSpPr>
            <p:cNvPr id="442" name="Google Shape;442;p15"/>
            <p:cNvSpPr txBox="1"/>
            <p:nvPr/>
          </p:nvSpPr>
          <p:spPr>
            <a:xfrm>
              <a:off x="3276" y="2753"/>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991E09"/>
                </a:buClr>
                <a:buSzPts val="2000"/>
                <a:buFont typeface="Times New Roman"/>
                <a:buNone/>
              </a:pPr>
              <a:r>
                <a:rPr lang="en-US" sz="2000" b="1" i="0" u="none">
                  <a:solidFill>
                    <a:srgbClr val="991E09"/>
                  </a:solidFill>
                  <a:latin typeface="Times New Roman"/>
                  <a:ea typeface="Times New Roman"/>
                  <a:cs typeface="Times New Roman"/>
                  <a:sym typeface="Times New Roman"/>
                </a:rPr>
                <a:t>الحال</a:t>
              </a:r>
              <a:endParaRPr/>
            </a:p>
          </p:txBody>
        </p:sp>
        <p:sp>
          <p:nvSpPr>
            <p:cNvPr id="443" name="Google Shape;443;p15"/>
            <p:cNvSpPr txBox="1"/>
            <p:nvPr/>
          </p:nvSpPr>
          <p:spPr>
            <a:xfrm>
              <a:off x="2628" y="2753"/>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صاحب الحال</a:t>
              </a:r>
              <a:endParaRPr/>
            </a:p>
          </p:txBody>
        </p:sp>
        <p:sp>
          <p:nvSpPr>
            <p:cNvPr id="444" name="Google Shape;444;p15"/>
            <p:cNvSpPr txBox="1"/>
            <p:nvPr/>
          </p:nvSpPr>
          <p:spPr>
            <a:xfrm>
              <a:off x="1980" y="2753"/>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991E09"/>
                </a:buClr>
                <a:buSzPts val="2000"/>
                <a:buFont typeface="Times New Roman"/>
                <a:buNone/>
              </a:pPr>
              <a:r>
                <a:rPr lang="en-US" sz="2000" b="1" i="0" u="none">
                  <a:solidFill>
                    <a:srgbClr val="991E09"/>
                  </a:solidFill>
                  <a:latin typeface="Times New Roman"/>
                  <a:ea typeface="Times New Roman"/>
                  <a:cs typeface="Times New Roman"/>
                  <a:sym typeface="Times New Roman"/>
                </a:rPr>
                <a:t>الحال</a:t>
              </a:r>
              <a:endParaRPr/>
            </a:p>
          </p:txBody>
        </p:sp>
        <p:sp>
          <p:nvSpPr>
            <p:cNvPr id="445" name="Google Shape;445;p15"/>
            <p:cNvSpPr txBox="1"/>
            <p:nvPr/>
          </p:nvSpPr>
          <p:spPr>
            <a:xfrm>
              <a:off x="1332" y="2753"/>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صاحب الحال</a:t>
              </a:r>
              <a:endParaRPr/>
            </a:p>
          </p:txBody>
        </p:sp>
        <p:sp>
          <p:nvSpPr>
            <p:cNvPr id="446" name="Google Shape;446;p15"/>
            <p:cNvSpPr txBox="1"/>
            <p:nvPr/>
          </p:nvSpPr>
          <p:spPr>
            <a:xfrm>
              <a:off x="296" y="2753"/>
              <a:ext cx="900" cy="12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008000"/>
                </a:buClr>
                <a:buSzPts val="1800"/>
                <a:buFont typeface="Times New Roman"/>
                <a:buNone/>
              </a:pPr>
              <a:r>
                <a:rPr lang="en-US" sz="1800" b="1" i="0" u="none">
                  <a:solidFill>
                    <a:srgbClr val="008000"/>
                  </a:solidFill>
                  <a:latin typeface="Times New Roman"/>
                  <a:ea typeface="Times New Roman"/>
                  <a:cs typeface="Times New Roman"/>
                  <a:sym typeface="Times New Roman"/>
                </a:rPr>
                <a:t>أي عندما نقول : كيف أقبل مروان؟</a:t>
              </a:r>
              <a:endParaRPr/>
            </a:p>
            <a:p>
              <a:pPr marL="0" marR="0" lvl="0" indent="0" algn="ctr" rtl="1">
                <a:lnSpc>
                  <a:spcPct val="100000"/>
                </a:lnSpc>
                <a:spcBef>
                  <a:spcPts val="360"/>
                </a:spcBef>
                <a:spcAft>
                  <a:spcPts val="0"/>
                </a:spcAft>
                <a:buClr>
                  <a:srgbClr val="008000"/>
                </a:buClr>
                <a:buSzPts val="1800"/>
                <a:buFont typeface="Times New Roman"/>
                <a:buNone/>
              </a:pPr>
              <a:r>
                <a:rPr lang="en-US" sz="1800" b="1" i="0" u="none">
                  <a:solidFill>
                    <a:srgbClr val="008000"/>
                  </a:solidFill>
                  <a:latin typeface="Times New Roman"/>
                  <a:ea typeface="Times New Roman"/>
                  <a:cs typeface="Times New Roman"/>
                  <a:sym typeface="Times New Roman"/>
                </a:rPr>
                <a:t>فالإجابة تكون</a:t>
              </a:r>
              <a:endParaRPr/>
            </a:p>
            <a:p>
              <a:pPr marL="0" marR="0" lvl="0" indent="0" algn="ctr" rtl="1">
                <a:lnSpc>
                  <a:spcPct val="100000"/>
                </a:lnSpc>
                <a:spcBef>
                  <a:spcPts val="360"/>
                </a:spcBef>
                <a:spcAft>
                  <a:spcPts val="0"/>
                </a:spcAft>
                <a:buClr>
                  <a:srgbClr val="008000"/>
                </a:buClr>
                <a:buSzPts val="1800"/>
                <a:buFont typeface="Times New Roman"/>
                <a:buNone/>
              </a:pPr>
              <a:r>
                <a:rPr lang="en-US" sz="1800" b="1" i="0" u="none">
                  <a:solidFill>
                    <a:srgbClr val="008000"/>
                  </a:solidFill>
                  <a:latin typeface="Times New Roman"/>
                  <a:ea typeface="Times New Roman"/>
                  <a:cs typeface="Times New Roman"/>
                  <a:sym typeface="Times New Roman"/>
                </a:rPr>
                <a:t>ضاحكًا .</a:t>
              </a:r>
              <a:endParaRPr/>
            </a:p>
          </p:txBody>
        </p:sp>
        <p:sp>
          <p:nvSpPr>
            <p:cNvPr id="447" name="Google Shape;447;p15"/>
            <p:cNvSpPr txBox="1"/>
            <p:nvPr/>
          </p:nvSpPr>
          <p:spPr>
            <a:xfrm>
              <a:off x="4698" y="3195"/>
              <a:ext cx="900" cy="9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991E09"/>
                </a:buClr>
                <a:buSzPts val="1800"/>
                <a:buFont typeface="Times New Roman"/>
                <a:buNone/>
              </a:pPr>
              <a:r>
                <a:rPr lang="en-US" sz="1800" b="1" i="0" u="none">
                  <a:solidFill>
                    <a:srgbClr val="991E09"/>
                  </a:solidFill>
                  <a:latin typeface="Times New Roman"/>
                  <a:ea typeface="Times New Roman"/>
                  <a:cs typeface="Times New Roman"/>
                  <a:sym typeface="Times New Roman"/>
                </a:rPr>
                <a:t>كلمة ضاحكًا ( الحال )</a:t>
              </a:r>
              <a:endParaRPr/>
            </a:p>
            <a:p>
              <a:pPr marL="0" marR="0" lvl="0" indent="0" algn="ctr" rtl="1">
                <a:lnSpc>
                  <a:spcPct val="100000"/>
                </a:lnSpc>
                <a:spcBef>
                  <a:spcPts val="360"/>
                </a:spcBef>
                <a:spcAft>
                  <a:spcPts val="0"/>
                </a:spcAft>
                <a:buClr>
                  <a:srgbClr val="991E09"/>
                </a:buClr>
                <a:buSzPts val="1800"/>
                <a:buFont typeface="Times New Roman"/>
                <a:buNone/>
              </a:pPr>
              <a:r>
                <a:rPr lang="en-US" sz="1800" b="1" i="0" u="none">
                  <a:solidFill>
                    <a:srgbClr val="991E09"/>
                  </a:solidFill>
                  <a:latin typeface="Times New Roman"/>
                  <a:ea typeface="Times New Roman"/>
                  <a:cs typeface="Times New Roman"/>
                  <a:sym typeface="Times New Roman"/>
                </a:rPr>
                <a:t>نكرة</a:t>
              </a:r>
              <a:endParaRPr/>
            </a:p>
          </p:txBody>
        </p:sp>
        <p:sp>
          <p:nvSpPr>
            <p:cNvPr id="448" name="Google Shape;448;p15"/>
            <p:cNvSpPr txBox="1"/>
            <p:nvPr/>
          </p:nvSpPr>
          <p:spPr>
            <a:xfrm>
              <a:off x="3924" y="3195"/>
              <a:ext cx="900" cy="9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accent2"/>
                </a:buClr>
                <a:buSzPts val="1800"/>
                <a:buFont typeface="Times New Roman"/>
                <a:buNone/>
              </a:pPr>
              <a:r>
                <a:rPr lang="en-US" sz="1800" b="1" i="0" u="none">
                  <a:solidFill>
                    <a:schemeClr val="accent2"/>
                  </a:solidFill>
                  <a:latin typeface="Times New Roman"/>
                  <a:ea typeface="Times New Roman"/>
                  <a:cs typeface="Times New Roman"/>
                  <a:sym typeface="Times New Roman"/>
                </a:rPr>
                <a:t>كلمة مروان </a:t>
              </a:r>
              <a:endParaRPr/>
            </a:p>
            <a:p>
              <a:pPr marL="0" marR="0" lvl="0" indent="0" algn="ctr" rtl="1">
                <a:lnSpc>
                  <a:spcPct val="100000"/>
                </a:lnSpc>
                <a:spcBef>
                  <a:spcPts val="360"/>
                </a:spcBef>
                <a:spcAft>
                  <a:spcPts val="0"/>
                </a:spcAft>
                <a:buClr>
                  <a:schemeClr val="accent2"/>
                </a:buClr>
                <a:buSzPts val="1800"/>
                <a:buFont typeface="Times New Roman"/>
                <a:buNone/>
              </a:pPr>
              <a:r>
                <a:rPr lang="en-US" sz="1800" b="1" i="0" u="none">
                  <a:solidFill>
                    <a:schemeClr val="accent2"/>
                  </a:solidFill>
                  <a:latin typeface="Times New Roman"/>
                  <a:ea typeface="Times New Roman"/>
                  <a:cs typeface="Times New Roman"/>
                  <a:sym typeface="Times New Roman"/>
                </a:rPr>
                <a:t>(</a:t>
              </a:r>
              <a:r>
                <a:rPr lang="en-US" sz="1600" b="1" i="0" u="none">
                  <a:solidFill>
                    <a:schemeClr val="accent2"/>
                  </a:solidFill>
                  <a:latin typeface="Times New Roman"/>
                  <a:ea typeface="Times New Roman"/>
                  <a:cs typeface="Times New Roman"/>
                  <a:sym typeface="Times New Roman"/>
                </a:rPr>
                <a:t>صاحب الحال)</a:t>
              </a:r>
              <a:endParaRPr/>
            </a:p>
            <a:p>
              <a:pPr marL="0" marR="0" lvl="0" indent="0" algn="ctr" rtl="1">
                <a:lnSpc>
                  <a:spcPct val="100000"/>
                </a:lnSpc>
                <a:spcBef>
                  <a:spcPts val="360"/>
                </a:spcBef>
                <a:spcAft>
                  <a:spcPts val="0"/>
                </a:spcAft>
                <a:buClr>
                  <a:schemeClr val="accent2"/>
                </a:buClr>
                <a:buSzPts val="1800"/>
                <a:buFont typeface="Times New Roman"/>
                <a:buNone/>
              </a:pPr>
              <a:r>
                <a:rPr lang="en-US" sz="1800" b="1" i="0" u="none">
                  <a:solidFill>
                    <a:schemeClr val="accent2"/>
                  </a:solidFill>
                  <a:latin typeface="Times New Roman"/>
                  <a:ea typeface="Times New Roman"/>
                  <a:cs typeface="Times New Roman"/>
                  <a:sym typeface="Times New Roman"/>
                </a:rPr>
                <a:t>معرفة</a:t>
              </a:r>
              <a:endParaRPr/>
            </a:p>
          </p:txBody>
        </p:sp>
        <p:sp>
          <p:nvSpPr>
            <p:cNvPr id="449" name="Google Shape;449;p15"/>
            <p:cNvSpPr txBox="1"/>
            <p:nvPr/>
          </p:nvSpPr>
          <p:spPr>
            <a:xfrm>
              <a:off x="3276" y="3195"/>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991E09"/>
                </a:buClr>
                <a:buSzPts val="2000"/>
                <a:buFont typeface="Times New Roman"/>
                <a:buNone/>
              </a:pPr>
              <a:r>
                <a:rPr lang="en-US" sz="2000" b="1" i="0" u="none">
                  <a:solidFill>
                    <a:srgbClr val="991E09"/>
                  </a:solidFill>
                  <a:latin typeface="Times New Roman"/>
                  <a:ea typeface="Times New Roman"/>
                  <a:cs typeface="Times New Roman"/>
                  <a:sym typeface="Times New Roman"/>
                </a:rPr>
                <a:t>ضاحكًا</a:t>
              </a:r>
              <a:endParaRPr/>
            </a:p>
          </p:txBody>
        </p:sp>
        <p:sp>
          <p:nvSpPr>
            <p:cNvPr id="450" name="Google Shape;450;p15"/>
            <p:cNvSpPr txBox="1"/>
            <p:nvPr/>
          </p:nvSpPr>
          <p:spPr>
            <a:xfrm>
              <a:off x="2628" y="3195"/>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مروان</a:t>
              </a:r>
              <a:endParaRPr/>
            </a:p>
          </p:txBody>
        </p:sp>
        <p:sp>
          <p:nvSpPr>
            <p:cNvPr id="451" name="Google Shape;451;p15"/>
            <p:cNvSpPr txBox="1"/>
            <p:nvPr/>
          </p:nvSpPr>
          <p:spPr>
            <a:xfrm>
              <a:off x="1980" y="3195"/>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991E09"/>
                </a:buClr>
                <a:buSzPts val="2000"/>
                <a:buFont typeface="Times New Roman"/>
                <a:buNone/>
              </a:pPr>
              <a:r>
                <a:rPr lang="en-US" sz="2000" b="1" i="0" u="none">
                  <a:solidFill>
                    <a:srgbClr val="991E09"/>
                  </a:solidFill>
                  <a:latin typeface="Times New Roman"/>
                  <a:ea typeface="Times New Roman"/>
                  <a:cs typeface="Times New Roman"/>
                  <a:sym typeface="Times New Roman"/>
                </a:rPr>
                <a:t>ضاحكًا</a:t>
              </a:r>
              <a:endParaRPr/>
            </a:p>
          </p:txBody>
        </p:sp>
        <p:sp>
          <p:nvSpPr>
            <p:cNvPr id="452" name="Google Shape;452;p15"/>
            <p:cNvSpPr txBox="1"/>
            <p:nvPr/>
          </p:nvSpPr>
          <p:spPr>
            <a:xfrm>
              <a:off x="1332" y="3195"/>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مروان</a:t>
              </a:r>
              <a:endParaRPr/>
            </a:p>
          </p:txBody>
        </p:sp>
        <p:sp>
          <p:nvSpPr>
            <p:cNvPr id="453" name="Google Shape;453;p15"/>
            <p:cNvSpPr txBox="1"/>
            <p:nvPr/>
          </p:nvSpPr>
          <p:spPr>
            <a:xfrm>
              <a:off x="3276" y="3585"/>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991E09"/>
                </a:buClr>
                <a:buSzPts val="2000"/>
                <a:buFont typeface="Times New Roman"/>
                <a:buNone/>
              </a:pPr>
              <a:r>
                <a:rPr lang="en-US" sz="2000" b="1" i="0" u="none">
                  <a:solidFill>
                    <a:srgbClr val="991E09"/>
                  </a:solidFill>
                  <a:latin typeface="Times New Roman"/>
                  <a:ea typeface="Times New Roman"/>
                  <a:cs typeface="Times New Roman"/>
                  <a:sym typeface="Times New Roman"/>
                </a:rPr>
                <a:t>مفرد</a:t>
              </a:r>
              <a:endParaRPr/>
            </a:p>
          </p:txBody>
        </p:sp>
        <p:sp>
          <p:nvSpPr>
            <p:cNvPr id="454" name="Google Shape;454;p15"/>
            <p:cNvSpPr txBox="1"/>
            <p:nvPr/>
          </p:nvSpPr>
          <p:spPr>
            <a:xfrm>
              <a:off x="2628" y="3585"/>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مفرد</a:t>
              </a:r>
              <a:endParaRPr/>
            </a:p>
          </p:txBody>
        </p:sp>
        <p:sp>
          <p:nvSpPr>
            <p:cNvPr id="455" name="Google Shape;455;p15"/>
            <p:cNvSpPr txBox="1"/>
            <p:nvPr/>
          </p:nvSpPr>
          <p:spPr>
            <a:xfrm>
              <a:off x="1980" y="3585"/>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991E09"/>
                </a:buClr>
                <a:buSzPts val="2000"/>
                <a:buFont typeface="Times New Roman"/>
                <a:buNone/>
              </a:pPr>
              <a:r>
                <a:rPr lang="en-US" sz="2000" b="1" i="0" u="none">
                  <a:solidFill>
                    <a:srgbClr val="991E09"/>
                  </a:solidFill>
                  <a:latin typeface="Times New Roman"/>
                  <a:ea typeface="Times New Roman"/>
                  <a:cs typeface="Times New Roman"/>
                  <a:sym typeface="Times New Roman"/>
                </a:rPr>
                <a:t>مذكر</a:t>
              </a:r>
              <a:endParaRPr/>
            </a:p>
          </p:txBody>
        </p:sp>
        <p:sp>
          <p:nvSpPr>
            <p:cNvPr id="456" name="Google Shape;456;p15"/>
            <p:cNvSpPr txBox="1"/>
            <p:nvPr/>
          </p:nvSpPr>
          <p:spPr>
            <a:xfrm>
              <a:off x="1332" y="3585"/>
              <a:ext cx="600" cy="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accent2"/>
                </a:buClr>
                <a:buSzPts val="2000"/>
                <a:buFont typeface="Times New Roman"/>
                <a:buNone/>
              </a:pPr>
              <a:r>
                <a:rPr lang="en-US" sz="2000" b="1" i="0" u="none">
                  <a:solidFill>
                    <a:schemeClr val="accent2"/>
                  </a:solidFill>
                  <a:latin typeface="Times New Roman"/>
                  <a:ea typeface="Times New Roman"/>
                  <a:cs typeface="Times New Roman"/>
                  <a:sym typeface="Times New Roman"/>
                </a:rPr>
                <a:t>مذكر</a:t>
              </a:r>
              <a:endParaRPr/>
            </a:p>
          </p:txBody>
        </p:sp>
        <p:cxnSp>
          <p:nvCxnSpPr>
            <p:cNvPr id="457" name="Google Shape;457;p15"/>
            <p:cNvCxnSpPr/>
            <p:nvPr/>
          </p:nvCxnSpPr>
          <p:spPr>
            <a:xfrm>
              <a:off x="4698" y="1972"/>
              <a:ext cx="0" cy="2100"/>
            </a:xfrm>
            <a:prstGeom prst="straightConnector1">
              <a:avLst/>
            </a:prstGeom>
            <a:noFill/>
            <a:ln w="12700" cap="flat" cmpd="sng">
              <a:solidFill>
                <a:schemeClr val="dk1"/>
              </a:solidFill>
              <a:prstDash val="solid"/>
              <a:miter lim="800000"/>
              <a:headEnd type="none" w="med" len="med"/>
              <a:tailEnd type="none" w="med" len="med"/>
            </a:ln>
          </p:spPr>
        </p:cxnSp>
        <p:cxnSp>
          <p:nvCxnSpPr>
            <p:cNvPr id="458" name="Google Shape;458;p15"/>
            <p:cNvCxnSpPr/>
            <p:nvPr/>
          </p:nvCxnSpPr>
          <p:spPr>
            <a:xfrm>
              <a:off x="3924" y="1972"/>
              <a:ext cx="0" cy="2100"/>
            </a:xfrm>
            <a:prstGeom prst="straightConnector1">
              <a:avLst/>
            </a:prstGeom>
            <a:noFill/>
            <a:ln w="12700" cap="flat" cmpd="sng">
              <a:solidFill>
                <a:schemeClr val="dk1"/>
              </a:solidFill>
              <a:prstDash val="solid"/>
              <a:miter lim="800000"/>
              <a:headEnd type="none" w="med" len="med"/>
              <a:tailEnd type="none" w="med" len="med"/>
            </a:ln>
          </p:spPr>
        </p:cxnSp>
        <p:cxnSp>
          <p:nvCxnSpPr>
            <p:cNvPr id="459" name="Google Shape;459;p15"/>
            <p:cNvCxnSpPr/>
            <p:nvPr/>
          </p:nvCxnSpPr>
          <p:spPr>
            <a:xfrm>
              <a:off x="3276" y="2753"/>
              <a:ext cx="0" cy="1200"/>
            </a:xfrm>
            <a:prstGeom prst="straightConnector1">
              <a:avLst/>
            </a:prstGeom>
            <a:noFill/>
            <a:ln w="12700" cap="flat" cmpd="sng">
              <a:solidFill>
                <a:schemeClr val="dk1"/>
              </a:solidFill>
              <a:prstDash val="solid"/>
              <a:miter lim="800000"/>
              <a:headEnd type="none" w="med" len="med"/>
              <a:tailEnd type="none" w="med" len="med"/>
            </a:ln>
          </p:spPr>
        </p:cxnSp>
        <p:cxnSp>
          <p:nvCxnSpPr>
            <p:cNvPr id="460" name="Google Shape;460;p15"/>
            <p:cNvCxnSpPr/>
            <p:nvPr/>
          </p:nvCxnSpPr>
          <p:spPr>
            <a:xfrm>
              <a:off x="2628" y="1972"/>
              <a:ext cx="0" cy="2100"/>
            </a:xfrm>
            <a:prstGeom prst="straightConnector1">
              <a:avLst/>
            </a:prstGeom>
            <a:noFill/>
            <a:ln w="12700" cap="flat" cmpd="sng">
              <a:solidFill>
                <a:schemeClr val="dk1"/>
              </a:solidFill>
              <a:prstDash val="solid"/>
              <a:miter lim="800000"/>
              <a:headEnd type="none" w="med" len="med"/>
              <a:tailEnd type="none" w="med" len="med"/>
            </a:ln>
          </p:spPr>
        </p:cxnSp>
        <p:cxnSp>
          <p:nvCxnSpPr>
            <p:cNvPr id="461" name="Google Shape;461;p15"/>
            <p:cNvCxnSpPr/>
            <p:nvPr/>
          </p:nvCxnSpPr>
          <p:spPr>
            <a:xfrm>
              <a:off x="1980" y="2753"/>
              <a:ext cx="0" cy="1200"/>
            </a:xfrm>
            <a:prstGeom prst="straightConnector1">
              <a:avLst/>
            </a:prstGeom>
            <a:noFill/>
            <a:ln w="12700" cap="flat" cmpd="sng">
              <a:solidFill>
                <a:schemeClr val="dk1"/>
              </a:solidFill>
              <a:prstDash val="solid"/>
              <a:miter lim="800000"/>
              <a:headEnd type="none" w="med" len="med"/>
              <a:tailEnd type="none" w="med" len="med"/>
            </a:ln>
          </p:spPr>
        </p:cxnSp>
        <p:cxnSp>
          <p:nvCxnSpPr>
            <p:cNvPr id="462" name="Google Shape;462;p15"/>
            <p:cNvCxnSpPr/>
            <p:nvPr/>
          </p:nvCxnSpPr>
          <p:spPr>
            <a:xfrm>
              <a:off x="1332" y="1972"/>
              <a:ext cx="0" cy="2100"/>
            </a:xfrm>
            <a:prstGeom prst="straightConnector1">
              <a:avLst/>
            </a:prstGeom>
            <a:noFill/>
            <a:ln w="12700" cap="flat" cmpd="sng">
              <a:solidFill>
                <a:schemeClr val="dk1"/>
              </a:solidFill>
              <a:prstDash val="solid"/>
              <a:miter lim="800000"/>
              <a:headEnd type="none" w="med" len="med"/>
              <a:tailEnd type="none" w="med" len="med"/>
            </a:ln>
          </p:spPr>
        </p:cxnSp>
        <p:cxnSp>
          <p:nvCxnSpPr>
            <p:cNvPr id="463" name="Google Shape;463;p15"/>
            <p:cNvCxnSpPr/>
            <p:nvPr/>
          </p:nvCxnSpPr>
          <p:spPr>
            <a:xfrm>
              <a:off x="296" y="1972"/>
              <a:ext cx="5100" cy="0"/>
            </a:xfrm>
            <a:prstGeom prst="straightConnector1">
              <a:avLst/>
            </a:prstGeom>
            <a:noFill/>
            <a:ln w="12700" cap="flat" cmpd="sng">
              <a:solidFill>
                <a:schemeClr val="dk1"/>
              </a:solidFill>
              <a:prstDash val="solid"/>
              <a:miter lim="800000"/>
              <a:headEnd type="none" w="med" len="med"/>
              <a:tailEnd type="none" w="med" len="med"/>
            </a:ln>
          </p:spPr>
        </p:cxnSp>
        <p:cxnSp>
          <p:nvCxnSpPr>
            <p:cNvPr id="464" name="Google Shape;464;p15"/>
            <p:cNvCxnSpPr/>
            <p:nvPr/>
          </p:nvCxnSpPr>
          <p:spPr>
            <a:xfrm>
              <a:off x="296" y="2753"/>
              <a:ext cx="3600" cy="0"/>
            </a:xfrm>
            <a:prstGeom prst="straightConnector1">
              <a:avLst/>
            </a:prstGeom>
            <a:noFill/>
            <a:ln w="12700" cap="flat" cmpd="sng">
              <a:solidFill>
                <a:schemeClr val="dk1"/>
              </a:solidFill>
              <a:prstDash val="solid"/>
              <a:miter lim="800000"/>
              <a:headEnd type="none" w="med" len="med"/>
              <a:tailEnd type="none" w="med" len="med"/>
            </a:ln>
          </p:spPr>
        </p:cxnSp>
        <p:cxnSp>
          <p:nvCxnSpPr>
            <p:cNvPr id="465" name="Google Shape;465;p15"/>
            <p:cNvCxnSpPr/>
            <p:nvPr/>
          </p:nvCxnSpPr>
          <p:spPr>
            <a:xfrm>
              <a:off x="1332" y="3195"/>
              <a:ext cx="4200" cy="0"/>
            </a:xfrm>
            <a:prstGeom prst="straightConnector1">
              <a:avLst/>
            </a:prstGeom>
            <a:noFill/>
            <a:ln w="12700" cap="flat" cmpd="sng">
              <a:solidFill>
                <a:schemeClr val="dk1"/>
              </a:solidFill>
              <a:prstDash val="solid"/>
              <a:miter lim="800000"/>
              <a:headEnd type="none" w="med" len="med"/>
              <a:tailEnd type="none" w="med" len="med"/>
            </a:ln>
          </p:spPr>
        </p:cxnSp>
        <p:cxnSp>
          <p:nvCxnSpPr>
            <p:cNvPr id="466" name="Google Shape;466;p15"/>
            <p:cNvCxnSpPr/>
            <p:nvPr/>
          </p:nvCxnSpPr>
          <p:spPr>
            <a:xfrm>
              <a:off x="1332" y="3585"/>
              <a:ext cx="2700" cy="0"/>
            </a:xfrm>
            <a:prstGeom prst="straightConnector1">
              <a:avLst/>
            </a:prstGeom>
            <a:noFill/>
            <a:ln w="12700" cap="flat" cmpd="sng">
              <a:solidFill>
                <a:schemeClr val="dk1"/>
              </a:solidFill>
              <a:prstDash val="solid"/>
              <a:miter lim="800000"/>
              <a:headEnd type="none" w="med" len="med"/>
              <a:tailEnd type="none" w="med" len="med"/>
            </a:ln>
          </p:spPr>
        </p:cxnSp>
        <p:cxnSp>
          <p:nvCxnSpPr>
            <p:cNvPr id="467" name="Google Shape;467;p15"/>
            <p:cNvCxnSpPr/>
            <p:nvPr/>
          </p:nvCxnSpPr>
          <p:spPr>
            <a:xfrm>
              <a:off x="5472" y="1582"/>
              <a:ext cx="0" cy="2400"/>
            </a:xfrm>
            <a:prstGeom prst="straightConnector1">
              <a:avLst/>
            </a:prstGeom>
            <a:noFill/>
            <a:ln w="28575" cap="flat" cmpd="sng">
              <a:solidFill>
                <a:schemeClr val="dk1"/>
              </a:solidFill>
              <a:prstDash val="solid"/>
              <a:miter lim="800000"/>
              <a:headEnd type="none" w="med" len="med"/>
              <a:tailEnd type="none" w="med" len="med"/>
            </a:ln>
          </p:spPr>
        </p:cxnSp>
        <p:cxnSp>
          <p:nvCxnSpPr>
            <p:cNvPr id="468" name="Google Shape;468;p15"/>
            <p:cNvCxnSpPr/>
            <p:nvPr/>
          </p:nvCxnSpPr>
          <p:spPr>
            <a:xfrm>
              <a:off x="296" y="1582"/>
              <a:ext cx="0" cy="2400"/>
            </a:xfrm>
            <a:prstGeom prst="straightConnector1">
              <a:avLst/>
            </a:prstGeom>
            <a:noFill/>
            <a:ln w="28575" cap="flat" cmpd="sng">
              <a:solidFill>
                <a:schemeClr val="dk1"/>
              </a:solidFill>
              <a:prstDash val="solid"/>
              <a:miter lim="800000"/>
              <a:headEnd type="none" w="med" len="med"/>
              <a:tailEnd type="none" w="med" len="med"/>
            </a:ln>
          </p:spPr>
        </p:cxnSp>
        <p:cxnSp>
          <p:nvCxnSpPr>
            <p:cNvPr id="469" name="Google Shape;469;p15"/>
            <p:cNvCxnSpPr/>
            <p:nvPr/>
          </p:nvCxnSpPr>
          <p:spPr>
            <a:xfrm>
              <a:off x="296" y="1582"/>
              <a:ext cx="5100" cy="0"/>
            </a:xfrm>
            <a:prstGeom prst="straightConnector1">
              <a:avLst/>
            </a:prstGeom>
            <a:noFill/>
            <a:ln w="28575" cap="flat" cmpd="sng">
              <a:solidFill>
                <a:schemeClr val="dk1"/>
              </a:solidFill>
              <a:prstDash val="solid"/>
              <a:miter lim="800000"/>
              <a:headEnd type="none" w="med" len="med"/>
              <a:tailEnd type="none" w="med" len="med"/>
            </a:ln>
          </p:spPr>
        </p:cxnSp>
        <p:cxnSp>
          <p:nvCxnSpPr>
            <p:cNvPr id="470" name="Google Shape;470;p15"/>
            <p:cNvCxnSpPr/>
            <p:nvPr/>
          </p:nvCxnSpPr>
          <p:spPr>
            <a:xfrm>
              <a:off x="296" y="3975"/>
              <a:ext cx="5100" cy="0"/>
            </a:xfrm>
            <a:prstGeom prst="straightConnector1">
              <a:avLst/>
            </a:prstGeom>
            <a:noFill/>
            <a:ln w="28575" cap="flat" cmpd="sng">
              <a:solidFill>
                <a:schemeClr val="dk1"/>
              </a:solidFill>
              <a:prstDash val="solid"/>
              <a:miter lim="800000"/>
              <a:headEnd type="none" w="med" len="med"/>
              <a:tailEnd type="none" w="med" len="med"/>
            </a:ln>
          </p:spPr>
        </p:cxnSp>
      </p:grpSp>
      <p:sp>
        <p:nvSpPr>
          <p:cNvPr id="471" name="Google Shape;471;p15"/>
          <p:cNvSpPr txBox="1"/>
          <p:nvPr/>
        </p:nvSpPr>
        <p:spPr>
          <a:xfrm>
            <a:off x="1979612" y="1052512"/>
            <a:ext cx="4392600" cy="576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dk1"/>
              </a:buClr>
              <a:buSzPts val="3600"/>
              <a:buFont typeface="Arial"/>
              <a:buNone/>
            </a:pPr>
            <a:r>
              <a:rPr lang="en-US" sz="3600" b="0" i="0" u="none">
                <a:solidFill>
                  <a:schemeClr val="dk1"/>
                </a:solidFill>
                <a:latin typeface="Arial"/>
                <a:ea typeface="Arial"/>
                <a:cs typeface="Arial"/>
                <a:sym typeface="Arial"/>
              </a:rPr>
              <a:t>أقبل </a:t>
            </a:r>
            <a:r>
              <a:rPr lang="en-US" sz="3600" b="0" i="0" u="none">
                <a:solidFill>
                  <a:schemeClr val="accent2"/>
                </a:solidFill>
                <a:latin typeface="Arial"/>
                <a:ea typeface="Arial"/>
                <a:cs typeface="Arial"/>
                <a:sym typeface="Arial"/>
              </a:rPr>
              <a:t>مروانُ</a:t>
            </a:r>
            <a:r>
              <a:rPr lang="en-US" sz="3600" b="0" i="0" u="none">
                <a:solidFill>
                  <a:schemeClr val="dk1"/>
                </a:solidFill>
                <a:latin typeface="Arial"/>
                <a:ea typeface="Arial"/>
                <a:cs typeface="Arial"/>
                <a:sym typeface="Arial"/>
              </a:rPr>
              <a:t> </a:t>
            </a:r>
            <a:r>
              <a:rPr lang="en-US" sz="3600" b="0" i="0" u="none">
                <a:solidFill>
                  <a:srgbClr val="991E09"/>
                </a:solidFill>
                <a:latin typeface="Arial"/>
                <a:ea typeface="Arial"/>
                <a:cs typeface="Arial"/>
                <a:sym typeface="Arial"/>
              </a:rPr>
              <a:t>ضاحكًا</a:t>
            </a:r>
            <a:endParaRPr/>
          </a:p>
        </p:txBody>
      </p:sp>
      <p:sp>
        <p:nvSpPr>
          <p:cNvPr id="472" name="Google Shape;472;p15"/>
          <p:cNvSpPr txBox="1"/>
          <p:nvPr/>
        </p:nvSpPr>
        <p:spPr>
          <a:xfrm>
            <a:off x="250825" y="1773237"/>
            <a:ext cx="8642400" cy="576300"/>
          </a:xfrm>
          <a:prstGeom prst="rect">
            <a:avLst/>
          </a:prstGeom>
          <a:no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كلمة </a:t>
            </a:r>
            <a:r>
              <a:rPr lang="en-US" sz="2400" b="1" i="0" u="none">
                <a:solidFill>
                  <a:srgbClr val="991E09"/>
                </a:solidFill>
                <a:latin typeface="Arial"/>
                <a:ea typeface="Arial"/>
                <a:cs typeface="Arial"/>
                <a:sym typeface="Arial"/>
              </a:rPr>
              <a:t>ضاحكًا</a:t>
            </a:r>
            <a:r>
              <a:rPr lang="en-US" sz="2400" b="1" i="0" u="none">
                <a:solidFill>
                  <a:schemeClr val="dk1"/>
                </a:solidFill>
                <a:latin typeface="Arial"/>
                <a:ea typeface="Arial"/>
                <a:cs typeface="Arial"/>
                <a:sym typeface="Arial"/>
              </a:rPr>
              <a:t> في الجملة ( </a:t>
            </a:r>
            <a:r>
              <a:rPr lang="en-US" sz="2400" b="1" i="0" u="none">
                <a:solidFill>
                  <a:srgbClr val="991E09"/>
                </a:solidFill>
                <a:latin typeface="Arial"/>
                <a:ea typeface="Arial"/>
                <a:cs typeface="Arial"/>
                <a:sym typeface="Arial"/>
              </a:rPr>
              <a:t>حال</a:t>
            </a:r>
            <a:r>
              <a:rPr lang="en-US" sz="2400" b="1" i="0" u="none">
                <a:solidFill>
                  <a:schemeClr val="dk1"/>
                </a:solidFill>
                <a:latin typeface="Arial"/>
                <a:ea typeface="Arial"/>
                <a:cs typeface="Arial"/>
                <a:sym typeface="Arial"/>
              </a:rPr>
              <a:t> ) لأنها بينت حالة وهيأة </a:t>
            </a:r>
            <a:r>
              <a:rPr lang="en-US" sz="2400" b="1" i="0" u="none">
                <a:solidFill>
                  <a:schemeClr val="accent2"/>
                </a:solidFill>
                <a:latin typeface="Arial"/>
                <a:ea typeface="Arial"/>
                <a:cs typeface="Arial"/>
                <a:sym typeface="Arial"/>
              </a:rPr>
              <a:t>مروان</a:t>
            </a:r>
            <a:r>
              <a:rPr lang="en-US" sz="2400" b="1" i="0" u="none">
                <a:solidFill>
                  <a:schemeClr val="dk1"/>
                </a:solidFill>
                <a:latin typeface="Arial"/>
                <a:ea typeface="Arial"/>
                <a:cs typeface="Arial"/>
                <a:sym typeface="Arial"/>
              </a:rPr>
              <a:t> عند وقوع الفعل ( أقبل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4"/>
                                        </p:tgtEl>
                                        <p:attrNameLst>
                                          <p:attrName>style.visibility</p:attrName>
                                        </p:attrNameLst>
                                      </p:cBhvr>
                                      <p:to>
                                        <p:strVal val="visible"/>
                                      </p:to>
                                    </p:set>
                                    <p:anim calcmode="lin" valueType="num">
                                      <p:cBhvr additive="base">
                                        <p:cTn id="7" dur="500"/>
                                        <p:tgtEl>
                                          <p:spTgt spid="434"/>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71"/>
                                        </p:tgtEl>
                                        <p:attrNameLst>
                                          <p:attrName>style.visibility</p:attrName>
                                        </p:attrNameLst>
                                      </p:cBhvr>
                                      <p:to>
                                        <p:strVal val="visible"/>
                                      </p:to>
                                    </p:set>
                                    <p:anim calcmode="lin" valueType="num">
                                      <p:cBhvr additive="base">
                                        <p:cTn id="12" dur="500"/>
                                        <p:tgtEl>
                                          <p:spTgt spid="471"/>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72"/>
                                        </p:tgtEl>
                                        <p:attrNameLst>
                                          <p:attrName>style.visibility</p:attrName>
                                        </p:attrNameLst>
                                      </p:cBhvr>
                                      <p:to>
                                        <p:strVal val="visible"/>
                                      </p:to>
                                    </p:set>
                                    <p:animEffect transition="in" filter="fade">
                                      <p:cBhvr>
                                        <p:cTn id="17" dur="500"/>
                                        <p:tgtEl>
                                          <p:spTgt spid="47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34"/>
                                        </p:tgtEl>
                                        <p:attrNameLst>
                                          <p:attrName>style.visibility</p:attrName>
                                        </p:attrNameLst>
                                      </p:cBhvr>
                                      <p:to>
                                        <p:strVal val="visible"/>
                                      </p:to>
                                    </p:set>
                                    <p:animEffect transition="in" filter="fade">
                                      <p:cBhvr>
                                        <p:cTn id="22" dur="500"/>
                                        <p:tgtEl>
                                          <p:spTgt spid="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تصميم افتراضي">
  <a:themeElements>
    <a:clrScheme name="تصميم افتراضي">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2392</Words>
  <Application>Microsoft Office PowerPoint</Application>
  <PresentationFormat>عرض على الشاشة (4:3)</PresentationFormat>
  <Paragraphs>189</Paragraphs>
  <Slides>25</Slides>
  <Notes>12</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25</vt:i4>
      </vt:variant>
    </vt:vector>
  </HeadingPairs>
  <TitlesOfParts>
    <vt:vector size="35" baseType="lpstr">
      <vt:lpstr>Arial</vt:lpstr>
      <vt:lpstr>Calibri</vt:lpstr>
      <vt:lpstr>inherit</vt:lpstr>
      <vt:lpstr>IRANSans</vt:lpstr>
      <vt:lpstr>Open Sans</vt:lpstr>
      <vt:lpstr>Simplified Arabic</vt:lpstr>
      <vt:lpstr>Times New Roman</vt:lpstr>
      <vt:lpstr>traditional Arabic</vt:lpstr>
      <vt:lpstr>Verdana</vt:lpstr>
      <vt:lpstr>تصميم افتراضي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شروط الحال</vt:lpstr>
      <vt:lpstr>عرض تقديمي في PowerPoint</vt:lpstr>
      <vt:lpstr>س / طبق شروط الحال على المثال التالي</vt:lpstr>
      <vt:lpstr>ملاحظة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الحال المفردة</dc:title>
  <cp:lastModifiedBy>C</cp:lastModifiedBy>
  <cp:revision>11</cp:revision>
  <dcterms:modified xsi:type="dcterms:W3CDTF">2021-11-09T20:10:15Z</dcterms:modified>
</cp:coreProperties>
</file>