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720" r:id="rId3"/>
  </p:sldMasterIdLst>
  <p:notesMasterIdLst>
    <p:notesMasterId r:id="rId124"/>
  </p:notesMasterIdLst>
  <p:sldIdLst>
    <p:sldId id="260" r:id="rId4"/>
    <p:sldId id="37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5" r:id="rId44"/>
    <p:sldId id="306" r:id="rId45"/>
    <p:sldId id="307"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 id="336" r:id="rId68"/>
    <p:sldId id="337" r:id="rId69"/>
    <p:sldId id="338" r:id="rId70"/>
    <p:sldId id="339" r:id="rId71"/>
    <p:sldId id="340" r:id="rId72"/>
    <p:sldId id="341" r:id="rId73"/>
    <p:sldId id="342" r:id="rId74"/>
    <p:sldId id="343" r:id="rId75"/>
    <p:sldId id="344" r:id="rId76"/>
    <p:sldId id="345" r:id="rId77"/>
    <p:sldId id="346" r:id="rId78"/>
    <p:sldId id="347" r:id="rId79"/>
    <p:sldId id="348" r:id="rId80"/>
    <p:sldId id="349" r:id="rId81"/>
    <p:sldId id="350" r:id="rId82"/>
    <p:sldId id="351" r:id="rId83"/>
    <p:sldId id="352" r:id="rId84"/>
    <p:sldId id="353" r:id="rId85"/>
    <p:sldId id="354" r:id="rId86"/>
    <p:sldId id="355" r:id="rId87"/>
    <p:sldId id="356" r:id="rId88"/>
    <p:sldId id="357" r:id="rId89"/>
    <p:sldId id="358" r:id="rId90"/>
    <p:sldId id="359" r:id="rId91"/>
    <p:sldId id="360" r:id="rId92"/>
    <p:sldId id="361" r:id="rId93"/>
    <p:sldId id="362" r:id="rId94"/>
    <p:sldId id="363" r:id="rId95"/>
    <p:sldId id="364" r:id="rId96"/>
    <p:sldId id="365" r:id="rId97"/>
    <p:sldId id="366" r:id="rId98"/>
    <p:sldId id="367" r:id="rId99"/>
    <p:sldId id="368" r:id="rId100"/>
    <p:sldId id="369" r:id="rId101"/>
    <p:sldId id="370" r:id="rId102"/>
    <p:sldId id="371" r:id="rId103"/>
    <p:sldId id="372" r:id="rId104"/>
    <p:sldId id="373" r:id="rId105"/>
    <p:sldId id="374" r:id="rId106"/>
    <p:sldId id="376" r:id="rId107"/>
    <p:sldId id="377" r:id="rId108"/>
    <p:sldId id="378" r:id="rId109"/>
    <p:sldId id="379" r:id="rId110"/>
    <p:sldId id="380" r:id="rId111"/>
    <p:sldId id="381" r:id="rId112"/>
    <p:sldId id="382" r:id="rId113"/>
    <p:sldId id="383" r:id="rId114"/>
    <p:sldId id="384" r:id="rId115"/>
    <p:sldId id="385" r:id="rId116"/>
    <p:sldId id="386" r:id="rId117"/>
    <p:sldId id="387" r:id="rId118"/>
    <p:sldId id="388" r:id="rId119"/>
    <p:sldId id="389" r:id="rId120"/>
    <p:sldId id="390" r:id="rId121"/>
    <p:sldId id="391" r:id="rId122"/>
    <p:sldId id="392" r:id="rId1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41" autoAdjust="0"/>
  </p:normalViewPr>
  <p:slideViewPr>
    <p:cSldViewPr snapToGrid="0">
      <p:cViewPr varScale="1">
        <p:scale>
          <a:sx n="57" d="100"/>
          <a:sy n="57" d="100"/>
        </p:scale>
        <p:origin x="-120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DDFFDE-60F7-4971-B2CB-11FA1B688849}"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ar-IQ"/>
        </a:p>
      </dgm:t>
    </dgm:pt>
    <dgm:pt modelId="{E9D22740-0BB0-40E4-BBC3-284F5EA70C25}">
      <dgm:prSet phldrT="[نص]" custT="1"/>
      <dgm:spPr/>
      <dgm:t>
        <a:bodyPr/>
        <a:lstStyle/>
        <a:p>
          <a:pPr algn="ctr" rtl="1"/>
          <a:r>
            <a:rPr lang="ar-IQ" sz="4800" dirty="0" smtClean="0">
              <a:cs typeface="Ali-A-Alwand" pitchFamily="2" charset="-78"/>
            </a:rPr>
            <a:t>المبحث الثاني</a:t>
          </a:r>
        </a:p>
        <a:p>
          <a:pPr algn="ctr" rtl="1"/>
          <a:r>
            <a:rPr lang="ar-IQ" sz="4800" dirty="0" smtClean="0">
              <a:cs typeface="Ali-A-Alwand" pitchFamily="2" charset="-78"/>
            </a:rPr>
            <a:t>تقسيم الخبر إلى جملة فعلية وجملة اسمية</a:t>
          </a:r>
          <a:endParaRPr lang="ar-IQ" sz="4800" dirty="0">
            <a:cs typeface="Ali-A-Alwand" pitchFamily="2" charset="-78"/>
          </a:endParaRPr>
        </a:p>
      </dgm:t>
    </dgm:pt>
    <dgm:pt modelId="{118C1131-3670-4F55-B153-DB934D3AD96F}" type="parTrans" cxnId="{19353BB6-8A3B-4408-90A3-C0B3340765F6}">
      <dgm:prSet/>
      <dgm:spPr/>
      <dgm:t>
        <a:bodyPr/>
        <a:lstStyle/>
        <a:p>
          <a:pPr rtl="1"/>
          <a:endParaRPr lang="ar-IQ"/>
        </a:p>
      </dgm:t>
    </dgm:pt>
    <dgm:pt modelId="{6BA74DBA-31FC-4C7E-8B07-3ED7EAFABACC}" type="sibTrans" cxnId="{19353BB6-8A3B-4408-90A3-C0B3340765F6}">
      <dgm:prSet/>
      <dgm:spPr/>
      <dgm:t>
        <a:bodyPr/>
        <a:lstStyle/>
        <a:p>
          <a:pPr rtl="1"/>
          <a:endParaRPr lang="ar-IQ"/>
        </a:p>
      </dgm:t>
    </dgm:pt>
    <dgm:pt modelId="{9032DC24-8DF0-46D0-A3CE-E10D58237BB8}" type="pres">
      <dgm:prSet presAssocID="{04DDFFDE-60F7-4971-B2CB-11FA1B688849}" presName="linear" presStyleCnt="0">
        <dgm:presLayoutVars>
          <dgm:dir/>
          <dgm:animLvl val="lvl"/>
          <dgm:resizeHandles val="exact"/>
        </dgm:presLayoutVars>
      </dgm:prSet>
      <dgm:spPr/>
      <dgm:t>
        <a:bodyPr/>
        <a:lstStyle/>
        <a:p>
          <a:pPr rtl="1"/>
          <a:endParaRPr lang="ar-IQ"/>
        </a:p>
      </dgm:t>
    </dgm:pt>
    <dgm:pt modelId="{F73AE292-FF59-479E-AB7E-8229ED618A4D}" type="pres">
      <dgm:prSet presAssocID="{E9D22740-0BB0-40E4-BBC3-284F5EA70C25}" presName="parentLin" presStyleCnt="0"/>
      <dgm:spPr/>
    </dgm:pt>
    <dgm:pt modelId="{06F0769E-44BB-4811-8F15-179C4EE02306}" type="pres">
      <dgm:prSet presAssocID="{E9D22740-0BB0-40E4-BBC3-284F5EA70C25}" presName="parentLeftMargin" presStyleLbl="node1" presStyleIdx="0" presStyleCnt="1"/>
      <dgm:spPr/>
      <dgm:t>
        <a:bodyPr/>
        <a:lstStyle/>
        <a:p>
          <a:pPr rtl="1"/>
          <a:endParaRPr lang="ar-IQ"/>
        </a:p>
      </dgm:t>
    </dgm:pt>
    <dgm:pt modelId="{B0AD1C84-DFF2-4B63-B408-2584F97E9DD1}" type="pres">
      <dgm:prSet presAssocID="{E9D22740-0BB0-40E4-BBC3-284F5EA70C25}" presName="parentText" presStyleLbl="node1" presStyleIdx="0" presStyleCnt="1" custScaleX="164736" custScaleY="2000000" custLinFactNeighborX="-57554" custLinFactNeighborY="-27315">
        <dgm:presLayoutVars>
          <dgm:chMax val="0"/>
          <dgm:bulletEnabled val="1"/>
        </dgm:presLayoutVars>
      </dgm:prSet>
      <dgm:spPr/>
      <dgm:t>
        <a:bodyPr/>
        <a:lstStyle/>
        <a:p>
          <a:pPr rtl="1"/>
          <a:endParaRPr lang="ar-IQ"/>
        </a:p>
      </dgm:t>
    </dgm:pt>
    <dgm:pt modelId="{7C7106BD-729F-484E-8973-DCFAC899B1BA}" type="pres">
      <dgm:prSet presAssocID="{E9D22740-0BB0-40E4-BBC3-284F5EA70C25}" presName="negativeSpace" presStyleCnt="0"/>
      <dgm:spPr/>
    </dgm:pt>
    <dgm:pt modelId="{4D43B506-D048-408F-B4F3-98418BA6C7DB}" type="pres">
      <dgm:prSet presAssocID="{E9D22740-0BB0-40E4-BBC3-284F5EA70C25}" presName="childText" presStyleLbl="conFgAcc1" presStyleIdx="0" presStyleCnt="1">
        <dgm:presLayoutVars>
          <dgm:bulletEnabled val="1"/>
        </dgm:presLayoutVars>
      </dgm:prSet>
      <dgm:spPr/>
    </dgm:pt>
  </dgm:ptLst>
  <dgm:cxnLst>
    <dgm:cxn modelId="{E06361C0-BB03-424A-97AC-F1CB433021EE}" type="presOf" srcId="{04DDFFDE-60F7-4971-B2CB-11FA1B688849}" destId="{9032DC24-8DF0-46D0-A3CE-E10D58237BB8}" srcOrd="0" destOrd="0" presId="urn:microsoft.com/office/officeart/2005/8/layout/list1"/>
    <dgm:cxn modelId="{E559B816-5850-45A3-8E1B-BAA4867B183D}" type="presOf" srcId="{E9D22740-0BB0-40E4-BBC3-284F5EA70C25}" destId="{B0AD1C84-DFF2-4B63-B408-2584F97E9DD1}" srcOrd="1" destOrd="0" presId="urn:microsoft.com/office/officeart/2005/8/layout/list1"/>
    <dgm:cxn modelId="{19353BB6-8A3B-4408-90A3-C0B3340765F6}" srcId="{04DDFFDE-60F7-4971-B2CB-11FA1B688849}" destId="{E9D22740-0BB0-40E4-BBC3-284F5EA70C25}" srcOrd="0" destOrd="0" parTransId="{118C1131-3670-4F55-B153-DB934D3AD96F}" sibTransId="{6BA74DBA-31FC-4C7E-8B07-3ED7EAFABACC}"/>
    <dgm:cxn modelId="{AB0A7F36-E7CC-4E74-A5F4-0377AD2EE470}" type="presOf" srcId="{E9D22740-0BB0-40E4-BBC3-284F5EA70C25}" destId="{06F0769E-44BB-4811-8F15-179C4EE02306}" srcOrd="0" destOrd="0" presId="urn:microsoft.com/office/officeart/2005/8/layout/list1"/>
    <dgm:cxn modelId="{312B51CD-B934-4727-9288-3938ABF5CD8E}" type="presParOf" srcId="{9032DC24-8DF0-46D0-A3CE-E10D58237BB8}" destId="{F73AE292-FF59-479E-AB7E-8229ED618A4D}" srcOrd="0" destOrd="0" presId="urn:microsoft.com/office/officeart/2005/8/layout/list1"/>
    <dgm:cxn modelId="{5BD01A91-1B71-47AD-9BA6-B3F02665E854}" type="presParOf" srcId="{F73AE292-FF59-479E-AB7E-8229ED618A4D}" destId="{06F0769E-44BB-4811-8F15-179C4EE02306}" srcOrd="0" destOrd="0" presId="urn:microsoft.com/office/officeart/2005/8/layout/list1"/>
    <dgm:cxn modelId="{3E67AAEC-D4C9-416E-A8B5-C70701F9B6C0}" type="presParOf" srcId="{F73AE292-FF59-479E-AB7E-8229ED618A4D}" destId="{B0AD1C84-DFF2-4B63-B408-2584F97E9DD1}" srcOrd="1" destOrd="0" presId="urn:microsoft.com/office/officeart/2005/8/layout/list1"/>
    <dgm:cxn modelId="{204645A9-8CA4-40EF-8F15-935BCD5A9AF5}" type="presParOf" srcId="{9032DC24-8DF0-46D0-A3CE-E10D58237BB8}" destId="{7C7106BD-729F-484E-8973-DCFAC899B1BA}" srcOrd="1" destOrd="0" presId="urn:microsoft.com/office/officeart/2005/8/layout/list1"/>
    <dgm:cxn modelId="{26D3101A-61EF-4AB0-B8FB-EA4A12346FBB}" type="presParOf" srcId="{9032DC24-8DF0-46D0-A3CE-E10D58237BB8}" destId="{4D43B506-D048-408F-B4F3-98418BA6C7D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56E829-D5D7-46FD-B6A1-BA95F1F317D4}"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pPr rtl="1"/>
          <a:endParaRPr lang="ar-IQ"/>
        </a:p>
      </dgm:t>
    </dgm:pt>
    <dgm:pt modelId="{3EF7316B-9CEF-41CC-9D31-9EDC4C981DB2}">
      <dgm:prSet phldrT="[نص]" custT="1"/>
      <dgm:spPr/>
      <dgm:t>
        <a:bodyPr/>
        <a:lstStyle/>
        <a:p>
          <a:pPr rtl="1"/>
          <a:r>
            <a:rPr lang="ar-IQ" sz="2800" dirty="0" smtClean="0">
              <a:cs typeface="Ali-A-Samik" pitchFamily="2" charset="-78"/>
            </a:rPr>
            <a:t>أقسام الإنشاء</a:t>
          </a:r>
        </a:p>
        <a:p>
          <a:pPr rtl="1"/>
          <a:r>
            <a:rPr lang="ar-IQ" sz="2800" dirty="0" smtClean="0">
              <a:cs typeface="Ali-A-Samik" pitchFamily="2" charset="-78"/>
            </a:rPr>
            <a:t>ينقسم الإنشاء إلى قسمين: </a:t>
          </a:r>
          <a:endParaRPr lang="ar-IQ" sz="2800" dirty="0">
            <a:cs typeface="Ali-A-Samik" pitchFamily="2" charset="-78"/>
          </a:endParaRPr>
        </a:p>
      </dgm:t>
    </dgm:pt>
    <dgm:pt modelId="{364FEA3A-444E-4C7A-B98E-1480B37DC0F6}" type="parTrans" cxnId="{0F040FDB-F5D3-409C-805B-1A8C8101011F}">
      <dgm:prSet/>
      <dgm:spPr/>
      <dgm:t>
        <a:bodyPr/>
        <a:lstStyle/>
        <a:p>
          <a:pPr rtl="1"/>
          <a:endParaRPr lang="ar-IQ"/>
        </a:p>
      </dgm:t>
    </dgm:pt>
    <dgm:pt modelId="{BD3A24CE-E3C2-4A75-8999-6FA021B9A5EB}" type="sibTrans" cxnId="{0F040FDB-F5D3-409C-805B-1A8C8101011F}">
      <dgm:prSet/>
      <dgm:spPr/>
      <dgm:t>
        <a:bodyPr/>
        <a:lstStyle/>
        <a:p>
          <a:pPr rtl="1"/>
          <a:endParaRPr lang="ar-IQ"/>
        </a:p>
      </dgm:t>
    </dgm:pt>
    <dgm:pt modelId="{0D9D3102-B136-4D27-B282-507904349183}">
      <dgm:prSet phldrT="[نص]" custT="1"/>
      <dgm:spPr/>
      <dgm:t>
        <a:bodyPr/>
        <a:lstStyle/>
        <a:p>
          <a:pPr algn="ctr" rtl="1"/>
          <a:r>
            <a:rPr lang="ar-IQ" sz="2400" dirty="0" smtClean="0">
              <a:solidFill>
                <a:srgbClr val="002060"/>
              </a:solidFill>
              <a:latin typeface="Simplified Arabic" pitchFamily="18" charset="-78"/>
              <a:cs typeface="Simplified Arabic" pitchFamily="18" charset="-78"/>
            </a:rPr>
            <a:t>أ- طلبي: وهو ما يستدعى مطلوبًا غير حاصل وقت الطلب. وأنواعُه خمسةٌ، هي: (الأمرُ، والنهيُ، والاستفهامُ، والتمنيِّ، والنداءُ).</a:t>
          </a:r>
          <a:endParaRPr lang="ar-IQ" sz="2400" dirty="0">
            <a:solidFill>
              <a:srgbClr val="002060"/>
            </a:solidFill>
            <a:latin typeface="Simplified Arabic" pitchFamily="18" charset="-78"/>
            <a:cs typeface="Simplified Arabic" pitchFamily="18" charset="-78"/>
          </a:endParaRPr>
        </a:p>
      </dgm:t>
    </dgm:pt>
    <dgm:pt modelId="{D6529E3D-1D45-4370-97DA-1384408F10BE}" type="parTrans" cxnId="{E3326EBE-8EAC-4E77-9CEF-1B2C1BA17E47}">
      <dgm:prSet/>
      <dgm:spPr/>
      <dgm:t>
        <a:bodyPr/>
        <a:lstStyle/>
        <a:p>
          <a:pPr rtl="1"/>
          <a:endParaRPr lang="ar-IQ"/>
        </a:p>
      </dgm:t>
    </dgm:pt>
    <dgm:pt modelId="{73775C8A-8B3E-4291-BDEF-189A3BAF0406}" type="sibTrans" cxnId="{E3326EBE-8EAC-4E77-9CEF-1B2C1BA17E47}">
      <dgm:prSet/>
      <dgm:spPr/>
      <dgm:t>
        <a:bodyPr/>
        <a:lstStyle/>
        <a:p>
          <a:pPr rtl="1"/>
          <a:endParaRPr lang="ar-IQ"/>
        </a:p>
      </dgm:t>
    </dgm:pt>
    <dgm:pt modelId="{7288C94B-429D-4DD8-B865-5433E4C9DA39}">
      <dgm:prSet phldrT="[نص]" custT="1"/>
      <dgm:spPr/>
      <dgm:t>
        <a:bodyPr/>
        <a:lstStyle/>
        <a:p>
          <a:pPr algn="r" rtl="1"/>
          <a:r>
            <a:rPr lang="ar-IQ" sz="2400" dirty="0" smtClean="0">
              <a:solidFill>
                <a:srgbClr val="002060"/>
              </a:solidFill>
              <a:latin typeface="Simplified Arabic" pitchFamily="18" charset="-78"/>
              <a:cs typeface="Simplified Arabic" pitchFamily="18" charset="-78"/>
            </a:rPr>
            <a:t>ب- غير طلبي: هو: ما لا يستدعي مطلوباً غير حاصل وقت الطلب. ويكون: (بصيغ المدح، والذم، وصيغ العقود، والقسم، والتعجب والرجاء، وكذا يكون بربَّ ولعلَّ، وكم الخبرية). </a:t>
          </a:r>
          <a:endParaRPr lang="ar-IQ" sz="2400" dirty="0">
            <a:solidFill>
              <a:srgbClr val="002060"/>
            </a:solidFill>
            <a:latin typeface="Simplified Arabic" pitchFamily="18" charset="-78"/>
            <a:cs typeface="Simplified Arabic" pitchFamily="18" charset="-78"/>
          </a:endParaRPr>
        </a:p>
      </dgm:t>
    </dgm:pt>
    <dgm:pt modelId="{5C00F7F3-1EBD-4468-812A-DEDEA1E871B4}" type="parTrans" cxnId="{BDEA449F-C62A-48F4-ACBB-9E29200A17FF}">
      <dgm:prSet/>
      <dgm:spPr/>
      <dgm:t>
        <a:bodyPr/>
        <a:lstStyle/>
        <a:p>
          <a:pPr rtl="1"/>
          <a:endParaRPr lang="ar-IQ"/>
        </a:p>
      </dgm:t>
    </dgm:pt>
    <dgm:pt modelId="{6C0CD1BD-55C4-49E1-856C-0621E6008118}" type="sibTrans" cxnId="{BDEA449F-C62A-48F4-ACBB-9E29200A17FF}">
      <dgm:prSet/>
      <dgm:spPr/>
      <dgm:t>
        <a:bodyPr/>
        <a:lstStyle/>
        <a:p>
          <a:pPr rtl="1"/>
          <a:endParaRPr lang="ar-IQ"/>
        </a:p>
      </dgm:t>
    </dgm:pt>
    <dgm:pt modelId="{FCDA9371-EB51-41A7-BF09-D12A386336F2}">
      <dgm:prSet phldrT="[نص]" phldr="1"/>
      <dgm:spPr/>
      <dgm:t>
        <a:bodyPr/>
        <a:lstStyle/>
        <a:p>
          <a:pPr rtl="1"/>
          <a:endParaRPr lang="ar-IQ" dirty="0"/>
        </a:p>
      </dgm:t>
    </dgm:pt>
    <dgm:pt modelId="{0777182F-95DC-4580-98A0-1762EB8C3B37}" type="sibTrans" cxnId="{BCF11911-ADF4-4184-81C0-E585D487F75F}">
      <dgm:prSet/>
      <dgm:spPr/>
      <dgm:t>
        <a:bodyPr/>
        <a:lstStyle/>
        <a:p>
          <a:pPr rtl="1"/>
          <a:endParaRPr lang="ar-IQ"/>
        </a:p>
      </dgm:t>
    </dgm:pt>
    <dgm:pt modelId="{66686D4A-C95E-4625-8B90-E6505BBED93A}" type="parTrans" cxnId="{BCF11911-ADF4-4184-81C0-E585D487F75F}">
      <dgm:prSet/>
      <dgm:spPr/>
      <dgm:t>
        <a:bodyPr/>
        <a:lstStyle/>
        <a:p>
          <a:pPr rtl="1"/>
          <a:endParaRPr lang="ar-IQ"/>
        </a:p>
      </dgm:t>
    </dgm:pt>
    <dgm:pt modelId="{8D539D3E-73CA-4A6D-9BB5-7554755AB7DC}" type="pres">
      <dgm:prSet presAssocID="{EA56E829-D5D7-46FD-B6A1-BA95F1F317D4}" presName="Name0" presStyleCnt="0">
        <dgm:presLayoutVars>
          <dgm:chMax/>
          <dgm:chPref/>
          <dgm:dir/>
        </dgm:presLayoutVars>
      </dgm:prSet>
      <dgm:spPr/>
      <dgm:t>
        <a:bodyPr/>
        <a:lstStyle/>
        <a:p>
          <a:pPr rtl="1"/>
          <a:endParaRPr lang="ar-IQ"/>
        </a:p>
      </dgm:t>
    </dgm:pt>
    <dgm:pt modelId="{613C3B4E-DEB4-41DA-8DB9-89A0EEB945F2}" type="pres">
      <dgm:prSet presAssocID="{3EF7316B-9CEF-41CC-9D31-9EDC4C981DB2}" presName="parenttextcomposite" presStyleCnt="0"/>
      <dgm:spPr/>
    </dgm:pt>
    <dgm:pt modelId="{FF0431FC-89F2-4414-9088-31E334E93D4F}" type="pres">
      <dgm:prSet presAssocID="{3EF7316B-9CEF-41CC-9D31-9EDC4C981DB2}" presName="parenttext" presStyleLbl="revTx" presStyleIdx="0" presStyleCnt="2" custScaleX="89214" custScaleY="185685">
        <dgm:presLayoutVars>
          <dgm:chMax/>
          <dgm:chPref val="2"/>
          <dgm:bulletEnabled val="1"/>
        </dgm:presLayoutVars>
      </dgm:prSet>
      <dgm:spPr/>
      <dgm:t>
        <a:bodyPr/>
        <a:lstStyle/>
        <a:p>
          <a:pPr rtl="1"/>
          <a:endParaRPr lang="ar-IQ"/>
        </a:p>
      </dgm:t>
    </dgm:pt>
    <dgm:pt modelId="{9983BDB3-B2E9-4173-9358-919A0169461A}" type="pres">
      <dgm:prSet presAssocID="{3EF7316B-9CEF-41CC-9D31-9EDC4C981DB2}" presName="composite" presStyleCnt="0"/>
      <dgm:spPr/>
    </dgm:pt>
    <dgm:pt modelId="{88525E83-62D5-483F-820B-15D994AF02A8}" type="pres">
      <dgm:prSet presAssocID="{3EF7316B-9CEF-41CC-9D31-9EDC4C981DB2}" presName="chevron1" presStyleLbl="alignNode1" presStyleIdx="0" presStyleCnt="14"/>
      <dgm:spPr/>
    </dgm:pt>
    <dgm:pt modelId="{C9F56CE6-B755-4FDE-9273-90D5A8E37416}" type="pres">
      <dgm:prSet presAssocID="{3EF7316B-9CEF-41CC-9D31-9EDC4C981DB2}" presName="chevron2" presStyleLbl="alignNode1" presStyleIdx="1" presStyleCnt="14"/>
      <dgm:spPr/>
    </dgm:pt>
    <dgm:pt modelId="{3873F2F2-65CB-4D10-BA2E-0468A767860A}" type="pres">
      <dgm:prSet presAssocID="{3EF7316B-9CEF-41CC-9D31-9EDC4C981DB2}" presName="chevron3" presStyleLbl="alignNode1" presStyleIdx="2" presStyleCnt="14"/>
      <dgm:spPr/>
    </dgm:pt>
    <dgm:pt modelId="{5D40A5C8-6A3C-484E-9432-571AFEED0818}" type="pres">
      <dgm:prSet presAssocID="{3EF7316B-9CEF-41CC-9D31-9EDC4C981DB2}" presName="chevron4" presStyleLbl="alignNode1" presStyleIdx="3" presStyleCnt="14"/>
      <dgm:spPr/>
    </dgm:pt>
    <dgm:pt modelId="{ADF0ACBE-C005-4532-B848-F926A5E93A39}" type="pres">
      <dgm:prSet presAssocID="{3EF7316B-9CEF-41CC-9D31-9EDC4C981DB2}" presName="chevron5" presStyleLbl="alignNode1" presStyleIdx="4" presStyleCnt="14"/>
      <dgm:spPr/>
    </dgm:pt>
    <dgm:pt modelId="{CFA71593-C9C1-4E22-8AFD-A874E7EDCB83}" type="pres">
      <dgm:prSet presAssocID="{3EF7316B-9CEF-41CC-9D31-9EDC4C981DB2}" presName="chevron6" presStyleLbl="alignNode1" presStyleIdx="5" presStyleCnt="14"/>
      <dgm:spPr/>
    </dgm:pt>
    <dgm:pt modelId="{D48DD482-29A2-4726-AC5D-A9249BA0A394}" type="pres">
      <dgm:prSet presAssocID="{3EF7316B-9CEF-41CC-9D31-9EDC4C981DB2}" presName="chevron7" presStyleLbl="alignNode1" presStyleIdx="6" presStyleCnt="14"/>
      <dgm:spPr/>
    </dgm:pt>
    <dgm:pt modelId="{13F93022-46C5-4C59-A5AC-C1F01185CEE1}" type="pres">
      <dgm:prSet presAssocID="{3EF7316B-9CEF-41CC-9D31-9EDC4C981DB2}" presName="childtext" presStyleLbl="solidFgAcc1" presStyleIdx="0" presStyleCnt="2">
        <dgm:presLayoutVars>
          <dgm:chMax/>
          <dgm:chPref val="0"/>
          <dgm:bulletEnabled val="1"/>
        </dgm:presLayoutVars>
      </dgm:prSet>
      <dgm:spPr/>
      <dgm:t>
        <a:bodyPr/>
        <a:lstStyle/>
        <a:p>
          <a:pPr rtl="1"/>
          <a:endParaRPr lang="ar-IQ"/>
        </a:p>
      </dgm:t>
    </dgm:pt>
    <dgm:pt modelId="{918FBFF0-4275-4DBC-9870-291232200FC4}" type="pres">
      <dgm:prSet presAssocID="{BD3A24CE-E3C2-4A75-8999-6FA021B9A5EB}" presName="sibTrans" presStyleCnt="0"/>
      <dgm:spPr/>
    </dgm:pt>
    <dgm:pt modelId="{8FD2A870-5DF0-4E02-A22D-208B4D713D91}" type="pres">
      <dgm:prSet presAssocID="{FCDA9371-EB51-41A7-BF09-D12A386336F2}" presName="parenttextcomposite" presStyleCnt="0"/>
      <dgm:spPr/>
    </dgm:pt>
    <dgm:pt modelId="{88F167B8-9C52-4633-AD9B-167F8337E712}" type="pres">
      <dgm:prSet presAssocID="{FCDA9371-EB51-41A7-BF09-D12A386336F2}" presName="parenttext" presStyleLbl="revTx" presStyleIdx="1" presStyleCnt="2" custFlipHor="1" custScaleX="1330">
        <dgm:presLayoutVars>
          <dgm:chMax/>
          <dgm:chPref val="2"/>
          <dgm:bulletEnabled val="1"/>
        </dgm:presLayoutVars>
      </dgm:prSet>
      <dgm:spPr/>
      <dgm:t>
        <a:bodyPr/>
        <a:lstStyle/>
        <a:p>
          <a:pPr rtl="1"/>
          <a:endParaRPr lang="ar-IQ"/>
        </a:p>
      </dgm:t>
    </dgm:pt>
    <dgm:pt modelId="{91A06535-D583-4A18-AA62-098896D4989B}" type="pres">
      <dgm:prSet presAssocID="{FCDA9371-EB51-41A7-BF09-D12A386336F2}" presName="composite" presStyleCnt="0"/>
      <dgm:spPr/>
    </dgm:pt>
    <dgm:pt modelId="{F7E11532-DBCD-4923-BE40-7AAEC5FE6590}" type="pres">
      <dgm:prSet presAssocID="{FCDA9371-EB51-41A7-BF09-D12A386336F2}" presName="chevron1" presStyleLbl="alignNode1" presStyleIdx="7" presStyleCnt="14"/>
      <dgm:spPr/>
    </dgm:pt>
    <dgm:pt modelId="{E92A756A-ACEF-4E06-A649-95A879832FD3}" type="pres">
      <dgm:prSet presAssocID="{FCDA9371-EB51-41A7-BF09-D12A386336F2}" presName="chevron2" presStyleLbl="alignNode1" presStyleIdx="8" presStyleCnt="14"/>
      <dgm:spPr/>
    </dgm:pt>
    <dgm:pt modelId="{B57A4EC5-6F50-48A1-90DF-5D503C1C58DA}" type="pres">
      <dgm:prSet presAssocID="{FCDA9371-EB51-41A7-BF09-D12A386336F2}" presName="chevron3" presStyleLbl="alignNode1" presStyleIdx="9" presStyleCnt="14"/>
      <dgm:spPr/>
    </dgm:pt>
    <dgm:pt modelId="{6FCC5571-6B08-4D34-BA83-CCEABDFAD435}" type="pres">
      <dgm:prSet presAssocID="{FCDA9371-EB51-41A7-BF09-D12A386336F2}" presName="chevron4" presStyleLbl="alignNode1" presStyleIdx="10" presStyleCnt="14"/>
      <dgm:spPr/>
    </dgm:pt>
    <dgm:pt modelId="{F0DB9D76-43F7-4536-83C9-9C35F2E74323}" type="pres">
      <dgm:prSet presAssocID="{FCDA9371-EB51-41A7-BF09-D12A386336F2}" presName="chevron5" presStyleLbl="alignNode1" presStyleIdx="11" presStyleCnt="14"/>
      <dgm:spPr/>
    </dgm:pt>
    <dgm:pt modelId="{486C4542-F530-41CE-8FAE-A159568BE406}" type="pres">
      <dgm:prSet presAssocID="{FCDA9371-EB51-41A7-BF09-D12A386336F2}" presName="chevron6" presStyleLbl="alignNode1" presStyleIdx="12" presStyleCnt="14"/>
      <dgm:spPr/>
    </dgm:pt>
    <dgm:pt modelId="{E0C3B511-3F78-4800-A246-81478F546470}" type="pres">
      <dgm:prSet presAssocID="{FCDA9371-EB51-41A7-BF09-D12A386336F2}" presName="chevron7" presStyleLbl="alignNode1" presStyleIdx="13" presStyleCnt="14"/>
      <dgm:spPr/>
    </dgm:pt>
    <dgm:pt modelId="{F3062588-B86C-40D0-89D4-0552C7DE8737}" type="pres">
      <dgm:prSet presAssocID="{FCDA9371-EB51-41A7-BF09-D12A386336F2}" presName="childtext" presStyleLbl="solidFgAcc1" presStyleIdx="1" presStyleCnt="2" custScaleX="102704">
        <dgm:presLayoutVars>
          <dgm:chMax/>
          <dgm:chPref val="0"/>
          <dgm:bulletEnabled val="1"/>
        </dgm:presLayoutVars>
      </dgm:prSet>
      <dgm:spPr/>
      <dgm:t>
        <a:bodyPr/>
        <a:lstStyle/>
        <a:p>
          <a:pPr rtl="1"/>
          <a:endParaRPr lang="ar-IQ"/>
        </a:p>
      </dgm:t>
    </dgm:pt>
  </dgm:ptLst>
  <dgm:cxnLst>
    <dgm:cxn modelId="{BDEA449F-C62A-48F4-ACBB-9E29200A17FF}" srcId="{FCDA9371-EB51-41A7-BF09-D12A386336F2}" destId="{7288C94B-429D-4DD8-B865-5433E4C9DA39}" srcOrd="0" destOrd="0" parTransId="{5C00F7F3-1EBD-4468-812A-DEDEA1E871B4}" sibTransId="{6C0CD1BD-55C4-49E1-856C-0621E6008118}"/>
    <dgm:cxn modelId="{36E112DD-14F3-423F-A8DC-AC53F01E20C8}" type="presOf" srcId="{0D9D3102-B136-4D27-B282-507904349183}" destId="{13F93022-46C5-4C59-A5AC-C1F01185CEE1}" srcOrd="0" destOrd="0" presId="urn:microsoft.com/office/officeart/2008/layout/VerticalAccentList"/>
    <dgm:cxn modelId="{F2D2FEF7-0631-4BA5-84E6-1A36CE36FA1E}" type="presOf" srcId="{FCDA9371-EB51-41A7-BF09-D12A386336F2}" destId="{88F167B8-9C52-4633-AD9B-167F8337E712}" srcOrd="0" destOrd="0" presId="urn:microsoft.com/office/officeart/2008/layout/VerticalAccentList"/>
    <dgm:cxn modelId="{E978539D-14DB-4E09-AF84-A3B5963275E3}" type="presOf" srcId="{EA56E829-D5D7-46FD-B6A1-BA95F1F317D4}" destId="{8D539D3E-73CA-4A6D-9BB5-7554755AB7DC}" srcOrd="0" destOrd="0" presId="urn:microsoft.com/office/officeart/2008/layout/VerticalAccentList"/>
    <dgm:cxn modelId="{BCF11911-ADF4-4184-81C0-E585D487F75F}" srcId="{EA56E829-D5D7-46FD-B6A1-BA95F1F317D4}" destId="{FCDA9371-EB51-41A7-BF09-D12A386336F2}" srcOrd="1" destOrd="0" parTransId="{66686D4A-C95E-4625-8B90-E6505BBED93A}" sibTransId="{0777182F-95DC-4580-98A0-1762EB8C3B37}"/>
    <dgm:cxn modelId="{E3326EBE-8EAC-4E77-9CEF-1B2C1BA17E47}" srcId="{3EF7316B-9CEF-41CC-9D31-9EDC4C981DB2}" destId="{0D9D3102-B136-4D27-B282-507904349183}" srcOrd="0" destOrd="0" parTransId="{D6529E3D-1D45-4370-97DA-1384408F10BE}" sibTransId="{73775C8A-8B3E-4291-BDEF-189A3BAF0406}"/>
    <dgm:cxn modelId="{A858E0BA-5CDF-416B-8ACC-94C55E877CEC}" type="presOf" srcId="{3EF7316B-9CEF-41CC-9D31-9EDC4C981DB2}" destId="{FF0431FC-89F2-4414-9088-31E334E93D4F}" srcOrd="0" destOrd="0" presId="urn:microsoft.com/office/officeart/2008/layout/VerticalAccentList"/>
    <dgm:cxn modelId="{CB623D3B-7B15-4846-B2E7-29C519B0416B}" type="presOf" srcId="{7288C94B-429D-4DD8-B865-5433E4C9DA39}" destId="{F3062588-B86C-40D0-89D4-0552C7DE8737}" srcOrd="0" destOrd="0" presId="urn:microsoft.com/office/officeart/2008/layout/VerticalAccentList"/>
    <dgm:cxn modelId="{0F040FDB-F5D3-409C-805B-1A8C8101011F}" srcId="{EA56E829-D5D7-46FD-B6A1-BA95F1F317D4}" destId="{3EF7316B-9CEF-41CC-9D31-9EDC4C981DB2}" srcOrd="0" destOrd="0" parTransId="{364FEA3A-444E-4C7A-B98E-1480B37DC0F6}" sibTransId="{BD3A24CE-E3C2-4A75-8999-6FA021B9A5EB}"/>
    <dgm:cxn modelId="{2DDF626F-9B76-4869-A119-E81F0254660C}" type="presParOf" srcId="{8D539D3E-73CA-4A6D-9BB5-7554755AB7DC}" destId="{613C3B4E-DEB4-41DA-8DB9-89A0EEB945F2}" srcOrd="0" destOrd="0" presId="urn:microsoft.com/office/officeart/2008/layout/VerticalAccentList"/>
    <dgm:cxn modelId="{60B52E91-C0B2-48F6-B73D-CCDE32A18412}" type="presParOf" srcId="{613C3B4E-DEB4-41DA-8DB9-89A0EEB945F2}" destId="{FF0431FC-89F2-4414-9088-31E334E93D4F}" srcOrd="0" destOrd="0" presId="urn:microsoft.com/office/officeart/2008/layout/VerticalAccentList"/>
    <dgm:cxn modelId="{059B7BFA-535B-490F-B7EE-7D4F25140262}" type="presParOf" srcId="{8D539D3E-73CA-4A6D-9BB5-7554755AB7DC}" destId="{9983BDB3-B2E9-4173-9358-919A0169461A}" srcOrd="1" destOrd="0" presId="urn:microsoft.com/office/officeart/2008/layout/VerticalAccentList"/>
    <dgm:cxn modelId="{90ED88E1-8F14-4AC0-B078-3111169B6877}" type="presParOf" srcId="{9983BDB3-B2E9-4173-9358-919A0169461A}" destId="{88525E83-62D5-483F-820B-15D994AF02A8}" srcOrd="0" destOrd="0" presId="urn:microsoft.com/office/officeart/2008/layout/VerticalAccentList"/>
    <dgm:cxn modelId="{274FAF26-5B88-4448-93D2-48612C687BF3}" type="presParOf" srcId="{9983BDB3-B2E9-4173-9358-919A0169461A}" destId="{C9F56CE6-B755-4FDE-9273-90D5A8E37416}" srcOrd="1" destOrd="0" presId="urn:microsoft.com/office/officeart/2008/layout/VerticalAccentList"/>
    <dgm:cxn modelId="{9D528318-02C4-4851-8F26-C7E100C95009}" type="presParOf" srcId="{9983BDB3-B2E9-4173-9358-919A0169461A}" destId="{3873F2F2-65CB-4D10-BA2E-0468A767860A}" srcOrd="2" destOrd="0" presId="urn:microsoft.com/office/officeart/2008/layout/VerticalAccentList"/>
    <dgm:cxn modelId="{9B0B816D-15EC-480A-8C0C-AA27FD36C9ED}" type="presParOf" srcId="{9983BDB3-B2E9-4173-9358-919A0169461A}" destId="{5D40A5C8-6A3C-484E-9432-571AFEED0818}" srcOrd="3" destOrd="0" presId="urn:microsoft.com/office/officeart/2008/layout/VerticalAccentList"/>
    <dgm:cxn modelId="{C9856F0E-7F80-4348-AAA9-E9B3BBF47325}" type="presParOf" srcId="{9983BDB3-B2E9-4173-9358-919A0169461A}" destId="{ADF0ACBE-C005-4532-B848-F926A5E93A39}" srcOrd="4" destOrd="0" presId="urn:microsoft.com/office/officeart/2008/layout/VerticalAccentList"/>
    <dgm:cxn modelId="{D4AB7507-35D1-4F38-B0D2-6D14B5062C74}" type="presParOf" srcId="{9983BDB3-B2E9-4173-9358-919A0169461A}" destId="{CFA71593-C9C1-4E22-8AFD-A874E7EDCB83}" srcOrd="5" destOrd="0" presId="urn:microsoft.com/office/officeart/2008/layout/VerticalAccentList"/>
    <dgm:cxn modelId="{0F22F5AE-216A-4568-9A8E-103E38B55137}" type="presParOf" srcId="{9983BDB3-B2E9-4173-9358-919A0169461A}" destId="{D48DD482-29A2-4726-AC5D-A9249BA0A394}" srcOrd="6" destOrd="0" presId="urn:microsoft.com/office/officeart/2008/layout/VerticalAccentList"/>
    <dgm:cxn modelId="{10C3E509-4225-4CDE-8FB6-05A2B7762211}" type="presParOf" srcId="{9983BDB3-B2E9-4173-9358-919A0169461A}" destId="{13F93022-46C5-4C59-A5AC-C1F01185CEE1}" srcOrd="7" destOrd="0" presId="urn:microsoft.com/office/officeart/2008/layout/VerticalAccentList"/>
    <dgm:cxn modelId="{684B4B51-C873-408C-BE37-4E21E22AD71E}" type="presParOf" srcId="{8D539D3E-73CA-4A6D-9BB5-7554755AB7DC}" destId="{918FBFF0-4275-4DBC-9870-291232200FC4}" srcOrd="2" destOrd="0" presId="urn:microsoft.com/office/officeart/2008/layout/VerticalAccentList"/>
    <dgm:cxn modelId="{E8B55BD1-3166-48DF-A40B-826A72B175A5}" type="presParOf" srcId="{8D539D3E-73CA-4A6D-9BB5-7554755AB7DC}" destId="{8FD2A870-5DF0-4E02-A22D-208B4D713D91}" srcOrd="3" destOrd="0" presId="urn:microsoft.com/office/officeart/2008/layout/VerticalAccentList"/>
    <dgm:cxn modelId="{9A99EFD5-AF74-4A6E-B14D-94F596BE49F8}" type="presParOf" srcId="{8FD2A870-5DF0-4E02-A22D-208B4D713D91}" destId="{88F167B8-9C52-4633-AD9B-167F8337E712}" srcOrd="0" destOrd="0" presId="urn:microsoft.com/office/officeart/2008/layout/VerticalAccentList"/>
    <dgm:cxn modelId="{9B534863-D16C-4B2D-B5E8-5A079212B6FB}" type="presParOf" srcId="{8D539D3E-73CA-4A6D-9BB5-7554755AB7DC}" destId="{91A06535-D583-4A18-AA62-098896D4989B}" srcOrd="4" destOrd="0" presId="urn:microsoft.com/office/officeart/2008/layout/VerticalAccentList"/>
    <dgm:cxn modelId="{92BA5F0F-3723-41B4-8D3A-84E2AD48B727}" type="presParOf" srcId="{91A06535-D583-4A18-AA62-098896D4989B}" destId="{F7E11532-DBCD-4923-BE40-7AAEC5FE6590}" srcOrd="0" destOrd="0" presId="urn:microsoft.com/office/officeart/2008/layout/VerticalAccentList"/>
    <dgm:cxn modelId="{FF187549-A656-4245-B6F1-A03C29B67C46}" type="presParOf" srcId="{91A06535-D583-4A18-AA62-098896D4989B}" destId="{E92A756A-ACEF-4E06-A649-95A879832FD3}" srcOrd="1" destOrd="0" presId="urn:microsoft.com/office/officeart/2008/layout/VerticalAccentList"/>
    <dgm:cxn modelId="{8A371235-8727-4A8D-B324-8039B9076A43}" type="presParOf" srcId="{91A06535-D583-4A18-AA62-098896D4989B}" destId="{B57A4EC5-6F50-48A1-90DF-5D503C1C58DA}" srcOrd="2" destOrd="0" presId="urn:microsoft.com/office/officeart/2008/layout/VerticalAccentList"/>
    <dgm:cxn modelId="{F4C9ABD9-EF45-4019-A3B6-DCCEEE6D661A}" type="presParOf" srcId="{91A06535-D583-4A18-AA62-098896D4989B}" destId="{6FCC5571-6B08-4D34-BA83-CCEABDFAD435}" srcOrd="3" destOrd="0" presId="urn:microsoft.com/office/officeart/2008/layout/VerticalAccentList"/>
    <dgm:cxn modelId="{6B15B505-7CCE-42F5-B754-E27B85694A55}" type="presParOf" srcId="{91A06535-D583-4A18-AA62-098896D4989B}" destId="{F0DB9D76-43F7-4536-83C9-9C35F2E74323}" srcOrd="4" destOrd="0" presId="urn:microsoft.com/office/officeart/2008/layout/VerticalAccentList"/>
    <dgm:cxn modelId="{4C626974-777E-4268-9701-1067A3CCA736}" type="presParOf" srcId="{91A06535-D583-4A18-AA62-098896D4989B}" destId="{486C4542-F530-41CE-8FAE-A159568BE406}" srcOrd="5" destOrd="0" presId="urn:microsoft.com/office/officeart/2008/layout/VerticalAccentList"/>
    <dgm:cxn modelId="{7F6407FD-9A2B-479F-8A9D-F6550FE7079E}" type="presParOf" srcId="{91A06535-D583-4A18-AA62-098896D4989B}" destId="{E0C3B511-3F78-4800-A246-81478F546470}" srcOrd="6" destOrd="0" presId="urn:microsoft.com/office/officeart/2008/layout/VerticalAccentList"/>
    <dgm:cxn modelId="{A9A2C32E-FDCE-4142-9A1A-7C8C66E2274D}" type="presParOf" srcId="{91A06535-D583-4A18-AA62-098896D4989B}" destId="{F3062588-B86C-40D0-89D4-0552C7DE8737}"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B33D3F-5F2C-4D78-A136-042445219D5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IQ"/>
        </a:p>
      </dgm:t>
    </dgm:pt>
    <dgm:pt modelId="{177E8FF3-FF7E-45FF-A658-150D7232D84E}">
      <dgm:prSet phldrT="[نص]" custT="1"/>
      <dgm:spPr/>
      <dgm:t>
        <a:bodyPr/>
        <a:lstStyle/>
        <a:p>
          <a:pPr rtl="1"/>
          <a:r>
            <a:rPr lang="ar-SA" sz="4000" dirty="0" smtClean="0">
              <a:cs typeface="Ali-A-Alwand" pitchFamily="2" charset="-78"/>
            </a:rPr>
            <a:t>3- الاستفهام</a:t>
          </a:r>
          <a:endParaRPr lang="ar-IQ" sz="4000" dirty="0">
            <a:cs typeface="Ali-A-Alwand" pitchFamily="2" charset="-78"/>
          </a:endParaRPr>
        </a:p>
      </dgm:t>
    </dgm:pt>
    <dgm:pt modelId="{CCD8F797-5D82-468A-8AA7-382642C8D637}" type="parTrans" cxnId="{42778009-EDDC-4F36-91EC-2F93E87D6D47}">
      <dgm:prSet/>
      <dgm:spPr/>
      <dgm:t>
        <a:bodyPr/>
        <a:lstStyle/>
        <a:p>
          <a:pPr rtl="1"/>
          <a:endParaRPr lang="ar-IQ"/>
        </a:p>
      </dgm:t>
    </dgm:pt>
    <dgm:pt modelId="{CC25FC07-6641-4D7A-B647-35BDC9A11201}" type="sibTrans" cxnId="{42778009-EDDC-4F36-91EC-2F93E87D6D47}">
      <dgm:prSet/>
      <dgm:spPr/>
      <dgm:t>
        <a:bodyPr/>
        <a:lstStyle/>
        <a:p>
          <a:pPr rtl="1"/>
          <a:endParaRPr lang="ar-IQ"/>
        </a:p>
      </dgm:t>
    </dgm:pt>
    <dgm:pt modelId="{3E749B37-3AA6-412B-B8FB-000A895B397D}">
      <dgm:prSet phldrT="[نص]" custT="1"/>
      <dgm:spPr/>
      <dgm:t>
        <a:bodyPr/>
        <a:lstStyle/>
        <a:p>
          <a:pPr rtl="1"/>
          <a:r>
            <a:rPr lang="ar-SA" sz="4000" dirty="0" smtClean="0">
              <a:cs typeface="Ali-A-Alwand" pitchFamily="2" charset="-78"/>
            </a:rPr>
            <a:t>5- النداء</a:t>
          </a:r>
          <a:endParaRPr lang="ar-IQ" sz="4000" dirty="0">
            <a:cs typeface="Ali-A-Alwand" pitchFamily="2" charset="-78"/>
          </a:endParaRPr>
        </a:p>
      </dgm:t>
    </dgm:pt>
    <dgm:pt modelId="{2D655B09-14CA-454E-B395-C18BE5BE09EC}" type="parTrans" cxnId="{5334652A-5D1B-4588-95C8-1FEABB5A90C3}">
      <dgm:prSet/>
      <dgm:spPr/>
      <dgm:t>
        <a:bodyPr/>
        <a:lstStyle/>
        <a:p>
          <a:pPr rtl="1"/>
          <a:endParaRPr lang="ar-IQ"/>
        </a:p>
      </dgm:t>
    </dgm:pt>
    <dgm:pt modelId="{C4D01D51-FF8E-4EBD-ABF1-197409940924}" type="sibTrans" cxnId="{5334652A-5D1B-4588-95C8-1FEABB5A90C3}">
      <dgm:prSet/>
      <dgm:spPr/>
      <dgm:t>
        <a:bodyPr/>
        <a:lstStyle/>
        <a:p>
          <a:pPr rtl="1"/>
          <a:endParaRPr lang="ar-IQ"/>
        </a:p>
      </dgm:t>
    </dgm:pt>
    <dgm:pt modelId="{EB91A222-62E5-4965-AE13-D10EF15A6EC4}">
      <dgm:prSet phldrT="[نص]" custT="1"/>
      <dgm:spPr/>
      <dgm:t>
        <a:bodyPr/>
        <a:lstStyle/>
        <a:p>
          <a:pPr rtl="1"/>
          <a:r>
            <a:rPr lang="ar-SA" sz="4000" dirty="0" smtClean="0">
              <a:latin typeface="Ali-A Smak"/>
              <a:cs typeface="Ali-A-Alwand" pitchFamily="2" charset="-78"/>
            </a:rPr>
            <a:t>2- النهي</a:t>
          </a:r>
          <a:endParaRPr lang="ar-IQ" sz="4000" dirty="0">
            <a:latin typeface="Ali-A Smak"/>
            <a:cs typeface="Ali-A-Alwand" pitchFamily="2" charset="-78"/>
          </a:endParaRPr>
        </a:p>
      </dgm:t>
    </dgm:pt>
    <dgm:pt modelId="{8D231A38-FE4C-4EC6-8619-41797A3824EA}" type="parTrans" cxnId="{D09341C8-50FC-4531-9994-D224BDAB8D13}">
      <dgm:prSet/>
      <dgm:spPr/>
      <dgm:t>
        <a:bodyPr/>
        <a:lstStyle/>
        <a:p>
          <a:pPr rtl="1"/>
          <a:endParaRPr lang="ar-IQ"/>
        </a:p>
      </dgm:t>
    </dgm:pt>
    <dgm:pt modelId="{EBC78682-E7F9-4041-B1C6-B7329F4ED6BC}" type="sibTrans" cxnId="{D09341C8-50FC-4531-9994-D224BDAB8D13}">
      <dgm:prSet/>
      <dgm:spPr/>
      <dgm:t>
        <a:bodyPr/>
        <a:lstStyle/>
        <a:p>
          <a:pPr rtl="1"/>
          <a:endParaRPr lang="ar-IQ"/>
        </a:p>
      </dgm:t>
    </dgm:pt>
    <dgm:pt modelId="{28015346-E40C-42FF-9AA7-4E2AFA6C3FC7}">
      <dgm:prSet phldrT="[نص]" custT="1"/>
      <dgm:spPr/>
      <dgm:t>
        <a:bodyPr/>
        <a:lstStyle/>
        <a:p>
          <a:pPr rtl="1"/>
          <a:r>
            <a:rPr lang="ar-SA" sz="4000" dirty="0" smtClean="0">
              <a:cs typeface="Ali-A-Alwand" pitchFamily="2" charset="-78"/>
            </a:rPr>
            <a:t>4- التمني</a:t>
          </a:r>
          <a:endParaRPr lang="ar-IQ" sz="4000" dirty="0">
            <a:cs typeface="Ali-A-Alwand" pitchFamily="2" charset="-78"/>
          </a:endParaRPr>
        </a:p>
      </dgm:t>
    </dgm:pt>
    <dgm:pt modelId="{D518DADA-C5CB-4609-83BA-87F635E60755}" type="parTrans" cxnId="{9E661ECF-55F6-4826-B927-41892572C34A}">
      <dgm:prSet/>
      <dgm:spPr/>
      <dgm:t>
        <a:bodyPr/>
        <a:lstStyle/>
        <a:p>
          <a:pPr rtl="1"/>
          <a:endParaRPr lang="ar-IQ"/>
        </a:p>
      </dgm:t>
    </dgm:pt>
    <dgm:pt modelId="{C7B73D20-DCE4-47C6-8AC7-C47CD0453DD1}" type="sibTrans" cxnId="{9E661ECF-55F6-4826-B927-41892572C34A}">
      <dgm:prSet/>
      <dgm:spPr/>
      <dgm:t>
        <a:bodyPr/>
        <a:lstStyle/>
        <a:p>
          <a:pPr rtl="1"/>
          <a:endParaRPr lang="ar-IQ"/>
        </a:p>
      </dgm:t>
    </dgm:pt>
    <dgm:pt modelId="{C7208BA7-60B8-4436-98EA-092DE40E27C2}">
      <dgm:prSet phldrT="[نص]" custT="1"/>
      <dgm:spPr/>
      <dgm:t>
        <a:bodyPr/>
        <a:lstStyle/>
        <a:p>
          <a:pPr rtl="1"/>
          <a:r>
            <a:rPr lang="ar-SA" sz="4000" dirty="0" smtClean="0">
              <a:latin typeface="Ali-A Smak"/>
              <a:cs typeface="Ali-A-Alwand" pitchFamily="2" charset="-78"/>
            </a:rPr>
            <a:t>1- الأمر</a:t>
          </a:r>
          <a:endParaRPr lang="ar-IQ" sz="4000" dirty="0">
            <a:latin typeface="Ali-A Smak"/>
            <a:cs typeface="Ali-A-Alwand" pitchFamily="2" charset="-78"/>
          </a:endParaRPr>
        </a:p>
      </dgm:t>
    </dgm:pt>
    <dgm:pt modelId="{4A1D2B65-6DF0-4A64-92FB-555B1A111217}" type="sibTrans" cxnId="{19129962-CA6C-4127-8031-B925891178A0}">
      <dgm:prSet/>
      <dgm:spPr/>
      <dgm:t>
        <a:bodyPr/>
        <a:lstStyle/>
        <a:p>
          <a:pPr rtl="1"/>
          <a:endParaRPr lang="ar-IQ"/>
        </a:p>
      </dgm:t>
    </dgm:pt>
    <dgm:pt modelId="{F4A9D092-23B1-4044-B380-1F737C075D3F}" type="parTrans" cxnId="{19129962-CA6C-4127-8031-B925891178A0}">
      <dgm:prSet/>
      <dgm:spPr/>
      <dgm:t>
        <a:bodyPr/>
        <a:lstStyle/>
        <a:p>
          <a:pPr rtl="1"/>
          <a:endParaRPr lang="ar-IQ"/>
        </a:p>
      </dgm:t>
    </dgm:pt>
    <dgm:pt modelId="{A8FBB1DB-70DD-4C01-8392-3CA7E0D2DD21}" type="pres">
      <dgm:prSet presAssocID="{6AB33D3F-5F2C-4D78-A136-042445219D53}" presName="hierChild1" presStyleCnt="0">
        <dgm:presLayoutVars>
          <dgm:chPref val="1"/>
          <dgm:dir/>
          <dgm:animOne val="branch"/>
          <dgm:animLvl val="lvl"/>
          <dgm:resizeHandles/>
        </dgm:presLayoutVars>
      </dgm:prSet>
      <dgm:spPr/>
      <dgm:t>
        <a:bodyPr/>
        <a:lstStyle/>
        <a:p>
          <a:pPr rtl="1"/>
          <a:endParaRPr lang="ar-IQ"/>
        </a:p>
      </dgm:t>
    </dgm:pt>
    <dgm:pt modelId="{EF7F148A-4A85-4282-BE78-F50FAEA82EC7}" type="pres">
      <dgm:prSet presAssocID="{C7208BA7-60B8-4436-98EA-092DE40E27C2}" presName="hierRoot1" presStyleCnt="0"/>
      <dgm:spPr/>
    </dgm:pt>
    <dgm:pt modelId="{17C49906-EB38-4125-B8D6-6F82A462BE64}" type="pres">
      <dgm:prSet presAssocID="{C7208BA7-60B8-4436-98EA-092DE40E27C2}" presName="composite" presStyleCnt="0"/>
      <dgm:spPr/>
    </dgm:pt>
    <dgm:pt modelId="{E6C316B4-8FD7-43C7-91DA-28163EDD13C1}" type="pres">
      <dgm:prSet presAssocID="{C7208BA7-60B8-4436-98EA-092DE40E27C2}" presName="background" presStyleLbl="node0" presStyleIdx="0" presStyleCnt="1"/>
      <dgm:spPr/>
    </dgm:pt>
    <dgm:pt modelId="{A9423480-B560-4842-AF5D-42C75CD61E4B}" type="pres">
      <dgm:prSet presAssocID="{C7208BA7-60B8-4436-98EA-092DE40E27C2}" presName="text" presStyleLbl="fgAcc0" presStyleIdx="0" presStyleCnt="1" custScaleX="101510" custScaleY="74032" custLinFactNeighborX="817" custLinFactNeighborY="86119">
        <dgm:presLayoutVars>
          <dgm:chPref val="3"/>
        </dgm:presLayoutVars>
      </dgm:prSet>
      <dgm:spPr/>
      <dgm:t>
        <a:bodyPr/>
        <a:lstStyle/>
        <a:p>
          <a:pPr rtl="1"/>
          <a:endParaRPr lang="ar-IQ"/>
        </a:p>
      </dgm:t>
    </dgm:pt>
    <dgm:pt modelId="{EEAB1C46-D856-4D0B-80B0-DAF5C2C0A23C}" type="pres">
      <dgm:prSet presAssocID="{C7208BA7-60B8-4436-98EA-092DE40E27C2}" presName="hierChild2" presStyleCnt="0"/>
      <dgm:spPr/>
    </dgm:pt>
    <dgm:pt modelId="{C11E039B-4636-4984-AE27-22CFBC8C79F1}" type="pres">
      <dgm:prSet presAssocID="{CCD8F797-5D82-468A-8AA7-382642C8D637}" presName="Name10" presStyleLbl="parChTrans1D2" presStyleIdx="0" presStyleCnt="2"/>
      <dgm:spPr/>
      <dgm:t>
        <a:bodyPr/>
        <a:lstStyle/>
        <a:p>
          <a:pPr rtl="1"/>
          <a:endParaRPr lang="ar-IQ"/>
        </a:p>
      </dgm:t>
    </dgm:pt>
    <dgm:pt modelId="{DE5567D5-E176-4F8B-87A4-3B58BC8D1070}" type="pres">
      <dgm:prSet presAssocID="{177E8FF3-FF7E-45FF-A658-150D7232D84E}" presName="hierRoot2" presStyleCnt="0"/>
      <dgm:spPr/>
    </dgm:pt>
    <dgm:pt modelId="{91FEBBBF-E79D-408C-9960-AFC983063CC6}" type="pres">
      <dgm:prSet presAssocID="{177E8FF3-FF7E-45FF-A658-150D7232D84E}" presName="composite2" presStyleCnt="0"/>
      <dgm:spPr/>
    </dgm:pt>
    <dgm:pt modelId="{86A09F41-DDE5-421C-A6D0-C4C8729C8910}" type="pres">
      <dgm:prSet presAssocID="{177E8FF3-FF7E-45FF-A658-150D7232D84E}" presName="background2" presStyleLbl="node2" presStyleIdx="0" presStyleCnt="2"/>
      <dgm:spPr/>
    </dgm:pt>
    <dgm:pt modelId="{C45ED5FF-F715-4EED-BB72-EB31A8504C9E}" type="pres">
      <dgm:prSet presAssocID="{177E8FF3-FF7E-45FF-A658-150D7232D84E}" presName="text2" presStyleLbl="fgAcc2" presStyleIdx="0" presStyleCnt="2" custLinFactNeighborX="-2619" custLinFactNeighborY="45524">
        <dgm:presLayoutVars>
          <dgm:chPref val="3"/>
        </dgm:presLayoutVars>
      </dgm:prSet>
      <dgm:spPr/>
      <dgm:t>
        <a:bodyPr/>
        <a:lstStyle/>
        <a:p>
          <a:pPr rtl="1"/>
          <a:endParaRPr lang="ar-IQ"/>
        </a:p>
      </dgm:t>
    </dgm:pt>
    <dgm:pt modelId="{CE0D7407-9E19-4F6F-88F8-44689B2E0057}" type="pres">
      <dgm:prSet presAssocID="{177E8FF3-FF7E-45FF-A658-150D7232D84E}" presName="hierChild3" presStyleCnt="0"/>
      <dgm:spPr/>
    </dgm:pt>
    <dgm:pt modelId="{4CD40560-64B5-4B54-BF14-19498FD389C3}" type="pres">
      <dgm:prSet presAssocID="{2D655B09-14CA-454E-B395-C18BE5BE09EC}" presName="Name17" presStyleLbl="parChTrans1D3" presStyleIdx="0" presStyleCnt="2"/>
      <dgm:spPr/>
      <dgm:t>
        <a:bodyPr/>
        <a:lstStyle/>
        <a:p>
          <a:pPr rtl="1"/>
          <a:endParaRPr lang="ar-IQ"/>
        </a:p>
      </dgm:t>
    </dgm:pt>
    <dgm:pt modelId="{10D792F4-6BA3-4FCC-ACA0-052E416AEFED}" type="pres">
      <dgm:prSet presAssocID="{3E749B37-3AA6-412B-B8FB-000A895B397D}" presName="hierRoot3" presStyleCnt="0"/>
      <dgm:spPr/>
    </dgm:pt>
    <dgm:pt modelId="{216884DB-16CD-4990-AB90-F249B5152321}" type="pres">
      <dgm:prSet presAssocID="{3E749B37-3AA6-412B-B8FB-000A895B397D}" presName="composite3" presStyleCnt="0"/>
      <dgm:spPr/>
    </dgm:pt>
    <dgm:pt modelId="{8EB96FFB-8FBA-4625-9D79-592D472162C8}" type="pres">
      <dgm:prSet presAssocID="{3E749B37-3AA6-412B-B8FB-000A895B397D}" presName="background3" presStyleLbl="node3" presStyleIdx="0" presStyleCnt="2"/>
      <dgm:spPr/>
    </dgm:pt>
    <dgm:pt modelId="{DB80C69B-211B-40E0-8C4D-A56C30D55542}" type="pres">
      <dgm:prSet presAssocID="{3E749B37-3AA6-412B-B8FB-000A895B397D}" presName="text3" presStyleLbl="fgAcc3" presStyleIdx="0" presStyleCnt="2" custScaleY="85091" custLinFactNeighborX="-677" custLinFactNeighborY="5327">
        <dgm:presLayoutVars>
          <dgm:chPref val="3"/>
        </dgm:presLayoutVars>
      </dgm:prSet>
      <dgm:spPr/>
      <dgm:t>
        <a:bodyPr/>
        <a:lstStyle/>
        <a:p>
          <a:pPr rtl="1"/>
          <a:endParaRPr lang="ar-IQ"/>
        </a:p>
      </dgm:t>
    </dgm:pt>
    <dgm:pt modelId="{63B30096-C03F-4D64-B351-6B1179EA9525}" type="pres">
      <dgm:prSet presAssocID="{3E749B37-3AA6-412B-B8FB-000A895B397D}" presName="hierChild4" presStyleCnt="0"/>
      <dgm:spPr/>
    </dgm:pt>
    <dgm:pt modelId="{BEA3B43E-E47E-4471-924B-CDC69B928FD0}" type="pres">
      <dgm:prSet presAssocID="{8D231A38-FE4C-4EC6-8619-41797A3824EA}" presName="Name10" presStyleLbl="parChTrans1D2" presStyleIdx="1" presStyleCnt="2"/>
      <dgm:spPr/>
      <dgm:t>
        <a:bodyPr/>
        <a:lstStyle/>
        <a:p>
          <a:pPr rtl="1"/>
          <a:endParaRPr lang="ar-IQ"/>
        </a:p>
      </dgm:t>
    </dgm:pt>
    <dgm:pt modelId="{40699E56-D593-4061-BC96-407381E8067E}" type="pres">
      <dgm:prSet presAssocID="{EB91A222-62E5-4965-AE13-D10EF15A6EC4}" presName="hierRoot2" presStyleCnt="0"/>
      <dgm:spPr/>
    </dgm:pt>
    <dgm:pt modelId="{E6DC5A93-AE98-457B-92DA-8D30A22FAEF8}" type="pres">
      <dgm:prSet presAssocID="{EB91A222-62E5-4965-AE13-D10EF15A6EC4}" presName="composite2" presStyleCnt="0"/>
      <dgm:spPr/>
    </dgm:pt>
    <dgm:pt modelId="{9AEB317B-E207-4DB6-8C47-1F59242EA839}" type="pres">
      <dgm:prSet presAssocID="{EB91A222-62E5-4965-AE13-D10EF15A6EC4}" presName="background2" presStyleLbl="node2" presStyleIdx="1" presStyleCnt="2"/>
      <dgm:spPr/>
    </dgm:pt>
    <dgm:pt modelId="{BC4B3797-4B87-40E8-A071-A500CF09EF10}" type="pres">
      <dgm:prSet presAssocID="{EB91A222-62E5-4965-AE13-D10EF15A6EC4}" presName="text2" presStyleLbl="fgAcc2" presStyleIdx="1" presStyleCnt="2" custLinFactNeighborY="42252">
        <dgm:presLayoutVars>
          <dgm:chPref val="3"/>
        </dgm:presLayoutVars>
      </dgm:prSet>
      <dgm:spPr/>
      <dgm:t>
        <a:bodyPr/>
        <a:lstStyle/>
        <a:p>
          <a:pPr rtl="1"/>
          <a:endParaRPr lang="ar-IQ"/>
        </a:p>
      </dgm:t>
    </dgm:pt>
    <dgm:pt modelId="{468CE9C2-F823-4F46-9A4C-0803096E165A}" type="pres">
      <dgm:prSet presAssocID="{EB91A222-62E5-4965-AE13-D10EF15A6EC4}" presName="hierChild3" presStyleCnt="0"/>
      <dgm:spPr/>
    </dgm:pt>
    <dgm:pt modelId="{FCB41BBA-E630-444E-AECC-14839385727A}" type="pres">
      <dgm:prSet presAssocID="{D518DADA-C5CB-4609-83BA-87F635E60755}" presName="Name17" presStyleLbl="parChTrans1D3" presStyleIdx="1" presStyleCnt="2"/>
      <dgm:spPr/>
      <dgm:t>
        <a:bodyPr/>
        <a:lstStyle/>
        <a:p>
          <a:pPr rtl="1"/>
          <a:endParaRPr lang="ar-IQ"/>
        </a:p>
      </dgm:t>
    </dgm:pt>
    <dgm:pt modelId="{12355B99-A1B9-4E5B-96CB-2223DC6F2A34}" type="pres">
      <dgm:prSet presAssocID="{28015346-E40C-42FF-9AA7-4E2AFA6C3FC7}" presName="hierRoot3" presStyleCnt="0"/>
      <dgm:spPr/>
    </dgm:pt>
    <dgm:pt modelId="{50DF68AB-4C2C-43CD-A309-B995222ED91F}" type="pres">
      <dgm:prSet presAssocID="{28015346-E40C-42FF-9AA7-4E2AFA6C3FC7}" presName="composite3" presStyleCnt="0"/>
      <dgm:spPr/>
    </dgm:pt>
    <dgm:pt modelId="{B7C97F28-243A-4DE8-9C1C-1087EF54D586}" type="pres">
      <dgm:prSet presAssocID="{28015346-E40C-42FF-9AA7-4E2AFA6C3FC7}" presName="background3" presStyleLbl="node3" presStyleIdx="1" presStyleCnt="2"/>
      <dgm:spPr/>
    </dgm:pt>
    <dgm:pt modelId="{721F07F0-C095-4E1B-8496-20EBC1BFB952}" type="pres">
      <dgm:prSet presAssocID="{28015346-E40C-42FF-9AA7-4E2AFA6C3FC7}" presName="text3" presStyleLbl="fgAcc3" presStyleIdx="1" presStyleCnt="2" custScaleY="83091">
        <dgm:presLayoutVars>
          <dgm:chPref val="3"/>
        </dgm:presLayoutVars>
      </dgm:prSet>
      <dgm:spPr/>
      <dgm:t>
        <a:bodyPr/>
        <a:lstStyle/>
        <a:p>
          <a:pPr rtl="1"/>
          <a:endParaRPr lang="ar-IQ"/>
        </a:p>
      </dgm:t>
    </dgm:pt>
    <dgm:pt modelId="{B625F34C-20A9-4710-8F1A-84A10014E9D2}" type="pres">
      <dgm:prSet presAssocID="{28015346-E40C-42FF-9AA7-4E2AFA6C3FC7}" presName="hierChild4" presStyleCnt="0"/>
      <dgm:spPr/>
    </dgm:pt>
  </dgm:ptLst>
  <dgm:cxnLst>
    <dgm:cxn modelId="{443A6890-3130-42E0-A397-B3C7F2682163}" type="presOf" srcId="{CCD8F797-5D82-468A-8AA7-382642C8D637}" destId="{C11E039B-4636-4984-AE27-22CFBC8C79F1}" srcOrd="0" destOrd="0" presId="urn:microsoft.com/office/officeart/2005/8/layout/hierarchy1"/>
    <dgm:cxn modelId="{2ED5C09B-5EFA-4FB7-A9F1-E439C4BD4DCE}" type="presOf" srcId="{8D231A38-FE4C-4EC6-8619-41797A3824EA}" destId="{BEA3B43E-E47E-4471-924B-CDC69B928FD0}" srcOrd="0" destOrd="0" presId="urn:microsoft.com/office/officeart/2005/8/layout/hierarchy1"/>
    <dgm:cxn modelId="{EA0369E2-5AF9-4AA2-AAC1-5E88D5CDC774}" type="presOf" srcId="{D518DADA-C5CB-4609-83BA-87F635E60755}" destId="{FCB41BBA-E630-444E-AECC-14839385727A}" srcOrd="0" destOrd="0" presId="urn:microsoft.com/office/officeart/2005/8/layout/hierarchy1"/>
    <dgm:cxn modelId="{9674E11A-F04C-4BCB-A873-94CC3E69BD91}" type="presOf" srcId="{C7208BA7-60B8-4436-98EA-092DE40E27C2}" destId="{A9423480-B560-4842-AF5D-42C75CD61E4B}" srcOrd="0" destOrd="0" presId="urn:microsoft.com/office/officeart/2005/8/layout/hierarchy1"/>
    <dgm:cxn modelId="{19129962-CA6C-4127-8031-B925891178A0}" srcId="{6AB33D3F-5F2C-4D78-A136-042445219D53}" destId="{C7208BA7-60B8-4436-98EA-092DE40E27C2}" srcOrd="0" destOrd="0" parTransId="{F4A9D092-23B1-4044-B380-1F737C075D3F}" sibTransId="{4A1D2B65-6DF0-4A64-92FB-555B1A111217}"/>
    <dgm:cxn modelId="{9BC6E644-518C-4D20-B65C-58AFC3A9F0DF}" type="presOf" srcId="{EB91A222-62E5-4965-AE13-D10EF15A6EC4}" destId="{BC4B3797-4B87-40E8-A071-A500CF09EF10}" srcOrd="0" destOrd="0" presId="urn:microsoft.com/office/officeart/2005/8/layout/hierarchy1"/>
    <dgm:cxn modelId="{8BAC3636-1BE7-46E3-AD12-A920975E27F1}" type="presOf" srcId="{6AB33D3F-5F2C-4D78-A136-042445219D53}" destId="{A8FBB1DB-70DD-4C01-8392-3CA7E0D2DD21}" srcOrd="0" destOrd="0" presId="urn:microsoft.com/office/officeart/2005/8/layout/hierarchy1"/>
    <dgm:cxn modelId="{67053393-D809-4860-8BD8-4594A607B16D}" type="presOf" srcId="{2D655B09-14CA-454E-B395-C18BE5BE09EC}" destId="{4CD40560-64B5-4B54-BF14-19498FD389C3}" srcOrd="0" destOrd="0" presId="urn:microsoft.com/office/officeart/2005/8/layout/hierarchy1"/>
    <dgm:cxn modelId="{B15E53F7-C801-46FD-937F-584A03E384C6}" type="presOf" srcId="{28015346-E40C-42FF-9AA7-4E2AFA6C3FC7}" destId="{721F07F0-C095-4E1B-8496-20EBC1BFB952}" srcOrd="0" destOrd="0" presId="urn:microsoft.com/office/officeart/2005/8/layout/hierarchy1"/>
    <dgm:cxn modelId="{D09341C8-50FC-4531-9994-D224BDAB8D13}" srcId="{C7208BA7-60B8-4436-98EA-092DE40E27C2}" destId="{EB91A222-62E5-4965-AE13-D10EF15A6EC4}" srcOrd="1" destOrd="0" parTransId="{8D231A38-FE4C-4EC6-8619-41797A3824EA}" sibTransId="{EBC78682-E7F9-4041-B1C6-B7329F4ED6BC}"/>
    <dgm:cxn modelId="{EEB53C8F-45A5-42ED-9B60-170D3F62EA96}" type="presOf" srcId="{177E8FF3-FF7E-45FF-A658-150D7232D84E}" destId="{C45ED5FF-F715-4EED-BB72-EB31A8504C9E}" srcOrd="0" destOrd="0" presId="urn:microsoft.com/office/officeart/2005/8/layout/hierarchy1"/>
    <dgm:cxn modelId="{D5AD6162-E7DC-4205-B413-A5590EC4BF95}" type="presOf" srcId="{3E749B37-3AA6-412B-B8FB-000A895B397D}" destId="{DB80C69B-211B-40E0-8C4D-A56C30D55542}" srcOrd="0" destOrd="0" presId="urn:microsoft.com/office/officeart/2005/8/layout/hierarchy1"/>
    <dgm:cxn modelId="{9E661ECF-55F6-4826-B927-41892572C34A}" srcId="{EB91A222-62E5-4965-AE13-D10EF15A6EC4}" destId="{28015346-E40C-42FF-9AA7-4E2AFA6C3FC7}" srcOrd="0" destOrd="0" parTransId="{D518DADA-C5CB-4609-83BA-87F635E60755}" sibTransId="{C7B73D20-DCE4-47C6-8AC7-C47CD0453DD1}"/>
    <dgm:cxn modelId="{42778009-EDDC-4F36-91EC-2F93E87D6D47}" srcId="{C7208BA7-60B8-4436-98EA-092DE40E27C2}" destId="{177E8FF3-FF7E-45FF-A658-150D7232D84E}" srcOrd="0" destOrd="0" parTransId="{CCD8F797-5D82-468A-8AA7-382642C8D637}" sibTransId="{CC25FC07-6641-4D7A-B647-35BDC9A11201}"/>
    <dgm:cxn modelId="{5334652A-5D1B-4588-95C8-1FEABB5A90C3}" srcId="{177E8FF3-FF7E-45FF-A658-150D7232D84E}" destId="{3E749B37-3AA6-412B-B8FB-000A895B397D}" srcOrd="0" destOrd="0" parTransId="{2D655B09-14CA-454E-B395-C18BE5BE09EC}" sibTransId="{C4D01D51-FF8E-4EBD-ABF1-197409940924}"/>
    <dgm:cxn modelId="{E8826822-C841-43EF-B4E4-2C96E7BDC946}" type="presParOf" srcId="{A8FBB1DB-70DD-4C01-8392-3CA7E0D2DD21}" destId="{EF7F148A-4A85-4282-BE78-F50FAEA82EC7}" srcOrd="0" destOrd="0" presId="urn:microsoft.com/office/officeart/2005/8/layout/hierarchy1"/>
    <dgm:cxn modelId="{13E17617-F732-4ADC-A310-CD5763678382}" type="presParOf" srcId="{EF7F148A-4A85-4282-BE78-F50FAEA82EC7}" destId="{17C49906-EB38-4125-B8D6-6F82A462BE64}" srcOrd="0" destOrd="0" presId="urn:microsoft.com/office/officeart/2005/8/layout/hierarchy1"/>
    <dgm:cxn modelId="{6B244595-FDDB-4A10-9260-0DCC9474BD2E}" type="presParOf" srcId="{17C49906-EB38-4125-B8D6-6F82A462BE64}" destId="{E6C316B4-8FD7-43C7-91DA-28163EDD13C1}" srcOrd="0" destOrd="0" presId="urn:microsoft.com/office/officeart/2005/8/layout/hierarchy1"/>
    <dgm:cxn modelId="{16E7A260-BF41-4501-AC06-D89436628E60}" type="presParOf" srcId="{17C49906-EB38-4125-B8D6-6F82A462BE64}" destId="{A9423480-B560-4842-AF5D-42C75CD61E4B}" srcOrd="1" destOrd="0" presId="urn:microsoft.com/office/officeart/2005/8/layout/hierarchy1"/>
    <dgm:cxn modelId="{9DE065CE-13A0-4F27-AF76-49DFC1AA3D26}" type="presParOf" srcId="{EF7F148A-4A85-4282-BE78-F50FAEA82EC7}" destId="{EEAB1C46-D856-4D0B-80B0-DAF5C2C0A23C}" srcOrd="1" destOrd="0" presId="urn:microsoft.com/office/officeart/2005/8/layout/hierarchy1"/>
    <dgm:cxn modelId="{3CE47AC2-D1A3-405F-824F-A8616AB23C46}" type="presParOf" srcId="{EEAB1C46-D856-4D0B-80B0-DAF5C2C0A23C}" destId="{C11E039B-4636-4984-AE27-22CFBC8C79F1}" srcOrd="0" destOrd="0" presId="urn:microsoft.com/office/officeart/2005/8/layout/hierarchy1"/>
    <dgm:cxn modelId="{643C6ED4-B417-4B9E-AFDB-1FB0206A8FC4}" type="presParOf" srcId="{EEAB1C46-D856-4D0B-80B0-DAF5C2C0A23C}" destId="{DE5567D5-E176-4F8B-87A4-3B58BC8D1070}" srcOrd="1" destOrd="0" presId="urn:microsoft.com/office/officeart/2005/8/layout/hierarchy1"/>
    <dgm:cxn modelId="{103FDA56-4796-4859-A5D3-98AC590C6209}" type="presParOf" srcId="{DE5567D5-E176-4F8B-87A4-3B58BC8D1070}" destId="{91FEBBBF-E79D-408C-9960-AFC983063CC6}" srcOrd="0" destOrd="0" presId="urn:microsoft.com/office/officeart/2005/8/layout/hierarchy1"/>
    <dgm:cxn modelId="{8646D753-4AD0-42C5-863C-7B8B0C60CEC7}" type="presParOf" srcId="{91FEBBBF-E79D-408C-9960-AFC983063CC6}" destId="{86A09F41-DDE5-421C-A6D0-C4C8729C8910}" srcOrd="0" destOrd="0" presId="urn:microsoft.com/office/officeart/2005/8/layout/hierarchy1"/>
    <dgm:cxn modelId="{10553406-446A-4986-A8EA-F5A103B0B8B2}" type="presParOf" srcId="{91FEBBBF-E79D-408C-9960-AFC983063CC6}" destId="{C45ED5FF-F715-4EED-BB72-EB31A8504C9E}" srcOrd="1" destOrd="0" presId="urn:microsoft.com/office/officeart/2005/8/layout/hierarchy1"/>
    <dgm:cxn modelId="{ABA0306A-F5B9-43E5-8F27-A681B3EAB1B7}" type="presParOf" srcId="{DE5567D5-E176-4F8B-87A4-3B58BC8D1070}" destId="{CE0D7407-9E19-4F6F-88F8-44689B2E0057}" srcOrd="1" destOrd="0" presId="urn:microsoft.com/office/officeart/2005/8/layout/hierarchy1"/>
    <dgm:cxn modelId="{1B33FD76-758F-4901-92FF-87B543F5ADB2}" type="presParOf" srcId="{CE0D7407-9E19-4F6F-88F8-44689B2E0057}" destId="{4CD40560-64B5-4B54-BF14-19498FD389C3}" srcOrd="0" destOrd="0" presId="urn:microsoft.com/office/officeart/2005/8/layout/hierarchy1"/>
    <dgm:cxn modelId="{9FC685E4-0182-4877-9FC6-9CD5C0081187}" type="presParOf" srcId="{CE0D7407-9E19-4F6F-88F8-44689B2E0057}" destId="{10D792F4-6BA3-4FCC-ACA0-052E416AEFED}" srcOrd="1" destOrd="0" presId="urn:microsoft.com/office/officeart/2005/8/layout/hierarchy1"/>
    <dgm:cxn modelId="{A78FC8B7-A1DA-4AD2-A07D-5E88797794D2}" type="presParOf" srcId="{10D792F4-6BA3-4FCC-ACA0-052E416AEFED}" destId="{216884DB-16CD-4990-AB90-F249B5152321}" srcOrd="0" destOrd="0" presId="urn:microsoft.com/office/officeart/2005/8/layout/hierarchy1"/>
    <dgm:cxn modelId="{C2B1DFAE-74C1-4637-9539-94E66810F265}" type="presParOf" srcId="{216884DB-16CD-4990-AB90-F249B5152321}" destId="{8EB96FFB-8FBA-4625-9D79-592D472162C8}" srcOrd="0" destOrd="0" presId="urn:microsoft.com/office/officeart/2005/8/layout/hierarchy1"/>
    <dgm:cxn modelId="{FFF4ABA2-80B4-4337-AE62-FDD5948F6EF8}" type="presParOf" srcId="{216884DB-16CD-4990-AB90-F249B5152321}" destId="{DB80C69B-211B-40E0-8C4D-A56C30D55542}" srcOrd="1" destOrd="0" presId="urn:microsoft.com/office/officeart/2005/8/layout/hierarchy1"/>
    <dgm:cxn modelId="{466293D5-CA1A-4F80-BB52-726AF4E60E04}" type="presParOf" srcId="{10D792F4-6BA3-4FCC-ACA0-052E416AEFED}" destId="{63B30096-C03F-4D64-B351-6B1179EA9525}" srcOrd="1" destOrd="0" presId="urn:microsoft.com/office/officeart/2005/8/layout/hierarchy1"/>
    <dgm:cxn modelId="{E8B10598-0F7B-481D-B7CE-B86BD3C7B5D0}" type="presParOf" srcId="{EEAB1C46-D856-4D0B-80B0-DAF5C2C0A23C}" destId="{BEA3B43E-E47E-4471-924B-CDC69B928FD0}" srcOrd="2" destOrd="0" presId="urn:microsoft.com/office/officeart/2005/8/layout/hierarchy1"/>
    <dgm:cxn modelId="{D07E8794-C729-4743-98F2-82DD93045A8F}" type="presParOf" srcId="{EEAB1C46-D856-4D0B-80B0-DAF5C2C0A23C}" destId="{40699E56-D593-4061-BC96-407381E8067E}" srcOrd="3" destOrd="0" presId="urn:microsoft.com/office/officeart/2005/8/layout/hierarchy1"/>
    <dgm:cxn modelId="{55B8B00C-40BF-40CC-B243-D3919B6A00C2}" type="presParOf" srcId="{40699E56-D593-4061-BC96-407381E8067E}" destId="{E6DC5A93-AE98-457B-92DA-8D30A22FAEF8}" srcOrd="0" destOrd="0" presId="urn:microsoft.com/office/officeart/2005/8/layout/hierarchy1"/>
    <dgm:cxn modelId="{DE0494AA-41E9-4F06-9FF2-B9CA6E3DB6E4}" type="presParOf" srcId="{E6DC5A93-AE98-457B-92DA-8D30A22FAEF8}" destId="{9AEB317B-E207-4DB6-8C47-1F59242EA839}" srcOrd="0" destOrd="0" presId="urn:microsoft.com/office/officeart/2005/8/layout/hierarchy1"/>
    <dgm:cxn modelId="{E3C19375-64C6-4F00-AC6F-C60A51533E2F}" type="presParOf" srcId="{E6DC5A93-AE98-457B-92DA-8D30A22FAEF8}" destId="{BC4B3797-4B87-40E8-A071-A500CF09EF10}" srcOrd="1" destOrd="0" presId="urn:microsoft.com/office/officeart/2005/8/layout/hierarchy1"/>
    <dgm:cxn modelId="{4D18CAE1-21EB-4D7A-8FFF-BEEFBFB451DA}" type="presParOf" srcId="{40699E56-D593-4061-BC96-407381E8067E}" destId="{468CE9C2-F823-4F46-9A4C-0803096E165A}" srcOrd="1" destOrd="0" presId="urn:microsoft.com/office/officeart/2005/8/layout/hierarchy1"/>
    <dgm:cxn modelId="{A2C042C0-2DD2-4C67-A0BE-B9B53B618FE8}" type="presParOf" srcId="{468CE9C2-F823-4F46-9A4C-0803096E165A}" destId="{FCB41BBA-E630-444E-AECC-14839385727A}" srcOrd="0" destOrd="0" presId="urn:microsoft.com/office/officeart/2005/8/layout/hierarchy1"/>
    <dgm:cxn modelId="{B6FDAE77-046C-46AD-BF80-27D7E331DE09}" type="presParOf" srcId="{468CE9C2-F823-4F46-9A4C-0803096E165A}" destId="{12355B99-A1B9-4E5B-96CB-2223DC6F2A34}" srcOrd="1" destOrd="0" presId="urn:microsoft.com/office/officeart/2005/8/layout/hierarchy1"/>
    <dgm:cxn modelId="{84F065FD-6216-446B-991B-59AE949E66BE}" type="presParOf" srcId="{12355B99-A1B9-4E5B-96CB-2223DC6F2A34}" destId="{50DF68AB-4C2C-43CD-A309-B995222ED91F}" srcOrd="0" destOrd="0" presId="urn:microsoft.com/office/officeart/2005/8/layout/hierarchy1"/>
    <dgm:cxn modelId="{6B17ED8B-2EE1-4AF3-97DB-7D319867311A}" type="presParOf" srcId="{50DF68AB-4C2C-43CD-A309-B995222ED91F}" destId="{B7C97F28-243A-4DE8-9C1C-1087EF54D586}" srcOrd="0" destOrd="0" presId="urn:microsoft.com/office/officeart/2005/8/layout/hierarchy1"/>
    <dgm:cxn modelId="{E23E7B06-7D4C-4147-8173-646F873E288F}" type="presParOf" srcId="{50DF68AB-4C2C-43CD-A309-B995222ED91F}" destId="{721F07F0-C095-4E1B-8496-20EBC1BFB952}" srcOrd="1" destOrd="0" presId="urn:microsoft.com/office/officeart/2005/8/layout/hierarchy1"/>
    <dgm:cxn modelId="{68A29DF0-35D5-4D5A-A4AF-8D6EB83D9649}" type="presParOf" srcId="{12355B99-A1B9-4E5B-96CB-2223DC6F2A34}" destId="{B625F34C-20A9-4710-8F1A-84A10014E9D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DC1A8E-AE49-40F8-AC04-8A9DF51FEEAB}"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ar-IQ"/>
        </a:p>
      </dgm:t>
    </dgm:pt>
    <dgm:pt modelId="{720F86C2-7121-41FC-A5FB-D3839B81477D}">
      <dgm:prSet phldrT="[نص]" custT="1"/>
      <dgm:spPr/>
      <dgm:t>
        <a:bodyPr/>
        <a:lstStyle/>
        <a:p>
          <a:pPr rtl="1"/>
          <a:r>
            <a:rPr lang="ar-IQ" sz="3600" dirty="0" smtClean="0">
              <a:cs typeface="Ali-A-Alwand" pitchFamily="2" charset="-78"/>
            </a:rPr>
            <a:t>2- التعجب وصيغه</a:t>
          </a:r>
          <a:endParaRPr lang="ar-IQ" sz="3600" dirty="0">
            <a:cs typeface="Ali-A-Alwand" pitchFamily="2" charset="-78"/>
          </a:endParaRPr>
        </a:p>
      </dgm:t>
    </dgm:pt>
    <dgm:pt modelId="{3FAD5E5A-1CAB-4A92-BA39-E4C4A71BB771}" type="parTrans" cxnId="{961EC5A7-FFD2-459C-B2D0-8CBD7BDAA890}">
      <dgm:prSet/>
      <dgm:spPr/>
      <dgm:t>
        <a:bodyPr/>
        <a:lstStyle/>
        <a:p>
          <a:pPr rtl="1"/>
          <a:endParaRPr lang="ar-IQ"/>
        </a:p>
      </dgm:t>
    </dgm:pt>
    <dgm:pt modelId="{689F8F6F-F2B1-4E40-99AA-DDC84FED1E92}" type="sibTrans" cxnId="{961EC5A7-FFD2-459C-B2D0-8CBD7BDAA890}">
      <dgm:prSet/>
      <dgm:spPr/>
      <dgm:t>
        <a:bodyPr/>
        <a:lstStyle/>
        <a:p>
          <a:pPr rtl="1"/>
          <a:endParaRPr lang="ar-IQ"/>
        </a:p>
      </dgm:t>
    </dgm:pt>
    <dgm:pt modelId="{6C494B6D-4D04-485F-9047-22861792DB46}">
      <dgm:prSet phldrT="[نص]" custT="1"/>
      <dgm:spPr/>
      <dgm:t>
        <a:bodyPr/>
        <a:lstStyle/>
        <a:p>
          <a:pPr rtl="1"/>
          <a:r>
            <a:rPr lang="ar-IQ" sz="3600" dirty="0" smtClean="0">
              <a:cs typeface="Ali-A-Alwand" pitchFamily="2" charset="-78"/>
            </a:rPr>
            <a:t>1- المدح والذم </a:t>
          </a:r>
          <a:endParaRPr lang="ar-IQ" sz="3600" dirty="0">
            <a:cs typeface="Ali-A-Alwand" pitchFamily="2" charset="-78"/>
          </a:endParaRPr>
        </a:p>
      </dgm:t>
    </dgm:pt>
    <dgm:pt modelId="{5867C446-D6B9-4A09-8150-A63C296E631E}" type="parTrans" cxnId="{335AFA90-4A39-47A2-984A-A336F0638CE3}">
      <dgm:prSet/>
      <dgm:spPr/>
      <dgm:t>
        <a:bodyPr/>
        <a:lstStyle/>
        <a:p>
          <a:pPr rtl="1"/>
          <a:endParaRPr lang="ar-IQ"/>
        </a:p>
      </dgm:t>
    </dgm:pt>
    <dgm:pt modelId="{B2B3F767-6FAF-4AE0-8D42-A9B7E0796BD3}" type="sibTrans" cxnId="{335AFA90-4A39-47A2-984A-A336F0638CE3}">
      <dgm:prSet/>
      <dgm:spPr/>
      <dgm:t>
        <a:bodyPr/>
        <a:lstStyle/>
        <a:p>
          <a:pPr rtl="1"/>
          <a:endParaRPr lang="ar-IQ"/>
        </a:p>
      </dgm:t>
    </dgm:pt>
    <dgm:pt modelId="{6F88EFE7-E637-481C-84F9-CB53A33A0FFA}">
      <dgm:prSet phldrT="[نص]" custT="1"/>
      <dgm:spPr/>
      <dgm:t>
        <a:bodyPr/>
        <a:lstStyle/>
        <a:p>
          <a:pPr rtl="1"/>
          <a:r>
            <a:rPr lang="ar-IQ" sz="3600" dirty="0" smtClean="0">
              <a:cs typeface="Ali-A-Alwand" pitchFamily="2" charset="-78"/>
            </a:rPr>
            <a:t>4- الرجاء وحروفه</a:t>
          </a:r>
          <a:endParaRPr lang="ar-IQ" sz="3600" dirty="0">
            <a:cs typeface="Ali-A-Alwand" pitchFamily="2" charset="-78"/>
          </a:endParaRPr>
        </a:p>
      </dgm:t>
    </dgm:pt>
    <dgm:pt modelId="{F46BE30D-E0D0-44DF-A807-1D90160D24D1}" type="parTrans" cxnId="{785186AA-4FB7-4014-92B2-1E7F3F1D746C}">
      <dgm:prSet/>
      <dgm:spPr/>
      <dgm:t>
        <a:bodyPr/>
        <a:lstStyle/>
        <a:p>
          <a:pPr rtl="1"/>
          <a:endParaRPr lang="ar-IQ"/>
        </a:p>
      </dgm:t>
    </dgm:pt>
    <dgm:pt modelId="{8FD128E5-3205-40E5-95D4-BA54A57F26F6}" type="sibTrans" cxnId="{785186AA-4FB7-4014-92B2-1E7F3F1D746C}">
      <dgm:prSet/>
      <dgm:spPr/>
      <dgm:t>
        <a:bodyPr/>
        <a:lstStyle/>
        <a:p>
          <a:pPr rtl="1"/>
          <a:endParaRPr lang="ar-IQ"/>
        </a:p>
      </dgm:t>
    </dgm:pt>
    <dgm:pt modelId="{3A258735-AFEB-4D09-894C-0B070FC92550}">
      <dgm:prSet phldrT="[نص]" custT="1"/>
      <dgm:spPr/>
      <dgm:t>
        <a:bodyPr/>
        <a:lstStyle/>
        <a:p>
          <a:pPr rtl="1"/>
          <a:r>
            <a:rPr lang="ar-IQ" sz="3600" dirty="0" smtClean="0">
              <a:cs typeface="Ali-A-Alwand" pitchFamily="2" charset="-78"/>
            </a:rPr>
            <a:t>3- القسم وحروفه</a:t>
          </a:r>
          <a:endParaRPr lang="ar-IQ" sz="3600" dirty="0">
            <a:cs typeface="Ali-A-Alwand" pitchFamily="2" charset="-78"/>
          </a:endParaRPr>
        </a:p>
      </dgm:t>
    </dgm:pt>
    <dgm:pt modelId="{E7E6B418-1EED-49E0-88FF-17C1717EE765}" type="parTrans" cxnId="{35D25FF9-3826-4B60-8B0C-1E7BCEBD3851}">
      <dgm:prSet/>
      <dgm:spPr/>
      <dgm:t>
        <a:bodyPr/>
        <a:lstStyle/>
        <a:p>
          <a:pPr rtl="1"/>
          <a:endParaRPr lang="ar-IQ"/>
        </a:p>
      </dgm:t>
    </dgm:pt>
    <dgm:pt modelId="{06A45582-77E0-4DA6-8E9E-E3612F11306A}" type="sibTrans" cxnId="{35D25FF9-3826-4B60-8B0C-1E7BCEBD3851}">
      <dgm:prSet/>
      <dgm:spPr/>
      <dgm:t>
        <a:bodyPr/>
        <a:lstStyle/>
        <a:p>
          <a:pPr rtl="1"/>
          <a:endParaRPr lang="ar-IQ"/>
        </a:p>
      </dgm:t>
    </dgm:pt>
    <dgm:pt modelId="{D7DECC29-DAB2-46B4-8493-D66355DC1D96}">
      <dgm:prSet phldrT="[نص]" custT="1"/>
      <dgm:spPr/>
      <dgm:t>
        <a:bodyPr/>
        <a:lstStyle/>
        <a:p>
          <a:pPr rtl="1"/>
          <a:r>
            <a:rPr lang="ar-IQ" sz="3600" dirty="0" smtClean="0">
              <a:cs typeface="Ali-A-Alwand" pitchFamily="2" charset="-78"/>
            </a:rPr>
            <a:t>5- العقود وصيغه</a:t>
          </a:r>
          <a:endParaRPr lang="ar-IQ" sz="3600" dirty="0">
            <a:cs typeface="Ali-A-Alwand" pitchFamily="2" charset="-78"/>
          </a:endParaRPr>
        </a:p>
      </dgm:t>
    </dgm:pt>
    <dgm:pt modelId="{8C4C2860-71CC-40B8-BF67-317617B43447}" type="parTrans" cxnId="{01B5DD9E-CA5E-4193-BB4D-2ACF2F336594}">
      <dgm:prSet/>
      <dgm:spPr/>
      <dgm:t>
        <a:bodyPr/>
        <a:lstStyle/>
        <a:p>
          <a:pPr rtl="1"/>
          <a:endParaRPr lang="ar-IQ"/>
        </a:p>
      </dgm:t>
    </dgm:pt>
    <dgm:pt modelId="{949075B0-2671-44C9-8470-649CE011E129}" type="sibTrans" cxnId="{01B5DD9E-CA5E-4193-BB4D-2ACF2F336594}">
      <dgm:prSet/>
      <dgm:spPr/>
      <dgm:t>
        <a:bodyPr/>
        <a:lstStyle/>
        <a:p>
          <a:pPr rtl="1"/>
          <a:endParaRPr lang="ar-IQ"/>
        </a:p>
      </dgm:t>
    </dgm:pt>
    <dgm:pt modelId="{27D320E9-6AE6-4BA2-9065-C7ED10B5F6FE}" type="pres">
      <dgm:prSet presAssocID="{84DC1A8E-AE49-40F8-AC04-8A9DF51FEEAB}" presName="diagram" presStyleCnt="0">
        <dgm:presLayoutVars>
          <dgm:dir/>
          <dgm:resizeHandles val="exact"/>
        </dgm:presLayoutVars>
      </dgm:prSet>
      <dgm:spPr/>
      <dgm:t>
        <a:bodyPr/>
        <a:lstStyle/>
        <a:p>
          <a:pPr rtl="1"/>
          <a:endParaRPr lang="ar-IQ"/>
        </a:p>
      </dgm:t>
    </dgm:pt>
    <dgm:pt modelId="{B368E784-F9EF-4813-BB27-61CF3BD038AC}" type="pres">
      <dgm:prSet presAssocID="{720F86C2-7121-41FC-A5FB-D3839B81477D}" presName="node" presStyleLbl="node1" presStyleIdx="0" presStyleCnt="5" custLinFactNeighborX="-614" custLinFactNeighborY="71661">
        <dgm:presLayoutVars>
          <dgm:bulletEnabled val="1"/>
        </dgm:presLayoutVars>
      </dgm:prSet>
      <dgm:spPr/>
      <dgm:t>
        <a:bodyPr/>
        <a:lstStyle/>
        <a:p>
          <a:pPr rtl="1"/>
          <a:endParaRPr lang="ar-IQ"/>
        </a:p>
      </dgm:t>
    </dgm:pt>
    <dgm:pt modelId="{DC69E3D7-3BBF-4B7F-BA7A-9A672C9D88A5}" type="pres">
      <dgm:prSet presAssocID="{689F8F6F-F2B1-4E40-99AA-DDC84FED1E92}" presName="sibTrans" presStyleCnt="0"/>
      <dgm:spPr/>
    </dgm:pt>
    <dgm:pt modelId="{9C4CA344-5AD6-4B0A-814B-C833BB6C8908}" type="pres">
      <dgm:prSet presAssocID="{6C494B6D-4D04-485F-9047-22861792DB46}" presName="node" presStyleLbl="node1" presStyleIdx="1" presStyleCnt="5" custLinFactNeighborY="67566">
        <dgm:presLayoutVars>
          <dgm:bulletEnabled val="1"/>
        </dgm:presLayoutVars>
      </dgm:prSet>
      <dgm:spPr/>
      <dgm:t>
        <a:bodyPr/>
        <a:lstStyle/>
        <a:p>
          <a:pPr rtl="1"/>
          <a:endParaRPr lang="ar-IQ"/>
        </a:p>
      </dgm:t>
    </dgm:pt>
    <dgm:pt modelId="{3C49F8A2-2506-4B4C-98FC-6AB6748599CB}" type="pres">
      <dgm:prSet presAssocID="{B2B3F767-6FAF-4AE0-8D42-A9B7E0796BD3}" presName="sibTrans" presStyleCnt="0"/>
      <dgm:spPr/>
    </dgm:pt>
    <dgm:pt modelId="{64518CD4-0045-431F-B06E-1AF34C039EDE}" type="pres">
      <dgm:prSet presAssocID="{6F88EFE7-E637-481C-84F9-CB53A33A0FFA}" presName="node" presStyleLbl="node1" presStyleIdx="2" presStyleCnt="5" custLinFactNeighborY="28664">
        <dgm:presLayoutVars>
          <dgm:bulletEnabled val="1"/>
        </dgm:presLayoutVars>
      </dgm:prSet>
      <dgm:spPr/>
      <dgm:t>
        <a:bodyPr/>
        <a:lstStyle/>
        <a:p>
          <a:pPr rtl="1"/>
          <a:endParaRPr lang="ar-IQ"/>
        </a:p>
      </dgm:t>
    </dgm:pt>
    <dgm:pt modelId="{7BB13E52-F4A5-44F1-B0F0-3B87BD64458C}" type="pres">
      <dgm:prSet presAssocID="{8FD128E5-3205-40E5-95D4-BA54A57F26F6}" presName="sibTrans" presStyleCnt="0"/>
      <dgm:spPr/>
    </dgm:pt>
    <dgm:pt modelId="{56FD82EA-8981-4445-93B4-1619D8AB42E5}" type="pres">
      <dgm:prSet presAssocID="{3A258735-AFEB-4D09-894C-0B070FC92550}" presName="node" presStyleLbl="node1" presStyleIdx="3" presStyleCnt="5" custLinFactNeighborY="26617">
        <dgm:presLayoutVars>
          <dgm:bulletEnabled val="1"/>
        </dgm:presLayoutVars>
      </dgm:prSet>
      <dgm:spPr/>
      <dgm:t>
        <a:bodyPr/>
        <a:lstStyle/>
        <a:p>
          <a:pPr rtl="1"/>
          <a:endParaRPr lang="ar-IQ"/>
        </a:p>
      </dgm:t>
    </dgm:pt>
    <dgm:pt modelId="{04D50126-5D7A-49F1-9E51-773DB4485C37}" type="pres">
      <dgm:prSet presAssocID="{06A45582-77E0-4DA6-8E9E-E3612F11306A}" presName="sibTrans" presStyleCnt="0"/>
      <dgm:spPr/>
    </dgm:pt>
    <dgm:pt modelId="{BF619BE2-76D0-4AAF-B0B4-727229658F24}" type="pres">
      <dgm:prSet presAssocID="{D7DECC29-DAB2-46B4-8493-D66355DC1D96}" presName="node" presStyleLbl="node1" presStyleIdx="4" presStyleCnt="5" custLinFactNeighborX="0" custLinFactNeighborY="11424">
        <dgm:presLayoutVars>
          <dgm:bulletEnabled val="1"/>
        </dgm:presLayoutVars>
      </dgm:prSet>
      <dgm:spPr/>
      <dgm:t>
        <a:bodyPr/>
        <a:lstStyle/>
        <a:p>
          <a:pPr rtl="1"/>
          <a:endParaRPr lang="ar-IQ"/>
        </a:p>
      </dgm:t>
    </dgm:pt>
  </dgm:ptLst>
  <dgm:cxnLst>
    <dgm:cxn modelId="{01B5DD9E-CA5E-4193-BB4D-2ACF2F336594}" srcId="{84DC1A8E-AE49-40F8-AC04-8A9DF51FEEAB}" destId="{D7DECC29-DAB2-46B4-8493-D66355DC1D96}" srcOrd="4" destOrd="0" parTransId="{8C4C2860-71CC-40B8-BF67-317617B43447}" sibTransId="{949075B0-2671-44C9-8470-649CE011E129}"/>
    <dgm:cxn modelId="{35D25FF9-3826-4B60-8B0C-1E7BCEBD3851}" srcId="{84DC1A8E-AE49-40F8-AC04-8A9DF51FEEAB}" destId="{3A258735-AFEB-4D09-894C-0B070FC92550}" srcOrd="3" destOrd="0" parTransId="{E7E6B418-1EED-49E0-88FF-17C1717EE765}" sibTransId="{06A45582-77E0-4DA6-8E9E-E3612F11306A}"/>
    <dgm:cxn modelId="{6E0D5167-E2CA-44B5-9FCB-FBEEECFF626A}" type="presOf" srcId="{3A258735-AFEB-4D09-894C-0B070FC92550}" destId="{56FD82EA-8981-4445-93B4-1619D8AB42E5}" srcOrd="0" destOrd="0" presId="urn:microsoft.com/office/officeart/2005/8/layout/default"/>
    <dgm:cxn modelId="{822C120E-4A92-4C3F-B169-11A2BCCA6558}" type="presOf" srcId="{6F88EFE7-E637-481C-84F9-CB53A33A0FFA}" destId="{64518CD4-0045-431F-B06E-1AF34C039EDE}" srcOrd="0" destOrd="0" presId="urn:microsoft.com/office/officeart/2005/8/layout/default"/>
    <dgm:cxn modelId="{961EC5A7-FFD2-459C-B2D0-8CBD7BDAA890}" srcId="{84DC1A8E-AE49-40F8-AC04-8A9DF51FEEAB}" destId="{720F86C2-7121-41FC-A5FB-D3839B81477D}" srcOrd="0" destOrd="0" parTransId="{3FAD5E5A-1CAB-4A92-BA39-E4C4A71BB771}" sibTransId="{689F8F6F-F2B1-4E40-99AA-DDC84FED1E92}"/>
    <dgm:cxn modelId="{335AFA90-4A39-47A2-984A-A336F0638CE3}" srcId="{84DC1A8E-AE49-40F8-AC04-8A9DF51FEEAB}" destId="{6C494B6D-4D04-485F-9047-22861792DB46}" srcOrd="1" destOrd="0" parTransId="{5867C446-D6B9-4A09-8150-A63C296E631E}" sibTransId="{B2B3F767-6FAF-4AE0-8D42-A9B7E0796BD3}"/>
    <dgm:cxn modelId="{B655C9AB-5D75-443C-91DE-C86A2F396F68}" type="presOf" srcId="{720F86C2-7121-41FC-A5FB-D3839B81477D}" destId="{B368E784-F9EF-4813-BB27-61CF3BD038AC}" srcOrd="0" destOrd="0" presId="urn:microsoft.com/office/officeart/2005/8/layout/default"/>
    <dgm:cxn modelId="{C9C8A96A-36C1-4DB9-A64A-7689E7054BBA}" type="presOf" srcId="{D7DECC29-DAB2-46B4-8493-D66355DC1D96}" destId="{BF619BE2-76D0-4AAF-B0B4-727229658F24}" srcOrd="0" destOrd="0" presId="urn:microsoft.com/office/officeart/2005/8/layout/default"/>
    <dgm:cxn modelId="{5B46ACB7-A654-4B0D-80B6-5DB7736546DE}" type="presOf" srcId="{84DC1A8E-AE49-40F8-AC04-8A9DF51FEEAB}" destId="{27D320E9-6AE6-4BA2-9065-C7ED10B5F6FE}" srcOrd="0" destOrd="0" presId="urn:microsoft.com/office/officeart/2005/8/layout/default"/>
    <dgm:cxn modelId="{719B3A5E-FDEE-465C-9C59-C5AACA7539EA}" type="presOf" srcId="{6C494B6D-4D04-485F-9047-22861792DB46}" destId="{9C4CA344-5AD6-4B0A-814B-C833BB6C8908}" srcOrd="0" destOrd="0" presId="urn:microsoft.com/office/officeart/2005/8/layout/default"/>
    <dgm:cxn modelId="{785186AA-4FB7-4014-92B2-1E7F3F1D746C}" srcId="{84DC1A8E-AE49-40F8-AC04-8A9DF51FEEAB}" destId="{6F88EFE7-E637-481C-84F9-CB53A33A0FFA}" srcOrd="2" destOrd="0" parTransId="{F46BE30D-E0D0-44DF-A807-1D90160D24D1}" sibTransId="{8FD128E5-3205-40E5-95D4-BA54A57F26F6}"/>
    <dgm:cxn modelId="{2C5D671B-2B59-48D8-96A3-17C7F68CF6F8}" type="presParOf" srcId="{27D320E9-6AE6-4BA2-9065-C7ED10B5F6FE}" destId="{B368E784-F9EF-4813-BB27-61CF3BD038AC}" srcOrd="0" destOrd="0" presId="urn:microsoft.com/office/officeart/2005/8/layout/default"/>
    <dgm:cxn modelId="{FAD126C6-2049-4952-B79E-16CCAEC105CF}" type="presParOf" srcId="{27D320E9-6AE6-4BA2-9065-C7ED10B5F6FE}" destId="{DC69E3D7-3BBF-4B7F-BA7A-9A672C9D88A5}" srcOrd="1" destOrd="0" presId="urn:microsoft.com/office/officeart/2005/8/layout/default"/>
    <dgm:cxn modelId="{B1EE66F1-3A45-4E92-BDFE-2A33832854B7}" type="presParOf" srcId="{27D320E9-6AE6-4BA2-9065-C7ED10B5F6FE}" destId="{9C4CA344-5AD6-4B0A-814B-C833BB6C8908}" srcOrd="2" destOrd="0" presId="urn:microsoft.com/office/officeart/2005/8/layout/default"/>
    <dgm:cxn modelId="{5E98A9D3-18FD-4F58-9BD0-741EC3279EE9}" type="presParOf" srcId="{27D320E9-6AE6-4BA2-9065-C7ED10B5F6FE}" destId="{3C49F8A2-2506-4B4C-98FC-6AB6748599CB}" srcOrd="3" destOrd="0" presId="urn:microsoft.com/office/officeart/2005/8/layout/default"/>
    <dgm:cxn modelId="{2B5F3357-34B3-4152-9996-3FD28537C300}" type="presParOf" srcId="{27D320E9-6AE6-4BA2-9065-C7ED10B5F6FE}" destId="{64518CD4-0045-431F-B06E-1AF34C039EDE}" srcOrd="4" destOrd="0" presId="urn:microsoft.com/office/officeart/2005/8/layout/default"/>
    <dgm:cxn modelId="{9029414D-0089-40AA-953D-63C0E37FA8EC}" type="presParOf" srcId="{27D320E9-6AE6-4BA2-9065-C7ED10B5F6FE}" destId="{7BB13E52-F4A5-44F1-B0F0-3B87BD64458C}" srcOrd="5" destOrd="0" presId="urn:microsoft.com/office/officeart/2005/8/layout/default"/>
    <dgm:cxn modelId="{DC29526B-AC8F-4DC8-87F0-4D043A688472}" type="presParOf" srcId="{27D320E9-6AE6-4BA2-9065-C7ED10B5F6FE}" destId="{56FD82EA-8981-4445-93B4-1619D8AB42E5}" srcOrd="6" destOrd="0" presId="urn:microsoft.com/office/officeart/2005/8/layout/default"/>
    <dgm:cxn modelId="{24600AB4-B3DA-43CF-AC6E-3BA7800096D4}" type="presParOf" srcId="{27D320E9-6AE6-4BA2-9065-C7ED10B5F6FE}" destId="{04D50126-5D7A-49F1-9E51-773DB4485C37}" srcOrd="7" destOrd="0" presId="urn:microsoft.com/office/officeart/2005/8/layout/default"/>
    <dgm:cxn modelId="{7CCFD6AD-98E2-4EB7-BAA8-35E9DAD8C179}" type="presParOf" srcId="{27D320E9-6AE6-4BA2-9065-C7ED10B5F6FE}" destId="{BF619BE2-76D0-4AAF-B0B4-727229658F2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2F934-BF41-4648-A654-67FD1C460673}" type="datetimeFigureOut">
              <a:rPr lang="en-US" smtClean="0"/>
              <a:t>11/16/2023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BBEAD1-ACC7-460C-9402-32AA48892C87}" type="slidenum">
              <a:rPr lang="en-US" smtClean="0"/>
              <a:t>‹#›</a:t>
            </a:fld>
            <a:endParaRPr lang="en-US"/>
          </a:p>
        </p:txBody>
      </p:sp>
    </p:spTree>
    <p:extLst>
      <p:ext uri="{BB962C8B-B14F-4D97-AF65-F5344CB8AC3E}">
        <p14:creationId xmlns:p14="http://schemas.microsoft.com/office/powerpoint/2010/main" val="288752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r" rtl="1">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67119B6E-7FB7-4CDF-BC57-22F14DCCBB94}" type="slidenum">
              <a:rPr lang="en-PH" altLang="ar-IQ" smtClean="0">
                <a:solidFill>
                  <a:srgbClr val="000000"/>
                </a:solidFill>
                <a:latin typeface="Arial" panose="020B0604020202020204" pitchFamily="34" charset="0"/>
                <a:ea typeface="ヒラギノ角ゴ Pro W3"/>
                <a:cs typeface="ヒラギノ角ゴ Pro W3"/>
              </a:rPr>
              <a:pPr algn="l">
                <a:spcBef>
                  <a:spcPct val="0"/>
                </a:spcBef>
              </a:pPr>
              <a:t>1</a:t>
            </a:fld>
            <a:endParaRPr lang="en-PH" altLang="ar-IQ" smtClean="0">
              <a:solidFill>
                <a:srgbClr val="000000"/>
              </a:solidFill>
              <a:latin typeface="Arial" panose="020B0604020202020204" pitchFamily="34" charset="0"/>
              <a:ea typeface="ヒラギノ角ゴ Pro W3"/>
              <a:cs typeface="ヒラギノ角ゴ Pro W3"/>
            </a:endParaRPr>
          </a:p>
        </p:txBody>
      </p:sp>
      <p:sp>
        <p:nvSpPr>
          <p:cNvPr id="19459" name="Text Box 1"/>
          <p:cNvSpPr txBox="1">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lgn="r" rtl="1">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Clr>
                <a:srgbClr val="000000"/>
              </a:buClr>
              <a:buFont typeface="Times New Roman" panose="02020603050405020304" pitchFamily="18" charset="0"/>
              <a:buNone/>
            </a:pPr>
            <a:fld id="{30C6D2B6-F655-4497-AA5C-6A33DB58C3BD}" type="slidenum">
              <a:rPr lang="en-PH" altLang="ar-IQ" smtClean="0">
                <a:solidFill>
                  <a:srgbClr val="000000"/>
                </a:solidFill>
                <a:latin typeface="Arial" panose="020B0604020202020204" pitchFamily="34" charset="0"/>
                <a:ea typeface="ヒラギノ角ゴ Pro W3"/>
                <a:cs typeface="ヒラギノ角ゴ Pro W3"/>
              </a:rPr>
              <a:pPr fontAlgn="base">
                <a:spcBef>
                  <a:spcPct val="0"/>
                </a:spcBef>
                <a:spcAft>
                  <a:spcPct val="0"/>
                </a:spcAft>
                <a:buClr>
                  <a:srgbClr val="000000"/>
                </a:buClr>
                <a:buFont typeface="Times New Roman" panose="02020603050405020304" pitchFamily="18" charset="0"/>
                <a:buNone/>
              </a:pPr>
              <a:t>1</a:t>
            </a:fld>
            <a:endParaRPr lang="en-PH" altLang="ar-IQ" smtClean="0">
              <a:solidFill>
                <a:srgbClr val="000000"/>
              </a:solidFill>
              <a:latin typeface="Arial" panose="020B0604020202020204" pitchFamily="34" charset="0"/>
              <a:ea typeface="ヒラギノ角ゴ Pro W3"/>
              <a:cs typeface="ヒラギノ角ゴ Pro W3"/>
            </a:endParaRPr>
          </a:p>
        </p:txBody>
      </p:sp>
      <p:sp>
        <p:nvSpPr>
          <p:cNvPr id="19460"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Clr>
                <a:srgbClr val="000000"/>
              </a:buClr>
              <a:buFont typeface="Times New Roman" panose="02020603050405020304" pitchFamily="18" charset="0"/>
              <a:buNone/>
            </a:pPr>
            <a:endParaRPr lang="en-US" altLang="ar-IQ" sz="2800" smtClean="0">
              <a:solidFill>
                <a:srgbClr val="FFFFFF"/>
              </a:solidFill>
              <a:latin typeface="Arial" panose="020B0604020202020204" pitchFamily="34" charset="0"/>
            </a:endParaRPr>
          </a:p>
        </p:txBody>
      </p:sp>
      <p:sp>
        <p:nvSpPr>
          <p:cNvPr id="19461" name="Text Box 3"/>
          <p:cNvSpPr>
            <a:spLocks noGrp="1" noChangeArrowheads="1"/>
          </p:cNvSpPr>
          <p:nvPr>
            <p:ph type="body"/>
          </p:nvPr>
        </p:nvSpPr>
        <p:spPr bwMode="auto">
          <a:xfrm>
            <a:off x="914400" y="4343400"/>
            <a:ext cx="5027613" cy="4208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ct val="0"/>
              </a:spcBef>
            </a:pPr>
            <a:endParaRPr lang="en-US" altLang="ar-IQ" smtClean="0">
              <a:latin typeface="Times New Roman" panose="02020603050405020304" pitchFamily="18" charset="0"/>
            </a:endParaRPr>
          </a:p>
        </p:txBody>
      </p:sp>
    </p:spTree>
    <p:extLst>
      <p:ext uri="{BB962C8B-B14F-4D97-AF65-F5344CB8AC3E}">
        <p14:creationId xmlns:p14="http://schemas.microsoft.com/office/powerpoint/2010/main" val="1736191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lgn="r" rtl="1"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rtl="1"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rtl="1" eaLnBrk="0" hangingPunct="0">
              <a:defRPr/>
            </a:lvl1pPr>
          </a:lstStyle>
          <a:p>
            <a:pPr>
              <a:defRPr/>
            </a:pPr>
            <a:fld id="{8AC80455-2041-4F73-80C3-E0721E0F9D43}" type="slidenum">
              <a:rPr lang="ar-SA"/>
              <a:pPr>
                <a:defRPr/>
              </a:pPr>
              <a:t>‹#›</a:t>
            </a:fld>
            <a:endParaRPr lang="en-US"/>
          </a:p>
        </p:txBody>
      </p:sp>
    </p:spTree>
    <p:extLst>
      <p:ext uri="{BB962C8B-B14F-4D97-AF65-F5344CB8AC3E}">
        <p14:creationId xmlns:p14="http://schemas.microsoft.com/office/powerpoint/2010/main" val="242987897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lgn="r" rtl="1"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rtl="1"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rtl="1" eaLnBrk="0" hangingPunct="0">
              <a:defRPr/>
            </a:lvl1pPr>
          </a:lstStyle>
          <a:p>
            <a:pPr>
              <a:defRPr/>
            </a:pPr>
            <a:fld id="{D2CCE62E-C76F-409E-B7D6-9556C66B8594}" type="slidenum">
              <a:rPr lang="ar-SA"/>
              <a:pPr>
                <a:defRPr/>
              </a:pPr>
              <a:t>‹#›</a:t>
            </a:fld>
            <a:endParaRPr lang="en-US"/>
          </a:p>
        </p:txBody>
      </p:sp>
    </p:spTree>
    <p:extLst>
      <p:ext uri="{BB962C8B-B14F-4D97-AF65-F5344CB8AC3E}">
        <p14:creationId xmlns:p14="http://schemas.microsoft.com/office/powerpoint/2010/main" val="19354663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0"/>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465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lgn="r" rtl="1"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rtl="1"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rtl="1" eaLnBrk="0" hangingPunct="0">
              <a:defRPr/>
            </a:lvl1pPr>
          </a:lstStyle>
          <a:p>
            <a:pPr>
              <a:defRPr/>
            </a:pPr>
            <a:fld id="{2136CE26-314C-4A4A-B524-345BE4F1FF0C}" type="slidenum">
              <a:rPr lang="ar-SA"/>
              <a:pPr>
                <a:defRPr/>
              </a:pPr>
              <a:t>‹#›</a:t>
            </a:fld>
            <a:endParaRPr lang="en-US"/>
          </a:p>
        </p:txBody>
      </p:sp>
    </p:spTree>
    <p:extLst>
      <p:ext uri="{BB962C8B-B14F-4D97-AF65-F5344CB8AC3E}">
        <p14:creationId xmlns:p14="http://schemas.microsoft.com/office/powerpoint/2010/main" val="118570417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8"/>
            <a:ext cx="103632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5BB55EFE-D6AE-4872-B758-FA7BB0E28515}" type="slidenum">
              <a:rPr lang="ar-SA"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2240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389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3"/>
            <a:ext cx="103632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2C4CF089-0975-45A2-8178-C96277993CD3}" type="slidenum">
              <a:rPr lang="ar-SA"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0630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solidFill>
                <a:srgbClr val="000000"/>
              </a:solidFill>
            </a:endParaRPr>
          </a:p>
        </p:txBody>
      </p:sp>
      <p:sp>
        <p:nvSpPr>
          <p:cNvPr id="6" name="عنصر نائب للتذييل 5"/>
          <p:cNvSpPr>
            <a:spLocks noGrp="1"/>
          </p:cNvSpPr>
          <p:nvPr>
            <p:ph type="ftr" sz="quarter" idx="11"/>
          </p:nvPr>
        </p:nvSpPr>
        <p:spPr/>
        <p:txBody>
          <a:body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p>
            <a:pPr>
              <a:defRPr/>
            </a:pPr>
            <a:fld id="{B05A4298-8900-4319-BC09-ED1431894E9B}" type="slidenum">
              <a:rPr lang="ar-SA"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3722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solidFill>
                <a:srgbClr val="000000"/>
              </a:solidFill>
            </a:endParaRPr>
          </a:p>
        </p:txBody>
      </p:sp>
      <p:sp>
        <p:nvSpPr>
          <p:cNvPr id="8" name="عنصر نائب للتذييل 7"/>
          <p:cNvSpPr>
            <a:spLocks noGrp="1"/>
          </p:cNvSpPr>
          <p:nvPr>
            <p:ph type="ftr" sz="quarter" idx="11"/>
          </p:nvPr>
        </p:nvSpPr>
        <p:spPr/>
        <p:txBody>
          <a:body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p>
            <a:pPr>
              <a:defRPr/>
            </a:pPr>
            <a:fld id="{4C9556B7-CAD8-46F7-9D26-2702D747982F}" type="slidenum">
              <a:rPr lang="ar-SA"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8101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solidFill>
                <a:srgbClr val="000000"/>
              </a:solidFill>
            </a:endParaRPr>
          </a:p>
        </p:txBody>
      </p:sp>
      <p:sp>
        <p:nvSpPr>
          <p:cNvPr id="4" name="عنصر نائب للتذييل 3"/>
          <p:cNvSpPr>
            <a:spLocks noGrp="1"/>
          </p:cNvSpPr>
          <p:nvPr>
            <p:ph type="ftr" sz="quarter" idx="11"/>
          </p:nvPr>
        </p:nvSpPr>
        <p:spPr/>
        <p:txBody>
          <a:body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p>
            <a:pPr>
              <a:defRPr/>
            </a:pPr>
            <a:fld id="{7BE968D1-526D-4601-98AA-F37323794389}" type="slidenum">
              <a:rPr lang="ar-SA"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8474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solidFill>
                <a:srgbClr val="000000"/>
              </a:solidFill>
            </a:endParaRPr>
          </a:p>
        </p:txBody>
      </p:sp>
      <p:sp>
        <p:nvSpPr>
          <p:cNvPr id="3" name="عنصر نائب للتذييل 2"/>
          <p:cNvSpPr>
            <a:spLocks noGrp="1"/>
          </p:cNvSpPr>
          <p:nvPr>
            <p:ph type="ftr" sz="quarter" idx="11"/>
          </p:nvPr>
        </p:nvSpPr>
        <p:spPr/>
        <p:txBody>
          <a:body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p>
            <a:pPr>
              <a:defRPr/>
            </a:pPr>
            <a:fld id="{F87C3FE8-53F2-4FCB-B25C-A83C031338B2}" type="slidenum">
              <a:rPr lang="ar-SA"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0363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2" y="273050"/>
            <a:ext cx="4011084"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solidFill>
                <a:srgbClr val="000000"/>
              </a:solidFill>
            </a:endParaRPr>
          </a:p>
        </p:txBody>
      </p:sp>
      <p:sp>
        <p:nvSpPr>
          <p:cNvPr id="6" name="عنصر نائب للتذييل 5"/>
          <p:cNvSpPr>
            <a:spLocks noGrp="1"/>
          </p:cNvSpPr>
          <p:nvPr>
            <p:ph type="ftr" sz="quarter" idx="11"/>
          </p:nvPr>
        </p:nvSpPr>
        <p:spPr/>
        <p:txBody>
          <a:body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p>
            <a:pPr>
              <a:defRPr/>
            </a:pPr>
            <a:fld id="{4A73D30B-4942-479F-8BD5-AC5A3682197A}" type="slidenum">
              <a:rPr lang="ar-SA"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720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lgn="r" rtl="1"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rtl="1"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rtl="1" eaLnBrk="0" hangingPunct="0">
              <a:defRPr/>
            </a:lvl1pPr>
          </a:lstStyle>
          <a:p>
            <a:pPr>
              <a:defRPr/>
            </a:pPr>
            <a:fld id="{98A15858-432E-4756-B108-73E4567AA766}" type="slidenum">
              <a:rPr lang="ar-SA"/>
              <a:pPr>
                <a:defRPr/>
              </a:pPr>
              <a:t>‹#›</a:t>
            </a:fld>
            <a:endParaRPr lang="en-US"/>
          </a:p>
        </p:txBody>
      </p:sp>
    </p:spTree>
    <p:extLst>
      <p:ext uri="{BB962C8B-B14F-4D97-AF65-F5344CB8AC3E}">
        <p14:creationId xmlns:p14="http://schemas.microsoft.com/office/powerpoint/2010/main" val="166667064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solidFill>
                <a:srgbClr val="000000"/>
              </a:solidFill>
            </a:endParaRPr>
          </a:p>
        </p:txBody>
      </p:sp>
      <p:sp>
        <p:nvSpPr>
          <p:cNvPr id="6" name="عنصر نائب للتذييل 5"/>
          <p:cNvSpPr>
            <a:spLocks noGrp="1"/>
          </p:cNvSpPr>
          <p:nvPr>
            <p:ph type="ftr" sz="quarter" idx="11"/>
          </p:nvPr>
        </p:nvSpPr>
        <p:spPr/>
        <p:txBody>
          <a:body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p>
            <a:pPr>
              <a:defRPr/>
            </a:pPr>
            <a:fld id="{356FF7E8-36D7-43CC-A3D3-832490CD0362}" type="slidenum">
              <a:rPr lang="ar-SA"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8527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7185834D-7806-4882-8598-3B639EBF22F8}" type="slidenum">
              <a:rPr lang="ar-SA"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2672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11785600" y="274641"/>
            <a:ext cx="36576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12800" y="274641"/>
            <a:ext cx="107696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90C72AB6-DC7C-41A6-99C3-0BB20226238D}" type="slidenum">
              <a:rPr lang="ar-SA"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1815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8"/>
            <a:ext cx="103632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5BB55EFE-D6AE-4872-B758-FA7BB0E28515}" type="slidenum">
              <a:rPr lang="ar-SA"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6992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4376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3"/>
            <a:ext cx="103632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2C4CF089-0975-45A2-8178-C96277993CD3}" type="slidenum">
              <a:rPr lang="ar-SA"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84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solidFill>
                <a:srgbClr val="000000"/>
              </a:solidFill>
            </a:endParaRPr>
          </a:p>
        </p:txBody>
      </p:sp>
      <p:sp>
        <p:nvSpPr>
          <p:cNvPr id="6" name="عنصر نائب للتذييل 5"/>
          <p:cNvSpPr>
            <a:spLocks noGrp="1"/>
          </p:cNvSpPr>
          <p:nvPr>
            <p:ph type="ftr" sz="quarter" idx="11"/>
          </p:nvPr>
        </p:nvSpPr>
        <p:spPr/>
        <p:txBody>
          <a:body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p>
            <a:pPr>
              <a:defRPr/>
            </a:pPr>
            <a:fld id="{B05A4298-8900-4319-BC09-ED1431894E9B}" type="slidenum">
              <a:rPr lang="ar-SA"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5503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solidFill>
                <a:srgbClr val="000000"/>
              </a:solidFill>
            </a:endParaRPr>
          </a:p>
        </p:txBody>
      </p:sp>
      <p:sp>
        <p:nvSpPr>
          <p:cNvPr id="8" name="عنصر نائب للتذييل 7"/>
          <p:cNvSpPr>
            <a:spLocks noGrp="1"/>
          </p:cNvSpPr>
          <p:nvPr>
            <p:ph type="ftr" sz="quarter" idx="11"/>
          </p:nvPr>
        </p:nvSpPr>
        <p:spPr/>
        <p:txBody>
          <a:body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p>
            <a:pPr>
              <a:defRPr/>
            </a:pPr>
            <a:fld id="{4C9556B7-CAD8-46F7-9D26-2702D747982F}" type="slidenum">
              <a:rPr lang="ar-SA"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873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solidFill>
                <a:srgbClr val="000000"/>
              </a:solidFill>
            </a:endParaRPr>
          </a:p>
        </p:txBody>
      </p:sp>
      <p:sp>
        <p:nvSpPr>
          <p:cNvPr id="4" name="عنصر نائب للتذييل 3"/>
          <p:cNvSpPr>
            <a:spLocks noGrp="1"/>
          </p:cNvSpPr>
          <p:nvPr>
            <p:ph type="ftr" sz="quarter" idx="11"/>
          </p:nvPr>
        </p:nvSpPr>
        <p:spPr/>
        <p:txBody>
          <a:body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p>
            <a:pPr>
              <a:defRPr/>
            </a:pPr>
            <a:fld id="{7BE968D1-526D-4601-98AA-F37323794389}" type="slidenum">
              <a:rPr lang="ar-SA"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1915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solidFill>
                <a:srgbClr val="000000"/>
              </a:solidFill>
            </a:endParaRPr>
          </a:p>
        </p:txBody>
      </p:sp>
      <p:sp>
        <p:nvSpPr>
          <p:cNvPr id="3" name="عنصر نائب للتذييل 2"/>
          <p:cNvSpPr>
            <a:spLocks noGrp="1"/>
          </p:cNvSpPr>
          <p:nvPr>
            <p:ph type="ftr" sz="quarter" idx="11"/>
          </p:nvPr>
        </p:nvSpPr>
        <p:spPr/>
        <p:txBody>
          <a:body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p>
            <a:pPr>
              <a:defRPr/>
            </a:pPr>
            <a:fld id="{F87C3FE8-53F2-4FCB-B25C-A83C031338B2}" type="slidenum">
              <a:rPr lang="ar-SA"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734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lgn="r" rtl="1"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rtl="1"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rtl="1" eaLnBrk="0" hangingPunct="0">
              <a:defRPr/>
            </a:lvl1pPr>
          </a:lstStyle>
          <a:p>
            <a:pPr>
              <a:defRPr/>
            </a:pPr>
            <a:fld id="{9C42BCD4-E483-4566-BFAC-CE8B0B9319AF}" type="slidenum">
              <a:rPr lang="ar-SA"/>
              <a:pPr>
                <a:defRPr/>
              </a:pPr>
              <a:t>‹#›</a:t>
            </a:fld>
            <a:endParaRPr lang="en-US"/>
          </a:p>
        </p:txBody>
      </p:sp>
    </p:spTree>
    <p:extLst>
      <p:ext uri="{BB962C8B-B14F-4D97-AF65-F5344CB8AC3E}">
        <p14:creationId xmlns:p14="http://schemas.microsoft.com/office/powerpoint/2010/main" val="3532339685"/>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2" y="273050"/>
            <a:ext cx="4011084"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solidFill>
                <a:srgbClr val="000000"/>
              </a:solidFill>
            </a:endParaRPr>
          </a:p>
        </p:txBody>
      </p:sp>
      <p:sp>
        <p:nvSpPr>
          <p:cNvPr id="6" name="عنصر نائب للتذييل 5"/>
          <p:cNvSpPr>
            <a:spLocks noGrp="1"/>
          </p:cNvSpPr>
          <p:nvPr>
            <p:ph type="ftr" sz="quarter" idx="11"/>
          </p:nvPr>
        </p:nvSpPr>
        <p:spPr/>
        <p:txBody>
          <a:body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p>
            <a:pPr>
              <a:defRPr/>
            </a:pPr>
            <a:fld id="{4A73D30B-4942-479F-8BD5-AC5A3682197A}" type="slidenum">
              <a:rPr lang="ar-SA"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152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solidFill>
                <a:srgbClr val="000000"/>
              </a:solidFill>
            </a:endParaRPr>
          </a:p>
        </p:txBody>
      </p:sp>
      <p:sp>
        <p:nvSpPr>
          <p:cNvPr id="6" name="عنصر نائب للتذييل 5"/>
          <p:cNvSpPr>
            <a:spLocks noGrp="1"/>
          </p:cNvSpPr>
          <p:nvPr>
            <p:ph type="ftr" sz="quarter" idx="11"/>
          </p:nvPr>
        </p:nvSpPr>
        <p:spPr/>
        <p:txBody>
          <a:body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p>
            <a:pPr>
              <a:defRPr/>
            </a:pPr>
            <a:fld id="{356FF7E8-36D7-43CC-A3D3-832490CD0362}" type="slidenum">
              <a:rPr lang="ar-SA"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383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7185834D-7806-4882-8598-3B639EBF22F8}" type="slidenum">
              <a:rPr lang="ar-SA"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2498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11785600" y="274641"/>
            <a:ext cx="36576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12800" y="274641"/>
            <a:ext cx="107696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90C72AB6-DC7C-41A6-99C3-0BB20226238D}" type="slidenum">
              <a:rPr lang="ar-SA"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7435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lgn="r" rtl="1"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rtl="1"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rtl="1" eaLnBrk="0" hangingPunct="0">
              <a:defRPr/>
            </a:lvl1pPr>
          </a:lstStyle>
          <a:p>
            <a:pPr>
              <a:defRPr/>
            </a:pPr>
            <a:fld id="{682624AE-4D75-44D8-8ADB-6BEDD84B641B}" type="slidenum">
              <a:rPr lang="ar-SA"/>
              <a:pPr>
                <a:defRPr/>
              </a:pPr>
              <a:t>‹#›</a:t>
            </a:fld>
            <a:endParaRPr lang="en-US"/>
          </a:p>
        </p:txBody>
      </p:sp>
    </p:spTree>
    <p:extLst>
      <p:ext uri="{BB962C8B-B14F-4D97-AF65-F5344CB8AC3E}">
        <p14:creationId xmlns:p14="http://schemas.microsoft.com/office/powerpoint/2010/main" val="51702391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375" y="1535113"/>
            <a:ext cx="53890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5" y="2174875"/>
            <a:ext cx="53890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lgn="r" rtl="1"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rtl="1"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rtl="1" eaLnBrk="0" hangingPunct="0">
              <a:defRPr/>
            </a:lvl1pPr>
          </a:lstStyle>
          <a:p>
            <a:pPr>
              <a:defRPr/>
            </a:pPr>
            <a:fld id="{C01155D4-BC10-41AA-88C3-FF27DBEE4565}" type="slidenum">
              <a:rPr lang="ar-SA"/>
              <a:pPr>
                <a:defRPr/>
              </a:pPr>
              <a:t>‹#›</a:t>
            </a:fld>
            <a:endParaRPr lang="en-US"/>
          </a:p>
        </p:txBody>
      </p:sp>
    </p:spTree>
    <p:extLst>
      <p:ext uri="{BB962C8B-B14F-4D97-AF65-F5344CB8AC3E}">
        <p14:creationId xmlns:p14="http://schemas.microsoft.com/office/powerpoint/2010/main" val="244294146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lgn="r" rtl="1"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rtl="1"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rtl="1" eaLnBrk="0" hangingPunct="0">
              <a:defRPr/>
            </a:lvl1pPr>
          </a:lstStyle>
          <a:p>
            <a:pPr>
              <a:defRPr/>
            </a:pPr>
            <a:fld id="{C0C40DCA-9C31-41C6-B619-4633A47CD7A0}" type="slidenum">
              <a:rPr lang="ar-SA"/>
              <a:pPr>
                <a:defRPr/>
              </a:pPr>
              <a:t>‹#›</a:t>
            </a:fld>
            <a:endParaRPr lang="en-US"/>
          </a:p>
        </p:txBody>
      </p:sp>
    </p:spTree>
    <p:extLst>
      <p:ext uri="{BB962C8B-B14F-4D97-AF65-F5344CB8AC3E}">
        <p14:creationId xmlns:p14="http://schemas.microsoft.com/office/powerpoint/2010/main" val="420149215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rtl="1"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rtl="1"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rtl="1" eaLnBrk="0" hangingPunct="0">
              <a:defRPr/>
            </a:lvl1pPr>
          </a:lstStyle>
          <a:p>
            <a:pPr>
              <a:defRPr/>
            </a:pPr>
            <a:fld id="{67EF7B6A-9E30-4390-9146-D3F031F0FB6D}" type="slidenum">
              <a:rPr lang="ar-SA"/>
              <a:pPr>
                <a:defRPr/>
              </a:pPr>
              <a:t>‹#›</a:t>
            </a:fld>
            <a:endParaRPr lang="en-US"/>
          </a:p>
        </p:txBody>
      </p:sp>
    </p:spTree>
    <p:extLst>
      <p:ext uri="{BB962C8B-B14F-4D97-AF65-F5344CB8AC3E}">
        <p14:creationId xmlns:p14="http://schemas.microsoft.com/office/powerpoint/2010/main" val="301363170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5"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r" rtl="1"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rtl="1"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rtl="1" eaLnBrk="0" hangingPunct="0">
              <a:defRPr/>
            </a:lvl1pPr>
          </a:lstStyle>
          <a:p>
            <a:pPr>
              <a:defRPr/>
            </a:pPr>
            <a:fld id="{32D09B33-A7D0-4FFA-A439-22D413F9B7FB}" type="slidenum">
              <a:rPr lang="ar-SA"/>
              <a:pPr>
                <a:defRPr/>
              </a:pPr>
              <a:t>‹#›</a:t>
            </a:fld>
            <a:endParaRPr lang="en-US"/>
          </a:p>
        </p:txBody>
      </p:sp>
    </p:spTree>
    <p:extLst>
      <p:ext uri="{BB962C8B-B14F-4D97-AF65-F5344CB8AC3E}">
        <p14:creationId xmlns:p14="http://schemas.microsoft.com/office/powerpoint/2010/main" val="361674690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ar-S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r" rtl="1"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rtl="1"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rtl="1" eaLnBrk="0" hangingPunct="0">
              <a:defRPr/>
            </a:lvl1pPr>
          </a:lstStyle>
          <a:p>
            <a:pPr>
              <a:defRPr/>
            </a:pPr>
            <a:fld id="{76AFE3C3-53D7-4167-9432-5FCE5FBF8FC9}" type="slidenum">
              <a:rPr lang="ar-SA"/>
              <a:pPr>
                <a:defRPr/>
              </a:pPr>
              <a:t>‹#›</a:t>
            </a:fld>
            <a:endParaRPr lang="en-US"/>
          </a:p>
        </p:txBody>
      </p:sp>
    </p:spTree>
    <p:extLst>
      <p:ext uri="{BB962C8B-B14F-4D97-AF65-F5344CB8AC3E}">
        <p14:creationId xmlns:p14="http://schemas.microsoft.com/office/powerpoint/2010/main" val="330919043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auto" hangingPunct="1">
              <a:spcBef>
                <a:spcPts val="0"/>
              </a:spcBef>
              <a:spcAft>
                <a:spcPts val="0"/>
              </a:spcAft>
              <a:defRPr sz="1400">
                <a:solidFill>
                  <a:srgbClr val="000000"/>
                </a:solidFill>
                <a:latin typeface="Arial"/>
                <a:cs typeface="Arial"/>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fontAlgn="auto" hangingPunct="1">
              <a:spcBef>
                <a:spcPts val="0"/>
              </a:spcBef>
              <a:spcAft>
                <a:spcPts val="0"/>
              </a:spcAft>
              <a:defRPr sz="1400">
                <a:solidFill>
                  <a:srgbClr val="000000"/>
                </a:solidFill>
                <a:latin typeface="Arial"/>
                <a:cs typeface="Arial"/>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400">
                <a:solidFill>
                  <a:srgbClr val="000000"/>
                </a:solidFill>
              </a:defRPr>
            </a:lvl1pPr>
          </a:lstStyle>
          <a:p>
            <a:pPr fontAlgn="base">
              <a:spcBef>
                <a:spcPct val="0"/>
              </a:spcBef>
              <a:spcAft>
                <a:spcPct val="0"/>
              </a:spcAft>
              <a:defRPr/>
            </a:pPr>
            <a:fld id="{3A1D8ACE-F9CD-4D14-B16E-FF042B594D62}" type="slidenum">
              <a:rPr lang="ar-SA"/>
              <a:pPr fontAlgn="base">
                <a:spcBef>
                  <a:spcPct val="0"/>
                </a:spcBef>
                <a:spcAft>
                  <a:spcPct val="0"/>
                </a:spcAft>
                <a:defRPr/>
              </a:pPr>
              <a:t>‹#›</a:t>
            </a:fld>
            <a:endParaRPr lang="en-US"/>
          </a:p>
        </p:txBody>
      </p:sp>
    </p:spTree>
    <p:extLst>
      <p:ext uri="{BB962C8B-B14F-4D97-AF65-F5344CB8AC3E}">
        <p14:creationId xmlns:p14="http://schemas.microsoft.com/office/powerpoint/2010/main" val="4185033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09600" y="1600203"/>
            <a:ext cx="109728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737600" y="6356353"/>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endParaRPr lang="en-US"/>
          </a:p>
        </p:txBody>
      </p:sp>
      <p:sp>
        <p:nvSpPr>
          <p:cNvPr id="5" name="عنصر نائب للتذييل 4"/>
          <p:cNvSpPr>
            <a:spLocks noGrp="1"/>
          </p:cNvSpPr>
          <p:nvPr>
            <p:ph type="ftr" sz="quarter" idx="3"/>
          </p:nvPr>
        </p:nvSpPr>
        <p:spPr>
          <a:xfrm>
            <a:off x="4165600" y="6356353"/>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en-US"/>
          </a:p>
        </p:txBody>
      </p:sp>
      <p:sp>
        <p:nvSpPr>
          <p:cNvPr id="6" name="عنصر نائب لرقم الشريحة 5"/>
          <p:cNvSpPr>
            <a:spLocks noGrp="1"/>
          </p:cNvSpPr>
          <p:nvPr>
            <p:ph type="sldNum" sz="quarter" idx="4"/>
          </p:nvPr>
        </p:nvSpPr>
        <p:spPr>
          <a:xfrm>
            <a:off x="609600" y="6356353"/>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3A1D8ACE-F9CD-4D14-B16E-FF042B594D62}" type="slidenum">
              <a:rPr lang="ar-SA" smtClean="0"/>
              <a:pPr fontAlgn="base">
                <a:spcBef>
                  <a:spcPct val="0"/>
                </a:spcBef>
                <a:spcAft>
                  <a:spcPct val="0"/>
                </a:spcAft>
                <a:defRPr/>
              </a:pPr>
              <a:t>‹#›</a:t>
            </a:fld>
            <a:endParaRPr lang="en-US"/>
          </a:p>
        </p:txBody>
      </p:sp>
    </p:spTree>
    <p:extLst>
      <p:ext uri="{BB962C8B-B14F-4D97-AF65-F5344CB8AC3E}">
        <p14:creationId xmlns:p14="http://schemas.microsoft.com/office/powerpoint/2010/main" val="33408006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09600" y="1600203"/>
            <a:ext cx="109728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737600" y="6356353"/>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endParaRPr lang="en-US">
              <a:solidFill>
                <a:prstClr val="black">
                  <a:tint val="75000"/>
                </a:prstClr>
              </a:solidFill>
            </a:endParaRPr>
          </a:p>
        </p:txBody>
      </p:sp>
      <p:sp>
        <p:nvSpPr>
          <p:cNvPr id="5" name="عنصر نائب للتذييل 4"/>
          <p:cNvSpPr>
            <a:spLocks noGrp="1"/>
          </p:cNvSpPr>
          <p:nvPr>
            <p:ph type="ftr" sz="quarter" idx="3"/>
          </p:nvPr>
        </p:nvSpPr>
        <p:spPr>
          <a:xfrm>
            <a:off x="4165600" y="6356353"/>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09600" y="6356353"/>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3A1D8ACE-F9CD-4D14-B16E-FF042B594D62}" type="slidenum">
              <a:rPr lang="ar-SA" smtClean="0">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15721800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3"/>
          <p:cNvSpPr>
            <a:spLocks noChangeArrowheads="1"/>
          </p:cNvSpPr>
          <p:nvPr/>
        </p:nvSpPr>
        <p:spPr bwMode="auto">
          <a:xfrm>
            <a:off x="9020176" y="6084888"/>
            <a:ext cx="434975" cy="577850"/>
          </a:xfrm>
          <a:prstGeom prst="ellipse">
            <a:avLst/>
          </a:prstGeom>
          <a:solidFill>
            <a:srgbClr val="6699CC"/>
          </a:solidFill>
          <a:ln w="38160">
            <a:solidFill>
              <a:srgbClr val="FFFFFF"/>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FontTx/>
              <a:buNone/>
            </a:pPr>
            <a:endParaRPr lang="en-US" altLang="ar-IQ" sz="2800">
              <a:solidFill>
                <a:srgbClr val="FFFFFF"/>
              </a:solidFill>
            </a:endParaRPr>
          </a:p>
        </p:txBody>
      </p:sp>
      <p:sp>
        <p:nvSpPr>
          <p:cNvPr id="18435" name="AutoShape 4"/>
          <p:cNvSpPr>
            <a:spLocks noChangeArrowheads="1"/>
          </p:cNvSpPr>
          <p:nvPr/>
        </p:nvSpPr>
        <p:spPr bwMode="auto">
          <a:xfrm>
            <a:off x="9067800" y="6172200"/>
            <a:ext cx="342900" cy="228600"/>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FontTx/>
              <a:buNone/>
            </a:pPr>
            <a:endParaRPr lang="en-US" altLang="ar-IQ" sz="2800">
              <a:solidFill>
                <a:srgbClr val="FFFFFF"/>
              </a:solidFill>
            </a:endParaRPr>
          </a:p>
        </p:txBody>
      </p:sp>
      <p:sp>
        <p:nvSpPr>
          <p:cNvPr id="18436" name="Rectangle 5"/>
          <p:cNvSpPr>
            <a:spLocks noChangeArrowheads="1"/>
          </p:cNvSpPr>
          <p:nvPr/>
        </p:nvSpPr>
        <p:spPr bwMode="auto">
          <a:xfrm>
            <a:off x="9124951" y="6400800"/>
            <a:ext cx="85725" cy="9525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FontTx/>
              <a:buNone/>
            </a:pPr>
            <a:endParaRPr lang="en-US" altLang="ar-IQ" sz="2800">
              <a:solidFill>
                <a:srgbClr val="FFFFFF"/>
              </a:solidFill>
            </a:endParaRPr>
          </a:p>
        </p:txBody>
      </p:sp>
      <p:sp>
        <p:nvSpPr>
          <p:cNvPr id="18437" name="Rectangle 6"/>
          <p:cNvSpPr>
            <a:spLocks noChangeArrowheads="1"/>
          </p:cNvSpPr>
          <p:nvPr/>
        </p:nvSpPr>
        <p:spPr bwMode="auto">
          <a:xfrm>
            <a:off x="9267826" y="6400800"/>
            <a:ext cx="85725" cy="9525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
                <a:srgbClr val="000000"/>
              </a:buClr>
              <a:buFontTx/>
              <a:buNone/>
            </a:pPr>
            <a:endParaRPr lang="en-US" altLang="ar-IQ" sz="2800">
              <a:solidFill>
                <a:srgbClr val="FFFFFF"/>
              </a:solidFill>
            </a:endParaRPr>
          </a:p>
        </p:txBody>
      </p:sp>
      <p:sp>
        <p:nvSpPr>
          <p:cNvPr id="18438" name="Text Box 7"/>
          <p:cNvSpPr txBox="1">
            <a:spLocks noChangeArrowheads="1"/>
          </p:cNvSpPr>
          <p:nvPr/>
        </p:nvSpPr>
        <p:spPr bwMode="auto">
          <a:xfrm>
            <a:off x="7067550" y="6496050"/>
            <a:ext cx="13716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gn="r" rtl="1">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cs typeface="Arial" panose="020B0604020202020204" pitchFamily="34" charset="0"/>
              </a:defRPr>
            </a:lvl9pPr>
          </a:lstStyle>
          <a:p>
            <a:pPr fontAlgn="base">
              <a:spcBef>
                <a:spcPts val="625"/>
              </a:spcBef>
              <a:spcAft>
                <a:spcPct val="0"/>
              </a:spcAft>
              <a:buClr>
                <a:srgbClr val="000000"/>
              </a:buClr>
              <a:buNone/>
            </a:pPr>
            <a:r>
              <a:rPr lang="en-US" altLang="ar-IQ" sz="1000" u="sng">
                <a:solidFill>
                  <a:srgbClr val="7030A0"/>
                </a:solidFill>
                <a:latin typeface="Calibri" panose="020F0502020204030204" pitchFamily="34" charset="0"/>
                <a:ea typeface="ヒラギノ角ゴ Pro W3"/>
                <a:cs typeface="Ali_K_Samik" pitchFamily="2" charset="-78"/>
              </a:rPr>
              <a:t>Sangar.Hussein@su.edu.krd</a:t>
            </a:r>
          </a:p>
        </p:txBody>
      </p:sp>
      <p:sp>
        <p:nvSpPr>
          <p:cNvPr id="14" name="Rectangle 1"/>
          <p:cNvSpPr>
            <a:spLocks noChangeArrowheads="1"/>
          </p:cNvSpPr>
          <p:nvPr/>
        </p:nvSpPr>
        <p:spPr bwMode="auto">
          <a:xfrm>
            <a:off x="0" y="98031"/>
            <a:ext cx="12192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rtl="1" fontAlgn="base">
              <a:spcBef>
                <a:spcPct val="0"/>
              </a:spcBef>
              <a:spcAft>
                <a:spcPct val="0"/>
              </a:spcAft>
              <a:defRPr/>
            </a:pPr>
            <a:r>
              <a:rPr lang="ar-IQ" altLang="ar-IQ" sz="2400" dirty="0">
                <a:ln w="12700">
                  <a:solidFill>
                    <a:srgbClr val="000000">
                      <a:satMod val="155000"/>
                    </a:srgbClr>
                  </a:solidFill>
                  <a:prstDash val="solid"/>
                </a:ln>
                <a:solidFill>
                  <a:srgbClr val="FFFFFF"/>
                </a:solidFill>
                <a:latin typeface="Calibri" pitchFamily="34" charset="0"/>
                <a:cs typeface="Ali-A-Samik" pitchFamily="2" charset="-78"/>
              </a:rPr>
              <a:t>جامعة صلاح الدين</a:t>
            </a:r>
          </a:p>
          <a:p>
            <a:pPr algn="r" rtl="1" fontAlgn="base">
              <a:spcBef>
                <a:spcPct val="0"/>
              </a:spcBef>
              <a:spcAft>
                <a:spcPct val="0"/>
              </a:spcAft>
              <a:defRPr/>
            </a:pPr>
            <a:r>
              <a:rPr lang="ar-IQ" altLang="ar-IQ" sz="2400" dirty="0">
                <a:ln w="12700">
                  <a:solidFill>
                    <a:srgbClr val="000000">
                      <a:satMod val="155000"/>
                    </a:srgbClr>
                  </a:solidFill>
                  <a:prstDash val="solid"/>
                </a:ln>
                <a:solidFill>
                  <a:srgbClr val="FFFFFF"/>
                </a:solidFill>
                <a:latin typeface="Calibri" pitchFamily="34" charset="0"/>
                <a:cs typeface="Ali-A-Samik" pitchFamily="2" charset="-78"/>
              </a:rPr>
              <a:t>كلية التربية/ </a:t>
            </a:r>
            <a:r>
              <a:rPr lang="ar-IQ" altLang="ar-IQ" sz="2400" dirty="0" err="1">
                <a:ln w="12700">
                  <a:solidFill>
                    <a:srgbClr val="000000">
                      <a:satMod val="155000"/>
                    </a:srgbClr>
                  </a:solidFill>
                  <a:prstDash val="solid"/>
                </a:ln>
                <a:solidFill>
                  <a:srgbClr val="FFFFFF"/>
                </a:solidFill>
                <a:latin typeface="Calibri" pitchFamily="34" charset="0"/>
                <a:cs typeface="Ali-A-Samik" pitchFamily="2" charset="-78"/>
              </a:rPr>
              <a:t>شقلاوة</a:t>
            </a:r>
            <a:endParaRPr lang="ar-IQ" altLang="ar-IQ" sz="2400" dirty="0">
              <a:ln w="12700">
                <a:solidFill>
                  <a:srgbClr val="000000">
                    <a:satMod val="155000"/>
                  </a:srgbClr>
                </a:solidFill>
                <a:prstDash val="solid"/>
              </a:ln>
              <a:solidFill>
                <a:srgbClr val="FFFFFF"/>
              </a:solidFill>
              <a:latin typeface="Calibri" pitchFamily="34" charset="0"/>
              <a:cs typeface="Ali-A-Samik" pitchFamily="2" charset="-78"/>
            </a:endParaRPr>
          </a:p>
          <a:p>
            <a:pPr algn="r" rtl="1" fontAlgn="base">
              <a:spcBef>
                <a:spcPct val="0"/>
              </a:spcBef>
              <a:spcAft>
                <a:spcPct val="0"/>
              </a:spcAft>
              <a:defRPr/>
            </a:pPr>
            <a:r>
              <a:rPr lang="ar-IQ" altLang="ar-IQ" sz="2400" dirty="0">
                <a:ln w="12700">
                  <a:solidFill>
                    <a:srgbClr val="000000">
                      <a:satMod val="155000"/>
                    </a:srgbClr>
                  </a:solidFill>
                  <a:prstDash val="solid"/>
                </a:ln>
                <a:solidFill>
                  <a:srgbClr val="FFFFFF"/>
                </a:solidFill>
                <a:latin typeface="Calibri" pitchFamily="34" charset="0"/>
                <a:cs typeface="Ali-A-Samik" pitchFamily="2" charset="-78"/>
              </a:rPr>
              <a:t>قسم اللغة العربية/ المرحلة </a:t>
            </a:r>
            <a:r>
              <a:rPr lang="ar-IQ" altLang="ar-IQ" sz="2400" dirty="0" smtClean="0">
                <a:ln w="12700">
                  <a:solidFill>
                    <a:srgbClr val="000000">
                      <a:satMod val="155000"/>
                    </a:srgbClr>
                  </a:solidFill>
                  <a:prstDash val="solid"/>
                </a:ln>
                <a:solidFill>
                  <a:srgbClr val="FFFFFF"/>
                </a:solidFill>
                <a:latin typeface="Calibri" pitchFamily="34" charset="0"/>
                <a:cs typeface="Ali-A-Samik" pitchFamily="2" charset="-78"/>
              </a:rPr>
              <a:t>الثالثة</a:t>
            </a:r>
            <a:endParaRPr lang="ar-IQ" altLang="ar-IQ" sz="2400" dirty="0">
              <a:ln w="12700">
                <a:solidFill>
                  <a:srgbClr val="000000">
                    <a:satMod val="155000"/>
                  </a:srgbClr>
                </a:solidFill>
                <a:prstDash val="solid"/>
              </a:ln>
              <a:solidFill>
                <a:srgbClr val="FFFFFF"/>
              </a:solidFill>
              <a:latin typeface="Calibri" pitchFamily="34" charset="0"/>
              <a:cs typeface="Ali-A-Samik" pitchFamily="2" charset="-78"/>
            </a:endParaRPr>
          </a:p>
          <a:p>
            <a:pPr algn="r" rtl="1" fontAlgn="base">
              <a:spcBef>
                <a:spcPct val="0"/>
              </a:spcBef>
              <a:spcAft>
                <a:spcPct val="0"/>
              </a:spcAft>
              <a:defRPr/>
            </a:pPr>
            <a:r>
              <a:rPr lang="ar-IQ" altLang="ar-IQ" sz="2400" dirty="0">
                <a:ln w="12700">
                  <a:solidFill>
                    <a:srgbClr val="000000">
                      <a:satMod val="155000"/>
                    </a:srgbClr>
                  </a:solidFill>
                  <a:prstDash val="solid"/>
                </a:ln>
                <a:solidFill>
                  <a:srgbClr val="FFFFFF"/>
                </a:solidFill>
                <a:latin typeface="Calibri" pitchFamily="34" charset="0"/>
                <a:cs typeface="Ali-A-Samik" pitchFamily="2" charset="-78"/>
              </a:rPr>
              <a:t>المادة: </a:t>
            </a:r>
            <a:r>
              <a:rPr lang="ar-IQ" altLang="ar-IQ" sz="2400" dirty="0" smtClean="0">
                <a:ln w="12700">
                  <a:solidFill>
                    <a:srgbClr val="000000">
                      <a:satMod val="155000"/>
                    </a:srgbClr>
                  </a:solidFill>
                  <a:prstDash val="solid"/>
                </a:ln>
                <a:solidFill>
                  <a:srgbClr val="FFFFFF"/>
                </a:solidFill>
                <a:latin typeface="Calibri" pitchFamily="34" charset="0"/>
                <a:cs typeface="Ali-A-Samik" pitchFamily="2" charset="-78"/>
              </a:rPr>
              <a:t>علم المعاني في البلاغة العربية</a:t>
            </a:r>
            <a:endParaRPr lang="ar-IQ" altLang="ar-IQ" sz="2400" dirty="0">
              <a:ln w="12700">
                <a:solidFill>
                  <a:srgbClr val="000000">
                    <a:satMod val="155000"/>
                  </a:srgbClr>
                </a:solidFill>
                <a:prstDash val="solid"/>
              </a:ln>
              <a:solidFill>
                <a:srgbClr val="FFFFFF"/>
              </a:solidFill>
              <a:latin typeface="Calibri" pitchFamily="34" charset="0"/>
              <a:cs typeface="Ali-A-Samik" pitchFamily="2" charset="-78"/>
            </a:endParaRPr>
          </a:p>
          <a:p>
            <a:pPr algn="r" rtl="1" fontAlgn="base">
              <a:spcBef>
                <a:spcPct val="0"/>
              </a:spcBef>
              <a:spcAft>
                <a:spcPct val="0"/>
              </a:spcAft>
              <a:defRPr/>
            </a:pPr>
            <a:endParaRPr lang="ar-IQ" altLang="ar-IQ" sz="2800" dirty="0">
              <a:solidFill>
                <a:srgbClr val="7030A0"/>
              </a:solidFill>
              <a:latin typeface="Calibri" pitchFamily="34" charset="0"/>
              <a:ea typeface="Calibri" pitchFamily="34" charset="0"/>
              <a:cs typeface="Ali_K_Samik" pitchFamily="2" charset="-78"/>
            </a:endParaRPr>
          </a:p>
          <a:p>
            <a:pPr algn="ctr" rtl="1" fontAlgn="base">
              <a:spcBef>
                <a:spcPct val="0"/>
              </a:spcBef>
              <a:spcAft>
                <a:spcPct val="0"/>
              </a:spcAft>
              <a:defRPr/>
            </a:pPr>
            <a:r>
              <a:rPr lang="ar-IQ" altLang="ar-IQ" sz="5400" dirty="0" smtClean="0">
                <a:ln w="12700">
                  <a:solidFill>
                    <a:srgbClr val="000000">
                      <a:satMod val="155000"/>
                    </a:srgbClr>
                  </a:solidFill>
                  <a:prstDash val="solid"/>
                </a:ln>
                <a:solidFill>
                  <a:srgbClr val="FF0000"/>
                </a:solidFill>
                <a:latin typeface="Calibri" pitchFamily="34" charset="0"/>
                <a:ea typeface="Calibri" pitchFamily="34" charset="0"/>
                <a:cs typeface="Ali-A-Samik" pitchFamily="2" charset="-78"/>
              </a:rPr>
              <a:t>محاضرات في علم المعاني</a:t>
            </a:r>
          </a:p>
          <a:p>
            <a:pPr algn="ctr" rtl="1" fontAlgn="base">
              <a:spcBef>
                <a:spcPct val="0"/>
              </a:spcBef>
              <a:spcAft>
                <a:spcPct val="0"/>
              </a:spcAft>
              <a:defRPr/>
            </a:pPr>
            <a:endParaRPr lang="ar-IQ" altLang="ar-IQ" sz="5400" dirty="0" smtClean="0">
              <a:ln w="12700">
                <a:solidFill>
                  <a:srgbClr val="000000">
                    <a:satMod val="155000"/>
                  </a:srgbClr>
                </a:solidFill>
                <a:prstDash val="solid"/>
              </a:ln>
              <a:solidFill>
                <a:srgbClr val="FF0000"/>
              </a:solidFill>
              <a:latin typeface="Calibri" pitchFamily="34" charset="0"/>
              <a:ea typeface="Calibri" pitchFamily="34" charset="0"/>
              <a:cs typeface="Ali-A-Samik" pitchFamily="2" charset="-78"/>
            </a:endParaRPr>
          </a:p>
          <a:p>
            <a:pPr algn="ctr" rtl="1" fontAlgn="base">
              <a:spcBef>
                <a:spcPct val="0"/>
              </a:spcBef>
              <a:spcAft>
                <a:spcPct val="0"/>
              </a:spcAft>
              <a:defRPr/>
            </a:pPr>
            <a:r>
              <a:rPr lang="ar-IQ" altLang="ar-IQ" sz="2800" dirty="0" smtClean="0">
                <a:ln w="12700">
                  <a:solidFill>
                    <a:srgbClr val="000000">
                      <a:satMod val="155000"/>
                    </a:srgbClr>
                  </a:solidFill>
                  <a:prstDash val="solid"/>
                </a:ln>
                <a:solidFill>
                  <a:srgbClr val="FF0000"/>
                </a:solidFill>
                <a:latin typeface="Calibri" pitchFamily="34" charset="0"/>
                <a:ea typeface="Calibri" pitchFamily="34" charset="0"/>
                <a:cs typeface="Ali-A-Samik" pitchFamily="2" charset="-78"/>
              </a:rPr>
              <a:t>(</a:t>
            </a:r>
            <a:r>
              <a:rPr lang="ar-IQ" altLang="ar-IQ" sz="2800" smtClean="0">
                <a:ln w="12700">
                  <a:solidFill>
                    <a:srgbClr val="000000">
                      <a:satMod val="155000"/>
                    </a:srgbClr>
                  </a:solidFill>
                  <a:prstDash val="solid"/>
                </a:ln>
                <a:solidFill>
                  <a:srgbClr val="FF0000"/>
                </a:solidFill>
                <a:latin typeface="Calibri" pitchFamily="34" charset="0"/>
                <a:ea typeface="Calibri" pitchFamily="34" charset="0"/>
                <a:cs typeface="Ali-A-Samik" pitchFamily="2" charset="-78"/>
              </a:rPr>
              <a:t>المرحلة الثالثة/ الكورس </a:t>
            </a:r>
            <a:r>
              <a:rPr lang="ar-IQ" altLang="ar-IQ" sz="2800" dirty="0" smtClean="0">
                <a:ln w="12700">
                  <a:solidFill>
                    <a:srgbClr val="000000">
                      <a:satMod val="155000"/>
                    </a:srgbClr>
                  </a:solidFill>
                  <a:prstDash val="solid"/>
                </a:ln>
                <a:solidFill>
                  <a:srgbClr val="FF0000"/>
                </a:solidFill>
                <a:latin typeface="Calibri" pitchFamily="34" charset="0"/>
                <a:ea typeface="Calibri" pitchFamily="34" charset="0"/>
                <a:cs typeface="Ali-A-Samik" pitchFamily="2" charset="-78"/>
              </a:rPr>
              <a:t>الأول)</a:t>
            </a:r>
          </a:p>
          <a:p>
            <a:pPr algn="ctr" rtl="1" fontAlgn="base">
              <a:spcBef>
                <a:spcPct val="0"/>
              </a:spcBef>
              <a:spcAft>
                <a:spcPct val="0"/>
              </a:spcAft>
              <a:defRPr/>
            </a:pPr>
            <a:endParaRPr lang="ar-IQ" altLang="ar-IQ" sz="1200" dirty="0">
              <a:solidFill>
                <a:srgbClr val="000000"/>
              </a:solidFill>
              <a:latin typeface="Calibri" pitchFamily="34" charset="0"/>
              <a:ea typeface="Calibri" pitchFamily="34" charset="0"/>
              <a:cs typeface="Ali_K_Samik" pitchFamily="2" charset="-78"/>
            </a:endParaRPr>
          </a:p>
          <a:p>
            <a:pPr algn="ctr" rtl="1" fontAlgn="base">
              <a:spcBef>
                <a:spcPct val="0"/>
              </a:spcBef>
              <a:spcAft>
                <a:spcPct val="0"/>
              </a:spcAft>
              <a:defRPr/>
            </a:pPr>
            <a:r>
              <a:rPr lang="ar-IQ" altLang="ar-IQ" sz="3200" dirty="0" smtClean="0">
                <a:ln w="1905"/>
                <a:solidFill>
                  <a:srgbClr val="000000"/>
                </a:solidFill>
                <a:effectLst>
                  <a:innerShdw blurRad="69850" dist="43180" dir="5400000">
                    <a:srgbClr val="000000">
                      <a:alpha val="65000"/>
                    </a:srgbClr>
                  </a:innerShdw>
                </a:effectLst>
                <a:latin typeface="Calibri" pitchFamily="34" charset="0"/>
                <a:cs typeface="Ali-A-Samik" pitchFamily="2" charset="-78"/>
              </a:rPr>
              <a:t>م</a:t>
            </a:r>
            <a:r>
              <a:rPr lang="ar-IQ" altLang="ar-IQ" sz="3200" dirty="0" smtClean="0">
                <a:ln w="1905"/>
                <a:solidFill>
                  <a:srgbClr val="000000"/>
                </a:solidFill>
                <a:effectLst>
                  <a:innerShdw blurRad="69850" dist="43180" dir="5400000">
                    <a:srgbClr val="000000">
                      <a:alpha val="65000"/>
                    </a:srgbClr>
                  </a:innerShdw>
                </a:effectLst>
                <a:latin typeface="Calibri" pitchFamily="34" charset="0"/>
                <a:cs typeface="Ali-A-Samik" pitchFamily="2" charset="-78"/>
              </a:rPr>
              <a:t>. م</a:t>
            </a:r>
            <a:r>
              <a:rPr lang="ar-IQ" altLang="ar-IQ" sz="3200" dirty="0" smtClean="0">
                <a:ln w="1905"/>
                <a:solidFill>
                  <a:srgbClr val="000000"/>
                </a:solidFill>
                <a:effectLst>
                  <a:innerShdw blurRad="69850" dist="43180" dir="5400000">
                    <a:srgbClr val="000000">
                      <a:alpha val="65000"/>
                    </a:srgbClr>
                  </a:innerShdw>
                </a:effectLst>
                <a:latin typeface="Calibri" pitchFamily="34" charset="0"/>
                <a:cs typeface="Ali-A-Samik" pitchFamily="2" charset="-78"/>
              </a:rPr>
              <a:t>:</a:t>
            </a:r>
            <a:r>
              <a:rPr lang="ar-IQ" altLang="ar-IQ" sz="3200" dirty="0">
                <a:ln w="1905"/>
                <a:solidFill>
                  <a:srgbClr val="000000"/>
                </a:solidFill>
                <a:effectLst>
                  <a:innerShdw blurRad="69850" dist="43180" dir="5400000">
                    <a:srgbClr val="000000">
                      <a:alpha val="65000"/>
                    </a:srgbClr>
                  </a:innerShdw>
                </a:effectLst>
                <a:latin typeface="Calibri" pitchFamily="34" charset="0"/>
                <a:cs typeface="Ali_K_Samik" pitchFamily="2" charset="-78"/>
              </a:rPr>
              <a:t> </a:t>
            </a:r>
            <a:r>
              <a:rPr lang="ar-IQ" altLang="ar-IQ" sz="3200" dirty="0" smtClean="0">
                <a:ln w="1905"/>
                <a:solidFill>
                  <a:srgbClr val="000000"/>
                </a:solidFill>
                <a:effectLst>
                  <a:innerShdw blurRad="69850" dist="43180" dir="5400000">
                    <a:srgbClr val="000000">
                      <a:alpha val="65000"/>
                    </a:srgbClr>
                  </a:innerShdw>
                </a:effectLst>
                <a:latin typeface="Calibri" pitchFamily="34" charset="0"/>
                <a:cs typeface="Ali-A-Samik" pitchFamily="2" charset="-78"/>
              </a:rPr>
              <a:t>طارق </a:t>
            </a:r>
            <a:r>
              <a:rPr lang="ar-IQ" altLang="ar-IQ" sz="3200" dirty="0">
                <a:ln w="1905"/>
                <a:solidFill>
                  <a:srgbClr val="000000"/>
                </a:solidFill>
                <a:effectLst>
                  <a:innerShdw blurRad="69850" dist="43180" dir="5400000">
                    <a:srgbClr val="000000">
                      <a:alpha val="65000"/>
                    </a:srgbClr>
                  </a:innerShdw>
                </a:effectLst>
                <a:latin typeface="Calibri" pitchFamily="34" charset="0"/>
                <a:cs typeface="Ali-A-Samik" pitchFamily="2" charset="-78"/>
              </a:rPr>
              <a:t>طاهر عبد </a:t>
            </a:r>
            <a:r>
              <a:rPr lang="ar-IQ" altLang="ar-IQ" sz="3200" dirty="0" smtClean="0">
                <a:ln w="1905"/>
                <a:solidFill>
                  <a:srgbClr val="000000"/>
                </a:solidFill>
                <a:effectLst>
                  <a:innerShdw blurRad="69850" dist="43180" dir="5400000">
                    <a:srgbClr val="000000">
                      <a:alpha val="65000"/>
                    </a:srgbClr>
                  </a:innerShdw>
                </a:effectLst>
                <a:latin typeface="Calibri" pitchFamily="34" charset="0"/>
                <a:cs typeface="Ali-A-Samik" pitchFamily="2" charset="-78"/>
              </a:rPr>
              <a:t>الله</a:t>
            </a:r>
          </a:p>
          <a:p>
            <a:pPr algn="ctr" rtl="1" fontAlgn="base">
              <a:spcBef>
                <a:spcPct val="0"/>
              </a:spcBef>
              <a:spcAft>
                <a:spcPct val="0"/>
              </a:spcAft>
              <a:defRPr/>
            </a:pPr>
            <a:r>
              <a:rPr lang="ar-IQ" altLang="ar-IQ" sz="3200" dirty="0" smtClean="0">
                <a:ln w="1905"/>
                <a:solidFill>
                  <a:srgbClr val="000000"/>
                </a:solidFill>
                <a:effectLst>
                  <a:innerShdw blurRad="69850" dist="43180" dir="5400000">
                    <a:srgbClr val="000000">
                      <a:alpha val="65000"/>
                    </a:srgbClr>
                  </a:innerShdw>
                </a:effectLst>
                <a:latin typeface="Calibri" pitchFamily="34" charset="0"/>
                <a:cs typeface="Ali-A-Samik" pitchFamily="2" charset="-78"/>
              </a:rPr>
              <a:t>السنة الدراسية: 2023 -2024م</a:t>
            </a:r>
            <a:endParaRPr lang="ar-IQ" altLang="ar-IQ" sz="3200" dirty="0" smtClean="0">
              <a:ln w="1905"/>
              <a:solidFill>
                <a:srgbClr val="000000"/>
              </a:solidFill>
              <a:effectLst>
                <a:innerShdw blurRad="69850" dist="43180" dir="5400000">
                  <a:srgbClr val="000000">
                    <a:alpha val="65000"/>
                  </a:srgbClr>
                </a:innerShdw>
              </a:effectLst>
              <a:latin typeface="Calibri" pitchFamily="34" charset="0"/>
              <a:cs typeface="Ali-A-Samik" pitchFamily="2" charset="-78"/>
            </a:endParaRPr>
          </a:p>
          <a:p>
            <a:pPr algn="r" rtl="1" fontAlgn="base">
              <a:spcBef>
                <a:spcPct val="0"/>
              </a:spcBef>
              <a:spcAft>
                <a:spcPct val="0"/>
              </a:spcAft>
              <a:defRPr/>
            </a:pPr>
            <a:endParaRPr lang="en-US" altLang="ar-IQ" sz="1600" dirty="0">
              <a:solidFill>
                <a:srgbClr val="FF0000"/>
              </a:solidFill>
              <a:latin typeface="Calibri" pitchFamily="34" charset="0"/>
              <a:cs typeface="Ali_K_Sulaimania" pitchFamily="2" charset="-78"/>
            </a:endParaRPr>
          </a:p>
          <a:p>
            <a:pPr algn="ctr" rtl="1" fontAlgn="base">
              <a:spcBef>
                <a:spcPct val="0"/>
              </a:spcBef>
              <a:spcAft>
                <a:spcPct val="0"/>
              </a:spcAft>
              <a:defRPr/>
            </a:pPr>
            <a:r>
              <a:rPr lang="en-US" altLang="ar-IQ" sz="2800" dirty="0">
                <a:ln w="12700">
                  <a:solidFill>
                    <a:srgbClr val="000000">
                      <a:satMod val="155000"/>
                    </a:srgbClr>
                  </a:solidFill>
                  <a:prstDash val="solid"/>
                </a:ln>
                <a:solidFill>
                  <a:srgbClr val="FF0000"/>
                </a:solidFill>
                <a:latin typeface="Calibri" pitchFamily="34" charset="0"/>
                <a:cs typeface="Ali_K_Sulaimania" pitchFamily="2" charset="-78"/>
              </a:rPr>
              <a:t>Email: tareqbahrkibahrki@yahoo.com</a:t>
            </a:r>
          </a:p>
          <a:p>
            <a:pPr algn="ctr" rtl="1" fontAlgn="base">
              <a:spcBef>
                <a:spcPct val="0"/>
              </a:spcBef>
              <a:spcAft>
                <a:spcPct val="0"/>
              </a:spcAft>
              <a:defRPr/>
            </a:pPr>
            <a:endParaRPr lang="ar-IQ" altLang="ar-IQ" sz="6000" dirty="0">
              <a:solidFill>
                <a:srgbClr val="000000"/>
              </a:solidFill>
            </a:endParaRPr>
          </a:p>
        </p:txBody>
      </p:sp>
      <p:pic>
        <p:nvPicPr>
          <p:cNvPr id="18440" name="Picture 15"/>
          <p:cNvPicPr>
            <a:picLocks noChangeAspect="1" noChangeArrowheads="1"/>
          </p:cNvPicPr>
          <p:nvPr/>
        </p:nvPicPr>
        <p:blipFill>
          <a:blip r:embed="rId4">
            <a:extLst>
              <a:ext uri="{28A0092B-C50C-407E-A947-70E740481C1C}">
                <a14:useLocalDpi xmlns:a14="http://schemas.microsoft.com/office/drawing/2010/main" val="0"/>
              </a:ext>
            </a:extLst>
          </a:blip>
          <a:srcRect l="49300" t="26367" r="30112" b="39549"/>
          <a:stretch>
            <a:fillRect/>
          </a:stretch>
        </p:blipFill>
        <p:spPr bwMode="auto">
          <a:xfrm>
            <a:off x="0" y="1"/>
            <a:ext cx="3352801"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Box 1"/>
          <p:cNvSpPr txBox="1">
            <a:spLocks noChangeArrowheads="1"/>
          </p:cNvSpPr>
          <p:nvPr/>
        </p:nvSpPr>
        <p:spPr bwMode="auto">
          <a:xfrm>
            <a:off x="5754688" y="3194050"/>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fontAlgn="base">
              <a:spcBef>
                <a:spcPct val="0"/>
              </a:spcBef>
              <a:spcAft>
                <a:spcPct val="0"/>
              </a:spcAft>
              <a:buFontTx/>
              <a:buNone/>
            </a:pPr>
            <a:endParaRPr lang="en-US" sz="1800">
              <a:solidFill>
                <a:srgbClr val="000000"/>
              </a:solidFill>
            </a:endParaRPr>
          </a:p>
        </p:txBody>
      </p:sp>
      <p:sp>
        <p:nvSpPr>
          <p:cNvPr id="5" name="Rectangle 4">
            <a:extLst>
              <a:ext uri="{FF2B5EF4-FFF2-40B4-BE49-F238E27FC236}"/>
            </a:extLst>
          </p:cNvPr>
          <p:cNvSpPr/>
          <p:nvPr/>
        </p:nvSpPr>
        <p:spPr bwMode="auto">
          <a:xfrm>
            <a:off x="9615488" y="6551613"/>
            <a:ext cx="1052512" cy="315912"/>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srgbClr val="000000"/>
              </a:solidFill>
            </a:endParaRPr>
          </a:p>
        </p:txBody>
      </p:sp>
      <p:sp>
        <p:nvSpPr>
          <p:cNvPr id="2" name="عنصر نائب لرقم الشريحة 1"/>
          <p:cNvSpPr>
            <a:spLocks noGrp="1"/>
          </p:cNvSpPr>
          <p:nvPr>
            <p:ph type="sldNum" sz="quarter" idx="12"/>
          </p:nvPr>
        </p:nvSpPr>
        <p:spPr/>
        <p:txBody>
          <a:bodyPr/>
          <a:lstStyle/>
          <a:p>
            <a:pPr>
              <a:defRPr/>
            </a:pPr>
            <a:fld id="{67EF7B6A-9E30-4390-9146-D3F031F0FB6D}" type="slidenum">
              <a:rPr lang="ar-SA" smtClean="0"/>
              <a:pPr>
                <a:defRPr/>
              </a:pPr>
              <a:t>1</a:t>
            </a:fld>
            <a:endParaRPr lang="en-US"/>
          </a:p>
        </p:txBody>
      </p:sp>
    </p:spTree>
    <p:custDataLst>
      <p:tags r:id="rId1"/>
    </p:custDataLst>
    <p:extLst>
      <p:ext uri="{BB962C8B-B14F-4D97-AF65-F5344CB8AC3E}">
        <p14:creationId xmlns:p14="http://schemas.microsoft.com/office/powerpoint/2010/main" val="674386327"/>
      </p:ext>
    </p:extLst>
  </p:cSld>
  <p:clrMapOvr>
    <a:masterClrMapping/>
  </p:clrMapOvr>
  <p:transition spd="slow" advTm="96302">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arn(inVertical)">
                                      <p:cBhvr>
                                        <p:cTn id="10" dur="500"/>
                                        <p:tgtEl>
                                          <p:spTgt spid="1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barn(inVertical)">
                                      <p:cBhvr>
                                        <p:cTn id="13" dur="500"/>
                                        <p:tgtEl>
                                          <p:spTgt spid="1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barn(inVertical)">
                                      <p:cBhvr>
                                        <p:cTn id="16" dur="500"/>
                                        <p:tgtEl>
                                          <p:spTgt spid="1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animEffect transition="in" filter="barn(inVertical)">
                                      <p:cBhvr>
                                        <p:cTn id="19" dur="500"/>
                                        <p:tgtEl>
                                          <p:spTgt spid="14">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4">
                                            <p:txEl>
                                              <p:pRg st="7" end="7"/>
                                            </p:txEl>
                                          </p:spTgt>
                                        </p:tgtEl>
                                        <p:attrNameLst>
                                          <p:attrName>style.visibility</p:attrName>
                                        </p:attrNameLst>
                                      </p:cBhvr>
                                      <p:to>
                                        <p:strVal val="visible"/>
                                      </p:to>
                                    </p:set>
                                    <p:animEffect transition="in" filter="barn(inVertical)">
                                      <p:cBhvr>
                                        <p:cTn id="22" dur="500"/>
                                        <p:tgtEl>
                                          <p:spTgt spid="14">
                                            <p:txEl>
                                              <p:pRg st="7" end="7"/>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4">
                                            <p:txEl>
                                              <p:pRg st="9" end="9"/>
                                            </p:txEl>
                                          </p:spTgt>
                                        </p:tgtEl>
                                        <p:attrNameLst>
                                          <p:attrName>style.visibility</p:attrName>
                                        </p:attrNameLst>
                                      </p:cBhvr>
                                      <p:to>
                                        <p:strVal val="visible"/>
                                      </p:to>
                                    </p:set>
                                    <p:animEffect transition="in" filter="barn(inVertical)">
                                      <p:cBhvr>
                                        <p:cTn id="25" dur="500"/>
                                        <p:tgtEl>
                                          <p:spTgt spid="14">
                                            <p:txEl>
                                              <p:pRg st="9" end="9"/>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4">
                                            <p:txEl>
                                              <p:pRg st="10" end="10"/>
                                            </p:txEl>
                                          </p:spTgt>
                                        </p:tgtEl>
                                        <p:attrNameLst>
                                          <p:attrName>style.visibility</p:attrName>
                                        </p:attrNameLst>
                                      </p:cBhvr>
                                      <p:to>
                                        <p:strVal val="visible"/>
                                      </p:to>
                                    </p:set>
                                    <p:animEffect transition="in" filter="barn(inVertical)">
                                      <p:cBhvr>
                                        <p:cTn id="28" dur="500"/>
                                        <p:tgtEl>
                                          <p:spTgt spid="14">
                                            <p:txEl>
                                              <p:pRg st="10" end="1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xEl>
                                              <p:pRg st="12" end="12"/>
                                            </p:txEl>
                                          </p:spTgt>
                                        </p:tgtEl>
                                        <p:attrNameLst>
                                          <p:attrName>style.visibility</p:attrName>
                                        </p:attrNameLst>
                                      </p:cBhvr>
                                      <p:to>
                                        <p:strVal val="visible"/>
                                      </p:to>
                                    </p:set>
                                    <p:animEffect transition="in" filter="barn(inVertical)">
                                      <p:cBhvr>
                                        <p:cTn id="31" dur="500"/>
                                        <p:tgtEl>
                                          <p:spTgt spid="1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90000"/>
              </a:lnSpc>
              <a:buNone/>
            </a:pPr>
            <a:r>
              <a:rPr lang="ar-SA" sz="2800" dirty="0">
                <a:latin typeface="Simplified Arabic" pitchFamily="18" charset="-78"/>
                <a:cs typeface="Simplified Arabic" pitchFamily="18" charset="-78"/>
              </a:rPr>
              <a:t>(4) واسم الفعل - نحو «هيهات هيهات لما </a:t>
            </a:r>
            <a:r>
              <a:rPr lang="ar-SA" sz="2800" dirty="0" smtClean="0">
                <a:latin typeface="Simplified Arabic" pitchFamily="18" charset="-78"/>
                <a:cs typeface="Simplified Arabic" pitchFamily="18" charset="-78"/>
              </a:rPr>
              <a:t>توعدون</a:t>
            </a:r>
            <a:r>
              <a:rPr lang="ar-SA" sz="2800" dirty="0">
                <a:solidFill>
                  <a:prstClr val="black"/>
                </a:solidFill>
                <a:latin typeface="Simplified Arabic" pitchFamily="18" charset="-78"/>
                <a:cs typeface="Simplified Arabic" pitchFamily="18" charset="-78"/>
              </a:rPr>
              <a:t>»</a:t>
            </a:r>
            <a:r>
              <a:rPr lang="ar-SA" sz="2800" dirty="0" smtClean="0">
                <a:latin typeface="Simplified Arabic" pitchFamily="18" charset="-78"/>
                <a:cs typeface="Simplified Arabic" pitchFamily="18" charset="-78"/>
              </a:rPr>
              <a:t>، </a:t>
            </a:r>
            <a:r>
              <a:rPr lang="ar-IQ" sz="2800" dirty="0" smtClean="0">
                <a:latin typeface="Simplified Arabic" pitchFamily="18" charset="-78"/>
                <a:cs typeface="Simplified Arabic" pitchFamily="18" charset="-78"/>
              </a:rPr>
              <a:t>و </a:t>
            </a:r>
            <a:r>
              <a:rPr lang="ar-SA" sz="2800" dirty="0" smtClean="0">
                <a:solidFill>
                  <a:prstClr val="black"/>
                </a:solidFill>
                <a:latin typeface="Simplified Arabic" pitchFamily="18" charset="-78"/>
                <a:cs typeface="Simplified Arabic" pitchFamily="18" charset="-78"/>
              </a:rPr>
              <a:t>«</a:t>
            </a:r>
            <a:r>
              <a:rPr lang="ar-SA" sz="2800" dirty="0" smtClean="0">
                <a:latin typeface="Simplified Arabic" pitchFamily="18" charset="-78"/>
                <a:cs typeface="Simplified Arabic" pitchFamily="18" charset="-78"/>
              </a:rPr>
              <a:t>غير </a:t>
            </a:r>
            <a:r>
              <a:rPr lang="ar-SA" sz="2800" dirty="0">
                <a:latin typeface="Simplified Arabic" pitchFamily="18" charset="-78"/>
                <a:cs typeface="Simplified Arabic" pitchFamily="18" charset="-78"/>
              </a:rPr>
              <a:t>المغضوبِ عليهم ولا </a:t>
            </a:r>
            <a:r>
              <a:rPr lang="ar-SA" sz="2800" dirty="0" smtClean="0">
                <a:latin typeface="Simplified Arabic" pitchFamily="18" charset="-78"/>
                <a:cs typeface="Simplified Arabic" pitchFamily="18" charset="-78"/>
              </a:rPr>
              <a:t>الضّالين </a:t>
            </a:r>
            <a:r>
              <a:rPr lang="ar-SA" sz="2800" dirty="0">
                <a:latin typeface="Simplified Arabic" pitchFamily="18" charset="-78"/>
                <a:cs typeface="Simplified Arabic" pitchFamily="18" charset="-78"/>
              </a:rPr>
              <a:t>آمين</a:t>
            </a:r>
            <a:r>
              <a:rPr lang="ar-SA" sz="2800" dirty="0" smtClean="0">
                <a:latin typeface="Simplified Arabic" pitchFamily="18" charset="-78"/>
                <a:cs typeface="Simplified Arabic" pitchFamily="18" charset="-78"/>
              </a:rPr>
              <a:t>».</a:t>
            </a:r>
            <a:endParaRPr lang="ar-IQ" sz="2800" dirty="0" smtClean="0">
              <a:latin typeface="Simplified Arabic" pitchFamily="18" charset="-78"/>
              <a:cs typeface="Simplified Arabic" pitchFamily="18" charset="-78"/>
            </a:endParaRPr>
          </a:p>
          <a:p>
            <a:pPr algn="just">
              <a:lnSpc>
                <a:spcPct val="90000"/>
              </a:lnSpc>
              <a:buNone/>
            </a:pPr>
            <a:r>
              <a:rPr lang="ar-SA" sz="2800" dirty="0">
                <a:latin typeface="Simplified Arabic" pitchFamily="18" charset="-78"/>
                <a:cs typeface="Simplified Arabic" pitchFamily="18" charset="-78"/>
              </a:rPr>
              <a:t>(5) والمبتدأ الوصفُ المُستغنى عن الخبر </a:t>
            </a:r>
            <a:r>
              <a:rPr lang="ar-SA" sz="2800" dirty="0" err="1">
                <a:latin typeface="Simplified Arabic" pitchFamily="18" charset="-78"/>
                <a:cs typeface="Simplified Arabic" pitchFamily="18" charset="-78"/>
              </a:rPr>
              <a:t>بمرفوعه</a:t>
            </a:r>
            <a:r>
              <a:rPr lang="ar-SA" sz="2800" dirty="0">
                <a:latin typeface="Simplified Arabic" pitchFamily="18" charset="-78"/>
                <a:cs typeface="Simplified Arabic" pitchFamily="18" charset="-78"/>
              </a:rPr>
              <a:t> - نحو «عارف» من قولك - أعارفٌ أخوك قدرَ الإنصاف.</a:t>
            </a:r>
          </a:p>
          <a:p>
            <a:pPr algn="just">
              <a:lnSpc>
                <a:spcPct val="90000"/>
              </a:lnSpc>
              <a:buNone/>
            </a:pPr>
            <a:r>
              <a:rPr lang="ar-SA" sz="2800" dirty="0">
                <a:latin typeface="Simplified Arabic" pitchFamily="18" charset="-78"/>
                <a:cs typeface="Simplified Arabic" pitchFamily="18" charset="-78"/>
              </a:rPr>
              <a:t>(6) وأخبار النَّواسخ «كان ونَظَائرُها - وإنَّ ونظائرُها» مثل: كانَ اللهُ غفوراً رحيماً، وإنَّ الطالبَ ناجحٌ. </a:t>
            </a:r>
          </a:p>
          <a:p>
            <a:pPr algn="just">
              <a:lnSpc>
                <a:spcPct val="90000"/>
              </a:lnSpc>
              <a:buNone/>
            </a:pPr>
            <a:r>
              <a:rPr lang="ar-SA" sz="2800" dirty="0">
                <a:latin typeface="Simplified Arabic" pitchFamily="18" charset="-78"/>
                <a:cs typeface="Simplified Arabic" pitchFamily="18" charset="-78"/>
              </a:rPr>
              <a:t>(7) والمفعول الثاني - لظنَّ وأخواتها، مثل: ظننتُ محمداً عالماً. </a:t>
            </a:r>
          </a:p>
          <a:p>
            <a:pPr algn="just">
              <a:lnSpc>
                <a:spcPct val="90000"/>
              </a:lnSpc>
              <a:buNone/>
            </a:pPr>
            <a:r>
              <a:rPr lang="ar-SA" sz="2800" dirty="0">
                <a:latin typeface="Simplified Arabic" pitchFamily="18" charset="-78"/>
                <a:cs typeface="Simplified Arabic" pitchFamily="18" charset="-78"/>
              </a:rPr>
              <a:t>(8) والمفعول الثالث - لأرَى وأخواتها، مثل: أريتُ خالداً الأمرَ واضحاً.</a:t>
            </a:r>
          </a:p>
          <a:p>
            <a:pPr algn="just">
              <a:lnSpc>
                <a:spcPct val="90000"/>
              </a:lnSpc>
              <a:buNone/>
            </a:pPr>
            <a:r>
              <a:rPr lang="ar-SA" sz="2800" dirty="0">
                <a:latin typeface="Simplified Arabic" pitchFamily="18" charset="-78"/>
                <a:cs typeface="Simplified Arabic" pitchFamily="18" charset="-78"/>
              </a:rPr>
              <a:t>(9) والمصدر النّائب عن فعل الأمر - نحو «سعياً في الخير».</a:t>
            </a:r>
          </a:p>
          <a:p>
            <a:pPr algn="just">
              <a:lnSpc>
                <a:spcPct val="9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362580905"/>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 وكقول آخر:</a:t>
            </a:r>
          </a:p>
          <a:p>
            <a:pPr algn="just">
              <a:lnSpc>
                <a:spcPct val="110000"/>
              </a:lnSpc>
              <a:buNone/>
            </a:pPr>
            <a:r>
              <a:rPr lang="ar-SA" sz="2800" dirty="0">
                <a:latin typeface="Simplified Arabic" pitchFamily="18" charset="-78"/>
                <a:cs typeface="Simplified Arabic" pitchFamily="18" charset="-78"/>
              </a:rPr>
              <a:t>    أيا منزلي سلمي سلامٌ عليكما ... هل الأزمن اللاتي مَضيْنَ رواجِعُ</a:t>
            </a:r>
          </a:p>
          <a:p>
            <a:pPr algn="just">
              <a:lnSpc>
                <a:spcPct val="110000"/>
              </a:lnSpc>
              <a:buNone/>
            </a:pPr>
            <a:r>
              <a:rPr lang="ar-SA" sz="2800" dirty="0">
                <a:latin typeface="Simplified Arabic" pitchFamily="18" charset="-78"/>
                <a:cs typeface="Simplified Arabic" pitchFamily="18" charset="-78"/>
              </a:rPr>
              <a:t>    وفي رثاء مَعْن بن زائدة أحد أجواد العرب الشجعان الفصحاء، قال الشاعر منادياً قبرهُ، تعبيراً عن مشاعر الحزن عليه:</a:t>
            </a:r>
          </a:p>
          <a:p>
            <a:pPr algn="just">
              <a:lnSpc>
                <a:spcPct val="110000"/>
              </a:lnSpc>
              <a:buNone/>
            </a:pPr>
            <a:r>
              <a:rPr lang="ar-SA" sz="2800" dirty="0">
                <a:latin typeface="Simplified Arabic" pitchFamily="18" charset="-78"/>
                <a:cs typeface="Simplified Arabic" pitchFamily="18" charset="-78"/>
              </a:rPr>
              <a:t>    فَيا قَبْرَ مَعْنٍ كَيْف وَارَيْتَ جُودَهُ... وقد كانَ مِنْهُ البَرُّ والبَحْرُ مُتْرَعاً</a:t>
            </a:r>
          </a:p>
          <a:p>
            <a:pPr algn="just">
              <a:lnSpc>
                <a:spcPct val="110000"/>
              </a:lnSpc>
              <a:buNone/>
            </a:pPr>
            <a:r>
              <a:rPr lang="ar-SA" sz="2800" dirty="0">
                <a:latin typeface="Simplified Arabic" pitchFamily="18" charset="-78"/>
                <a:cs typeface="Simplified Arabic" pitchFamily="18" charset="-78"/>
              </a:rPr>
              <a:t>    وقول عربية تتحسر على ابنها:</a:t>
            </a:r>
          </a:p>
          <a:p>
            <a:pPr algn="just">
              <a:lnSpc>
                <a:spcPct val="110000"/>
              </a:lnSpc>
              <a:buNone/>
            </a:pPr>
            <a:r>
              <a:rPr lang="ar-SA" sz="2800" dirty="0">
                <a:latin typeface="Simplified Arabic" pitchFamily="18" charset="-78"/>
                <a:cs typeface="Simplified Arabic" pitchFamily="18" charset="-78"/>
              </a:rPr>
              <a:t>   دَعوْتكَ يا بني فلم تُجبْني … فردَّتْ دَعْوتي يأساً عليَّ</a:t>
            </a:r>
          </a:p>
          <a:p>
            <a:pPr algn="just">
              <a:lnSpc>
                <a:spcPct val="110000"/>
              </a:lnSpc>
              <a:buNone/>
            </a:pPr>
            <a:r>
              <a:rPr lang="ar-SA" sz="2800" dirty="0">
                <a:latin typeface="Simplified Arabic" pitchFamily="18" charset="-78"/>
                <a:cs typeface="Simplified Arabic" pitchFamily="18" charset="-78"/>
              </a:rPr>
              <a:t>    فليس المراد حقيقة النداء كما هو ظاهر إذ ليست هذه الأشياء مما ينادى بها ويطلب إقباله، وإنما الغرض التحسر والتفجع لفقدان الأحبة، وذهاب أيامهم، وما كانوا فيه من مجد وعزّ وحول وطول.</a:t>
            </a: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100</a:t>
            </a:fld>
            <a:endParaRPr lang="en-US">
              <a:solidFill>
                <a:srgbClr val="000000"/>
              </a:solidFill>
            </a:endParaRPr>
          </a:p>
        </p:txBody>
      </p:sp>
    </p:spTree>
    <p:extLst>
      <p:ext uri="{BB962C8B-B14F-4D97-AF65-F5344CB8AC3E}">
        <p14:creationId xmlns:p14="http://schemas.microsoft.com/office/powerpoint/2010/main" val="1046281793"/>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lnSpcReduction="10000"/>
          </a:bodyPr>
          <a:lstStyle/>
          <a:p>
            <a:pPr algn="just">
              <a:lnSpc>
                <a:spcPct val="110000"/>
              </a:lnSpc>
              <a:buNone/>
            </a:pPr>
            <a:r>
              <a:rPr lang="ar-SA" sz="2800" dirty="0">
                <a:latin typeface="Simplified Arabic" pitchFamily="18" charset="-78"/>
                <a:cs typeface="Simplified Arabic" pitchFamily="18" charset="-78"/>
              </a:rPr>
              <a:t> وكقول آخر:</a:t>
            </a:r>
          </a:p>
          <a:p>
            <a:pPr algn="just">
              <a:lnSpc>
                <a:spcPct val="110000"/>
              </a:lnSpc>
              <a:buNone/>
            </a:pPr>
            <a:r>
              <a:rPr lang="ar-SA" sz="2800" dirty="0">
                <a:latin typeface="Simplified Arabic" pitchFamily="18" charset="-78"/>
                <a:cs typeface="Simplified Arabic" pitchFamily="18" charset="-78"/>
              </a:rPr>
              <a:t>أيا منازلَ سَلْمى أينَ سَلْماكِ ... من أجل هذا بَكيْناها بَكيْناك</a:t>
            </a:r>
            <a:r>
              <a:rPr lang="ar-SA" sz="1800" dirty="0">
                <a:latin typeface="Simplified Arabic" pitchFamily="18" charset="-78"/>
                <a:cs typeface="Simplified Arabic" pitchFamily="18" charset="-78"/>
              </a:rPr>
              <a:t>( </a:t>
            </a:r>
            <a:r>
              <a:rPr lang="ar-IQ" sz="1800" dirty="0" smtClean="0">
                <a:latin typeface="Simplified Arabic" pitchFamily="18" charset="-78"/>
                <a:cs typeface="Simplified Arabic" pitchFamily="18" charset="-78"/>
              </a:rPr>
              <a:t>1</a:t>
            </a:r>
            <a:r>
              <a:rPr lang="ar-SA" sz="1800" dirty="0" smtClean="0">
                <a:latin typeface="Simplified Arabic" pitchFamily="18" charset="-78"/>
                <a:cs typeface="Simplified Arabic" pitchFamily="18" charset="-78"/>
              </a:rPr>
              <a:t>)</a:t>
            </a:r>
            <a:endParaRPr lang="ar-SA" sz="1800" dirty="0">
              <a:latin typeface="Simplified Arabic" pitchFamily="18" charset="-78"/>
              <a:cs typeface="Simplified Arabic" pitchFamily="18" charset="-78"/>
            </a:endParaRPr>
          </a:p>
          <a:p>
            <a:pPr algn="just">
              <a:lnSpc>
                <a:spcPct val="110000"/>
              </a:lnSpc>
              <a:buNone/>
            </a:pPr>
            <a:r>
              <a:rPr lang="ar-SA" sz="2800" dirty="0">
                <a:latin typeface="Simplified Arabic" pitchFamily="18" charset="-78"/>
                <a:cs typeface="Simplified Arabic" pitchFamily="18" charset="-78"/>
              </a:rPr>
              <a:t>3 – الاستغاثة: يا أولي القوة للضعفاء، ومثل: «يا ناصر الدين».</a:t>
            </a:r>
          </a:p>
          <a:p>
            <a:pPr algn="just">
              <a:lnSpc>
                <a:spcPct val="110000"/>
              </a:lnSpc>
              <a:buNone/>
            </a:pPr>
            <a:r>
              <a:rPr lang="ar-SA" sz="2800" dirty="0">
                <a:latin typeface="Simplified Arabic" pitchFamily="18" charset="-78"/>
                <a:cs typeface="Simplified Arabic" pitchFamily="18" charset="-78"/>
              </a:rPr>
              <a:t>    وكقول الشاعر: </a:t>
            </a:r>
          </a:p>
          <a:p>
            <a:pPr algn="just">
              <a:lnSpc>
                <a:spcPct val="110000"/>
              </a:lnSpc>
              <a:buNone/>
            </a:pPr>
            <a:r>
              <a:rPr lang="ar-SA" sz="2800" dirty="0">
                <a:latin typeface="Simplified Arabic" pitchFamily="18" charset="-78"/>
                <a:cs typeface="Simplified Arabic" pitchFamily="18" charset="-78"/>
              </a:rPr>
              <a:t>    يا لَلرِّجَالِ ذوي الألبابِ مِنْ نَفَرٍ... لا يَبْرَحُ السَّفَهُ المُرْدي لَهُمْ ديْنا</a:t>
            </a:r>
          </a:p>
          <a:p>
            <a:pPr algn="just">
              <a:lnSpc>
                <a:spcPct val="110000"/>
              </a:lnSpc>
              <a:buNone/>
            </a:pPr>
            <a:r>
              <a:rPr lang="ar-SA" sz="2800" dirty="0">
                <a:latin typeface="Simplified Arabic" pitchFamily="18" charset="-78"/>
                <a:cs typeface="Simplified Arabic" pitchFamily="18" charset="-78"/>
              </a:rPr>
              <a:t>    يطلب الشاعر الاستغاثة والاستنصار على مجموعة من الناس؛ لأنهم أشرار.</a:t>
            </a:r>
          </a:p>
          <a:p>
            <a:pPr algn="just">
              <a:lnSpc>
                <a:spcPct val="110000"/>
              </a:lnSpc>
              <a:buNone/>
            </a:pPr>
            <a:r>
              <a:rPr lang="ar-SA" sz="2800" dirty="0">
                <a:latin typeface="Simplified Arabic" pitchFamily="18" charset="-78"/>
                <a:cs typeface="Simplified Arabic" pitchFamily="18" charset="-78"/>
              </a:rPr>
              <a:t>4 – الندبة: كقول المتنبي:</a:t>
            </a:r>
          </a:p>
          <a:p>
            <a:pPr algn="just">
              <a:lnSpc>
                <a:spcPct val="110000"/>
              </a:lnSpc>
              <a:buNone/>
            </a:pPr>
            <a:r>
              <a:rPr lang="ar-SA" sz="2800" dirty="0">
                <a:latin typeface="Simplified Arabic" pitchFamily="18" charset="-78"/>
                <a:cs typeface="Simplified Arabic" pitchFamily="18" charset="-78"/>
              </a:rPr>
              <a:t>    واحرّ قلباهُ من قلبهِ شبم … ومنْ بجسمي وحالي عندهُ </a:t>
            </a:r>
            <a:r>
              <a:rPr lang="ar-SA" sz="2800" dirty="0" smtClean="0">
                <a:latin typeface="Simplified Arabic" pitchFamily="18" charset="-78"/>
                <a:cs typeface="Simplified Arabic" pitchFamily="18" charset="-78"/>
              </a:rPr>
              <a:t>سقم</a:t>
            </a:r>
            <a:endParaRPr lang="ar-IQ" sz="2800" dirty="0" smtClean="0">
              <a:latin typeface="Simplified Arabic" pitchFamily="18" charset="-78"/>
              <a:cs typeface="Simplified Arabic" pitchFamily="18" charset="-78"/>
            </a:endParaRPr>
          </a:p>
          <a:p>
            <a:pPr algn="just">
              <a:lnSpc>
                <a:spcPct val="110000"/>
              </a:lnSpc>
              <a:buNone/>
            </a:pPr>
            <a:endParaRPr lang="ar-SA" sz="2800" dirty="0">
              <a:latin typeface="Simplified Arabic" pitchFamily="18" charset="-78"/>
              <a:cs typeface="Simplified Arabic" pitchFamily="18" charset="-78"/>
            </a:endParaRPr>
          </a:p>
          <a:p>
            <a:pPr algn="just">
              <a:lnSpc>
                <a:spcPct val="110000"/>
              </a:lnSpc>
              <a:buNone/>
            </a:pPr>
            <a:r>
              <a:rPr lang="ar-SA" sz="1800" dirty="0">
                <a:latin typeface="Simplified Arabic" pitchFamily="18" charset="-78"/>
                <a:cs typeface="Simplified Arabic" pitchFamily="18" charset="-78"/>
              </a:rPr>
              <a:t>  ( </a:t>
            </a:r>
            <a:r>
              <a:rPr lang="ar-IQ" sz="1800" dirty="0" smtClean="0">
                <a:latin typeface="Simplified Arabic" pitchFamily="18" charset="-78"/>
                <a:cs typeface="Simplified Arabic" pitchFamily="18" charset="-78"/>
              </a:rPr>
              <a:t>1</a:t>
            </a:r>
            <a:r>
              <a:rPr lang="ar-SA" sz="1800" dirty="0" smtClean="0">
                <a:latin typeface="Simplified Arabic" pitchFamily="18" charset="-78"/>
                <a:cs typeface="Simplified Arabic" pitchFamily="18" charset="-78"/>
              </a:rPr>
              <a:t>) </a:t>
            </a:r>
            <a:r>
              <a:rPr lang="ar-SA" sz="1800" dirty="0">
                <a:latin typeface="Simplified Arabic" pitchFamily="18" charset="-78"/>
                <a:cs typeface="Simplified Arabic" pitchFamily="18" charset="-78"/>
              </a:rPr>
              <a:t>(سَلْمى): اسم امرأة في العرب، يقصد الشاعر أنه بكى على سلمى وبكى على المنازل لعدم وجود سلمى بها، فينشر الشاعر أحزانه مع الذكريات وينادي متضجراً منازلَ سلماهُ تعبيراً عن مشاعره تجاه محبوبته.   </a:t>
            </a:r>
            <a:endParaRPr lang="ar-SA" sz="1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101</a:t>
            </a:fld>
            <a:endParaRPr lang="en-US">
              <a:solidFill>
                <a:srgbClr val="000000"/>
              </a:solidFill>
            </a:endParaRPr>
          </a:p>
        </p:txBody>
      </p:sp>
    </p:spTree>
    <p:extLst>
      <p:ext uri="{BB962C8B-B14F-4D97-AF65-F5344CB8AC3E}">
        <p14:creationId xmlns:p14="http://schemas.microsoft.com/office/powerpoint/2010/main" val="626912130"/>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lnSpcReduction="10000"/>
          </a:bodyPr>
          <a:lstStyle/>
          <a:p>
            <a:pPr algn="just">
              <a:lnSpc>
                <a:spcPct val="110000"/>
              </a:lnSpc>
              <a:buNone/>
            </a:pPr>
            <a:r>
              <a:rPr lang="ar-SA" sz="2800" dirty="0">
                <a:latin typeface="Simplified Arabic" pitchFamily="18" charset="-78"/>
                <a:cs typeface="Simplified Arabic" pitchFamily="18" charset="-78"/>
              </a:rPr>
              <a:t> وكقول أبي العلاء المعري:</a:t>
            </a:r>
          </a:p>
          <a:p>
            <a:pPr algn="just">
              <a:lnSpc>
                <a:spcPct val="110000"/>
              </a:lnSpc>
              <a:buNone/>
            </a:pPr>
            <a:r>
              <a:rPr lang="ar-SA" sz="2800" dirty="0">
                <a:latin typeface="Simplified Arabic" pitchFamily="18" charset="-78"/>
                <a:cs typeface="Simplified Arabic" pitchFamily="18" charset="-78"/>
              </a:rPr>
              <a:t>    </a:t>
            </a:r>
            <a:r>
              <a:rPr lang="ar-SA" sz="2800" dirty="0" err="1">
                <a:latin typeface="Simplified Arabic" pitchFamily="18" charset="-78"/>
                <a:cs typeface="Simplified Arabic" pitchFamily="18" charset="-78"/>
              </a:rPr>
              <a:t>فوا</a:t>
            </a:r>
            <a:r>
              <a:rPr lang="ar-SA" sz="2800" dirty="0">
                <a:latin typeface="Simplified Arabic" pitchFamily="18" charset="-78"/>
                <a:cs typeface="Simplified Arabic" pitchFamily="18" charset="-78"/>
              </a:rPr>
              <a:t> عَجَباً كمْ يدَّعي الفَضْلَ ناقصٌ؟... </a:t>
            </a:r>
            <a:r>
              <a:rPr lang="ar-SA" sz="2800" dirty="0" err="1">
                <a:latin typeface="Simplified Arabic" pitchFamily="18" charset="-78"/>
                <a:cs typeface="Simplified Arabic" pitchFamily="18" charset="-78"/>
              </a:rPr>
              <a:t>ووا</a:t>
            </a:r>
            <a:r>
              <a:rPr lang="ar-SA" sz="2800" dirty="0">
                <a:latin typeface="Simplified Arabic" pitchFamily="18" charset="-78"/>
                <a:cs typeface="Simplified Arabic" pitchFamily="18" charset="-78"/>
              </a:rPr>
              <a:t> أسفاً كمْ يَظهرُ النَّقصَ فاضلُ؟</a:t>
            </a:r>
          </a:p>
          <a:p>
            <a:pPr algn="just">
              <a:lnSpc>
                <a:spcPct val="110000"/>
              </a:lnSpc>
              <a:buNone/>
            </a:pPr>
            <a:r>
              <a:rPr lang="ar-SA" sz="2800" dirty="0">
                <a:latin typeface="Simplified Arabic" pitchFamily="18" charset="-78"/>
                <a:cs typeface="Simplified Arabic" pitchFamily="18" charset="-78"/>
              </a:rPr>
              <a:t>    فهنا يندب حال بعض من الناس فكأنه واقع في بلاء فكيف تتغير الموازين: فالناقص يدَّعي الفضل والفاضل يدَّعي النقص.</a:t>
            </a:r>
          </a:p>
          <a:p>
            <a:pPr algn="just">
              <a:lnSpc>
                <a:spcPct val="110000"/>
              </a:lnSpc>
              <a:buNone/>
            </a:pPr>
            <a:r>
              <a:rPr lang="ar-SA" sz="2800" dirty="0">
                <a:latin typeface="Simplified Arabic" pitchFamily="18" charset="-78"/>
                <a:cs typeface="Simplified Arabic" pitchFamily="18" charset="-78"/>
              </a:rPr>
              <a:t>    ونحو: </a:t>
            </a:r>
            <a:r>
              <a:rPr lang="ar-SA" sz="2800" dirty="0" err="1">
                <a:latin typeface="Simplified Arabic" pitchFamily="18" charset="-78"/>
                <a:cs typeface="Simplified Arabic" pitchFamily="18" charset="-78"/>
              </a:rPr>
              <a:t>وا</a:t>
            </a:r>
            <a:r>
              <a:rPr lang="ar-SA" sz="2800" dirty="0">
                <a:latin typeface="Simplified Arabic" pitchFamily="18" charset="-78"/>
                <a:cs typeface="Simplified Arabic" pitchFamily="18" charset="-78"/>
              </a:rPr>
              <a:t> كبدي! </a:t>
            </a:r>
            <a:r>
              <a:rPr lang="ar-SA" sz="2800" dirty="0" err="1">
                <a:latin typeface="Simplified Arabic" pitchFamily="18" charset="-78"/>
                <a:cs typeface="Simplified Arabic" pitchFamily="18" charset="-78"/>
              </a:rPr>
              <a:t>ويا</a:t>
            </a:r>
            <a:r>
              <a:rPr lang="ar-SA" sz="2800" dirty="0">
                <a:latin typeface="Simplified Arabic" pitchFamily="18" charset="-78"/>
                <a:cs typeface="Simplified Arabic" pitchFamily="18" charset="-78"/>
              </a:rPr>
              <a:t> ولداه!</a:t>
            </a:r>
          </a:p>
          <a:p>
            <a:pPr algn="just">
              <a:lnSpc>
                <a:spcPct val="110000"/>
              </a:lnSpc>
              <a:buNone/>
            </a:pPr>
            <a:r>
              <a:rPr lang="ar-SA" sz="2800" dirty="0">
                <a:latin typeface="Simplified Arabic" pitchFamily="18" charset="-78"/>
                <a:cs typeface="Simplified Arabic" pitchFamily="18" charset="-78"/>
              </a:rPr>
              <a:t>5- التعجب: كقولك: «يا عجبا لم فعلت؟»، ونحو: يا لجمال الربيع! الغرض هنا هو التعجب من جمال الربيع. وكقولك لشخص: «يا لك من رجلٍ كريم»، فأنت لا تريد أن تناديه وإنَّما تريد التعجب من حاله ومن كرمه.</a:t>
            </a:r>
          </a:p>
          <a:p>
            <a:pPr algn="just">
              <a:lnSpc>
                <a:spcPct val="110000"/>
              </a:lnSpc>
              <a:buNone/>
            </a:pPr>
            <a:r>
              <a:rPr lang="ar-SA" sz="2800" dirty="0">
                <a:latin typeface="Simplified Arabic" pitchFamily="18" charset="-78"/>
                <a:cs typeface="Simplified Arabic" pitchFamily="18" charset="-78"/>
              </a:rPr>
              <a:t>6- الاختصاص: نحو: بعلمكم أيها الشباب يعتزُّ الوطنُ وينهضُ. ومثل: «اغفر اللهم لنا أيتّها العصابة»، أي: مخصصاً به دون الرجال، واغفر لنا مخصوصين من بين العصائب.</a:t>
            </a: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102</a:t>
            </a:fld>
            <a:endParaRPr lang="en-US">
              <a:solidFill>
                <a:srgbClr val="000000"/>
              </a:solidFill>
            </a:endParaRPr>
          </a:p>
        </p:txBody>
      </p:sp>
    </p:spTree>
    <p:extLst>
      <p:ext uri="{BB962C8B-B14F-4D97-AF65-F5344CB8AC3E}">
        <p14:creationId xmlns:p14="http://schemas.microsoft.com/office/powerpoint/2010/main" val="960543976"/>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ctr">
              <a:lnSpc>
                <a:spcPct val="90000"/>
              </a:lnSpc>
              <a:buNone/>
            </a:pPr>
            <a:r>
              <a:rPr lang="ar-SA" dirty="0">
                <a:latin typeface="Simplified Arabic" pitchFamily="18" charset="-78"/>
                <a:cs typeface="Ali-A-Alwand" pitchFamily="2" charset="-78"/>
              </a:rPr>
              <a:t>المبحث الثالث</a:t>
            </a:r>
          </a:p>
          <a:p>
            <a:pPr algn="ctr">
              <a:lnSpc>
                <a:spcPct val="90000"/>
              </a:lnSpc>
              <a:buNone/>
            </a:pPr>
            <a:r>
              <a:rPr lang="ar-SA" dirty="0">
                <a:latin typeface="Simplified Arabic" pitchFamily="18" charset="-78"/>
                <a:cs typeface="Ali-A-Alwand" pitchFamily="2" charset="-78"/>
              </a:rPr>
              <a:t>الإنشاء غير الطلبي </a:t>
            </a:r>
            <a:r>
              <a:rPr lang="ar-SA" dirty="0" smtClean="0">
                <a:latin typeface="Simplified Arabic" pitchFamily="18" charset="-78"/>
                <a:cs typeface="Ali-A-Alwand" pitchFamily="2" charset="-78"/>
              </a:rPr>
              <a:t>وأقسامه</a:t>
            </a:r>
            <a:endParaRPr lang="ar-IQ" dirty="0" smtClean="0">
              <a:latin typeface="Simplified Arabic" pitchFamily="18" charset="-78"/>
              <a:cs typeface="Ali-A-Alwand" pitchFamily="2" charset="-78"/>
            </a:endParaRPr>
          </a:p>
          <a:p>
            <a:pPr algn="ctr">
              <a:lnSpc>
                <a:spcPct val="90000"/>
              </a:lnSpc>
              <a:buNone/>
            </a:pPr>
            <a:endParaRPr lang="ar-IQ" dirty="0" smtClean="0">
              <a:latin typeface="Simplified Arabic" pitchFamily="18" charset="-78"/>
              <a:cs typeface="Ali-A-Alwand" pitchFamily="2" charset="-78"/>
            </a:endParaRPr>
          </a:p>
          <a:p>
            <a:pPr algn="ctr">
              <a:lnSpc>
                <a:spcPct val="90000"/>
              </a:lnSpc>
              <a:buNone/>
            </a:pPr>
            <a:endParaRPr lang="ar-SA" dirty="0">
              <a:latin typeface="Simplified Arabic" pitchFamily="18" charset="-78"/>
              <a:cs typeface="Ali-A-Alwand" pitchFamily="2" charset="-78"/>
            </a:endParaRPr>
          </a:p>
          <a:p>
            <a:pPr algn="ctr">
              <a:lnSpc>
                <a:spcPct val="90000"/>
              </a:lnSpc>
              <a:buNone/>
            </a:pPr>
            <a:endParaRPr lang="ar-SA" sz="2800" dirty="0" smtClean="0">
              <a:latin typeface="Simplified Arabic" pitchFamily="18" charset="-78"/>
              <a:cs typeface="Simplified Arabic" pitchFamily="18" charset="-78"/>
            </a:endParaRPr>
          </a:p>
        </p:txBody>
      </p:sp>
      <p:graphicFrame>
        <p:nvGraphicFramePr>
          <p:cNvPr id="5" name="رسم تخطيطي 4"/>
          <p:cNvGraphicFramePr/>
          <p:nvPr>
            <p:extLst>
              <p:ext uri="{D42A27DB-BD31-4B8C-83A1-F6EECF244321}">
                <p14:modId xmlns:p14="http://schemas.microsoft.com/office/powerpoint/2010/main" val="1205660198"/>
              </p:ext>
            </p:extLst>
          </p:nvPr>
        </p:nvGraphicFramePr>
        <p:xfrm>
          <a:off x="2065251" y="68641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103</a:t>
            </a:fld>
            <a:endParaRPr lang="en-US">
              <a:solidFill>
                <a:srgbClr val="000000"/>
              </a:solidFill>
            </a:endParaRPr>
          </a:p>
        </p:txBody>
      </p:sp>
    </p:spTree>
    <p:extLst>
      <p:ext uri="{BB962C8B-B14F-4D97-AF65-F5344CB8AC3E}">
        <p14:creationId xmlns:p14="http://schemas.microsoft.com/office/powerpoint/2010/main" val="2418489212"/>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ذكرنا فيما سبق أنَّ الإنشاء ينقسم إلى قسمين:</a:t>
            </a:r>
          </a:p>
          <a:p>
            <a:pPr algn="just">
              <a:lnSpc>
                <a:spcPct val="110000"/>
              </a:lnSpc>
              <a:buNone/>
            </a:pPr>
            <a:r>
              <a:rPr lang="ar-SA" sz="2800" dirty="0">
                <a:latin typeface="Simplified Arabic" pitchFamily="18" charset="-78"/>
                <a:cs typeface="Simplified Arabic" pitchFamily="18" charset="-78"/>
              </a:rPr>
              <a:t>أ‌-	طلبي: وهو ما يستدعى مطلوبًا غير حاصل وقت الطلب. وأنواعُه خمسةٌ، هي: الأمر، والنهي، والاستفهام، والتمنيِّ، والنداء.</a:t>
            </a:r>
          </a:p>
          <a:p>
            <a:pPr algn="just">
              <a:lnSpc>
                <a:spcPct val="110000"/>
              </a:lnSpc>
              <a:buNone/>
            </a:pPr>
            <a:r>
              <a:rPr lang="ar-SA" sz="2800" dirty="0">
                <a:latin typeface="Simplified Arabic" pitchFamily="18" charset="-78"/>
                <a:cs typeface="Simplified Arabic" pitchFamily="18" charset="-78"/>
              </a:rPr>
              <a:t>ب‌-	 غير طلبي: هو: ما لا يستدعي مطلوباً غير حاصل وقت الطلب. ويكون: بصيغ المدح، والذم، وصيغ العقود، والقسم، والتعجب والرجاء، وكذا يكون بربَّ ولعلَّ، وكم الخبرية.</a:t>
            </a:r>
          </a:p>
          <a:p>
            <a:pPr algn="just">
              <a:lnSpc>
                <a:spcPct val="110000"/>
              </a:lnSpc>
              <a:buNone/>
            </a:pPr>
            <a:r>
              <a:rPr lang="ar-SA" sz="2800" dirty="0">
                <a:latin typeface="Simplified Arabic" pitchFamily="18" charset="-78"/>
                <a:cs typeface="Simplified Arabic" pitchFamily="18" charset="-78"/>
              </a:rPr>
              <a:t>    وسنبين في هذا المبحث أقسام الإنشاء غير الطلبي، وذلك في خمسة مطالب: </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104</a:t>
            </a:fld>
            <a:endParaRPr lang="en-US">
              <a:solidFill>
                <a:srgbClr val="000000"/>
              </a:solidFill>
            </a:endParaRPr>
          </a:p>
        </p:txBody>
      </p:sp>
    </p:spTree>
    <p:extLst>
      <p:ext uri="{BB962C8B-B14F-4D97-AF65-F5344CB8AC3E}">
        <p14:creationId xmlns:p14="http://schemas.microsoft.com/office/powerpoint/2010/main" val="2192193547"/>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lnSpcReduction="10000"/>
          </a:bodyPr>
          <a:lstStyle/>
          <a:p>
            <a:pPr algn="just">
              <a:lnSpc>
                <a:spcPct val="110000"/>
              </a:lnSpc>
              <a:buNone/>
            </a:pPr>
            <a:r>
              <a:rPr lang="ar-SA" sz="2800" b="1" dirty="0">
                <a:latin typeface="Simplified Arabic" pitchFamily="18" charset="-78"/>
                <a:cs typeface="Simplified Arabic" pitchFamily="18" charset="-78"/>
              </a:rPr>
              <a:t>المطلب الأول: صيغ المدح والذم</a:t>
            </a:r>
          </a:p>
          <a:p>
            <a:pPr algn="just">
              <a:lnSpc>
                <a:spcPct val="110000"/>
              </a:lnSpc>
              <a:buNone/>
            </a:pPr>
            <a:r>
              <a:rPr lang="ar-SA" sz="2800" dirty="0">
                <a:latin typeface="Simplified Arabic" pitchFamily="18" charset="-78"/>
                <a:cs typeface="Simplified Arabic" pitchFamily="18" charset="-78"/>
              </a:rPr>
              <a:t>أولاً: المدح وصيغه </a:t>
            </a:r>
          </a:p>
          <a:p>
            <a:pPr algn="just">
              <a:lnSpc>
                <a:spcPct val="110000"/>
              </a:lnSpc>
              <a:buNone/>
            </a:pPr>
            <a:r>
              <a:rPr lang="ar-SA" sz="2800" dirty="0">
                <a:latin typeface="Simplified Arabic" pitchFamily="18" charset="-78"/>
                <a:cs typeface="Simplified Arabic" pitchFamily="18" charset="-78"/>
              </a:rPr>
              <a:t>    المدح: أسلوب إنشائيّ غير طلبيّ، يعبّر به المتكلّم عن موقف الاستحسان وذلك بواسطة فعلي المدح الجامدين اللّازمين «نِعْمَ» و «حَبَّذا».</a:t>
            </a:r>
          </a:p>
          <a:p>
            <a:pPr algn="just">
              <a:lnSpc>
                <a:spcPct val="110000"/>
              </a:lnSpc>
              <a:buNone/>
            </a:pPr>
            <a:r>
              <a:rPr lang="ar-IQ" sz="2800" dirty="0">
                <a:ea typeface="Calibri"/>
                <a:cs typeface="Simplified Arabic"/>
              </a:rPr>
              <a:t> مثال المدح بفعل: «نِعْم»، قوله تعالى في النبيّ سليمان (عليه السلام): </a:t>
            </a:r>
            <a:r>
              <a:rPr lang="ar-SA" sz="2800" dirty="0">
                <a:solidFill>
                  <a:srgbClr val="000000"/>
                </a:solidFill>
                <a:ea typeface="Calibri"/>
                <a:cs typeface="QCF_BSML"/>
              </a:rPr>
              <a:t>ﭽ </a:t>
            </a:r>
            <a:r>
              <a:rPr lang="ar-SA" sz="2800" dirty="0">
                <a:solidFill>
                  <a:srgbClr val="000000"/>
                </a:solidFill>
                <a:ea typeface="Calibri"/>
                <a:cs typeface="QCF_P455"/>
              </a:rPr>
              <a:t>ﭼ  ﭽ  </a:t>
            </a:r>
            <a:r>
              <a:rPr lang="ar-SA" sz="2800" dirty="0" err="1">
                <a:solidFill>
                  <a:srgbClr val="000000"/>
                </a:solidFill>
                <a:ea typeface="Calibri"/>
                <a:cs typeface="QCF_P455"/>
              </a:rPr>
              <a:t>ﭾ</a:t>
            </a:r>
            <a:r>
              <a:rPr lang="ar-SA" sz="2800" dirty="0" err="1">
                <a:solidFill>
                  <a:srgbClr val="0000A5"/>
                </a:solidFill>
                <a:ea typeface="Calibri"/>
                <a:cs typeface="QCF_P455"/>
              </a:rPr>
              <a:t>ﭿ</a:t>
            </a:r>
            <a:r>
              <a:rPr lang="ar-SA" sz="2800" dirty="0">
                <a:solidFill>
                  <a:srgbClr val="000000"/>
                </a:solidFill>
                <a:ea typeface="Calibri"/>
                <a:cs typeface="QCF_P455"/>
              </a:rPr>
              <a:t>  ﮀ  </a:t>
            </a:r>
            <a:r>
              <a:rPr lang="ar-SA" sz="2800" dirty="0" err="1">
                <a:solidFill>
                  <a:srgbClr val="000000"/>
                </a:solidFill>
                <a:ea typeface="Calibri"/>
                <a:cs typeface="QCF_P455"/>
              </a:rPr>
              <a:t>ﮁ</a:t>
            </a:r>
            <a:r>
              <a:rPr lang="ar-SA" sz="2800" dirty="0" err="1">
                <a:solidFill>
                  <a:srgbClr val="0000A5"/>
                </a:solidFill>
                <a:ea typeface="Calibri"/>
                <a:cs typeface="QCF_P455"/>
              </a:rPr>
              <a:t>ﮂ</a:t>
            </a:r>
            <a:r>
              <a:rPr lang="ar-SA" sz="2800" dirty="0">
                <a:solidFill>
                  <a:srgbClr val="000000"/>
                </a:solidFill>
                <a:ea typeface="Calibri"/>
                <a:cs typeface="QCF_P455"/>
              </a:rPr>
              <a:t>  ﮃ     ﮄ   </a:t>
            </a:r>
            <a:r>
              <a:rPr lang="ar-SA" sz="2800" dirty="0">
                <a:solidFill>
                  <a:srgbClr val="000000"/>
                </a:solidFill>
                <a:ea typeface="Calibri"/>
                <a:cs typeface="QCF_BSML"/>
              </a:rPr>
              <a:t>ﭼ</a:t>
            </a:r>
            <a:r>
              <a:rPr lang="ar-SA" sz="2800" dirty="0">
                <a:solidFill>
                  <a:srgbClr val="000000"/>
                </a:solidFill>
                <a:ea typeface="Calibri"/>
                <a:cs typeface="Simplified Arabic"/>
              </a:rPr>
              <a:t>{ص: 30}، وقوله تعالى في النبيّ أيوب (عليه السلام): </a:t>
            </a:r>
            <a:r>
              <a:rPr lang="ar-SA" sz="2800" dirty="0">
                <a:solidFill>
                  <a:srgbClr val="000000"/>
                </a:solidFill>
                <a:ea typeface="Calibri"/>
                <a:cs typeface="QCF_BSML"/>
              </a:rPr>
              <a:t>ﭽ </a:t>
            </a:r>
            <a:r>
              <a:rPr lang="ar-SA" sz="2800" dirty="0">
                <a:solidFill>
                  <a:srgbClr val="000000"/>
                </a:solidFill>
                <a:ea typeface="Calibri"/>
                <a:cs typeface="QCF_P456"/>
              </a:rPr>
              <a:t>ﭤ    ﭥ  </a:t>
            </a:r>
            <a:r>
              <a:rPr lang="ar-SA" sz="2800" dirty="0" err="1">
                <a:solidFill>
                  <a:srgbClr val="000000"/>
                </a:solidFill>
                <a:ea typeface="Calibri"/>
                <a:cs typeface="QCF_P456"/>
              </a:rPr>
              <a:t>ﭦ</a:t>
            </a:r>
            <a:r>
              <a:rPr lang="ar-SA" sz="2800" dirty="0" err="1">
                <a:solidFill>
                  <a:srgbClr val="0000A5"/>
                </a:solidFill>
                <a:ea typeface="Calibri"/>
                <a:cs typeface="QCF_P456"/>
              </a:rPr>
              <a:t>ﭧ</a:t>
            </a:r>
            <a:r>
              <a:rPr lang="ar-SA" sz="2800" dirty="0">
                <a:solidFill>
                  <a:srgbClr val="000000"/>
                </a:solidFill>
                <a:ea typeface="Calibri"/>
                <a:cs typeface="QCF_P456"/>
              </a:rPr>
              <a:t>   ﭨ  </a:t>
            </a:r>
            <a:r>
              <a:rPr lang="ar-SA" sz="2800" dirty="0" err="1">
                <a:solidFill>
                  <a:srgbClr val="000000"/>
                </a:solidFill>
                <a:ea typeface="Calibri"/>
                <a:cs typeface="QCF_P456"/>
              </a:rPr>
              <a:t>ﭩ</a:t>
            </a:r>
            <a:r>
              <a:rPr lang="ar-SA" sz="2800" dirty="0" err="1">
                <a:solidFill>
                  <a:srgbClr val="0000A5"/>
                </a:solidFill>
                <a:ea typeface="Calibri"/>
                <a:cs typeface="QCF_P456"/>
              </a:rPr>
              <a:t>ﭪ</a:t>
            </a:r>
            <a:r>
              <a:rPr lang="ar-SA" sz="2800" dirty="0">
                <a:solidFill>
                  <a:srgbClr val="000000"/>
                </a:solidFill>
                <a:ea typeface="Calibri"/>
                <a:cs typeface="QCF_P456"/>
              </a:rPr>
              <a:t>  ﭫ  ﭬ    </a:t>
            </a:r>
            <a:r>
              <a:rPr lang="ar-SA" sz="2800" dirty="0">
                <a:solidFill>
                  <a:srgbClr val="000000"/>
                </a:solidFill>
                <a:ea typeface="Calibri"/>
                <a:cs typeface="QCF_BSML"/>
              </a:rPr>
              <a:t>ﭼ</a:t>
            </a:r>
            <a:r>
              <a:rPr lang="ar-SA" sz="2800" dirty="0">
                <a:solidFill>
                  <a:srgbClr val="000000"/>
                </a:solidFill>
                <a:ea typeface="Calibri"/>
                <a:cs typeface="Simplified Arabic"/>
              </a:rPr>
              <a:t>{ص: 44}. </a:t>
            </a:r>
            <a:r>
              <a:rPr lang="ar-SA" sz="2800" dirty="0">
                <a:solidFill>
                  <a:srgbClr val="000000"/>
                </a:solidFill>
                <a:ea typeface="Calibri"/>
              </a:rPr>
              <a:t> </a:t>
            </a:r>
            <a:endParaRPr lang="ar-IQ" sz="2800" dirty="0" smtClean="0">
              <a:solidFill>
                <a:srgbClr val="000000"/>
              </a:solidFill>
              <a:ea typeface="Calibri"/>
            </a:endParaRPr>
          </a:p>
          <a:p>
            <a:pPr algn="just">
              <a:lnSpc>
                <a:spcPct val="110000"/>
              </a:lnSpc>
              <a:buNone/>
            </a:pPr>
            <a:r>
              <a:rPr lang="ar-SA" sz="2800" dirty="0">
                <a:latin typeface="Simplified Arabic" pitchFamily="18" charset="-78"/>
                <a:cs typeface="Simplified Arabic" pitchFamily="18" charset="-78"/>
              </a:rPr>
              <a:t> وقال زهير بن ابي سُلمى في مدح هرم بن سنان:</a:t>
            </a:r>
          </a:p>
          <a:p>
            <a:pPr algn="just">
              <a:lnSpc>
                <a:spcPct val="110000"/>
              </a:lnSpc>
              <a:buNone/>
            </a:pPr>
            <a:r>
              <a:rPr lang="ar-SA" sz="2800" dirty="0">
                <a:latin typeface="Simplified Arabic" pitchFamily="18" charset="-78"/>
                <a:cs typeface="Simplified Arabic" pitchFamily="18" charset="-78"/>
              </a:rPr>
              <a:t> نَعْمَ امْرَأ هَرِمٌ لم تَعْرُ نائِبَةٌ... إلاّ وكان لِمُرْتَاعٍ بِها وَزَرَا</a:t>
            </a:r>
          </a:p>
          <a:p>
            <a:pPr algn="just">
              <a:lnSpc>
                <a:spcPct val="110000"/>
              </a:lnSpc>
              <a:buNone/>
            </a:pPr>
            <a:r>
              <a:rPr lang="ar-SA" sz="2800" dirty="0">
                <a:latin typeface="Simplified Arabic" pitchFamily="18" charset="-78"/>
                <a:cs typeface="Simplified Arabic" pitchFamily="18" charset="-78"/>
              </a:rPr>
              <a:t>    يمدح الشاعر هرمًا بقوله: إنه نعم الرجل، وليس لمن يصاب بنائبة من ملجأ إلاّ هو، فإنه يدفع المصيبة عنه بجليل إحسانه.</a:t>
            </a: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105</a:t>
            </a:fld>
            <a:endParaRPr lang="en-US">
              <a:solidFill>
                <a:srgbClr val="000000"/>
              </a:solidFill>
            </a:endParaRPr>
          </a:p>
        </p:txBody>
      </p:sp>
    </p:spTree>
    <p:extLst>
      <p:ext uri="{BB962C8B-B14F-4D97-AF65-F5344CB8AC3E}">
        <p14:creationId xmlns:p14="http://schemas.microsoft.com/office/powerpoint/2010/main" val="3799349659"/>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 ومثل قولك: (نِعمَ الخُلقُ الصِّدقُ).</a:t>
            </a:r>
          </a:p>
          <a:p>
            <a:pPr algn="just">
              <a:lnSpc>
                <a:spcPct val="110000"/>
              </a:lnSpc>
              <a:buNone/>
            </a:pPr>
            <a:r>
              <a:rPr lang="ar-SA" sz="2800" dirty="0">
                <a:latin typeface="Simplified Arabic" pitchFamily="18" charset="-78"/>
                <a:cs typeface="Simplified Arabic" pitchFamily="18" charset="-78"/>
              </a:rPr>
              <a:t>    ومثال «حَبَّذا» قول جرير: </a:t>
            </a:r>
          </a:p>
          <a:p>
            <a:pPr algn="just">
              <a:lnSpc>
                <a:spcPct val="110000"/>
              </a:lnSpc>
              <a:buNone/>
            </a:pPr>
            <a:r>
              <a:rPr lang="ar-SA" sz="2800" dirty="0">
                <a:latin typeface="Simplified Arabic" pitchFamily="18" charset="-78"/>
                <a:cs typeface="Simplified Arabic" pitchFamily="18" charset="-78"/>
              </a:rPr>
              <a:t>    يا حبَّذا جبلُ الريانِ منْ جبلٍ... وَحَبّذا ساكِنُ الرّيّانِ مَنْ كانا</a:t>
            </a:r>
          </a:p>
          <a:p>
            <a:pPr algn="just">
              <a:lnSpc>
                <a:spcPct val="110000"/>
              </a:lnSpc>
              <a:buNone/>
            </a:pPr>
            <a:r>
              <a:rPr lang="ar-SA" sz="2800" dirty="0">
                <a:latin typeface="Simplified Arabic" pitchFamily="18" charset="-78"/>
                <a:cs typeface="Simplified Arabic" pitchFamily="18" charset="-78"/>
              </a:rPr>
              <a:t>    وحبَّذا نفحات من يمانية … تأتيك من قبل الرَّيان أحيانا</a:t>
            </a:r>
          </a:p>
          <a:p>
            <a:pPr algn="just">
              <a:lnSpc>
                <a:spcPct val="110000"/>
              </a:lnSpc>
              <a:buNone/>
            </a:pPr>
            <a:r>
              <a:rPr lang="ar-SA" sz="2800" dirty="0">
                <a:latin typeface="Simplified Arabic" pitchFamily="18" charset="-78"/>
                <a:cs typeface="Simplified Arabic" pitchFamily="18" charset="-78"/>
              </a:rPr>
              <a:t>    يستحضر الشاعر ذكرياته مع جبل الرَّيان، ومع من يسكنون هذا الجبل.</a:t>
            </a:r>
          </a:p>
          <a:p>
            <a:pPr algn="just">
              <a:lnSpc>
                <a:spcPct val="110000"/>
              </a:lnSpc>
              <a:buNone/>
            </a:pPr>
            <a:r>
              <a:rPr lang="ar-SA" sz="2800" dirty="0">
                <a:latin typeface="Simplified Arabic" pitchFamily="18" charset="-78"/>
                <a:cs typeface="Simplified Arabic" pitchFamily="18" charset="-78"/>
              </a:rPr>
              <a:t>    ومثل قولك: (حبَّذا الصِّدقُ)، و (أَحتَرمُ الطُّلابَ حَبَّذا المُتَفوِّقُ).    </a:t>
            </a:r>
          </a:p>
          <a:p>
            <a:pPr algn="just">
              <a:lnSpc>
                <a:spcPct val="110000"/>
              </a:lnSpc>
              <a:buNone/>
            </a:pPr>
            <a:r>
              <a:rPr lang="ar-SA" sz="2800" dirty="0">
                <a:latin typeface="Simplified Arabic" pitchFamily="18" charset="-78"/>
                <a:cs typeface="Simplified Arabic" pitchFamily="18" charset="-78"/>
              </a:rPr>
              <a:t>    ثانياً: الذَّم وصيغه</a:t>
            </a:r>
          </a:p>
          <a:p>
            <a:pPr algn="just">
              <a:lnSpc>
                <a:spcPct val="110000"/>
              </a:lnSpc>
              <a:buNone/>
            </a:pPr>
            <a:r>
              <a:rPr lang="ar-SA" sz="2800" dirty="0">
                <a:latin typeface="Simplified Arabic" pitchFamily="18" charset="-78"/>
                <a:cs typeface="Simplified Arabic" pitchFamily="18" charset="-78"/>
              </a:rPr>
              <a:t>    الذَّمُّ: أسلوب إنشائيّ غير طلبيّ، يعبّر به المتكلّم عن موقف الاستهجان وذلك بواسطة فعلي الذَّمُّ الجامدين اللّازمين «بِئْسَ» و «لا حَبَّذا»، أو أفعال أخرى تؤدّي هذا المعنى مثل «ساءَ».</a:t>
            </a: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106</a:t>
            </a:fld>
            <a:endParaRPr lang="en-US">
              <a:solidFill>
                <a:srgbClr val="000000"/>
              </a:solidFill>
            </a:endParaRPr>
          </a:p>
        </p:txBody>
      </p:sp>
    </p:spTree>
    <p:extLst>
      <p:ext uri="{BB962C8B-B14F-4D97-AF65-F5344CB8AC3E}">
        <p14:creationId xmlns:p14="http://schemas.microsoft.com/office/powerpoint/2010/main" val="2523392335"/>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Autofit/>
          </a:bodyPr>
          <a:lstStyle/>
          <a:p>
            <a:pPr algn="just">
              <a:lnSpc>
                <a:spcPct val="90000"/>
              </a:lnSpc>
              <a:buNone/>
            </a:pPr>
            <a:r>
              <a:rPr lang="ar-IQ" sz="2800" dirty="0">
                <a:ea typeface="Calibri"/>
                <a:cs typeface="Simplified Arabic"/>
              </a:rPr>
              <a:t> كقوله تعالى: </a:t>
            </a:r>
            <a:r>
              <a:rPr lang="ar-SA" sz="2800" dirty="0">
                <a:solidFill>
                  <a:srgbClr val="000000"/>
                </a:solidFill>
                <a:ea typeface="Calibri"/>
                <a:cs typeface="QCF_BSML"/>
              </a:rPr>
              <a:t>ﭽ </a:t>
            </a:r>
            <a:r>
              <a:rPr lang="ar-SA" sz="2800" dirty="0">
                <a:solidFill>
                  <a:srgbClr val="000000"/>
                </a:solidFill>
                <a:ea typeface="Calibri"/>
                <a:cs typeface="QCF_P516"/>
              </a:rPr>
              <a:t>ﯿ  ﰀ  ﰁ  ﰂ  ﰃ  </a:t>
            </a:r>
            <a:r>
              <a:rPr lang="ar-SA" sz="2800" dirty="0" err="1">
                <a:solidFill>
                  <a:srgbClr val="000000"/>
                </a:solidFill>
                <a:ea typeface="Calibri"/>
                <a:cs typeface="QCF_P516"/>
              </a:rPr>
              <a:t>ﰄ</a:t>
            </a:r>
            <a:r>
              <a:rPr lang="ar-SA" sz="2800" dirty="0" err="1">
                <a:solidFill>
                  <a:srgbClr val="0000A5"/>
                </a:solidFill>
                <a:ea typeface="Calibri"/>
                <a:cs typeface="QCF_P516"/>
              </a:rPr>
              <a:t>ﰅ</a:t>
            </a:r>
            <a:r>
              <a:rPr lang="ar-SA" sz="2800" dirty="0">
                <a:solidFill>
                  <a:srgbClr val="000000"/>
                </a:solidFill>
                <a:ea typeface="Calibri"/>
                <a:cs typeface="QCF_P516"/>
              </a:rPr>
              <a:t>  ﰆ  ﰇ   ﰈ  ﰉ  </a:t>
            </a:r>
            <a:r>
              <a:rPr lang="ar-SA" sz="2800" dirty="0" err="1">
                <a:solidFill>
                  <a:srgbClr val="000000"/>
                </a:solidFill>
                <a:ea typeface="Calibri"/>
                <a:cs typeface="QCF_P516"/>
              </a:rPr>
              <a:t>ﰊ</a:t>
            </a:r>
            <a:r>
              <a:rPr lang="ar-SA" sz="2800" dirty="0" err="1">
                <a:solidFill>
                  <a:srgbClr val="0000A5"/>
                </a:solidFill>
                <a:ea typeface="Calibri"/>
                <a:cs typeface="QCF_P516"/>
              </a:rPr>
              <a:t>ﰋ</a:t>
            </a:r>
            <a:r>
              <a:rPr lang="ar-SA" sz="2800" dirty="0">
                <a:solidFill>
                  <a:srgbClr val="000000"/>
                </a:solidFill>
                <a:ea typeface="Calibri"/>
                <a:cs typeface="QCF_P516"/>
              </a:rPr>
              <a:t>  ﰌ  ﰍ  ﰎ  ﰏ  ﰐ  ﰑ     </a:t>
            </a:r>
            <a:r>
              <a:rPr lang="ar-SA" sz="2800" dirty="0">
                <a:solidFill>
                  <a:srgbClr val="000000"/>
                </a:solidFill>
                <a:ea typeface="Calibri"/>
                <a:cs typeface="QCF_BSML"/>
              </a:rPr>
              <a:t>ﭼ</a:t>
            </a:r>
            <a:r>
              <a:rPr lang="ar-SA" sz="2800" dirty="0">
                <a:solidFill>
                  <a:srgbClr val="000000"/>
                </a:solidFill>
                <a:ea typeface="Calibri"/>
                <a:cs typeface="Simplified Arabic"/>
              </a:rPr>
              <a:t>{الحجرات: 11}، وقوله تعالى: </a:t>
            </a:r>
            <a:r>
              <a:rPr lang="ar-SA" sz="2800" dirty="0">
                <a:solidFill>
                  <a:srgbClr val="000000"/>
                </a:solidFill>
                <a:ea typeface="Calibri"/>
                <a:cs typeface="QCF_BSML"/>
              </a:rPr>
              <a:t>ﭽ </a:t>
            </a:r>
            <a:r>
              <a:rPr lang="ar-SA" sz="2800" dirty="0">
                <a:solidFill>
                  <a:srgbClr val="000000"/>
                </a:solidFill>
                <a:ea typeface="Calibri"/>
                <a:cs typeface="QCF_P544"/>
              </a:rPr>
              <a:t>ﮚ  ﮛ  ﮜ  ﮝ  </a:t>
            </a:r>
            <a:r>
              <a:rPr lang="ar-SA" sz="2800" dirty="0" err="1">
                <a:solidFill>
                  <a:srgbClr val="000000"/>
                </a:solidFill>
                <a:ea typeface="Calibri"/>
                <a:cs typeface="QCF_P544"/>
              </a:rPr>
              <a:t>ﮞ</a:t>
            </a:r>
            <a:r>
              <a:rPr lang="ar-SA" sz="2800" dirty="0" err="1">
                <a:solidFill>
                  <a:srgbClr val="0000A5"/>
                </a:solidFill>
                <a:ea typeface="Calibri"/>
                <a:cs typeface="QCF_P544"/>
              </a:rPr>
              <a:t>ﮟ</a:t>
            </a:r>
            <a:r>
              <a:rPr lang="ar-SA" sz="2800" dirty="0">
                <a:solidFill>
                  <a:srgbClr val="000000"/>
                </a:solidFill>
                <a:ea typeface="Calibri"/>
                <a:cs typeface="QCF_P544"/>
              </a:rPr>
              <a:t>  ﮠ       ﮡ  ﮢ  ﮣ             ﮤ  </a:t>
            </a:r>
            <a:r>
              <a:rPr lang="ar-SA" sz="2800" dirty="0">
                <a:solidFill>
                  <a:srgbClr val="000000"/>
                </a:solidFill>
                <a:ea typeface="Calibri"/>
                <a:cs typeface="QCF_BSML"/>
              </a:rPr>
              <a:t>ﭼ</a:t>
            </a:r>
            <a:r>
              <a:rPr lang="ar-SA" sz="2800" dirty="0">
                <a:solidFill>
                  <a:srgbClr val="000000"/>
                </a:solidFill>
                <a:ea typeface="Calibri"/>
                <a:cs typeface="Simplified Arabic"/>
              </a:rPr>
              <a:t>{المجادلة: 15</a:t>
            </a:r>
            <a:r>
              <a:rPr lang="ar-SA" sz="2800" dirty="0" smtClean="0">
                <a:solidFill>
                  <a:srgbClr val="000000"/>
                </a:solidFill>
                <a:ea typeface="Calibri"/>
                <a:cs typeface="Simplified Arabic"/>
              </a:rPr>
              <a:t>}.</a:t>
            </a:r>
            <a:endParaRPr lang="ar-IQ" sz="2800" dirty="0" smtClean="0">
              <a:solidFill>
                <a:srgbClr val="000000"/>
              </a:solidFill>
              <a:ea typeface="Calibri"/>
              <a:cs typeface="Simplified Arabic"/>
            </a:endParaRPr>
          </a:p>
          <a:p>
            <a:pPr algn="just">
              <a:lnSpc>
                <a:spcPct val="90000"/>
              </a:lnSpc>
              <a:buNone/>
            </a:pPr>
            <a:r>
              <a:rPr lang="ar-SA" sz="2800" dirty="0">
                <a:latin typeface="Simplified Arabic" pitchFamily="18" charset="-78"/>
                <a:cs typeface="Simplified Arabic" pitchFamily="18" charset="-78"/>
              </a:rPr>
              <a:t> وكقول الشاعر: </a:t>
            </a:r>
          </a:p>
          <a:p>
            <a:pPr algn="just">
              <a:lnSpc>
                <a:spcPct val="90000"/>
              </a:lnSpc>
              <a:buNone/>
            </a:pPr>
            <a:r>
              <a:rPr lang="ar-SA" sz="2800" dirty="0">
                <a:latin typeface="Simplified Arabic" pitchFamily="18" charset="-78"/>
                <a:cs typeface="Simplified Arabic" pitchFamily="18" charset="-78"/>
              </a:rPr>
              <a:t>  أَلا حَبَّذَا عاذِري في الهَوى... ولا حَبَّذَا العاذِلُ الجاهِلُ</a:t>
            </a:r>
          </a:p>
          <a:p>
            <a:pPr algn="just">
              <a:lnSpc>
                <a:spcPct val="90000"/>
              </a:lnSpc>
              <a:buNone/>
            </a:pPr>
            <a:r>
              <a:rPr lang="ar-SA" sz="2800" dirty="0">
                <a:latin typeface="Simplified Arabic" pitchFamily="18" charset="-78"/>
                <a:cs typeface="Simplified Arabic" pitchFamily="18" charset="-78"/>
              </a:rPr>
              <a:t>    المعنى: نعم من يعذرني في الهوى، ويكف عن لومي وعذلي، وبئس الجاهل الغبي الذي يلومني، ولا يلتمس لي عذراً، فجمع بين المدح والذَّم.</a:t>
            </a:r>
          </a:p>
          <a:p>
            <a:pPr algn="just">
              <a:lnSpc>
                <a:spcPct val="90000"/>
              </a:lnSpc>
              <a:buNone/>
            </a:pPr>
            <a:r>
              <a:rPr lang="ar-SA" sz="2800" dirty="0">
                <a:latin typeface="Simplified Arabic" pitchFamily="18" charset="-78"/>
                <a:cs typeface="Simplified Arabic" pitchFamily="18" charset="-78"/>
              </a:rPr>
              <a:t>    ونحو: بِئْسَ العوضُ من التوبة الإصرار، وبِئْسَ الخلق الكذبُ، ولا حبَّذا الكذبُ، ولا حَبَّذا الجَهلُ.  </a:t>
            </a:r>
          </a:p>
          <a:p>
            <a:pPr algn="just">
              <a:lnSpc>
                <a:spcPct val="90000"/>
              </a:lnSpc>
              <a:buNone/>
            </a:pPr>
            <a:r>
              <a:rPr lang="ar-SA" sz="2800" b="1" dirty="0">
                <a:latin typeface="Simplified Arabic" pitchFamily="18" charset="-78"/>
                <a:cs typeface="Simplified Arabic" pitchFamily="18" charset="-78"/>
              </a:rPr>
              <a:t>المطلب الثاني: التعجب وصيغه</a:t>
            </a:r>
          </a:p>
          <a:p>
            <a:pPr algn="just">
              <a:lnSpc>
                <a:spcPct val="90000"/>
              </a:lnSpc>
              <a:buNone/>
            </a:pPr>
            <a:r>
              <a:rPr lang="ar-SA" sz="2800" dirty="0">
                <a:latin typeface="Simplified Arabic" pitchFamily="18" charset="-78"/>
                <a:cs typeface="Simplified Arabic" pitchFamily="18" charset="-78"/>
              </a:rPr>
              <a:t>    التعجب: وهو يدلُ على الاستغراب والدهشة. </a:t>
            </a:r>
          </a:p>
          <a:p>
            <a:pPr algn="just">
              <a:lnSpc>
                <a:spcPct val="90000"/>
              </a:lnSpc>
              <a:buNone/>
            </a:pPr>
            <a:r>
              <a:rPr lang="ar-SA" sz="2800" dirty="0">
                <a:latin typeface="Simplified Arabic" pitchFamily="18" charset="-78"/>
                <a:cs typeface="Simplified Arabic" pitchFamily="18" charset="-78"/>
              </a:rPr>
              <a:t>    والتعجب يأتي قياسياً بصيغتين: «ما أفعلهُ» و «أفعلْ بهِ».</a:t>
            </a:r>
          </a:p>
          <a:p>
            <a:pPr algn="just">
              <a:lnSpc>
                <a:spcPct val="9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107</a:t>
            </a:fld>
            <a:endParaRPr lang="en-US">
              <a:solidFill>
                <a:srgbClr val="000000"/>
              </a:solidFill>
            </a:endParaRPr>
          </a:p>
        </p:txBody>
      </p:sp>
    </p:spTree>
    <p:extLst>
      <p:ext uri="{BB962C8B-B14F-4D97-AF65-F5344CB8AC3E}">
        <p14:creationId xmlns:p14="http://schemas.microsoft.com/office/powerpoint/2010/main" val="1503887318"/>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1.	صيغة «ما أفعلهُ»: كقولك: ما أَجْملَ هذا الثَّوبَ! وما أَحسنَ السَّماءَ!، وما أحسنَ الرجلَ!».</a:t>
            </a:r>
          </a:p>
          <a:p>
            <a:pPr algn="just">
              <a:lnSpc>
                <a:spcPct val="110000"/>
              </a:lnSpc>
              <a:buNone/>
            </a:pPr>
            <a:r>
              <a:rPr lang="ar-SA" sz="2800" dirty="0">
                <a:latin typeface="Simplified Arabic" pitchFamily="18" charset="-78"/>
                <a:cs typeface="Simplified Arabic" pitchFamily="18" charset="-78"/>
              </a:rPr>
              <a:t>    تقديره: شيء جعل الرجل حسناً.</a:t>
            </a:r>
          </a:p>
          <a:p>
            <a:pPr algn="just">
              <a:lnSpc>
                <a:spcPct val="110000"/>
              </a:lnSpc>
              <a:buNone/>
            </a:pPr>
            <a:r>
              <a:rPr lang="ar-SA" sz="2800" dirty="0">
                <a:latin typeface="Simplified Arabic" pitchFamily="18" charset="-78"/>
                <a:cs typeface="Simplified Arabic" pitchFamily="18" charset="-78"/>
              </a:rPr>
              <a:t>    وكقول شقران </a:t>
            </a:r>
            <a:r>
              <a:rPr lang="ar-SA" sz="2800" dirty="0" err="1">
                <a:latin typeface="Simplified Arabic" pitchFamily="18" charset="-78"/>
                <a:cs typeface="Simplified Arabic" pitchFamily="18" charset="-78"/>
              </a:rPr>
              <a:t>الهزيمي</a:t>
            </a:r>
            <a:r>
              <a:rPr lang="ar-SA" sz="2800" dirty="0">
                <a:latin typeface="Simplified Arabic" pitchFamily="18" charset="-78"/>
                <a:cs typeface="Simplified Arabic" pitchFamily="18" charset="-78"/>
              </a:rPr>
              <a:t>:</a:t>
            </a:r>
          </a:p>
          <a:p>
            <a:pPr algn="just">
              <a:lnSpc>
                <a:spcPct val="110000"/>
              </a:lnSpc>
              <a:buNone/>
            </a:pPr>
            <a:r>
              <a:rPr lang="ar-SA" sz="2800" dirty="0">
                <a:latin typeface="Simplified Arabic" pitchFamily="18" charset="-78"/>
                <a:cs typeface="Simplified Arabic" pitchFamily="18" charset="-78"/>
              </a:rPr>
              <a:t>    أُولئكَ قَوْمِي بارَكَ اللهُ فيهِـمُ... على كُلِّ حال ما أَعَفَّ وأَكْرَمـا!</a:t>
            </a:r>
          </a:p>
          <a:p>
            <a:pPr algn="just">
              <a:lnSpc>
                <a:spcPct val="110000"/>
              </a:lnSpc>
              <a:buNone/>
            </a:pPr>
            <a:r>
              <a:rPr lang="ar-SA" sz="2800" dirty="0">
                <a:latin typeface="Simplified Arabic" pitchFamily="18" charset="-78"/>
                <a:cs typeface="Simplified Arabic" pitchFamily="18" charset="-78"/>
              </a:rPr>
              <a:t>   تقديره: شيء جعل قومي عفيفاً وكريماً.</a:t>
            </a:r>
          </a:p>
          <a:p>
            <a:pPr algn="just">
              <a:lnSpc>
                <a:spcPct val="110000"/>
              </a:lnSpc>
              <a:buNone/>
            </a:pPr>
            <a:r>
              <a:rPr lang="ar-SA" sz="2800" dirty="0">
                <a:latin typeface="Simplified Arabic" pitchFamily="18" charset="-78"/>
                <a:cs typeface="Simplified Arabic" pitchFamily="18" charset="-78"/>
              </a:rPr>
              <a:t>    وكقول أبي دلامة:</a:t>
            </a:r>
          </a:p>
          <a:p>
            <a:pPr algn="just">
              <a:lnSpc>
                <a:spcPct val="110000"/>
              </a:lnSpc>
              <a:buNone/>
            </a:pPr>
            <a:r>
              <a:rPr lang="ar-SA" sz="2800" dirty="0">
                <a:latin typeface="Simplified Arabic" pitchFamily="18" charset="-78"/>
                <a:cs typeface="Simplified Arabic" pitchFamily="18" charset="-78"/>
              </a:rPr>
              <a:t>    ما أَحْسنَ الدِّين والدُّنيا إذا اجتمعا ... وأَقبَحَ الكفرَ والإفْلاسَ بالرَّجل!</a:t>
            </a:r>
          </a:p>
          <a:p>
            <a:pPr algn="just">
              <a:lnSpc>
                <a:spcPct val="110000"/>
              </a:lnSpc>
              <a:buNone/>
            </a:pPr>
            <a:r>
              <a:rPr lang="ar-SA" sz="2800" dirty="0">
                <a:latin typeface="Simplified Arabic" pitchFamily="18" charset="-78"/>
                <a:cs typeface="Simplified Arabic" pitchFamily="18" charset="-78"/>
              </a:rPr>
              <a:t>    تقديره: شيء جعل الدين والدنيا إذا اجتمعا حسناً وجميلاً.</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108</a:t>
            </a:fld>
            <a:endParaRPr lang="en-US">
              <a:solidFill>
                <a:srgbClr val="000000"/>
              </a:solidFill>
            </a:endParaRPr>
          </a:p>
        </p:txBody>
      </p:sp>
    </p:spTree>
    <p:extLst>
      <p:ext uri="{BB962C8B-B14F-4D97-AF65-F5344CB8AC3E}">
        <p14:creationId xmlns:p14="http://schemas.microsoft.com/office/powerpoint/2010/main" val="2507535098"/>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lnSpcReduction="10000"/>
          </a:bodyPr>
          <a:lstStyle/>
          <a:p>
            <a:pPr marL="0" indent="0" algn="just">
              <a:lnSpc>
                <a:spcPct val="110000"/>
              </a:lnSpc>
              <a:spcAft>
                <a:spcPts val="1000"/>
              </a:spcAft>
              <a:buNone/>
            </a:pPr>
            <a:r>
              <a:rPr lang="ar-IQ" sz="2800" dirty="0" smtClean="0">
                <a:ea typeface="Calibri"/>
                <a:cs typeface="Simplified Arabic"/>
              </a:rPr>
              <a:t> 3- </a:t>
            </a:r>
            <a:r>
              <a:rPr lang="ar-IQ" sz="2800" dirty="0">
                <a:ea typeface="Calibri"/>
                <a:cs typeface="Simplified Arabic"/>
              </a:rPr>
              <a:t>«أفعلْ بهِ»: كقوله تعالى: </a:t>
            </a:r>
            <a:r>
              <a:rPr lang="ar-SA" sz="2800" dirty="0">
                <a:solidFill>
                  <a:srgbClr val="000000"/>
                </a:solidFill>
                <a:ea typeface="Calibri"/>
                <a:cs typeface="QCF_BSML"/>
              </a:rPr>
              <a:t>ﭽ </a:t>
            </a:r>
            <a:r>
              <a:rPr lang="ar-SA" sz="2800" dirty="0">
                <a:solidFill>
                  <a:srgbClr val="000000"/>
                </a:solidFill>
                <a:ea typeface="Calibri"/>
                <a:cs typeface="QCF_P307"/>
              </a:rPr>
              <a:t>ﰅ  ﰆ   ﰇ      ﰈ  </a:t>
            </a:r>
            <a:r>
              <a:rPr lang="ar-SA" sz="2800" dirty="0" err="1">
                <a:solidFill>
                  <a:srgbClr val="000000"/>
                </a:solidFill>
                <a:ea typeface="Calibri"/>
                <a:cs typeface="QCF_P307"/>
              </a:rPr>
              <a:t>ﰉ</a:t>
            </a:r>
            <a:r>
              <a:rPr lang="ar-SA" sz="2800" dirty="0" err="1">
                <a:solidFill>
                  <a:srgbClr val="0000A5"/>
                </a:solidFill>
                <a:ea typeface="Calibri"/>
                <a:cs typeface="QCF_P307"/>
              </a:rPr>
              <a:t>ﰊ</a:t>
            </a:r>
            <a:r>
              <a:rPr lang="ar-SA" sz="2800" dirty="0">
                <a:solidFill>
                  <a:srgbClr val="000000"/>
                </a:solidFill>
                <a:ea typeface="Calibri"/>
                <a:cs typeface="QCF_P307"/>
              </a:rPr>
              <a:t>  ﰋ  ﰌ   ﰍ  ﰎ  ﰏ  ﰐ     </a:t>
            </a:r>
            <a:r>
              <a:rPr lang="ar-SA" sz="2800" dirty="0">
                <a:solidFill>
                  <a:srgbClr val="000000"/>
                </a:solidFill>
                <a:ea typeface="Calibri"/>
                <a:cs typeface="QCF_BSML"/>
              </a:rPr>
              <a:t>ﭼ</a:t>
            </a:r>
            <a:r>
              <a:rPr lang="ar-SA" sz="2800" dirty="0">
                <a:solidFill>
                  <a:srgbClr val="000000"/>
                </a:solidFill>
                <a:ea typeface="Calibri"/>
                <a:cs typeface="Simplified Arabic"/>
              </a:rPr>
              <a:t>{مريم: 38}. </a:t>
            </a:r>
            <a:r>
              <a:rPr lang="ar-SA" sz="1400" dirty="0">
                <a:solidFill>
                  <a:srgbClr val="000000"/>
                </a:solidFill>
                <a:ea typeface="Calibri"/>
              </a:rPr>
              <a:t> </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يعني</a:t>
            </a:r>
            <a:r>
              <a:rPr lang="ar-IQ" sz="2800" dirty="0">
                <a:ea typeface="Calibri"/>
                <a:cs typeface="Simplified Arabic"/>
              </a:rPr>
              <a:t>: مَا أسمعهم وأبصرهم يوم الْقيامة، وإِنَّما وَصفهم بهذا؛ لأنه تعالى كان وصفهم بالبكم والعمي والصمم في الدّنيا، فأخْبر أَنهم يسمعُون ويبصرون في الآخرة، ما لم يسمعوا ويبصروا في الدُّنْيا.</a:t>
            </a:r>
            <a:endParaRPr lang="en-US" sz="2000" dirty="0">
              <a:ea typeface="Calibri"/>
              <a:cs typeface="Arial"/>
            </a:endParaRPr>
          </a:p>
          <a:p>
            <a:pPr algn="just">
              <a:lnSpc>
                <a:spcPct val="90000"/>
              </a:lnSpc>
              <a:buNone/>
            </a:pPr>
            <a:r>
              <a:rPr lang="ar-SA" sz="2800" dirty="0">
                <a:latin typeface="Simplified Arabic" pitchFamily="18" charset="-78"/>
                <a:cs typeface="Simplified Arabic" pitchFamily="18" charset="-78"/>
              </a:rPr>
              <a:t> وقال كعب بن زهير:</a:t>
            </a:r>
          </a:p>
          <a:p>
            <a:pPr algn="just">
              <a:lnSpc>
                <a:spcPct val="90000"/>
              </a:lnSpc>
              <a:buNone/>
            </a:pPr>
            <a:r>
              <a:rPr lang="ar-SA" sz="2800" dirty="0">
                <a:latin typeface="Simplified Arabic" pitchFamily="18" charset="-78"/>
                <a:cs typeface="Simplified Arabic" pitchFamily="18" charset="-78"/>
              </a:rPr>
              <a:t>أكْرِمْ بها خُلَّةً لوْ أنَّها صَدَقَتْ... </a:t>
            </a:r>
            <a:r>
              <a:rPr lang="ar-SA" sz="2800" dirty="0" err="1">
                <a:latin typeface="Simplified Arabic" pitchFamily="18" charset="-78"/>
                <a:cs typeface="Simplified Arabic" pitchFamily="18" charset="-78"/>
              </a:rPr>
              <a:t>مَوْعودَها</a:t>
            </a:r>
            <a:r>
              <a:rPr lang="ar-SA" sz="2800" dirty="0">
                <a:latin typeface="Simplified Arabic" pitchFamily="18" charset="-78"/>
                <a:cs typeface="Simplified Arabic" pitchFamily="18" charset="-78"/>
              </a:rPr>
              <a:t> أَو لو أَنَّ النُّصْحَ مَقْبولُ</a:t>
            </a:r>
          </a:p>
          <a:p>
            <a:pPr algn="just">
              <a:lnSpc>
                <a:spcPct val="90000"/>
              </a:lnSpc>
              <a:buNone/>
            </a:pPr>
            <a:r>
              <a:rPr lang="ar-SA" sz="2800" dirty="0">
                <a:latin typeface="Simplified Arabic" pitchFamily="18" charset="-78"/>
                <a:cs typeface="Simplified Arabic" pitchFamily="18" charset="-78"/>
              </a:rPr>
              <a:t>أيْ: ما أكرَمَها لوْ وفَتْ </a:t>
            </a:r>
            <a:r>
              <a:rPr lang="ar-SA" sz="2800" dirty="0" err="1">
                <a:latin typeface="Simplified Arabic" pitchFamily="18" charset="-78"/>
                <a:cs typeface="Simplified Arabic" pitchFamily="18" charset="-78"/>
              </a:rPr>
              <a:t>بموعودِها</a:t>
            </a:r>
            <a:r>
              <a:rPr lang="ar-SA" sz="2800" dirty="0">
                <a:latin typeface="Simplified Arabic" pitchFamily="18" charset="-78"/>
                <a:cs typeface="Simplified Arabic" pitchFamily="18" charset="-78"/>
              </a:rPr>
              <a:t>، أوْ قَبِلَت النصحَ. </a:t>
            </a:r>
          </a:p>
          <a:p>
            <a:pPr algn="just">
              <a:lnSpc>
                <a:spcPct val="90000"/>
              </a:lnSpc>
              <a:buNone/>
            </a:pPr>
            <a:r>
              <a:rPr lang="ar-SA" sz="2800" dirty="0">
                <a:latin typeface="Simplified Arabic" pitchFamily="18" charset="-78"/>
                <a:cs typeface="Simplified Arabic" pitchFamily="18" charset="-78"/>
              </a:rPr>
              <a:t>ونحو: أَجمل بالسماءِ. ونحو: «أكرمْ بالصِّدِّيقِ». فمعناه: أكرم صديق؛ أي: صار ذا حسن.</a:t>
            </a:r>
          </a:p>
          <a:p>
            <a:pPr algn="just">
              <a:lnSpc>
                <a:spcPct val="90000"/>
              </a:lnSpc>
              <a:buNone/>
            </a:pPr>
            <a:r>
              <a:rPr lang="ar-SA" sz="2800" dirty="0">
                <a:latin typeface="Simplified Arabic" pitchFamily="18" charset="-78"/>
                <a:cs typeface="Simplified Arabic" pitchFamily="18" charset="-78"/>
              </a:rPr>
              <a:t>ونحو: «أحسِنْ بخالدٍ».</a:t>
            </a:r>
          </a:p>
          <a:p>
            <a:pPr algn="just">
              <a:lnSpc>
                <a:spcPct val="90000"/>
              </a:lnSpc>
              <a:buNone/>
            </a:pPr>
            <a:r>
              <a:rPr lang="ar-SA" sz="2800" dirty="0">
                <a:latin typeface="Simplified Arabic" pitchFamily="18" charset="-78"/>
                <a:cs typeface="Simplified Arabic" pitchFamily="18" charset="-78"/>
              </a:rPr>
              <a:t>فمعناه، أحسَن خالد؛ أي: صار ذا حُسن</a:t>
            </a:r>
            <a:r>
              <a:rPr lang="ar-SA" sz="2800" dirty="0" smtClean="0">
                <a:latin typeface="Simplified Arabic" pitchFamily="18" charset="-78"/>
                <a:cs typeface="Simplified Arabic" pitchFamily="18" charset="-78"/>
              </a:rPr>
              <a:t>.</a:t>
            </a:r>
            <a:endParaRPr lang="ar-SA" sz="2800" dirty="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109</a:t>
            </a:fld>
            <a:endParaRPr lang="en-US">
              <a:solidFill>
                <a:srgbClr val="000000"/>
              </a:solidFill>
            </a:endParaRPr>
          </a:p>
        </p:txBody>
      </p:sp>
    </p:spTree>
    <p:extLst>
      <p:ext uri="{BB962C8B-B14F-4D97-AF65-F5344CB8AC3E}">
        <p14:creationId xmlns:p14="http://schemas.microsoft.com/office/powerpoint/2010/main" val="448428054"/>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90000"/>
              </a:lnSpc>
              <a:buNone/>
            </a:pPr>
            <a:r>
              <a:rPr lang="ar-SA" sz="2800" b="1" dirty="0">
                <a:latin typeface="Simplified Arabic" pitchFamily="18" charset="-78"/>
                <a:cs typeface="Simplified Arabic" pitchFamily="18" charset="-78"/>
              </a:rPr>
              <a:t>ثانياً: موضوعات المسند إليه</a:t>
            </a:r>
          </a:p>
          <a:p>
            <a:pPr algn="just">
              <a:lnSpc>
                <a:spcPct val="90000"/>
              </a:lnSpc>
              <a:buNone/>
            </a:pPr>
            <a:r>
              <a:rPr lang="ar-SA" sz="2800" dirty="0">
                <a:latin typeface="Simplified Arabic" pitchFamily="18" charset="-78"/>
                <a:cs typeface="Simplified Arabic" pitchFamily="18" charset="-78"/>
              </a:rPr>
              <a:t>موضوعات المسند إليه ستة:</a:t>
            </a:r>
          </a:p>
          <a:p>
            <a:pPr algn="just">
              <a:lnSpc>
                <a:spcPct val="90000"/>
              </a:lnSpc>
              <a:buNone/>
            </a:pPr>
            <a:r>
              <a:rPr lang="ar-SA" sz="2800" dirty="0">
                <a:latin typeface="Simplified Arabic" pitchFamily="18" charset="-78"/>
                <a:cs typeface="Simplified Arabic" pitchFamily="18" charset="-78"/>
              </a:rPr>
              <a:t>(1) الفاعلُ «للفعل التّام أو شبهه» نحو «فؤاد - وأبوه» من قولك: حَضرَ فؤادٌ، العالم أبوه.</a:t>
            </a:r>
          </a:p>
          <a:p>
            <a:pPr algn="just">
              <a:lnSpc>
                <a:spcPct val="90000"/>
              </a:lnSpc>
              <a:buNone/>
            </a:pPr>
            <a:r>
              <a:rPr lang="ar-SA" sz="2800" dirty="0">
                <a:latin typeface="Simplified Arabic" pitchFamily="18" charset="-78"/>
                <a:cs typeface="Simplified Arabic" pitchFamily="18" charset="-78"/>
              </a:rPr>
              <a:t>(2) واسماء النَّواسخ: كان وأخواتها، وإنّ وَأخواتها - نحو «المطرُ» من قولك - كان المطرُ غزيراً، ونحو: إنَّ المطرَ غزيرٌ.</a:t>
            </a:r>
          </a:p>
          <a:p>
            <a:pPr algn="just">
              <a:lnSpc>
                <a:spcPct val="90000"/>
              </a:lnSpc>
              <a:buNone/>
            </a:pPr>
            <a:r>
              <a:rPr lang="ar-SA" sz="2800" dirty="0">
                <a:latin typeface="Simplified Arabic" pitchFamily="18" charset="-78"/>
                <a:cs typeface="Simplified Arabic" pitchFamily="18" charset="-78"/>
              </a:rPr>
              <a:t>(3) والمبتدأ الذي له خبر - نحو «العلم» من قولك: العلمُ نافعٌ.</a:t>
            </a:r>
          </a:p>
          <a:p>
            <a:pPr algn="just">
              <a:lnSpc>
                <a:spcPct val="90000"/>
              </a:lnSpc>
              <a:buNone/>
            </a:pPr>
            <a:r>
              <a:rPr lang="ar-SA" sz="2800" dirty="0">
                <a:latin typeface="Simplified Arabic" pitchFamily="18" charset="-78"/>
                <a:cs typeface="Simplified Arabic" pitchFamily="18" charset="-78"/>
              </a:rPr>
              <a:t>(4) والمفعول الأول - لظنَّ وأخواتها، مثل: ظننتُ زيداً عالماً. </a:t>
            </a:r>
          </a:p>
          <a:p>
            <a:pPr algn="just">
              <a:lnSpc>
                <a:spcPct val="90000"/>
              </a:lnSpc>
              <a:buNone/>
            </a:pPr>
            <a:r>
              <a:rPr lang="ar-SA" sz="2800" dirty="0">
                <a:latin typeface="Simplified Arabic" pitchFamily="18" charset="-78"/>
                <a:cs typeface="Simplified Arabic" pitchFamily="18" charset="-78"/>
              </a:rPr>
              <a:t>(5) والمفعول الثاني - لأرَى واخواتها، مثل: أريتُ محمداً ذهباً ثميناً. </a:t>
            </a:r>
          </a:p>
          <a:p>
            <a:pPr algn="just">
              <a:lnSpc>
                <a:spcPct val="90000"/>
              </a:lnSpc>
              <a:buNone/>
            </a:pPr>
            <a:r>
              <a:rPr lang="ar-SA" sz="2800" dirty="0">
                <a:latin typeface="Simplified Arabic" pitchFamily="18" charset="-78"/>
                <a:cs typeface="Simplified Arabic" pitchFamily="18" charset="-78"/>
              </a:rPr>
              <a:t>(6) ونائب الفاعل - كقوله تعالى: (ووضعَ الكتابُ)، ومثل: سُرقَ المالُ. </a:t>
            </a: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866923317"/>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lnSpcReduction="10000"/>
          </a:bodyPr>
          <a:lstStyle/>
          <a:p>
            <a:pPr algn="just">
              <a:lnSpc>
                <a:spcPct val="110000"/>
              </a:lnSpc>
              <a:buNone/>
            </a:pPr>
            <a:r>
              <a:rPr lang="ar-SA" sz="2800" dirty="0">
                <a:latin typeface="Simplified Arabic" pitchFamily="18" charset="-78"/>
                <a:cs typeface="Simplified Arabic" pitchFamily="18" charset="-78"/>
              </a:rPr>
              <a:t>وقد يأتي التعجب بصيغٍ سماعية كثيرة منها: </a:t>
            </a:r>
          </a:p>
          <a:p>
            <a:pPr algn="just">
              <a:lnSpc>
                <a:spcPct val="110000"/>
              </a:lnSpc>
              <a:buNone/>
            </a:pPr>
            <a:r>
              <a:rPr lang="ar-SA" sz="2800" dirty="0">
                <a:latin typeface="Simplified Arabic" pitchFamily="18" charset="-78"/>
                <a:cs typeface="Simplified Arabic" pitchFamily="18" charset="-78"/>
              </a:rPr>
              <a:t>    للتعجب السماعي في العربية ألفاظ كثيرة لا يتعرض لها النحويون في باب التعجب غالباً، مثل قولهم: للهِ درُّه فارساً. </a:t>
            </a:r>
          </a:p>
          <a:p>
            <a:pPr algn="just">
              <a:lnSpc>
                <a:spcPct val="110000"/>
              </a:lnSpc>
              <a:buNone/>
            </a:pPr>
            <a:r>
              <a:rPr lang="ar-SA" sz="2800" dirty="0">
                <a:latin typeface="Simplified Arabic" pitchFamily="18" charset="-78"/>
                <a:cs typeface="Simplified Arabic" pitchFamily="18" charset="-78"/>
              </a:rPr>
              <a:t>    </a:t>
            </a:r>
            <a:r>
              <a:rPr lang="ar-SA" sz="2800" dirty="0" err="1">
                <a:latin typeface="Simplified Arabic" pitchFamily="18" charset="-78"/>
                <a:cs typeface="Simplified Arabic" pitchFamily="18" charset="-78"/>
              </a:rPr>
              <a:t>و«الدَّرُّ</a:t>
            </a:r>
            <a:r>
              <a:rPr lang="ar-SA" sz="2800" dirty="0">
                <a:latin typeface="Simplified Arabic" pitchFamily="18" charset="-78"/>
                <a:cs typeface="Simplified Arabic" pitchFamily="18" charset="-78"/>
              </a:rPr>
              <a:t>»: اللبن الكثير، وحين تقول: (للهِ درُّهُ فارساً)، فكأنَّ هذا الفارس رضعَ لبناً غير عاديٍّ، أعده الله له، والمعنى أتعجَّبُ من هذا الفارس. </a:t>
            </a:r>
            <a:endParaRPr lang="ar-IQ" sz="2800" dirty="0" smtClean="0">
              <a:latin typeface="Simplified Arabic" pitchFamily="18" charset="-78"/>
              <a:cs typeface="Simplified Arabic" pitchFamily="18" charset="-78"/>
            </a:endParaRPr>
          </a:p>
          <a:p>
            <a:pPr algn="just">
              <a:lnSpc>
                <a:spcPct val="110000"/>
              </a:lnSpc>
              <a:buNone/>
            </a:pPr>
            <a:r>
              <a:rPr lang="ar-IQ" sz="2800" dirty="0">
                <a:ea typeface="Calibri"/>
                <a:cs typeface="Simplified Arabic"/>
              </a:rPr>
              <a:t>ومنه الاستفهام الخارج إلى التعجب، قوله تعالى: </a:t>
            </a:r>
            <a:r>
              <a:rPr lang="ar-SA" sz="2800" dirty="0">
                <a:solidFill>
                  <a:srgbClr val="000000"/>
                </a:solidFill>
                <a:ea typeface="Calibri"/>
                <a:cs typeface="QCF_BSML"/>
              </a:rPr>
              <a:t>ﭽ </a:t>
            </a:r>
            <a:r>
              <a:rPr lang="ar-SA" sz="2800" dirty="0">
                <a:solidFill>
                  <a:srgbClr val="000000"/>
                </a:solidFill>
                <a:ea typeface="Calibri"/>
                <a:cs typeface="QCF_P005"/>
              </a:rPr>
              <a:t>ﯝ  ﯞ  ﯟ  ﯠ  ﯡ  </a:t>
            </a:r>
            <a:r>
              <a:rPr lang="ar-SA" sz="2800" dirty="0" err="1">
                <a:solidFill>
                  <a:srgbClr val="000000"/>
                </a:solidFill>
                <a:ea typeface="Calibri"/>
                <a:cs typeface="QCF_P005"/>
              </a:rPr>
              <a:t>ﯢ</a:t>
            </a:r>
            <a:r>
              <a:rPr lang="ar-SA" sz="2800" dirty="0" err="1">
                <a:solidFill>
                  <a:srgbClr val="0000A5"/>
                </a:solidFill>
                <a:ea typeface="Calibri"/>
                <a:cs typeface="QCF_P005"/>
              </a:rPr>
              <a:t>ﯣ</a:t>
            </a:r>
            <a:r>
              <a:rPr lang="ar-SA" sz="2800" dirty="0">
                <a:solidFill>
                  <a:srgbClr val="000000"/>
                </a:solidFill>
                <a:ea typeface="Calibri"/>
                <a:cs typeface="QCF_P005"/>
              </a:rPr>
              <a:t>   ﯤ  ﯥ  ﯦ  ﯧ  ﯨ  ﯩ  ﯪ    </a:t>
            </a:r>
            <a:r>
              <a:rPr lang="ar-SA" sz="2800" dirty="0">
                <a:solidFill>
                  <a:srgbClr val="000000"/>
                </a:solidFill>
                <a:ea typeface="Calibri"/>
                <a:cs typeface="QCF_BSML"/>
              </a:rPr>
              <a:t>ﭼ</a:t>
            </a:r>
            <a:r>
              <a:rPr lang="ar-SA" sz="2800" dirty="0">
                <a:solidFill>
                  <a:srgbClr val="000000"/>
                </a:solidFill>
                <a:ea typeface="Calibri"/>
                <a:cs typeface="Simplified Arabic"/>
              </a:rPr>
              <a:t>{البقرة: 28}. </a:t>
            </a:r>
            <a:endParaRPr lang="ar-IQ" sz="2800" dirty="0" smtClean="0">
              <a:solidFill>
                <a:srgbClr val="000000"/>
              </a:solidFill>
              <a:ea typeface="Calibri"/>
              <a:cs typeface="Simplified Arabic"/>
            </a:endParaRPr>
          </a:p>
          <a:p>
            <a:pPr algn="just">
              <a:lnSpc>
                <a:spcPct val="110000"/>
              </a:lnSpc>
              <a:buNone/>
            </a:pPr>
            <a:r>
              <a:rPr lang="ar-SA" sz="2800" dirty="0">
                <a:latin typeface="Simplified Arabic" pitchFamily="18" charset="-78"/>
                <a:cs typeface="Simplified Arabic" pitchFamily="18" charset="-78"/>
              </a:rPr>
              <a:t>قال الزجاج: " وَتأويلُ كيف أنها، استفهام في معنى التعجب وهذا التعجب إنما هو للخلق </a:t>
            </a:r>
            <a:r>
              <a:rPr lang="ar-SA" sz="2800" dirty="0" smtClean="0">
                <a:latin typeface="Simplified Arabic" pitchFamily="18" charset="-78"/>
                <a:cs typeface="Simplified Arabic" pitchFamily="18" charset="-78"/>
              </a:rPr>
              <a:t>وللمؤمنين</a:t>
            </a:r>
            <a:r>
              <a:rPr lang="ar-SA" sz="2800" dirty="0">
                <a:latin typeface="Simplified Arabic" pitchFamily="18" charset="-78"/>
                <a:cs typeface="Simplified Arabic" pitchFamily="18" charset="-78"/>
              </a:rPr>
              <a:t>، أي اعجبوا من هؤلاء كيف يَكفُرون وقد ثبتَتْ حجة الله عليهم</a:t>
            </a:r>
            <a:r>
              <a:rPr lang="ar-SA" sz="2800" dirty="0" smtClean="0">
                <a:latin typeface="Simplified Arabic" pitchFamily="18" charset="-78"/>
                <a:cs typeface="Simplified Arabic" pitchFamily="18" charset="-78"/>
              </a:rPr>
              <a:t>"</a:t>
            </a:r>
            <a:r>
              <a:rPr lang="ar-SA" sz="1800" dirty="0" smtClean="0">
                <a:latin typeface="Simplified Arabic" pitchFamily="18" charset="-78"/>
                <a:cs typeface="Simplified Arabic" pitchFamily="18" charset="-78"/>
              </a:rPr>
              <a:t>(</a:t>
            </a:r>
            <a:r>
              <a:rPr lang="ar-IQ" sz="1800" dirty="0" smtClean="0">
                <a:latin typeface="Simplified Arabic" pitchFamily="18" charset="-78"/>
                <a:cs typeface="Simplified Arabic" pitchFamily="18" charset="-78"/>
              </a:rPr>
              <a:t>1</a:t>
            </a:r>
            <a:r>
              <a:rPr lang="ar-SA" sz="1800" dirty="0" smtClean="0">
                <a:latin typeface="Simplified Arabic" pitchFamily="18" charset="-78"/>
                <a:cs typeface="Simplified Arabic" pitchFamily="18" charset="-78"/>
              </a:rPr>
              <a:t> </a:t>
            </a:r>
            <a:r>
              <a:rPr lang="ar-SA" sz="1800" dirty="0">
                <a:latin typeface="Simplified Arabic" pitchFamily="18" charset="-78"/>
                <a:cs typeface="Simplified Arabic" pitchFamily="18" charset="-78"/>
              </a:rPr>
              <a:t>)</a:t>
            </a:r>
            <a:r>
              <a:rPr lang="ar-SA" sz="2800" dirty="0">
                <a:latin typeface="Simplified Arabic" pitchFamily="18" charset="-78"/>
                <a:cs typeface="Simplified Arabic" pitchFamily="18" charset="-78"/>
              </a:rPr>
              <a:t>. </a:t>
            </a:r>
            <a:endParaRPr lang="ar-IQ" sz="2800" dirty="0" smtClean="0">
              <a:latin typeface="Simplified Arabic" pitchFamily="18" charset="-78"/>
              <a:cs typeface="Simplified Arabic" pitchFamily="18" charset="-78"/>
            </a:endParaRPr>
          </a:p>
          <a:p>
            <a:pPr algn="just">
              <a:lnSpc>
                <a:spcPct val="110000"/>
              </a:lnSpc>
              <a:buNone/>
            </a:pPr>
            <a:endParaRPr lang="ar-IQ" sz="2800" dirty="0" smtClean="0">
              <a:latin typeface="Simplified Arabic" pitchFamily="18" charset="-78"/>
              <a:cs typeface="Simplified Arabic" pitchFamily="18" charset="-78"/>
            </a:endParaRPr>
          </a:p>
          <a:p>
            <a:pPr algn="just">
              <a:lnSpc>
                <a:spcPct val="110000"/>
              </a:lnSpc>
              <a:buNone/>
            </a:pPr>
            <a:r>
              <a:rPr lang="ar-SA" sz="1800" dirty="0">
                <a:latin typeface="Simplified Arabic" pitchFamily="18" charset="-78"/>
                <a:cs typeface="Simplified Arabic" pitchFamily="18" charset="-78"/>
              </a:rPr>
              <a:t>( </a:t>
            </a:r>
            <a:r>
              <a:rPr lang="ar-IQ" sz="1800" dirty="0" smtClean="0">
                <a:latin typeface="Simplified Arabic" pitchFamily="18" charset="-78"/>
                <a:cs typeface="Simplified Arabic" pitchFamily="18" charset="-78"/>
              </a:rPr>
              <a:t>1</a:t>
            </a:r>
            <a:r>
              <a:rPr lang="ar-SA" sz="1800" dirty="0" smtClean="0">
                <a:latin typeface="Simplified Arabic" pitchFamily="18" charset="-78"/>
                <a:cs typeface="Simplified Arabic" pitchFamily="18" charset="-78"/>
              </a:rPr>
              <a:t>) </a:t>
            </a:r>
            <a:r>
              <a:rPr lang="ar-SA" sz="1800" dirty="0">
                <a:latin typeface="Simplified Arabic" pitchFamily="18" charset="-78"/>
                <a:cs typeface="Simplified Arabic" pitchFamily="18" charset="-78"/>
              </a:rPr>
              <a:t>معاني القرآن وإعرابه: 1/107. </a:t>
            </a:r>
            <a:endParaRPr lang="ar-SA" sz="1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110</a:t>
            </a:fld>
            <a:endParaRPr lang="en-US">
              <a:solidFill>
                <a:srgbClr val="000000"/>
              </a:solidFill>
            </a:endParaRPr>
          </a:p>
        </p:txBody>
      </p:sp>
    </p:spTree>
    <p:extLst>
      <p:ext uri="{BB962C8B-B14F-4D97-AF65-F5344CB8AC3E}">
        <p14:creationId xmlns:p14="http://schemas.microsoft.com/office/powerpoint/2010/main" val="1569653506"/>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90000"/>
              </a:lnSpc>
              <a:buNone/>
            </a:pPr>
            <a:r>
              <a:rPr lang="ar-IQ" sz="2800" dirty="0">
                <a:ea typeface="Calibri"/>
                <a:cs typeface="Simplified Arabic"/>
              </a:rPr>
              <a:t>وكقوله تعالى: </a:t>
            </a:r>
            <a:r>
              <a:rPr lang="ar-SA" sz="2800" dirty="0">
                <a:solidFill>
                  <a:srgbClr val="000000"/>
                </a:solidFill>
                <a:ea typeface="Calibri"/>
                <a:cs typeface="QCF_BSML"/>
              </a:rPr>
              <a:t>ﭽ </a:t>
            </a:r>
            <a:r>
              <a:rPr lang="ar-SA" sz="2800" dirty="0">
                <a:solidFill>
                  <a:srgbClr val="000000"/>
                </a:solidFill>
                <a:ea typeface="Calibri"/>
                <a:cs typeface="QCF_P535"/>
              </a:rPr>
              <a:t>ﯗ  ﯘ  ﯙ  ﯚ     ﯛ  </a:t>
            </a:r>
            <a:r>
              <a:rPr lang="ar-SA" sz="2800" dirty="0">
                <a:solidFill>
                  <a:srgbClr val="000000"/>
                </a:solidFill>
                <a:ea typeface="Calibri"/>
                <a:cs typeface="QCF_BSML"/>
              </a:rPr>
              <a:t>ﭼ</a:t>
            </a:r>
            <a:r>
              <a:rPr lang="ar-SA" sz="2800" dirty="0">
                <a:solidFill>
                  <a:srgbClr val="000000"/>
                </a:solidFill>
                <a:ea typeface="Calibri"/>
                <a:cs typeface="Simplified Arabic"/>
              </a:rPr>
              <a:t>{الواقعة: 41}،</a:t>
            </a:r>
            <a:r>
              <a:rPr lang="ar-SA" sz="2800" dirty="0">
                <a:solidFill>
                  <a:srgbClr val="000000"/>
                </a:solidFill>
                <a:ea typeface="Calibri"/>
              </a:rPr>
              <a:t> </a:t>
            </a:r>
            <a:r>
              <a:rPr lang="ar-IQ" sz="2800" dirty="0">
                <a:ea typeface="Calibri"/>
                <a:cs typeface="Simplified Arabic"/>
              </a:rPr>
              <a:t>أنه بمعنى التعجُّب من حالهم والمعنى: ما لهم، وما أعدّ لهم من الشّرّ</a:t>
            </a:r>
            <a:r>
              <a:rPr lang="ar-IQ" sz="2800" dirty="0" smtClean="0">
                <a:ea typeface="Calibri"/>
                <a:cs typeface="Simplified Arabic"/>
              </a:rPr>
              <a:t>؟!</a:t>
            </a:r>
          </a:p>
          <a:p>
            <a:pPr algn="just">
              <a:lnSpc>
                <a:spcPct val="90000"/>
              </a:lnSpc>
              <a:buNone/>
            </a:pPr>
            <a:r>
              <a:rPr lang="ar-SA" sz="2800" b="1" dirty="0">
                <a:latin typeface="Simplified Arabic" pitchFamily="18" charset="-78"/>
                <a:cs typeface="Simplified Arabic" pitchFamily="18" charset="-78"/>
              </a:rPr>
              <a:t>المطلب الثالث: القسم وحروفه</a:t>
            </a:r>
          </a:p>
          <a:p>
            <a:pPr algn="just">
              <a:lnSpc>
                <a:spcPct val="90000"/>
              </a:lnSpc>
              <a:buNone/>
            </a:pPr>
            <a:r>
              <a:rPr lang="ar-SA" sz="2800" dirty="0">
                <a:latin typeface="Simplified Arabic" pitchFamily="18" charset="-78"/>
                <a:cs typeface="Simplified Arabic" pitchFamily="18" charset="-78"/>
              </a:rPr>
              <a:t>    القسم: «بالواو والتاء والباء»، تجرُّ ما بعدها كما يكون بالفعل «أقسم» أو ما في معناه من مثل «أحلف».</a:t>
            </a:r>
          </a:p>
          <a:p>
            <a:pPr marL="0" indent="0" algn="just">
              <a:lnSpc>
                <a:spcPct val="110000"/>
              </a:lnSpc>
              <a:spcAft>
                <a:spcPts val="1000"/>
              </a:spcAft>
              <a:buNone/>
            </a:pPr>
            <a:r>
              <a:rPr lang="ar-IQ" sz="2800" dirty="0" smtClean="0">
                <a:ea typeface="Calibri"/>
                <a:cs typeface="Simplified Arabic"/>
              </a:rPr>
              <a:t> </a:t>
            </a:r>
            <a:r>
              <a:rPr lang="ar-IQ" sz="2800" b="1" dirty="0" smtClean="0">
                <a:ea typeface="Calibri"/>
                <a:cs typeface="Simplified Arabic"/>
              </a:rPr>
              <a:t>الأول</a:t>
            </a:r>
            <a:r>
              <a:rPr lang="ar-IQ" sz="2800" b="1" dirty="0">
                <a:ea typeface="Calibri"/>
                <a:cs typeface="Simplified Arabic"/>
              </a:rPr>
              <a:t>:</a:t>
            </a:r>
            <a:r>
              <a:rPr lang="ar-IQ" sz="2800" dirty="0">
                <a:ea typeface="Calibri"/>
                <a:cs typeface="Simplified Arabic"/>
              </a:rPr>
              <a:t> الواو، وهي لا تَدْخُلُ إلا على الاسم الظاهر، نحو "والله"، ونحو قوله تعالى: </a:t>
            </a:r>
            <a:r>
              <a:rPr lang="ar-SA" sz="2800" dirty="0">
                <a:solidFill>
                  <a:srgbClr val="000000"/>
                </a:solidFill>
                <a:ea typeface="Calibri"/>
                <a:cs typeface="QCF_BSML"/>
              </a:rPr>
              <a:t>ﭽ </a:t>
            </a:r>
            <a:r>
              <a:rPr lang="ar-SA" sz="2800" dirty="0">
                <a:solidFill>
                  <a:srgbClr val="000000"/>
                </a:solidFill>
                <a:ea typeface="Calibri"/>
                <a:cs typeface="QCF_P523"/>
              </a:rPr>
              <a:t>ﮞ  ﮟ  ﮠ  ﮡ      ﮢ  </a:t>
            </a:r>
            <a:r>
              <a:rPr lang="ar-SA" sz="2800" dirty="0">
                <a:solidFill>
                  <a:srgbClr val="000000"/>
                </a:solidFill>
                <a:ea typeface="Calibri"/>
                <a:cs typeface="QCF_BSML"/>
              </a:rPr>
              <a:t>ﭼ</a:t>
            </a:r>
            <a:r>
              <a:rPr lang="ar-SA" sz="2800" dirty="0">
                <a:solidFill>
                  <a:srgbClr val="000000"/>
                </a:solidFill>
                <a:ea typeface="Calibri"/>
                <a:cs typeface="Simplified Arabic"/>
              </a:rPr>
              <a:t>{الطور: 1-2}، ونحو قوله تعالى: </a:t>
            </a:r>
            <a:r>
              <a:rPr lang="ar-SA" sz="2800" dirty="0">
                <a:solidFill>
                  <a:srgbClr val="000000"/>
                </a:solidFill>
                <a:ea typeface="Calibri"/>
                <a:cs typeface="QCF_BSML"/>
              </a:rPr>
              <a:t>ﭽ </a:t>
            </a:r>
            <a:r>
              <a:rPr lang="ar-SA" sz="2800" dirty="0">
                <a:solidFill>
                  <a:srgbClr val="000000"/>
                </a:solidFill>
                <a:ea typeface="Calibri"/>
                <a:cs typeface="QCF_P597"/>
              </a:rPr>
              <a:t>ﭑ  ﭒ  ﭓ  ﭔ  ﭕ  </a:t>
            </a:r>
            <a:r>
              <a:rPr lang="ar-SA" sz="2800" dirty="0">
                <a:solidFill>
                  <a:srgbClr val="000000"/>
                </a:solidFill>
                <a:ea typeface="Calibri"/>
                <a:cs typeface="QCF_BSML"/>
              </a:rPr>
              <a:t>ﭼ</a:t>
            </a:r>
            <a:r>
              <a:rPr lang="ar-SA" sz="2800" dirty="0">
                <a:solidFill>
                  <a:srgbClr val="000000"/>
                </a:solidFill>
                <a:ea typeface="Calibri"/>
                <a:cs typeface="Simplified Arabic"/>
              </a:rPr>
              <a:t>{التين: 1-2}. </a:t>
            </a:r>
            <a:r>
              <a:rPr lang="ar-SA" sz="1400" dirty="0">
                <a:solidFill>
                  <a:srgbClr val="000000"/>
                </a:solidFill>
                <a:ea typeface="Calibri"/>
              </a:rPr>
              <a:t> </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a:t>
            </a:r>
            <a:r>
              <a:rPr lang="ar-IQ" sz="2800" b="1" dirty="0" smtClean="0">
                <a:ea typeface="Calibri"/>
                <a:cs typeface="Simplified Arabic"/>
              </a:rPr>
              <a:t>والثاني</a:t>
            </a:r>
            <a:r>
              <a:rPr lang="ar-IQ" sz="2800" b="1" dirty="0">
                <a:ea typeface="Calibri"/>
                <a:cs typeface="Simplified Arabic"/>
              </a:rPr>
              <a:t>:</a:t>
            </a:r>
            <a:r>
              <a:rPr lang="ar-IQ" sz="2800" dirty="0">
                <a:ea typeface="Calibri"/>
                <a:cs typeface="Simplified Arabic"/>
              </a:rPr>
              <a:t> التاء، ولا تدخل إلاّ علي لفظ الجلالة، نحو قوله تعالى: </a:t>
            </a:r>
            <a:r>
              <a:rPr lang="ar-SA" sz="2800" dirty="0">
                <a:solidFill>
                  <a:srgbClr val="000000"/>
                </a:solidFill>
                <a:ea typeface="Calibri"/>
                <a:cs typeface="QCF_BSML"/>
              </a:rPr>
              <a:t>ﭽ </a:t>
            </a:r>
            <a:r>
              <a:rPr lang="ar-SA" sz="2800" dirty="0">
                <a:solidFill>
                  <a:srgbClr val="000000"/>
                </a:solidFill>
                <a:ea typeface="Calibri"/>
                <a:cs typeface="QCF_P326"/>
              </a:rPr>
              <a:t>ﯹ  ﯺ  ﯻ  ﯼ  ﯽ  ﯾ     </a:t>
            </a:r>
            <a:r>
              <a:rPr lang="ar-SA" sz="2800" dirty="0" err="1">
                <a:solidFill>
                  <a:srgbClr val="000000"/>
                </a:solidFill>
                <a:ea typeface="Calibri"/>
                <a:cs typeface="QCF_P326"/>
              </a:rPr>
              <a:t>ﯿ</a:t>
            </a:r>
            <a:r>
              <a:rPr lang="ar-SA" sz="2800" dirty="0" err="1">
                <a:solidFill>
                  <a:srgbClr val="000000"/>
                </a:solidFill>
                <a:ea typeface="Calibri"/>
                <a:cs typeface="QCF_BSML"/>
              </a:rPr>
              <a:t>ﭼ</a:t>
            </a:r>
            <a:r>
              <a:rPr lang="ar-SA" sz="2800" dirty="0">
                <a:solidFill>
                  <a:srgbClr val="000000"/>
                </a:solidFill>
                <a:ea typeface="Calibri"/>
                <a:cs typeface="Simplified Arabic"/>
              </a:rPr>
              <a:t>{الأنبياء: 57}. ولا يجوز ذكر فعل القسم مع "الواو، والتاء"، فلا يقالُ: أُقسمُ والله، ولا أُقسمُ تاللهِ.</a:t>
            </a: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111</a:t>
            </a:fld>
            <a:endParaRPr lang="en-US">
              <a:solidFill>
                <a:srgbClr val="000000"/>
              </a:solidFill>
            </a:endParaRPr>
          </a:p>
        </p:txBody>
      </p:sp>
    </p:spTree>
    <p:extLst>
      <p:ext uri="{BB962C8B-B14F-4D97-AF65-F5344CB8AC3E}">
        <p14:creationId xmlns:p14="http://schemas.microsoft.com/office/powerpoint/2010/main" val="2200288906"/>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lnSpcReduction="10000"/>
          </a:bodyPr>
          <a:lstStyle/>
          <a:p>
            <a:pPr algn="just">
              <a:lnSpc>
                <a:spcPct val="110000"/>
              </a:lnSpc>
              <a:buNone/>
            </a:pPr>
            <a:r>
              <a:rPr lang="ar-SA" sz="2800" dirty="0">
                <a:latin typeface="Simplified Arabic" pitchFamily="18" charset="-78"/>
                <a:cs typeface="Simplified Arabic" pitchFamily="18" charset="-78"/>
              </a:rPr>
              <a:t> وقد سمع جرُّها ربَّ مضافاً إلى الكعبة قالوا: تربِّ الكعبة.</a:t>
            </a:r>
          </a:p>
          <a:p>
            <a:pPr algn="just">
              <a:lnSpc>
                <a:spcPct val="110000"/>
              </a:lnSpc>
              <a:buNone/>
            </a:pPr>
            <a:r>
              <a:rPr lang="ar-SA" sz="2800" dirty="0">
                <a:latin typeface="Simplified Arabic" pitchFamily="18" charset="-78"/>
                <a:cs typeface="Simplified Arabic" pitchFamily="18" charset="-78"/>
              </a:rPr>
              <a:t>  والثالث: الباء، ولا تختص بلفظ دون لفظ، بل تدخل علي الاسم الظاهر، نحو "بالله </a:t>
            </a:r>
            <a:r>
              <a:rPr lang="ar-SA" sz="2800" dirty="0" err="1">
                <a:latin typeface="Simplified Arabic" pitchFamily="18" charset="-78"/>
                <a:cs typeface="Simplified Arabic" pitchFamily="18" charset="-78"/>
              </a:rPr>
              <a:t>لأَجْتَهِدَنَّ</a:t>
            </a:r>
            <a:r>
              <a:rPr lang="ar-SA" sz="2800" dirty="0">
                <a:latin typeface="Simplified Arabic" pitchFamily="18" charset="-78"/>
                <a:cs typeface="Simplified Arabic" pitchFamily="18" charset="-78"/>
              </a:rPr>
              <a:t>" وعلي الضمير، نحو "بكَ لأضْرِبَنَّ الكَسولَ".</a:t>
            </a:r>
          </a:p>
          <a:p>
            <a:pPr algn="just">
              <a:lnSpc>
                <a:spcPct val="110000"/>
              </a:lnSpc>
              <a:buNone/>
            </a:pPr>
            <a:r>
              <a:rPr lang="ar-SA" sz="2800" dirty="0">
                <a:latin typeface="Simplified Arabic" pitchFamily="18" charset="-78"/>
                <a:cs typeface="Simplified Arabic" pitchFamily="18" charset="-78"/>
              </a:rPr>
              <a:t>  وأسلوب القسم يتكون من:</a:t>
            </a:r>
          </a:p>
          <a:p>
            <a:pPr algn="just">
              <a:lnSpc>
                <a:spcPct val="110000"/>
              </a:lnSpc>
              <a:buNone/>
            </a:pPr>
            <a:r>
              <a:rPr lang="ar-SA" sz="2800" dirty="0">
                <a:latin typeface="Simplified Arabic" pitchFamily="18" charset="-78"/>
                <a:cs typeface="Simplified Arabic" pitchFamily="18" charset="-78"/>
              </a:rPr>
              <a:t>أ‌-	حروف القسم، وهي: (الواو، والباء، والتاء).</a:t>
            </a:r>
          </a:p>
          <a:p>
            <a:pPr algn="just">
              <a:lnSpc>
                <a:spcPct val="110000"/>
              </a:lnSpc>
              <a:buNone/>
            </a:pPr>
            <a:r>
              <a:rPr lang="ar-SA" sz="2800" dirty="0">
                <a:latin typeface="Simplified Arabic" pitchFamily="18" charset="-78"/>
                <a:cs typeface="Simplified Arabic" pitchFamily="18" charset="-78"/>
              </a:rPr>
              <a:t>ب‌-	 مُقْسم به: وهو كل عظيمٍ يقسم به كاسم الجلالة (الله).</a:t>
            </a:r>
          </a:p>
          <a:p>
            <a:pPr algn="just">
              <a:lnSpc>
                <a:spcPct val="110000"/>
              </a:lnSpc>
              <a:buNone/>
            </a:pPr>
            <a:r>
              <a:rPr lang="ar-SA" sz="2800" dirty="0">
                <a:latin typeface="Simplified Arabic" pitchFamily="18" charset="-78"/>
                <a:cs typeface="Simplified Arabic" pitchFamily="18" charset="-78"/>
              </a:rPr>
              <a:t>ت‌-	 مُقْسم عليه: وهو جواب القسم، مثل: واللهِ إنَّ الطالبَ محترمٌ.  </a:t>
            </a:r>
          </a:p>
          <a:p>
            <a:pPr algn="just">
              <a:lnSpc>
                <a:spcPct val="110000"/>
              </a:lnSpc>
              <a:buNone/>
            </a:pPr>
            <a:r>
              <a:rPr lang="ar-SA" sz="2800" dirty="0">
                <a:latin typeface="Simplified Arabic" pitchFamily="18" charset="-78"/>
                <a:cs typeface="Simplified Arabic" pitchFamily="18" charset="-78"/>
              </a:rPr>
              <a:t>    ومن صيغ القسم التي ترد كثيراً في الأساليب العربية «لعمرُ» مضافة إلى اسم ظاهر أو ضمير مثل «لعمرُ الله» و «لعمرك» والتقدير: لعمر الله، ولعمرك قسمي أو يميني أو ما أحلف به، وذلك نحو قول معن بن أوس:</a:t>
            </a:r>
          </a:p>
          <a:p>
            <a:pPr algn="just">
              <a:lnSpc>
                <a:spcPct val="110000"/>
              </a:lnSpc>
              <a:buNone/>
            </a:pPr>
            <a:r>
              <a:rPr lang="ar-SA" sz="2800" dirty="0">
                <a:latin typeface="Simplified Arabic" pitchFamily="18" charset="-78"/>
                <a:cs typeface="Simplified Arabic" pitchFamily="18" charset="-78"/>
              </a:rPr>
              <a:t>    لَعمركَ ما أدري وإنّي لأوْجلُ … على أيِّنا تعدو المنية أول</a:t>
            </a: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112</a:t>
            </a:fld>
            <a:endParaRPr lang="en-US">
              <a:solidFill>
                <a:srgbClr val="000000"/>
              </a:solidFill>
            </a:endParaRPr>
          </a:p>
        </p:txBody>
      </p:sp>
    </p:spTree>
    <p:extLst>
      <p:ext uri="{BB962C8B-B14F-4D97-AF65-F5344CB8AC3E}">
        <p14:creationId xmlns:p14="http://schemas.microsoft.com/office/powerpoint/2010/main" val="559761700"/>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lnSpcReduction="10000"/>
          </a:bodyPr>
          <a:lstStyle/>
          <a:p>
            <a:pPr algn="just">
              <a:lnSpc>
                <a:spcPct val="110000"/>
              </a:lnSpc>
              <a:buNone/>
            </a:pPr>
            <a:r>
              <a:rPr lang="ar-SA" sz="2800" b="1" dirty="0">
                <a:latin typeface="Simplified Arabic" pitchFamily="18" charset="-78"/>
                <a:cs typeface="Simplified Arabic" pitchFamily="18" charset="-78"/>
              </a:rPr>
              <a:t>المطلب الرابع: الرجاء وحروفه</a:t>
            </a:r>
          </a:p>
          <a:p>
            <a:pPr algn="just">
              <a:lnSpc>
                <a:spcPct val="110000"/>
              </a:lnSpc>
              <a:buNone/>
            </a:pPr>
            <a:r>
              <a:rPr lang="ar-SA" sz="2800" dirty="0">
                <a:latin typeface="Simplified Arabic" pitchFamily="18" charset="-78"/>
                <a:cs typeface="Simplified Arabic" pitchFamily="18" charset="-78"/>
              </a:rPr>
              <a:t>    الرجاء: وهو أسلوبٌ يدلُّ على احتمالية حدوث الأمر؛ لكونه غير مستحيل وليس ببعيد المنال، ويُستخدم معه </a:t>
            </a:r>
          </a:p>
          <a:p>
            <a:pPr algn="just">
              <a:lnSpc>
                <a:spcPct val="110000"/>
              </a:lnSpc>
              <a:buNone/>
            </a:pPr>
            <a:r>
              <a:rPr lang="ar-SA" sz="2800" dirty="0">
                <a:latin typeface="Simplified Arabic" pitchFamily="18" charset="-78"/>
                <a:cs typeface="Simplified Arabic" pitchFamily="18" charset="-78"/>
              </a:rPr>
              <a:t>حرف واحد هو «لعلَّ»، وبثلاثة أفعال هي: «عَسى، وحرى، واخْلولقَ».</a:t>
            </a:r>
          </a:p>
          <a:p>
            <a:pPr algn="just">
              <a:lnSpc>
                <a:spcPct val="110000"/>
              </a:lnSpc>
              <a:buNone/>
            </a:pPr>
            <a:r>
              <a:rPr lang="ar-SA" sz="2800" dirty="0">
                <a:latin typeface="Simplified Arabic" pitchFamily="18" charset="-78"/>
                <a:cs typeface="Simplified Arabic" pitchFamily="18" charset="-78"/>
              </a:rPr>
              <a:t>و «لعلَّ» التي تعدُّ من صيغ الإنشاء غير الطلبي هي التي تفيد الرجاء، نحو قول ذي الرمّة:</a:t>
            </a:r>
          </a:p>
          <a:p>
            <a:pPr algn="just">
              <a:lnSpc>
                <a:spcPct val="110000"/>
              </a:lnSpc>
              <a:buNone/>
            </a:pPr>
            <a:r>
              <a:rPr lang="ar-SA" sz="2800" dirty="0">
                <a:latin typeface="Simplified Arabic" pitchFamily="18" charset="-78"/>
                <a:cs typeface="Simplified Arabic" pitchFamily="18" charset="-78"/>
              </a:rPr>
              <a:t>لعلَّ انحدار الدَّمع يعقب راحة … من الوجد أو يشفي شجيّ </a:t>
            </a:r>
            <a:r>
              <a:rPr lang="ar-SA" sz="2800" dirty="0" smtClean="0">
                <a:latin typeface="Simplified Arabic" pitchFamily="18" charset="-78"/>
                <a:cs typeface="Simplified Arabic" pitchFamily="18" charset="-78"/>
              </a:rPr>
              <a:t>البلابل</a:t>
            </a:r>
            <a:r>
              <a:rPr lang="ar-SA" sz="1800" dirty="0" smtClean="0">
                <a:latin typeface="Simplified Arabic" pitchFamily="18" charset="-78"/>
                <a:cs typeface="Simplified Arabic" pitchFamily="18" charset="-78"/>
              </a:rPr>
              <a:t>(</a:t>
            </a:r>
            <a:r>
              <a:rPr lang="ar-IQ" sz="1800" dirty="0" smtClean="0">
                <a:latin typeface="Simplified Arabic" pitchFamily="18" charset="-78"/>
                <a:cs typeface="Simplified Arabic" pitchFamily="18" charset="-78"/>
              </a:rPr>
              <a:t>1</a:t>
            </a:r>
            <a:r>
              <a:rPr lang="ar-SA" sz="1800" dirty="0" smtClean="0">
                <a:latin typeface="Simplified Arabic" pitchFamily="18" charset="-78"/>
                <a:cs typeface="Simplified Arabic" pitchFamily="18" charset="-78"/>
              </a:rPr>
              <a:t> </a:t>
            </a:r>
            <a:r>
              <a:rPr lang="ar-SA" sz="1800" dirty="0">
                <a:latin typeface="Simplified Arabic" pitchFamily="18" charset="-78"/>
                <a:cs typeface="Simplified Arabic" pitchFamily="18" charset="-78"/>
              </a:rPr>
              <a:t>)</a:t>
            </a:r>
          </a:p>
          <a:p>
            <a:pPr algn="just">
              <a:lnSpc>
                <a:spcPct val="110000"/>
              </a:lnSpc>
              <a:buNone/>
            </a:pPr>
            <a:r>
              <a:rPr lang="ar-SA" sz="2800" dirty="0">
                <a:latin typeface="Simplified Arabic" pitchFamily="18" charset="-78"/>
                <a:cs typeface="Simplified Arabic" pitchFamily="18" charset="-78"/>
              </a:rPr>
              <a:t>    وكقول آخر: </a:t>
            </a:r>
          </a:p>
          <a:p>
            <a:pPr algn="just">
              <a:lnSpc>
                <a:spcPct val="110000"/>
              </a:lnSpc>
              <a:buNone/>
            </a:pPr>
            <a:r>
              <a:rPr lang="ar-SA" sz="2800" dirty="0">
                <a:latin typeface="Simplified Arabic" pitchFamily="18" charset="-78"/>
                <a:cs typeface="Simplified Arabic" pitchFamily="18" charset="-78"/>
              </a:rPr>
              <a:t>    فقُلتْ ادعُ أخرى وارفع الصوتَ ثانيًا ... لعلَّ أبي المغوار منكَ قريبُ</a:t>
            </a:r>
            <a:r>
              <a:rPr lang="ar-SA" sz="1800" dirty="0">
                <a:latin typeface="Simplified Arabic" pitchFamily="18" charset="-78"/>
                <a:cs typeface="Simplified Arabic" pitchFamily="18" charset="-78"/>
              </a:rPr>
              <a:t>( </a:t>
            </a:r>
            <a:r>
              <a:rPr lang="ar-IQ" sz="1800" dirty="0" smtClean="0">
                <a:latin typeface="Simplified Arabic" pitchFamily="18" charset="-78"/>
                <a:cs typeface="Simplified Arabic" pitchFamily="18" charset="-78"/>
              </a:rPr>
              <a:t>2</a:t>
            </a:r>
            <a:r>
              <a:rPr lang="ar-SA" sz="1800" dirty="0" smtClean="0">
                <a:latin typeface="Simplified Arabic" pitchFamily="18" charset="-78"/>
                <a:cs typeface="Simplified Arabic" pitchFamily="18" charset="-78"/>
              </a:rPr>
              <a:t>)</a:t>
            </a:r>
            <a:endParaRPr lang="ar-IQ" sz="1800" dirty="0" smtClean="0">
              <a:latin typeface="Simplified Arabic" pitchFamily="18" charset="-78"/>
              <a:cs typeface="Simplified Arabic" pitchFamily="18" charset="-78"/>
            </a:endParaRPr>
          </a:p>
          <a:p>
            <a:pPr algn="just">
              <a:lnSpc>
                <a:spcPct val="110000"/>
              </a:lnSpc>
              <a:buNone/>
            </a:pPr>
            <a:endParaRPr lang="ar-IQ" sz="1800" dirty="0">
              <a:latin typeface="Simplified Arabic" pitchFamily="18" charset="-78"/>
              <a:cs typeface="Simplified Arabic" pitchFamily="18" charset="-78"/>
            </a:endParaRPr>
          </a:p>
          <a:p>
            <a:pPr algn="just">
              <a:lnSpc>
                <a:spcPct val="110000"/>
              </a:lnSpc>
              <a:buNone/>
            </a:pPr>
            <a:endParaRPr lang="ar-IQ" sz="1800" dirty="0" smtClean="0">
              <a:latin typeface="Simplified Arabic" pitchFamily="18" charset="-78"/>
              <a:cs typeface="Simplified Arabic" pitchFamily="18" charset="-78"/>
            </a:endParaRPr>
          </a:p>
          <a:p>
            <a:pPr algn="just">
              <a:lnSpc>
                <a:spcPct val="110000"/>
              </a:lnSpc>
              <a:buNone/>
            </a:pPr>
            <a:r>
              <a:rPr lang="ar-SA" sz="1800" dirty="0">
                <a:latin typeface="Simplified Arabic" pitchFamily="18" charset="-78"/>
                <a:cs typeface="Simplified Arabic" pitchFamily="18" charset="-78"/>
              </a:rPr>
              <a:t>( </a:t>
            </a:r>
            <a:r>
              <a:rPr lang="ar-IQ" sz="1800" dirty="0" smtClean="0">
                <a:latin typeface="Simplified Arabic" pitchFamily="18" charset="-78"/>
                <a:cs typeface="Simplified Arabic" pitchFamily="18" charset="-78"/>
              </a:rPr>
              <a:t>1</a:t>
            </a:r>
            <a:r>
              <a:rPr lang="ar-SA" sz="1800" dirty="0" smtClean="0">
                <a:latin typeface="Simplified Arabic" pitchFamily="18" charset="-78"/>
                <a:cs typeface="Simplified Arabic" pitchFamily="18" charset="-78"/>
              </a:rPr>
              <a:t>) </a:t>
            </a:r>
            <a:r>
              <a:rPr lang="ar-SA" sz="1800" dirty="0">
                <a:latin typeface="Simplified Arabic" pitchFamily="18" charset="-78"/>
                <a:cs typeface="Simplified Arabic" pitchFamily="18" charset="-78"/>
              </a:rPr>
              <a:t>الشجي: الحزين، والبلابل: جمع بلبال وهو الهمُّ ووسواس الصدر. والمراد بشجي البلابل المحزون الذي امتلأ صدره حزناً وهمّاً.</a:t>
            </a:r>
          </a:p>
          <a:p>
            <a:pPr algn="just">
              <a:lnSpc>
                <a:spcPct val="110000"/>
              </a:lnSpc>
              <a:buNone/>
            </a:pPr>
            <a:r>
              <a:rPr lang="ar-SA" sz="1800" dirty="0">
                <a:latin typeface="Simplified Arabic" pitchFamily="18" charset="-78"/>
                <a:cs typeface="Simplified Arabic" pitchFamily="18" charset="-78"/>
              </a:rPr>
              <a:t>( </a:t>
            </a:r>
            <a:r>
              <a:rPr lang="ar-IQ" sz="1800" dirty="0" smtClean="0">
                <a:latin typeface="Simplified Arabic" pitchFamily="18" charset="-78"/>
                <a:cs typeface="Simplified Arabic" pitchFamily="18" charset="-78"/>
              </a:rPr>
              <a:t>2</a:t>
            </a:r>
            <a:r>
              <a:rPr lang="ar-SA" sz="1800" dirty="0" smtClean="0">
                <a:latin typeface="Simplified Arabic" pitchFamily="18" charset="-78"/>
                <a:cs typeface="Simplified Arabic" pitchFamily="18" charset="-78"/>
              </a:rPr>
              <a:t>) </a:t>
            </a:r>
            <a:r>
              <a:rPr lang="ar-SA" sz="1800" dirty="0">
                <a:latin typeface="Simplified Arabic" pitchFamily="18" charset="-78"/>
                <a:cs typeface="Simplified Arabic" pitchFamily="18" charset="-78"/>
              </a:rPr>
              <a:t>على أنَّ (لعلَّ) في هذا البيت حرف جر، فالجر بها على لغة عقيل. </a:t>
            </a:r>
          </a:p>
          <a:p>
            <a:pPr algn="just">
              <a:lnSpc>
                <a:spcPct val="110000"/>
              </a:lnSpc>
              <a:buNone/>
            </a:pPr>
            <a:endParaRPr lang="ar-SA" sz="2800" dirty="0">
              <a:latin typeface="Simplified Arabic" pitchFamily="18" charset="-78"/>
              <a:cs typeface="Simplified Arabic" pitchFamily="18" charset="-78"/>
            </a:endParaRP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113</a:t>
            </a:fld>
            <a:endParaRPr lang="en-US">
              <a:solidFill>
                <a:srgbClr val="000000"/>
              </a:solidFill>
            </a:endParaRPr>
          </a:p>
        </p:txBody>
      </p:sp>
    </p:spTree>
    <p:extLst>
      <p:ext uri="{BB962C8B-B14F-4D97-AF65-F5344CB8AC3E}">
        <p14:creationId xmlns:p14="http://schemas.microsoft.com/office/powerpoint/2010/main" val="1503887318"/>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90000"/>
              </a:lnSpc>
              <a:buNone/>
            </a:pPr>
            <a:r>
              <a:rPr lang="ar-SA" sz="2800" dirty="0">
                <a:latin typeface="Simplified Arabic" pitchFamily="18" charset="-78"/>
                <a:cs typeface="Simplified Arabic" pitchFamily="18" charset="-78"/>
              </a:rPr>
              <a:t> وكقول آخر:</a:t>
            </a:r>
          </a:p>
          <a:p>
            <a:pPr algn="just">
              <a:lnSpc>
                <a:spcPct val="90000"/>
              </a:lnSpc>
              <a:buNone/>
            </a:pPr>
            <a:r>
              <a:rPr lang="ar-SA" sz="2800" dirty="0">
                <a:latin typeface="Simplified Arabic" pitchFamily="18" charset="-78"/>
                <a:cs typeface="Simplified Arabic" pitchFamily="18" charset="-78"/>
              </a:rPr>
              <a:t>     لعلَّ اللهَ فضَّلكم علينا ... بشيءٍ أن أمكم شريم</a:t>
            </a:r>
            <a:r>
              <a:rPr lang="ar-SA" sz="1800" dirty="0">
                <a:latin typeface="Simplified Arabic" pitchFamily="18" charset="-78"/>
                <a:cs typeface="Simplified Arabic" pitchFamily="18" charset="-78"/>
              </a:rPr>
              <a:t>( </a:t>
            </a:r>
            <a:r>
              <a:rPr lang="ar-IQ" sz="1800" dirty="0" smtClean="0">
                <a:latin typeface="Simplified Arabic" pitchFamily="18" charset="-78"/>
                <a:cs typeface="Simplified Arabic" pitchFamily="18" charset="-78"/>
              </a:rPr>
              <a:t>1</a:t>
            </a:r>
            <a:r>
              <a:rPr lang="ar-SA" sz="1800" dirty="0" smtClean="0">
                <a:latin typeface="Simplified Arabic" pitchFamily="18" charset="-78"/>
                <a:cs typeface="Simplified Arabic" pitchFamily="18" charset="-78"/>
              </a:rPr>
              <a:t>)</a:t>
            </a:r>
            <a:endParaRPr lang="ar-SA" sz="1800" dirty="0">
              <a:latin typeface="Simplified Arabic" pitchFamily="18" charset="-78"/>
              <a:cs typeface="Simplified Arabic" pitchFamily="18" charset="-78"/>
            </a:endParaRPr>
          </a:p>
          <a:p>
            <a:pPr algn="just">
              <a:lnSpc>
                <a:spcPct val="90000"/>
              </a:lnSpc>
              <a:buNone/>
            </a:pPr>
            <a:r>
              <a:rPr lang="ar-SA" sz="2800" dirty="0">
                <a:latin typeface="Simplified Arabic" pitchFamily="18" charset="-78"/>
                <a:cs typeface="Simplified Arabic" pitchFamily="18" charset="-78"/>
              </a:rPr>
              <a:t>    أما «لعلَّ» التي تكون بمعنى «كي» نحو قوله تعالى: لَعَلَّكُمْ تَتَّقُونَ*، ولَعَلَّكُمْ تَذَكَّرُونَ*، ولَعَلَّهُ يَتَذَكَّرُ أي كي تتقوا، وكي تتذكروا، وكي يتذكر، وكذلك «لعل» التي بمعنى «ظنَّ» نحو قول امرئ القيس:</a:t>
            </a:r>
          </a:p>
          <a:p>
            <a:pPr algn="just">
              <a:lnSpc>
                <a:spcPct val="90000"/>
              </a:lnSpc>
              <a:buNone/>
            </a:pPr>
            <a:r>
              <a:rPr lang="ar-SA" sz="2800" dirty="0">
                <a:latin typeface="Simplified Arabic" pitchFamily="18" charset="-78"/>
                <a:cs typeface="Simplified Arabic" pitchFamily="18" charset="-78"/>
              </a:rPr>
              <a:t>    وبدلت قرحاً دامياً بعد صحةٍ … لعلَّ منايانا تحولنَّ أبؤسا</a:t>
            </a:r>
          </a:p>
          <a:p>
            <a:pPr algn="just">
              <a:lnSpc>
                <a:spcPct val="90000"/>
              </a:lnSpc>
              <a:buNone/>
            </a:pPr>
            <a:r>
              <a:rPr lang="ar-SA" sz="2800" dirty="0">
                <a:latin typeface="Simplified Arabic" pitchFamily="18" charset="-78"/>
                <a:cs typeface="Simplified Arabic" pitchFamily="18" charset="-78"/>
              </a:rPr>
              <a:t>    فإنَّ «لعلَّ» في هاتين الحالتين لا تفيد الرجاء، وبالتالي لا تعدُّ من صيغ الإنشاء غير الطلبي</a:t>
            </a:r>
            <a:r>
              <a:rPr lang="ar-SA" sz="2800" dirty="0" smtClean="0">
                <a:latin typeface="Simplified Arabic" pitchFamily="18" charset="-78"/>
                <a:cs typeface="Simplified Arabic" pitchFamily="18" charset="-78"/>
              </a:rPr>
              <a:t>.</a:t>
            </a:r>
            <a:endParaRPr lang="ar-IQ" sz="2800" dirty="0" smtClean="0">
              <a:latin typeface="Simplified Arabic" pitchFamily="18" charset="-78"/>
              <a:cs typeface="Simplified Arabic" pitchFamily="18" charset="-78"/>
            </a:endParaRPr>
          </a:p>
          <a:p>
            <a:pPr algn="just">
              <a:lnSpc>
                <a:spcPct val="90000"/>
              </a:lnSpc>
              <a:buNone/>
            </a:pPr>
            <a:r>
              <a:rPr lang="ar-IQ" sz="2800" dirty="0">
                <a:ea typeface="Calibri"/>
                <a:cs typeface="Simplified Arabic"/>
              </a:rPr>
              <a:t>ومن أمثلة أفعال الرجاء قوله تعالى: </a:t>
            </a:r>
            <a:r>
              <a:rPr lang="ar-SA" sz="2800" dirty="0">
                <a:solidFill>
                  <a:srgbClr val="000000"/>
                </a:solidFill>
                <a:ea typeface="Calibri"/>
                <a:cs typeface="QCF_BSML"/>
              </a:rPr>
              <a:t>ﭽ </a:t>
            </a:r>
            <a:r>
              <a:rPr lang="ar-SA" sz="2800" dirty="0">
                <a:solidFill>
                  <a:srgbClr val="000000"/>
                </a:solidFill>
                <a:ea typeface="Calibri"/>
                <a:cs typeface="QCF_P094"/>
              </a:rPr>
              <a:t>ﮭ  ﮮ  ﮯ  ﮰ  ﮱ    </a:t>
            </a:r>
            <a:r>
              <a:rPr lang="ar-SA" sz="2800" dirty="0" err="1">
                <a:solidFill>
                  <a:srgbClr val="000000"/>
                </a:solidFill>
                <a:ea typeface="Calibri"/>
                <a:cs typeface="QCF_P094"/>
              </a:rPr>
              <a:t>ﯓ</a:t>
            </a:r>
            <a:r>
              <a:rPr lang="ar-SA" sz="2800" dirty="0" err="1">
                <a:solidFill>
                  <a:srgbClr val="0000A5"/>
                </a:solidFill>
                <a:ea typeface="Calibri"/>
                <a:cs typeface="QCF_P094"/>
              </a:rPr>
              <a:t>ﯔ</a:t>
            </a:r>
            <a:r>
              <a:rPr lang="ar-SA" sz="2800" dirty="0">
                <a:solidFill>
                  <a:srgbClr val="000000"/>
                </a:solidFill>
                <a:ea typeface="Calibri"/>
                <a:cs typeface="QCF_P094"/>
              </a:rPr>
              <a:t>  ﯕ  ﯖ  ﯗ  ﯘ    </a:t>
            </a:r>
            <a:r>
              <a:rPr lang="ar-SA" sz="2800" dirty="0">
                <a:solidFill>
                  <a:srgbClr val="000000"/>
                </a:solidFill>
                <a:ea typeface="Calibri"/>
                <a:cs typeface="QCF_BSML"/>
              </a:rPr>
              <a:t>ﭼ</a:t>
            </a:r>
            <a:r>
              <a:rPr lang="ar-SA" sz="2800" dirty="0">
                <a:solidFill>
                  <a:srgbClr val="000000"/>
                </a:solidFill>
                <a:ea typeface="Calibri"/>
                <a:cs typeface="Simplified Arabic"/>
              </a:rPr>
              <a:t>{النساء: 99}،</a:t>
            </a:r>
            <a:r>
              <a:rPr lang="ar-SA" sz="1400" dirty="0">
                <a:solidFill>
                  <a:srgbClr val="000000"/>
                </a:solidFill>
                <a:ea typeface="Calibri"/>
              </a:rPr>
              <a:t> </a:t>
            </a:r>
            <a:r>
              <a:rPr lang="ar-IQ" sz="2800" dirty="0">
                <a:ea typeface="Calibri"/>
                <a:cs typeface="Simplified Arabic"/>
              </a:rPr>
              <a:t>وقوله تعالى: </a:t>
            </a:r>
            <a:r>
              <a:rPr lang="ar-SA" sz="2800" dirty="0">
                <a:solidFill>
                  <a:srgbClr val="000000"/>
                </a:solidFill>
                <a:ea typeface="Calibri"/>
                <a:cs typeface="QCF_BSML"/>
              </a:rPr>
              <a:t>ﭽ </a:t>
            </a:r>
            <a:r>
              <a:rPr lang="ar-SA" sz="2800" dirty="0">
                <a:solidFill>
                  <a:srgbClr val="000000"/>
                </a:solidFill>
                <a:ea typeface="Calibri"/>
                <a:cs typeface="QCF_P203"/>
              </a:rPr>
              <a:t>ﮏ  ﮐ  ﮑ  ﮒ  </a:t>
            </a:r>
            <a:r>
              <a:rPr lang="ar-SA" sz="2800" dirty="0" err="1">
                <a:solidFill>
                  <a:srgbClr val="000000"/>
                </a:solidFill>
                <a:ea typeface="Calibri"/>
                <a:cs typeface="QCF_P203"/>
              </a:rPr>
              <a:t>ﮓ</a:t>
            </a:r>
            <a:r>
              <a:rPr lang="ar-SA" sz="2800" dirty="0" err="1">
                <a:solidFill>
                  <a:srgbClr val="0000A5"/>
                </a:solidFill>
                <a:ea typeface="Calibri"/>
                <a:cs typeface="QCF_P203"/>
              </a:rPr>
              <a:t>ﮔ</a:t>
            </a:r>
            <a:r>
              <a:rPr lang="ar-SA" sz="2800" dirty="0">
                <a:solidFill>
                  <a:srgbClr val="000000"/>
                </a:solidFill>
                <a:ea typeface="Calibri"/>
                <a:cs typeface="QCF_P203"/>
              </a:rPr>
              <a:t>  ﮕ  ﮖ  ﮗ   ﮘ  </a:t>
            </a:r>
            <a:r>
              <a:rPr lang="ar-SA" sz="2800" dirty="0">
                <a:solidFill>
                  <a:srgbClr val="000000"/>
                </a:solidFill>
                <a:ea typeface="Calibri"/>
                <a:cs typeface="QCF_BSML"/>
              </a:rPr>
              <a:t>ﭼ</a:t>
            </a:r>
            <a:r>
              <a:rPr lang="ar-SA" sz="2800" dirty="0">
                <a:solidFill>
                  <a:srgbClr val="000000"/>
                </a:solidFill>
                <a:ea typeface="Calibri"/>
                <a:cs typeface="Simplified Arabic"/>
              </a:rPr>
              <a:t>{التوبة: 102</a:t>
            </a:r>
            <a:r>
              <a:rPr lang="ar-SA" sz="2800" dirty="0" smtClean="0">
                <a:solidFill>
                  <a:srgbClr val="000000"/>
                </a:solidFill>
                <a:ea typeface="Calibri"/>
                <a:cs typeface="Simplified Arabic"/>
              </a:rPr>
              <a:t>}.</a:t>
            </a:r>
            <a:endParaRPr lang="ar-IQ" sz="2800" dirty="0" smtClean="0">
              <a:solidFill>
                <a:srgbClr val="000000"/>
              </a:solidFill>
              <a:ea typeface="Calibri"/>
              <a:cs typeface="Simplified Arabic"/>
            </a:endParaRPr>
          </a:p>
          <a:p>
            <a:pPr algn="just">
              <a:lnSpc>
                <a:spcPct val="90000"/>
              </a:lnSpc>
              <a:buNone/>
            </a:pPr>
            <a:endParaRPr lang="ar-IQ" sz="2800" dirty="0" smtClean="0">
              <a:solidFill>
                <a:srgbClr val="000000"/>
              </a:solidFill>
              <a:ea typeface="Calibri"/>
              <a:cs typeface="Simplified Arabic"/>
            </a:endParaRPr>
          </a:p>
          <a:p>
            <a:pPr algn="just">
              <a:lnSpc>
                <a:spcPct val="90000"/>
              </a:lnSpc>
              <a:buNone/>
            </a:pPr>
            <a:r>
              <a:rPr lang="ar-SA" sz="1800" dirty="0">
                <a:latin typeface="Simplified Arabic" pitchFamily="18" charset="-78"/>
                <a:cs typeface="Simplified Arabic" pitchFamily="18" charset="-78"/>
              </a:rPr>
              <a:t>( </a:t>
            </a:r>
            <a:r>
              <a:rPr lang="ar-IQ" sz="1800" dirty="0" smtClean="0">
                <a:latin typeface="Simplified Arabic" pitchFamily="18" charset="-78"/>
                <a:cs typeface="Simplified Arabic" pitchFamily="18" charset="-78"/>
              </a:rPr>
              <a:t>1</a:t>
            </a:r>
            <a:r>
              <a:rPr lang="ar-SA" sz="1800" dirty="0" smtClean="0">
                <a:latin typeface="Simplified Arabic" pitchFamily="18" charset="-78"/>
                <a:cs typeface="Simplified Arabic" pitchFamily="18" charset="-78"/>
              </a:rPr>
              <a:t>) </a:t>
            </a:r>
            <a:r>
              <a:rPr lang="ar-SA" sz="1800" dirty="0">
                <a:latin typeface="Simplified Arabic" pitchFamily="18" charset="-78"/>
                <a:cs typeface="Simplified Arabic" pitchFamily="18" charset="-78"/>
              </a:rPr>
              <a:t>(لعلَّ الله ...) بالنصب في لغة سائر العرب، فإنَّ الجرَّ بلغة عقيل. ينظر: معاني النحو: د. فاضل السامرائي:1/29. </a:t>
            </a:r>
            <a:endParaRPr lang="ar-SA" sz="1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114</a:t>
            </a:fld>
            <a:endParaRPr lang="en-US">
              <a:solidFill>
                <a:srgbClr val="000000"/>
              </a:solidFill>
            </a:endParaRPr>
          </a:p>
        </p:txBody>
      </p:sp>
    </p:spTree>
    <p:extLst>
      <p:ext uri="{BB962C8B-B14F-4D97-AF65-F5344CB8AC3E}">
        <p14:creationId xmlns:p14="http://schemas.microsoft.com/office/powerpoint/2010/main" val="2507535098"/>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90000"/>
              </a:lnSpc>
              <a:buNone/>
            </a:pPr>
            <a:r>
              <a:rPr lang="ar-SA" sz="2800" dirty="0">
                <a:latin typeface="Simplified Arabic" pitchFamily="18" charset="-78"/>
                <a:cs typeface="Simplified Arabic" pitchFamily="18" charset="-78"/>
              </a:rPr>
              <a:t> وكقول الشاعر:</a:t>
            </a:r>
          </a:p>
          <a:p>
            <a:pPr algn="just">
              <a:lnSpc>
                <a:spcPct val="90000"/>
              </a:lnSpc>
              <a:buNone/>
            </a:pPr>
            <a:r>
              <a:rPr lang="ar-SA" sz="2800" dirty="0">
                <a:latin typeface="Simplified Arabic" pitchFamily="18" charset="-78"/>
                <a:cs typeface="Simplified Arabic" pitchFamily="18" charset="-78"/>
              </a:rPr>
              <a:t>    عسى فرج يأتي به الله إنه … له كلّ يوم في خليقته أمر</a:t>
            </a:r>
          </a:p>
          <a:p>
            <a:pPr algn="just">
              <a:lnSpc>
                <a:spcPct val="90000"/>
              </a:lnSpc>
              <a:buNone/>
            </a:pPr>
            <a:r>
              <a:rPr lang="ar-SA" sz="2800" dirty="0">
                <a:latin typeface="Simplified Arabic" pitchFamily="18" charset="-78"/>
                <a:cs typeface="Simplified Arabic" pitchFamily="18" charset="-78"/>
              </a:rPr>
              <a:t>    ونحو «</a:t>
            </a:r>
            <a:r>
              <a:rPr lang="ar-SA" sz="2800" dirty="0" err="1">
                <a:latin typeface="Simplified Arabic" pitchFamily="18" charset="-78"/>
                <a:cs typeface="Simplified Arabic" pitchFamily="18" charset="-78"/>
              </a:rPr>
              <a:t>اخلوقتِ</a:t>
            </a:r>
            <a:r>
              <a:rPr lang="ar-SA" sz="2800" dirty="0">
                <a:latin typeface="Simplified Arabic" pitchFamily="18" charset="-78"/>
                <a:cs typeface="Simplified Arabic" pitchFamily="18" charset="-78"/>
              </a:rPr>
              <a:t> السَّماءُ أن تمطر» بمعنى «عَسى».</a:t>
            </a:r>
          </a:p>
          <a:p>
            <a:pPr algn="just">
              <a:lnSpc>
                <a:spcPct val="90000"/>
              </a:lnSpc>
              <a:buNone/>
            </a:pPr>
            <a:r>
              <a:rPr lang="ar-SA" sz="2800" b="1" dirty="0">
                <a:latin typeface="Simplified Arabic" pitchFamily="18" charset="-78"/>
                <a:cs typeface="Simplified Arabic" pitchFamily="18" charset="-78"/>
              </a:rPr>
              <a:t>المطلب الخامس: العقود وصيغه</a:t>
            </a:r>
          </a:p>
          <a:p>
            <a:pPr algn="just">
              <a:lnSpc>
                <a:spcPct val="90000"/>
              </a:lnSpc>
              <a:buNone/>
            </a:pPr>
            <a:r>
              <a:rPr lang="ar-SA" sz="2800" dirty="0">
                <a:latin typeface="Simplified Arabic" pitchFamily="18" charset="-78"/>
                <a:cs typeface="Simplified Arabic" pitchFamily="18" charset="-78"/>
              </a:rPr>
              <a:t>    صيغ العقود بالماضي كثيراً: من نحو قولك: (بِعْتُ) لإنشاء البيع، (واشتريتُ) لإنشاء الشراء، (ونَكحْتُ) لإنشاء التزويج، وبغير الماضي قليلاً، نحو: أنا بائعٌ، وعبدي حرٌّ لوجهِ الله، ومثل: العقودُ فسوخٌ.  </a:t>
            </a:r>
          </a:p>
          <a:p>
            <a:pPr algn="just">
              <a:lnSpc>
                <a:spcPct val="90000"/>
              </a:lnSpc>
              <a:buNone/>
            </a:pPr>
            <a:r>
              <a:rPr lang="ar-SA" sz="2800" dirty="0">
                <a:latin typeface="Simplified Arabic" pitchFamily="18" charset="-78"/>
                <a:cs typeface="Simplified Arabic" pitchFamily="18" charset="-78"/>
              </a:rPr>
              <a:t>والإنشاء غير الطلبي ليس من مباحث علم المعاني؛ وذلك لقلة الأغراض البلاغية التي تتعلق به من ناحية؛ ولأنَّ أكثر أنواعه في الأصل أخبار نقلت إلى معنى الإنشاء من ناحية أخرى.</a:t>
            </a:r>
          </a:p>
          <a:p>
            <a:pPr algn="just">
              <a:lnSpc>
                <a:spcPct val="90000"/>
              </a:lnSpc>
              <a:buNone/>
            </a:pPr>
            <a:r>
              <a:rPr lang="ar-SA" sz="2800" dirty="0">
                <a:latin typeface="Simplified Arabic" pitchFamily="18" charset="-78"/>
                <a:cs typeface="Simplified Arabic" pitchFamily="18" charset="-78"/>
              </a:rPr>
              <a:t>أما الإنشاء الذي هو موضع اهتمام البلاغيين، لاختصاصه بكثير من الدلالات البلاغية فهو «الإنشاء الطلبيّ» والذي ذكرنا دراسته بشيء من التفصيل.</a:t>
            </a:r>
          </a:p>
          <a:p>
            <a:pPr algn="just">
              <a:lnSpc>
                <a:spcPct val="90000"/>
              </a:lnSpc>
              <a:buNone/>
            </a:pPr>
            <a:endParaRPr lang="ar-SA" sz="2800" dirty="0">
              <a:latin typeface="Simplified Arabic" pitchFamily="18" charset="-78"/>
              <a:cs typeface="Simplified Arabic" pitchFamily="18" charset="-78"/>
            </a:endParaRPr>
          </a:p>
          <a:p>
            <a:pPr algn="just">
              <a:lnSpc>
                <a:spcPct val="9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115</a:t>
            </a:fld>
            <a:endParaRPr lang="en-US">
              <a:solidFill>
                <a:srgbClr val="000000"/>
              </a:solidFill>
            </a:endParaRPr>
          </a:p>
        </p:txBody>
      </p:sp>
    </p:spTree>
    <p:extLst>
      <p:ext uri="{BB962C8B-B14F-4D97-AF65-F5344CB8AC3E}">
        <p14:creationId xmlns:p14="http://schemas.microsoft.com/office/powerpoint/2010/main" val="448428054"/>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ctr">
              <a:lnSpc>
                <a:spcPct val="90000"/>
              </a:lnSpc>
              <a:buNone/>
            </a:pPr>
            <a:r>
              <a:rPr lang="ar-IQ" sz="2800" b="1" dirty="0" smtClean="0">
                <a:latin typeface="Simplified Arabic" pitchFamily="18" charset="-78"/>
                <a:cs typeface="Simplified Arabic" pitchFamily="18" charset="-78"/>
              </a:rPr>
              <a:t>المصادر والمراجع</a:t>
            </a:r>
          </a:p>
          <a:p>
            <a:pPr>
              <a:lnSpc>
                <a:spcPct val="90000"/>
              </a:lnSpc>
              <a:buNone/>
            </a:pPr>
            <a:r>
              <a:rPr lang="ar-IQ" sz="2800" dirty="0" smtClean="0">
                <a:latin typeface="Simplified Arabic" pitchFamily="18" charset="-78"/>
                <a:cs typeface="Simplified Arabic" pitchFamily="18" charset="-78"/>
              </a:rPr>
              <a:t>بعد القرآن الكريم:</a:t>
            </a:r>
          </a:p>
          <a:p>
            <a:pPr>
              <a:lnSpc>
                <a:spcPct val="90000"/>
              </a:lnSpc>
              <a:buNone/>
            </a:pPr>
            <a:r>
              <a:rPr lang="ar-SA" sz="2800" dirty="0">
                <a:latin typeface="Simplified Arabic" pitchFamily="18" charset="-78"/>
                <a:cs typeface="Simplified Arabic" pitchFamily="18" charset="-78"/>
              </a:rPr>
              <a:t>1. أساليب بلاغية، الفصاحة - البلاغة – المعاني: أحمد مطلوب أحمد الناصري الرفاعي، وكالة المطبوعات – الكويت -، ط1، 1980م.</a:t>
            </a:r>
          </a:p>
          <a:p>
            <a:pPr>
              <a:lnSpc>
                <a:spcPct val="90000"/>
              </a:lnSpc>
              <a:buNone/>
            </a:pPr>
            <a:r>
              <a:rPr lang="ar-SA" sz="2800" dirty="0">
                <a:latin typeface="Simplified Arabic" pitchFamily="18" charset="-78"/>
                <a:cs typeface="Simplified Arabic" pitchFamily="18" charset="-78"/>
              </a:rPr>
              <a:t>2. أفنان الصياغة في حل ألفاظ دروس البلاغة: د. أيمن أمين عبد الغني، دار ابن حزم – بيروت -، ط1، 2020م. </a:t>
            </a:r>
          </a:p>
          <a:p>
            <a:pPr>
              <a:lnSpc>
                <a:spcPct val="90000"/>
              </a:lnSpc>
              <a:buNone/>
            </a:pPr>
            <a:r>
              <a:rPr lang="ar-SA" sz="2800" dirty="0">
                <a:latin typeface="Simplified Arabic" pitchFamily="18" charset="-78"/>
                <a:cs typeface="Simplified Arabic" pitchFamily="18" charset="-78"/>
              </a:rPr>
              <a:t>3. الإيضاح في علوم البلاغة: لأبي المعالي محمد بن عبد الرحمن بن عمر، القزويني الشافعي (ت739هـ)، تحقيق: محمد عبد المنعم خفاجي، دار الجيل – بيروت -، ط3، بدون تاريخ.</a:t>
            </a:r>
          </a:p>
          <a:p>
            <a:pPr>
              <a:lnSpc>
                <a:spcPct val="90000"/>
              </a:lnSpc>
              <a:buNone/>
            </a:pPr>
            <a:r>
              <a:rPr lang="ar-SA" sz="2800" dirty="0">
                <a:latin typeface="Simplified Arabic" pitchFamily="18" charset="-78"/>
                <a:cs typeface="Simplified Arabic" pitchFamily="18" charset="-78"/>
              </a:rPr>
              <a:t>4. بغية الإيضاح لتلخيص المفتاح في علوم البلاغة: عبد المتعال الصعيدي (ت1391هـ)، مكتبة الآداب، ط17، 2005م.</a:t>
            </a:r>
          </a:p>
          <a:p>
            <a:pPr>
              <a:lnSpc>
                <a:spcPct val="9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116</a:t>
            </a:fld>
            <a:endParaRPr lang="en-US">
              <a:solidFill>
                <a:srgbClr val="000000"/>
              </a:solidFill>
            </a:endParaRPr>
          </a:p>
        </p:txBody>
      </p:sp>
    </p:spTree>
    <p:extLst>
      <p:ext uri="{BB962C8B-B14F-4D97-AF65-F5344CB8AC3E}">
        <p14:creationId xmlns:p14="http://schemas.microsoft.com/office/powerpoint/2010/main" val="1569653506"/>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5. البلاغة الصافية في المعاني والبيان والبديع: حسن بن إسماعيل بن حسن بن عبد الرازق </a:t>
            </a:r>
            <a:r>
              <a:rPr lang="ar-SA" sz="2800" dirty="0" err="1">
                <a:latin typeface="Simplified Arabic" pitchFamily="18" charset="-78"/>
                <a:cs typeface="Simplified Arabic" pitchFamily="18" charset="-78"/>
              </a:rPr>
              <a:t>الجناجي</a:t>
            </a:r>
            <a:r>
              <a:rPr lang="ar-SA" sz="2800" dirty="0">
                <a:latin typeface="Simplified Arabic" pitchFamily="18" charset="-78"/>
                <a:cs typeface="Simplified Arabic" pitchFamily="18" charset="-78"/>
              </a:rPr>
              <a:t> (ت1429هـ)، المكتبة الأزهرية للتراث - القاهرة –، ط2006م.</a:t>
            </a:r>
          </a:p>
          <a:p>
            <a:pPr algn="just">
              <a:lnSpc>
                <a:spcPct val="110000"/>
              </a:lnSpc>
              <a:buNone/>
            </a:pPr>
            <a:r>
              <a:rPr lang="ar-SA" sz="2800" dirty="0">
                <a:latin typeface="Simplified Arabic" pitchFamily="18" charset="-78"/>
                <a:cs typeface="Simplified Arabic" pitchFamily="18" charset="-78"/>
              </a:rPr>
              <a:t>6. البلاغة العربية: عبد الرحمن بن حسن </a:t>
            </a:r>
            <a:r>
              <a:rPr lang="ar-SA" sz="2800" dirty="0" err="1">
                <a:latin typeface="Simplified Arabic" pitchFamily="18" charset="-78"/>
                <a:cs typeface="Simplified Arabic" pitchFamily="18" charset="-78"/>
              </a:rPr>
              <a:t>حبنَّكة</a:t>
            </a:r>
            <a:r>
              <a:rPr lang="ar-SA" sz="2800" dirty="0">
                <a:latin typeface="Simplified Arabic" pitchFamily="18" charset="-78"/>
                <a:cs typeface="Simplified Arabic" pitchFamily="18" charset="-78"/>
              </a:rPr>
              <a:t> الميداني (ت1425هـ)، دار القلم – دمشق -، ط1، 1996م. </a:t>
            </a:r>
          </a:p>
          <a:p>
            <a:pPr algn="just">
              <a:lnSpc>
                <a:spcPct val="110000"/>
              </a:lnSpc>
              <a:buNone/>
            </a:pPr>
            <a:r>
              <a:rPr lang="ar-SA" sz="2800" dirty="0">
                <a:latin typeface="Simplified Arabic" pitchFamily="18" charset="-78"/>
                <a:cs typeface="Simplified Arabic" pitchFamily="18" charset="-78"/>
              </a:rPr>
              <a:t>7. البلاغة العربية، مقدمات وتطبيقات: د. بن عيسى بطاهر، دار الكتب الجديدة المتحدة – بيروت -، ط2، 2016م. </a:t>
            </a:r>
          </a:p>
          <a:p>
            <a:pPr algn="just">
              <a:lnSpc>
                <a:spcPct val="110000"/>
              </a:lnSpc>
              <a:buNone/>
            </a:pPr>
            <a:r>
              <a:rPr lang="ar-SA" sz="2800" dirty="0">
                <a:latin typeface="Simplified Arabic" pitchFamily="18" charset="-78"/>
                <a:cs typeface="Simplified Arabic" pitchFamily="18" charset="-78"/>
              </a:rPr>
              <a:t>8. البلاغة الواضحة: علي الجارم و مصطفى أمين، بدون طبعة وبدون تاريخ. </a:t>
            </a:r>
          </a:p>
          <a:p>
            <a:pPr algn="just">
              <a:lnSpc>
                <a:spcPct val="110000"/>
              </a:lnSpc>
              <a:buNone/>
            </a:pPr>
            <a:r>
              <a:rPr lang="ar-SA" sz="2800" dirty="0">
                <a:latin typeface="Simplified Arabic" pitchFamily="18" charset="-78"/>
                <a:cs typeface="Simplified Arabic" pitchFamily="18" charset="-78"/>
              </a:rPr>
              <a:t>9. البلاغة والتطبيق: د. أحمد مطلوب، ود. كامل حسن البصير، وزارة التعليم العالي والبحث العلمي – العراق -، ط2، 1999م. </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117</a:t>
            </a:fld>
            <a:endParaRPr lang="en-US">
              <a:solidFill>
                <a:srgbClr val="000000"/>
              </a:solidFill>
            </a:endParaRPr>
          </a:p>
        </p:txBody>
      </p:sp>
    </p:spTree>
    <p:extLst>
      <p:ext uri="{BB962C8B-B14F-4D97-AF65-F5344CB8AC3E}">
        <p14:creationId xmlns:p14="http://schemas.microsoft.com/office/powerpoint/2010/main" val="2200288906"/>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lnSpcReduction="10000"/>
          </a:bodyPr>
          <a:lstStyle/>
          <a:p>
            <a:pPr algn="just">
              <a:lnSpc>
                <a:spcPct val="110000"/>
              </a:lnSpc>
              <a:buNone/>
            </a:pPr>
            <a:r>
              <a:rPr lang="ar-SA" sz="2800" dirty="0">
                <a:latin typeface="Simplified Arabic" pitchFamily="18" charset="-78"/>
                <a:cs typeface="Simplified Arabic" pitchFamily="18" charset="-78"/>
              </a:rPr>
              <a:t>10. جواهر البلاغة في المعاني والبيان والبديع: أحمد بن إبراهيم بن مصطفى الهاشمي (ت1362هـ)، المكتبة العصرية – بيروت -، بدون طبعة وبدون تاريخ.</a:t>
            </a:r>
          </a:p>
          <a:p>
            <a:pPr algn="just">
              <a:lnSpc>
                <a:spcPct val="110000"/>
              </a:lnSpc>
              <a:buNone/>
            </a:pPr>
            <a:r>
              <a:rPr lang="ar-SA" sz="2800" dirty="0">
                <a:latin typeface="Simplified Arabic" pitchFamily="18" charset="-78"/>
                <a:cs typeface="Simplified Arabic" pitchFamily="18" charset="-78"/>
              </a:rPr>
              <a:t>11. حاشية الدسوقي على مختصر المعاني لسعد الدين </a:t>
            </a:r>
            <a:r>
              <a:rPr lang="ar-SA" sz="2800" dirty="0" err="1">
                <a:latin typeface="Simplified Arabic" pitchFamily="18" charset="-78"/>
                <a:cs typeface="Simplified Arabic" pitchFamily="18" charset="-78"/>
              </a:rPr>
              <a:t>التفتازاني</a:t>
            </a:r>
            <a:r>
              <a:rPr lang="ar-SA" sz="2800" dirty="0">
                <a:latin typeface="Simplified Arabic" pitchFamily="18" charset="-78"/>
                <a:cs typeface="Simplified Arabic" pitchFamily="18" charset="-78"/>
              </a:rPr>
              <a:t> (ت792هـ)، والحاشية: لمحمد بن عرفة الدسوقي، تحقيق: عبد الحميد هنداوي، المكتبة العصرية – بيروت -، بدون طبعة وبدون تاريخ. </a:t>
            </a:r>
          </a:p>
          <a:p>
            <a:pPr algn="just">
              <a:lnSpc>
                <a:spcPct val="110000"/>
              </a:lnSpc>
              <a:buNone/>
            </a:pPr>
            <a:r>
              <a:rPr lang="ar-SA" sz="2800" dirty="0">
                <a:latin typeface="Simplified Arabic" pitchFamily="18" charset="-78"/>
                <a:cs typeface="Simplified Arabic" pitchFamily="18" charset="-78"/>
              </a:rPr>
              <a:t>12. خصائص التراكيب دارسة تحليلية لمسائل علم المعاني: محمد </a:t>
            </a:r>
            <a:r>
              <a:rPr lang="ar-SA" sz="2800" dirty="0" err="1">
                <a:latin typeface="Simplified Arabic" pitchFamily="18" charset="-78"/>
                <a:cs typeface="Simplified Arabic" pitchFamily="18" charset="-78"/>
              </a:rPr>
              <a:t>محمد</a:t>
            </a:r>
            <a:r>
              <a:rPr lang="ar-SA" sz="2800" dirty="0">
                <a:latin typeface="Simplified Arabic" pitchFamily="18" charset="-78"/>
                <a:cs typeface="Simplified Arabic" pitchFamily="18" charset="-78"/>
              </a:rPr>
              <a:t> أبو موسى، مكتبة وهبة، ط7، بدون تاريخ. </a:t>
            </a:r>
          </a:p>
          <a:p>
            <a:pPr algn="just">
              <a:lnSpc>
                <a:spcPct val="110000"/>
              </a:lnSpc>
              <a:buNone/>
            </a:pPr>
            <a:r>
              <a:rPr lang="ar-SA" sz="2800" dirty="0">
                <a:latin typeface="Simplified Arabic" pitchFamily="18" charset="-78"/>
                <a:cs typeface="Simplified Arabic" pitchFamily="18" charset="-78"/>
              </a:rPr>
              <a:t>13. دلائل الإعجاز: أبو بكر عبد القاهر بن عبدالرحمن بن محمد الجرجاني (ت471هـ)، تحقيق: د. محمد </a:t>
            </a:r>
            <a:r>
              <a:rPr lang="ar-SA" sz="2800" dirty="0" err="1">
                <a:latin typeface="Simplified Arabic" pitchFamily="18" charset="-78"/>
                <a:cs typeface="Simplified Arabic" pitchFamily="18" charset="-78"/>
              </a:rPr>
              <a:t>التنجي</a:t>
            </a:r>
            <a:r>
              <a:rPr lang="ar-SA" sz="2800" dirty="0">
                <a:latin typeface="Simplified Arabic" pitchFamily="18" charset="-78"/>
                <a:cs typeface="Simplified Arabic" pitchFamily="18" charset="-78"/>
              </a:rPr>
              <a:t>، دار الكتاب العربي – بيروت -، ط1، 1995م. </a:t>
            </a:r>
          </a:p>
          <a:p>
            <a:pPr algn="just">
              <a:lnSpc>
                <a:spcPct val="110000"/>
              </a:lnSpc>
              <a:buNone/>
            </a:pPr>
            <a:r>
              <a:rPr lang="ar-SA" sz="2800" dirty="0">
                <a:latin typeface="Simplified Arabic" pitchFamily="18" charset="-78"/>
                <a:cs typeface="Simplified Arabic" pitchFamily="18" charset="-78"/>
              </a:rPr>
              <a:t>14. الطراز لأسرار البلاغة وعلوم حقائق الإعجاز: يحيى بن حمزة بن علي بن إبراهيم، الحسيني العلويّ الطالبي (ت745هـ)، المكتبة العنصرية – بيروت -، ط1، 1423هـ. </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118</a:t>
            </a:fld>
            <a:endParaRPr lang="en-US">
              <a:solidFill>
                <a:srgbClr val="000000"/>
              </a:solidFill>
            </a:endParaRPr>
          </a:p>
        </p:txBody>
      </p:sp>
    </p:spTree>
    <p:extLst>
      <p:ext uri="{BB962C8B-B14F-4D97-AF65-F5344CB8AC3E}">
        <p14:creationId xmlns:p14="http://schemas.microsoft.com/office/powerpoint/2010/main" val="559761700"/>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15. علم المعاني: عبد العزيز عتيق (ت1396هـ)، دار النهضة العربية – لبنان -، ط1، 2009م.</a:t>
            </a:r>
          </a:p>
          <a:p>
            <a:pPr algn="just">
              <a:lnSpc>
                <a:spcPct val="110000"/>
              </a:lnSpc>
              <a:buNone/>
            </a:pPr>
            <a:r>
              <a:rPr lang="ar-SA" sz="2800" dirty="0">
                <a:latin typeface="Simplified Arabic" pitchFamily="18" charset="-78"/>
                <a:cs typeface="Simplified Arabic" pitchFamily="18" charset="-78"/>
              </a:rPr>
              <a:t>16. علوم البلاغة «البيان، المعاني، البديع»:  أحمد بن مصطفى المراغي (ت1371هـ)، بدون طبعة وبدون تاريخ.</a:t>
            </a:r>
          </a:p>
          <a:p>
            <a:pPr algn="just">
              <a:lnSpc>
                <a:spcPct val="110000"/>
              </a:lnSpc>
              <a:buNone/>
            </a:pPr>
            <a:r>
              <a:rPr lang="ar-SA" sz="2800" dirty="0">
                <a:latin typeface="Simplified Arabic" pitchFamily="18" charset="-78"/>
                <a:cs typeface="Simplified Arabic" pitchFamily="18" charset="-78"/>
              </a:rPr>
              <a:t>17. اللامع </a:t>
            </a:r>
            <a:r>
              <a:rPr lang="ar-SA" sz="2800" dirty="0" err="1">
                <a:latin typeface="Simplified Arabic" pitchFamily="18" charset="-78"/>
                <a:cs typeface="Simplified Arabic" pitchFamily="18" charset="-78"/>
              </a:rPr>
              <a:t>العزيزي</a:t>
            </a:r>
            <a:r>
              <a:rPr lang="ar-SA" sz="2800" dirty="0">
                <a:latin typeface="Simplified Arabic" pitchFamily="18" charset="-78"/>
                <a:cs typeface="Simplified Arabic" pitchFamily="18" charset="-78"/>
              </a:rPr>
              <a:t> شرح ديوان المتنبي: لأبي العلاء أحمد بن عبد الله المعري (ت449هـ)، تحقيق: محمد سعيد المولوي، مركز الملك فيصل للبحوث والدراسات الإسلامية، ط1، 2008م.</a:t>
            </a:r>
          </a:p>
          <a:p>
            <a:pPr algn="just">
              <a:lnSpc>
                <a:spcPct val="110000"/>
              </a:lnSpc>
              <a:buNone/>
            </a:pPr>
            <a:r>
              <a:rPr lang="ar-SA" sz="2800" dirty="0">
                <a:latin typeface="Simplified Arabic" pitchFamily="18" charset="-78"/>
                <a:cs typeface="Simplified Arabic" pitchFamily="18" charset="-78"/>
              </a:rPr>
              <a:t>18. معاني القرآن وإعرابه: لأبي إسحاق إبراهيم بن السري بن سهل، الزجاج (ت311هـ)، تحقيق: عبد الجليل عبده شلبي، عالم الكتب – بيروت -، ط1، 1988م.</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119</a:t>
            </a:fld>
            <a:endParaRPr lang="en-US">
              <a:solidFill>
                <a:srgbClr val="000000"/>
              </a:solidFill>
            </a:endParaRPr>
          </a:p>
        </p:txBody>
      </p:sp>
    </p:spTree>
    <p:extLst>
      <p:ext uri="{BB962C8B-B14F-4D97-AF65-F5344CB8AC3E}">
        <p14:creationId xmlns:p14="http://schemas.microsoft.com/office/powerpoint/2010/main" val="2094378278"/>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b="1" dirty="0">
                <a:latin typeface="Simplified Arabic" pitchFamily="18" charset="-78"/>
                <a:cs typeface="Simplified Arabic" pitchFamily="18" charset="-78"/>
              </a:rPr>
              <a:t>المطلب الثاني: العلاقة بين علم المعاني وعلم النحو</a:t>
            </a:r>
          </a:p>
          <a:p>
            <a:pPr algn="just">
              <a:lnSpc>
                <a:spcPct val="110000"/>
              </a:lnSpc>
              <a:buNone/>
            </a:pPr>
            <a:r>
              <a:rPr lang="ar-SA" sz="2800" dirty="0">
                <a:latin typeface="Simplified Arabic" pitchFamily="18" charset="-78"/>
                <a:cs typeface="Simplified Arabic" pitchFamily="18" charset="-78"/>
              </a:rPr>
              <a:t>    علم النحو يدرس موضوعات متعددة من الفاعل والمفعول به والحال والتمييز والمبتدأ والخبر، وجواز التقديم والتأخير وامتناعه ووجوبه وجواز الحذف وامتناعه، وأنواع التعريف وأحكام التنكير، وغير ذلك، ولكن يدرس من الناحية النحوية، ولا يتناول هذه الموضوعات من حيث وقوعها مطلباً بلاغياً </a:t>
            </a:r>
            <a:r>
              <a:rPr lang="ar-SA" sz="2800" dirty="0" err="1">
                <a:latin typeface="Simplified Arabic" pitchFamily="18" charset="-78"/>
                <a:cs typeface="Simplified Arabic" pitchFamily="18" charset="-78"/>
              </a:rPr>
              <a:t>يقتضيه</a:t>
            </a:r>
            <a:r>
              <a:rPr lang="ar-SA" sz="2800" dirty="0">
                <a:latin typeface="Simplified Arabic" pitchFamily="18" charset="-78"/>
                <a:cs typeface="Simplified Arabic" pitchFamily="18" charset="-78"/>
              </a:rPr>
              <a:t> المقام، وتدعو إليه الحال، ولكن علم المعاني يدرس هذه الموضوعات من الناحية البلاغية. </a:t>
            </a:r>
          </a:p>
          <a:p>
            <a:pPr algn="just">
              <a:lnSpc>
                <a:spcPct val="110000"/>
              </a:lnSpc>
              <a:buNone/>
            </a:pPr>
            <a:r>
              <a:rPr lang="ar-SA" sz="2800" dirty="0">
                <a:latin typeface="Simplified Arabic" pitchFamily="18" charset="-78"/>
                <a:cs typeface="Simplified Arabic" pitchFamily="18" charset="-78"/>
              </a:rPr>
              <a:t>    وهذا هو الفرق بين البلاغة والنحو: موضوعات البلاغة تبحث في علم النحو، ولكن النحو يبحثها من حيث الصحة وعدمها، والبلاغي يبحثها من حيث مطابقتها </a:t>
            </a:r>
            <a:r>
              <a:rPr lang="ar-SA" sz="2800" dirty="0" smtClean="0">
                <a:latin typeface="Simplified Arabic" pitchFamily="18" charset="-78"/>
                <a:cs typeface="Simplified Arabic" pitchFamily="18" charset="-78"/>
              </a:rPr>
              <a:t>لأحوا</a:t>
            </a:r>
            <a:r>
              <a:rPr lang="ar-IQ" sz="2800" dirty="0" smtClean="0">
                <a:latin typeface="Simplified Arabic" pitchFamily="18" charset="-78"/>
                <a:cs typeface="Simplified Arabic" pitchFamily="18" charset="-78"/>
              </a:rPr>
              <a:t>ل</a:t>
            </a:r>
            <a:r>
              <a:rPr lang="ar-SA" sz="2800" dirty="0" smtClean="0">
                <a:latin typeface="Simplified Arabic" pitchFamily="18" charset="-78"/>
                <a:cs typeface="Simplified Arabic" pitchFamily="18" charset="-78"/>
              </a:rPr>
              <a:t> </a:t>
            </a:r>
            <a:r>
              <a:rPr lang="ar-SA" sz="2800" dirty="0">
                <a:latin typeface="Simplified Arabic" pitchFamily="18" charset="-78"/>
                <a:cs typeface="Simplified Arabic" pitchFamily="18" charset="-78"/>
              </a:rPr>
              <a:t>السامعين.</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2478717288"/>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19. مفتاح العلوم: لأبي يعقوب يوسف بن أبي بكر بن محمد بن علي </a:t>
            </a:r>
            <a:r>
              <a:rPr lang="ar-SA" sz="2800" dirty="0" err="1">
                <a:latin typeface="Simplified Arabic" pitchFamily="18" charset="-78"/>
                <a:cs typeface="Simplified Arabic" pitchFamily="18" charset="-78"/>
              </a:rPr>
              <a:t>السكاكي</a:t>
            </a:r>
            <a:r>
              <a:rPr lang="ar-SA" sz="2800" dirty="0">
                <a:latin typeface="Simplified Arabic" pitchFamily="18" charset="-78"/>
                <a:cs typeface="Simplified Arabic" pitchFamily="18" charset="-78"/>
              </a:rPr>
              <a:t> (ت626هـ)، دار الكتب العلمية – بيروت -، ط2، 1987م. </a:t>
            </a:r>
          </a:p>
          <a:p>
            <a:pPr algn="just">
              <a:lnSpc>
                <a:spcPct val="110000"/>
              </a:lnSpc>
              <a:buNone/>
            </a:pPr>
            <a:r>
              <a:rPr lang="ar-SA" sz="2800" dirty="0">
                <a:latin typeface="Simplified Arabic" pitchFamily="18" charset="-78"/>
                <a:cs typeface="Simplified Arabic" pitchFamily="18" charset="-78"/>
              </a:rPr>
              <a:t>20. المنهاج الواضح للبلاغة: حامد عوني، المكتبة الأزهرية للتراث – القاهرة -، بدون طبعة وبدون تاريخ. </a:t>
            </a:r>
          </a:p>
          <a:p>
            <a:pPr algn="just">
              <a:lnSpc>
                <a:spcPct val="110000"/>
              </a:lnSpc>
              <a:buNone/>
            </a:pPr>
            <a:r>
              <a:rPr lang="ar-SA" sz="2800" dirty="0">
                <a:latin typeface="Simplified Arabic" pitchFamily="18" charset="-78"/>
                <a:cs typeface="Simplified Arabic" pitchFamily="18" charset="-78"/>
              </a:rPr>
              <a:t>21. النظم البلاغي بين النظرية والتطبيق: حسن بن إسماعيل </a:t>
            </a:r>
            <a:r>
              <a:rPr lang="ar-SA" sz="2800" dirty="0" err="1">
                <a:latin typeface="Simplified Arabic" pitchFamily="18" charset="-78"/>
                <a:cs typeface="Simplified Arabic" pitchFamily="18" charset="-78"/>
              </a:rPr>
              <a:t>الجناجي</a:t>
            </a:r>
            <a:r>
              <a:rPr lang="ar-SA" sz="2800" dirty="0">
                <a:latin typeface="Simplified Arabic" pitchFamily="18" charset="-78"/>
                <a:cs typeface="Simplified Arabic" pitchFamily="18" charset="-78"/>
              </a:rPr>
              <a:t>، دار الطباعة المحمدية - القاهرة -، ط1، 1983م.</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120</a:t>
            </a:fld>
            <a:endParaRPr lang="en-US">
              <a:solidFill>
                <a:srgbClr val="000000"/>
              </a:solidFill>
            </a:endParaRPr>
          </a:p>
        </p:txBody>
      </p:sp>
    </p:spTree>
    <p:extLst>
      <p:ext uri="{BB962C8B-B14F-4D97-AF65-F5344CB8AC3E}">
        <p14:creationId xmlns:p14="http://schemas.microsoft.com/office/powerpoint/2010/main" val="907705278"/>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90000"/>
              </a:lnSpc>
              <a:buNone/>
            </a:pPr>
            <a:endParaRPr lang="ar-IQ" sz="2800" dirty="0" smtClean="0">
              <a:latin typeface="Simplified Arabic" pitchFamily="18" charset="-78"/>
              <a:cs typeface="Simplified Arabic" pitchFamily="18" charset="-78"/>
            </a:endParaRPr>
          </a:p>
          <a:p>
            <a:pPr algn="just">
              <a:lnSpc>
                <a:spcPct val="90000"/>
              </a:lnSpc>
              <a:buNone/>
            </a:pPr>
            <a:endParaRPr lang="ar-IQ" sz="2800" dirty="0">
              <a:latin typeface="Simplified Arabic" pitchFamily="18" charset="-78"/>
              <a:cs typeface="Simplified Arabic" pitchFamily="18" charset="-78"/>
            </a:endParaRPr>
          </a:p>
          <a:p>
            <a:pPr algn="just">
              <a:lnSpc>
                <a:spcPct val="90000"/>
              </a:lnSpc>
              <a:buNone/>
            </a:pPr>
            <a:endParaRPr lang="ar-IQ" sz="2800" dirty="0" smtClean="0">
              <a:latin typeface="Simplified Arabic" pitchFamily="18" charset="-78"/>
              <a:cs typeface="Simplified Arabic" pitchFamily="18" charset="-78"/>
            </a:endParaRPr>
          </a:p>
          <a:p>
            <a:pPr algn="ctr">
              <a:lnSpc>
                <a:spcPct val="90000"/>
              </a:lnSpc>
              <a:buNone/>
            </a:pPr>
            <a:r>
              <a:rPr lang="ar-SA" sz="2800" b="1" dirty="0">
                <a:latin typeface="Simplified Arabic" pitchFamily="18" charset="-78"/>
                <a:cs typeface="Simplified Arabic" pitchFamily="18" charset="-78"/>
              </a:rPr>
              <a:t>المبحث </a:t>
            </a:r>
            <a:r>
              <a:rPr lang="ar-SA" sz="2800" b="1" dirty="0" smtClean="0">
                <a:latin typeface="Simplified Arabic" pitchFamily="18" charset="-78"/>
                <a:cs typeface="Simplified Arabic" pitchFamily="18" charset="-78"/>
              </a:rPr>
              <a:t>الأول </a:t>
            </a:r>
            <a:endParaRPr lang="ar-IQ" sz="2800" b="1" dirty="0" smtClean="0">
              <a:latin typeface="Simplified Arabic" pitchFamily="18" charset="-78"/>
              <a:cs typeface="Simplified Arabic" pitchFamily="18" charset="-78"/>
            </a:endParaRPr>
          </a:p>
          <a:p>
            <a:pPr algn="ctr">
              <a:lnSpc>
                <a:spcPct val="90000"/>
              </a:lnSpc>
              <a:buNone/>
            </a:pPr>
            <a:r>
              <a:rPr lang="ar-SA" sz="2800" b="1" dirty="0" smtClean="0">
                <a:latin typeface="Simplified Arabic" pitchFamily="18" charset="-78"/>
                <a:cs typeface="Simplified Arabic" pitchFamily="18" charset="-78"/>
              </a:rPr>
              <a:t>حقيقة </a:t>
            </a:r>
            <a:r>
              <a:rPr lang="ar-SA" sz="2800" b="1" dirty="0">
                <a:latin typeface="Simplified Arabic" pitchFamily="18" charset="-78"/>
                <a:cs typeface="Simplified Arabic" pitchFamily="18" charset="-78"/>
              </a:rPr>
              <a:t>الخبر</a:t>
            </a:r>
          </a:p>
          <a:p>
            <a:pPr algn="just">
              <a:lnSpc>
                <a:spcPct val="90000"/>
              </a:lnSpc>
              <a:buNone/>
            </a:pPr>
            <a:r>
              <a:rPr lang="ar-SA" sz="2800" b="1" dirty="0">
                <a:latin typeface="Simplified Arabic" pitchFamily="18" charset="-78"/>
                <a:cs typeface="Simplified Arabic" pitchFamily="18" charset="-78"/>
              </a:rPr>
              <a:t>المطلب الأول: تعريف الخبر والأغراض التي من أجلها يُلقى الخبر </a:t>
            </a:r>
          </a:p>
          <a:p>
            <a:pPr algn="just">
              <a:lnSpc>
                <a:spcPct val="90000"/>
              </a:lnSpc>
              <a:buNone/>
            </a:pPr>
            <a:r>
              <a:rPr lang="ar-SA" sz="2800" b="1" dirty="0">
                <a:latin typeface="Simplified Arabic" pitchFamily="18" charset="-78"/>
                <a:cs typeface="Simplified Arabic" pitchFamily="18" charset="-78"/>
              </a:rPr>
              <a:t>أولاً: تعريف الخبر</a:t>
            </a:r>
          </a:p>
          <a:p>
            <a:pPr algn="just">
              <a:lnSpc>
                <a:spcPct val="90000"/>
              </a:lnSpc>
              <a:buNone/>
            </a:pPr>
            <a:r>
              <a:rPr lang="ar-SA" sz="2800" dirty="0">
                <a:latin typeface="Simplified Arabic" pitchFamily="18" charset="-78"/>
                <a:cs typeface="Simplified Arabic" pitchFamily="18" charset="-78"/>
              </a:rPr>
              <a:t>    الخبرُ: كلامٌ يحتملُ الصدق والكذب لذاته</a:t>
            </a:r>
            <a:r>
              <a:rPr lang="ar-SA" sz="2800" dirty="0" smtClean="0">
                <a:latin typeface="Simplified Arabic" pitchFamily="18" charset="-78"/>
                <a:cs typeface="Simplified Arabic" pitchFamily="18" charset="-78"/>
              </a:rPr>
              <a:t>.</a:t>
            </a:r>
            <a:endParaRPr lang="ar-IQ" sz="2800" dirty="0" smtClean="0">
              <a:latin typeface="Simplified Arabic" pitchFamily="18" charset="-78"/>
              <a:cs typeface="Simplified Arabic" pitchFamily="18" charset="-78"/>
            </a:endParaRPr>
          </a:p>
          <a:p>
            <a:pPr algn="just">
              <a:lnSpc>
                <a:spcPct val="90000"/>
              </a:lnSpc>
              <a:buNone/>
            </a:pPr>
            <a:r>
              <a:rPr lang="ar-SA" sz="2800" dirty="0">
                <a:latin typeface="Simplified Arabic" pitchFamily="18" charset="-78"/>
                <a:cs typeface="Simplified Arabic" pitchFamily="18" charset="-78"/>
              </a:rPr>
              <a:t>والمراد: بصدق الخبر مُطابقته للواقع ونفس الأمر، والمراد بكذبه عدم مطابقته له، فجملة: (العلم نافع) أو (سافر محمدٌ) إن كانت نسبتُه الكلاميَّة موافقة لما في الخارج والواقع فصدقٌ، وإلاّ فكذب نحو «الجهل نافع»، فنسبته الكلامية ليست مطابقة للنسبة الخارجية.</a:t>
            </a:r>
          </a:p>
          <a:p>
            <a:pPr algn="just">
              <a:lnSpc>
                <a:spcPct val="90000"/>
              </a:lnSpc>
              <a:buNone/>
            </a:pPr>
            <a:endParaRPr lang="ar-SA" sz="2800" dirty="0" smtClean="0">
              <a:latin typeface="Simplified Arabic" pitchFamily="18" charset="-78"/>
              <a:cs typeface="Simplified Arabic" pitchFamily="18" charset="-78"/>
            </a:endParaRPr>
          </a:p>
        </p:txBody>
      </p:sp>
      <p:sp>
        <p:nvSpPr>
          <p:cNvPr id="2" name="مخطط انسيابي: معالجة 1"/>
          <p:cNvSpPr/>
          <p:nvPr/>
        </p:nvSpPr>
        <p:spPr>
          <a:xfrm>
            <a:off x="3135085" y="666132"/>
            <a:ext cx="5486400" cy="104655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dirty="0" smtClean="0">
                <a:solidFill>
                  <a:schemeClr val="bg1"/>
                </a:solidFill>
                <a:cs typeface="Ali-A-Samik" pitchFamily="2" charset="-78"/>
              </a:rPr>
              <a:t>الباب الأول</a:t>
            </a:r>
          </a:p>
          <a:p>
            <a:pPr algn="ctr"/>
            <a:r>
              <a:rPr lang="ar-IQ" sz="2800" dirty="0" smtClean="0">
                <a:solidFill>
                  <a:schemeClr val="bg1"/>
                </a:solidFill>
                <a:cs typeface="Ali-A-Samik" pitchFamily="2" charset="-78"/>
              </a:rPr>
              <a:t>حقيقة الخبر وأغراضه وتقسيماته</a:t>
            </a:r>
            <a:endParaRPr lang="ar-IQ" sz="2800" dirty="0">
              <a:solidFill>
                <a:schemeClr val="bg1"/>
              </a:solidFill>
              <a:cs typeface="Ali-A-Samik" pitchFamily="2" charset="-78"/>
            </a:endParaRPr>
          </a:p>
        </p:txBody>
      </p:sp>
      <p:sp>
        <p:nvSpPr>
          <p:cNvPr id="3" name="عنصر نائب لرقم الشريحة 2"/>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388897970"/>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fontScale="92500" lnSpcReduction="10000"/>
          </a:bodyPr>
          <a:lstStyle/>
          <a:p>
            <a:pPr algn="just">
              <a:lnSpc>
                <a:spcPct val="90000"/>
              </a:lnSpc>
              <a:buNone/>
            </a:pPr>
            <a:r>
              <a:rPr lang="ar-SA" sz="2800" dirty="0">
                <a:latin typeface="Simplified Arabic" pitchFamily="18" charset="-78"/>
                <a:cs typeface="Simplified Arabic" pitchFamily="18" charset="-78"/>
              </a:rPr>
              <a:t>ومثل: حَضرَ المسافرُ.</a:t>
            </a:r>
          </a:p>
          <a:p>
            <a:pPr algn="just">
              <a:lnSpc>
                <a:spcPct val="90000"/>
              </a:lnSpc>
              <a:buNone/>
            </a:pPr>
            <a:r>
              <a:rPr lang="ar-SA" sz="2800" dirty="0">
                <a:latin typeface="Simplified Arabic" pitchFamily="18" charset="-78"/>
                <a:cs typeface="Simplified Arabic" pitchFamily="18" charset="-78"/>
              </a:rPr>
              <a:t>    المسند إليه هو: (المسافرُ)؛ لأنه أسند الحضور له، وهو المحكوم عليه.</a:t>
            </a:r>
          </a:p>
          <a:p>
            <a:pPr algn="just">
              <a:lnSpc>
                <a:spcPct val="90000"/>
              </a:lnSpc>
              <a:buNone/>
            </a:pPr>
            <a:r>
              <a:rPr lang="ar-SA" sz="2800" dirty="0">
                <a:latin typeface="Simplified Arabic" pitchFamily="18" charset="-78"/>
                <a:cs typeface="Simplified Arabic" pitchFamily="18" charset="-78"/>
              </a:rPr>
              <a:t>    والمسند هو: (حَضرَ)، وهو المحكوم به.</a:t>
            </a:r>
          </a:p>
          <a:p>
            <a:pPr algn="just">
              <a:lnSpc>
                <a:spcPct val="90000"/>
              </a:lnSpc>
              <a:buNone/>
            </a:pPr>
            <a:r>
              <a:rPr lang="ar-SA" sz="2800" dirty="0">
                <a:latin typeface="Simplified Arabic" pitchFamily="18" charset="-78"/>
                <a:cs typeface="Simplified Arabic" pitchFamily="18" charset="-78"/>
              </a:rPr>
              <a:t>    فهذا خبر، يحتمل الصدق والكذب، فإذا خرجنا من البيت وتأكدنا من حضور المسافر، فالخبر صادق، وإن لم نرَ الزائر فالخبر كاذب.</a:t>
            </a:r>
          </a:p>
          <a:p>
            <a:pPr marL="0" indent="0" algn="just">
              <a:lnSpc>
                <a:spcPct val="110000"/>
              </a:lnSpc>
              <a:spcAft>
                <a:spcPts val="1000"/>
              </a:spcAft>
              <a:buNone/>
            </a:pPr>
            <a:r>
              <a:rPr lang="ar-IQ" sz="2800" b="1" dirty="0" smtClean="0">
                <a:ea typeface="Calibri"/>
                <a:cs typeface="Simplified Arabic"/>
              </a:rPr>
              <a:t> ملحوظة</a:t>
            </a:r>
            <a:r>
              <a:rPr lang="ar-IQ" sz="2800" b="1" dirty="0">
                <a:ea typeface="Calibri"/>
                <a:cs typeface="Simplified Arabic"/>
              </a:rPr>
              <a:t>:</a:t>
            </a:r>
            <a:endParaRPr lang="en-US" sz="2000" dirty="0">
              <a:ea typeface="Calibri"/>
              <a:cs typeface="Arial"/>
            </a:endParaRPr>
          </a:p>
          <a:p>
            <a:pPr marL="0" indent="0" algn="just">
              <a:lnSpc>
                <a:spcPct val="110000"/>
              </a:lnSpc>
              <a:spcAft>
                <a:spcPts val="1000"/>
              </a:spcAft>
              <a:buNone/>
            </a:pPr>
            <a:r>
              <a:rPr lang="ar-IQ" sz="2800" dirty="0">
                <a:ea typeface="Calibri"/>
                <a:cs typeface="Simplified Arabic"/>
              </a:rPr>
              <a:t> </a:t>
            </a:r>
            <a:r>
              <a:rPr lang="ar-IQ" sz="2800" dirty="0" smtClean="0">
                <a:ea typeface="Calibri"/>
                <a:cs typeface="Simplified Arabic"/>
              </a:rPr>
              <a:t>أخبار </a:t>
            </a:r>
            <a:r>
              <a:rPr lang="ar-IQ" sz="2800" dirty="0">
                <a:ea typeface="Calibri"/>
                <a:cs typeface="Simplified Arabic"/>
              </a:rPr>
              <a:t>الله عزَّ وجلَّ ورسوله لا يمكن أن توصف بأنها كاذبة، قال تعالى: </a:t>
            </a:r>
            <a:r>
              <a:rPr lang="ar-SA" sz="2800" dirty="0">
                <a:solidFill>
                  <a:srgbClr val="000000"/>
                </a:solidFill>
                <a:ea typeface="Calibri"/>
                <a:cs typeface="QCF_BSML"/>
              </a:rPr>
              <a:t>ﭽ</a:t>
            </a:r>
            <a:r>
              <a:rPr lang="ar-SA" sz="2800" dirty="0">
                <a:solidFill>
                  <a:srgbClr val="000000"/>
                </a:solidFill>
                <a:ea typeface="Calibri"/>
                <a:cs typeface="QCF_P092"/>
              </a:rPr>
              <a:t> ﭟ  ﭠ  ﭡ  ﭢ  </a:t>
            </a:r>
            <a:r>
              <a:rPr lang="ar-SA" sz="2800" dirty="0" err="1">
                <a:solidFill>
                  <a:srgbClr val="000000"/>
                </a:solidFill>
                <a:ea typeface="Calibri"/>
                <a:cs typeface="QCF_P092"/>
              </a:rPr>
              <a:t>ﭣ</a:t>
            </a:r>
            <a:r>
              <a:rPr lang="ar-SA" sz="2800" dirty="0" err="1">
                <a:solidFill>
                  <a:srgbClr val="000000"/>
                </a:solidFill>
                <a:ea typeface="Calibri"/>
                <a:cs typeface="QCF_BSML"/>
              </a:rPr>
              <a:t>ﭼ</a:t>
            </a:r>
            <a:r>
              <a:rPr lang="ar-SA" sz="2800" dirty="0">
                <a:solidFill>
                  <a:srgbClr val="000000"/>
                </a:solidFill>
                <a:ea typeface="Calibri"/>
                <a:cs typeface="Simplified Arabic"/>
              </a:rPr>
              <a:t>{النساء: 87}، وقال تعالى:</a:t>
            </a:r>
            <a:r>
              <a:rPr lang="ar-SA" sz="1400" dirty="0">
                <a:solidFill>
                  <a:srgbClr val="000000"/>
                </a:solidFill>
                <a:ea typeface="Calibri"/>
              </a:rPr>
              <a:t> </a:t>
            </a:r>
            <a:r>
              <a:rPr lang="ar-SA" sz="2800" dirty="0">
                <a:solidFill>
                  <a:srgbClr val="000000"/>
                </a:solidFill>
                <a:ea typeface="Calibri"/>
                <a:cs typeface="QCF_BSML"/>
              </a:rPr>
              <a:t>ﭽ </a:t>
            </a:r>
            <a:r>
              <a:rPr lang="ar-SA" sz="2800" dirty="0">
                <a:solidFill>
                  <a:srgbClr val="000000"/>
                </a:solidFill>
                <a:ea typeface="Calibri"/>
                <a:cs typeface="QCF_P098"/>
              </a:rPr>
              <a:t>ﭣ  ﭤ  ﭥ  ﭦ  ﭧ    </a:t>
            </a:r>
            <a:r>
              <a:rPr lang="ar-SA" sz="2800" dirty="0">
                <a:solidFill>
                  <a:srgbClr val="000000"/>
                </a:solidFill>
                <a:ea typeface="Calibri"/>
                <a:cs typeface="QCF_BSML"/>
              </a:rPr>
              <a:t>ﭼ</a:t>
            </a:r>
            <a:r>
              <a:rPr lang="ar-SA" sz="2800" dirty="0">
                <a:solidFill>
                  <a:srgbClr val="000000"/>
                </a:solidFill>
                <a:ea typeface="Calibri"/>
                <a:cs typeface="Simplified Arabic"/>
              </a:rPr>
              <a:t>{النساء: 122}،</a:t>
            </a:r>
            <a:r>
              <a:rPr lang="ar-SA" sz="1400" dirty="0">
                <a:solidFill>
                  <a:srgbClr val="000000"/>
                </a:solidFill>
                <a:ea typeface="Calibri"/>
              </a:rPr>
              <a:t> </a:t>
            </a:r>
            <a:r>
              <a:rPr lang="ar-IQ" sz="2800" dirty="0">
                <a:ea typeface="Calibri"/>
                <a:cs typeface="Simplified Arabic"/>
              </a:rPr>
              <a:t>وأخبار مسيلمة الكذاب وأمثاله لا يمكن أن توصف بالصدق، لكن هذا ليس بالنظر إلى الجملة مثلاً، بل بالنظر إلى المتكلم، فامتناع الصدق في كلام مسيلمة الكذاب وأمثاله فيما يدعيه من </a:t>
            </a:r>
            <a:r>
              <a:rPr lang="ar-IQ" sz="2800" dirty="0" smtClean="0">
                <a:ea typeface="Calibri"/>
                <a:cs typeface="Simplified Arabic"/>
              </a:rPr>
              <a:t>النبوة، </a:t>
            </a:r>
            <a:r>
              <a:rPr lang="ar-IQ" sz="2800" dirty="0">
                <a:ea typeface="Calibri"/>
                <a:cs typeface="Simplified Arabic"/>
              </a:rPr>
              <a:t>لا لأنَّ الكلام لا يصحُّ أن يوصف بالصدق؛ لأنه لو قاله: الرسول محمد (صلى الله عليه وسلم) لوصف بالصدق قطعاً، لكن هذا ليس بالنظر إلى الجملة، بل بالنظر إلى المتكلم أيضاً؛ لأنَّ خبر الله ورسوله لا يمكن أن يوصف بالكذب.</a:t>
            </a:r>
            <a:endParaRPr lang="en-US" sz="2000" dirty="0">
              <a:ea typeface="Calibri"/>
              <a:cs typeface="Arial"/>
            </a:endParaRPr>
          </a:p>
          <a:p>
            <a:pPr algn="just">
              <a:lnSpc>
                <a:spcPct val="9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2889105467"/>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b="1" dirty="0">
                <a:latin typeface="Simplified Arabic" pitchFamily="18" charset="-78"/>
                <a:cs typeface="Simplified Arabic" pitchFamily="18" charset="-78"/>
              </a:rPr>
              <a:t>ثانياً: المقاصد والأغراض التي من أجلها يُلقى الخبر</a:t>
            </a:r>
          </a:p>
          <a:p>
            <a:pPr algn="just">
              <a:lnSpc>
                <a:spcPct val="110000"/>
              </a:lnSpc>
              <a:buNone/>
            </a:pPr>
            <a:r>
              <a:rPr lang="ar-SA" sz="2800" dirty="0">
                <a:latin typeface="Simplified Arabic" pitchFamily="18" charset="-78"/>
                <a:cs typeface="Simplified Arabic" pitchFamily="18" charset="-78"/>
              </a:rPr>
              <a:t>    الأصل في الخبر أن يلقى لأحد غرضين: </a:t>
            </a:r>
          </a:p>
          <a:p>
            <a:pPr algn="just">
              <a:lnSpc>
                <a:spcPct val="110000"/>
              </a:lnSpc>
              <a:buNone/>
            </a:pPr>
            <a:r>
              <a:rPr lang="ar-SA" sz="2800" dirty="0">
                <a:latin typeface="Simplified Arabic" pitchFamily="18" charset="-78"/>
                <a:cs typeface="Simplified Arabic" pitchFamily="18" charset="-78"/>
              </a:rPr>
              <a:t>    </a:t>
            </a:r>
            <a:r>
              <a:rPr lang="ar-SA" sz="2800" b="1" dirty="0">
                <a:latin typeface="Simplified Arabic" pitchFamily="18" charset="-78"/>
                <a:cs typeface="Simplified Arabic" pitchFamily="18" charset="-78"/>
              </a:rPr>
              <a:t>الأول: </a:t>
            </a:r>
            <a:r>
              <a:rPr lang="ar-SA" sz="2800" dirty="0">
                <a:latin typeface="Simplified Arabic" pitchFamily="18" charset="-78"/>
                <a:cs typeface="Simplified Arabic" pitchFamily="18" charset="-78"/>
              </a:rPr>
              <a:t>إفادة المخاطب مضمون الخبر وفائدته: وذلك كقولك لمن لا يعلم أنَّ والداك قد سافر: (سافر والدك) ولمن لا يعلم أنَّ الهلال قد ظهر: (ظهر الهلال)، ولمن لا يعلم أنَّ أخاه قد نجح: (نجح أخوك).</a:t>
            </a:r>
          </a:p>
          <a:p>
            <a:pPr algn="just">
              <a:lnSpc>
                <a:spcPct val="110000"/>
              </a:lnSpc>
              <a:buNone/>
            </a:pPr>
            <a:r>
              <a:rPr lang="ar-SA" sz="2800" dirty="0">
                <a:latin typeface="Simplified Arabic" pitchFamily="18" charset="-78"/>
                <a:cs typeface="Simplified Arabic" pitchFamily="18" charset="-78"/>
              </a:rPr>
              <a:t>    </a:t>
            </a:r>
            <a:r>
              <a:rPr lang="ar-SA" sz="2800" b="1" dirty="0">
                <a:latin typeface="Simplified Arabic" pitchFamily="18" charset="-78"/>
                <a:cs typeface="Simplified Arabic" pitchFamily="18" charset="-78"/>
              </a:rPr>
              <a:t>الثاني: </a:t>
            </a:r>
            <a:r>
              <a:rPr lang="ar-SA" sz="2800" dirty="0">
                <a:latin typeface="Simplified Arabic" pitchFamily="18" charset="-78"/>
                <a:cs typeface="Simplified Arabic" pitchFamily="18" charset="-78"/>
              </a:rPr>
              <a:t>إفادة المخاطب لازم فائدة الخبر: كما تقول لتلميذ أخفى عليك نجاحه في الامتحان وعلمته من طريق آخر: أنت نجحت في الامتحان، ويسمى هذا النوع «لازمَ الفائدة»؛ لأن يلزم في كل خبر أن يكون المخبر به عنده علمٌ أو ظَن به.</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3213312089"/>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marL="0" indent="0" algn="just">
              <a:lnSpc>
                <a:spcPct val="110000"/>
              </a:lnSpc>
              <a:spcAft>
                <a:spcPts val="1000"/>
              </a:spcAft>
              <a:buNone/>
            </a:pPr>
            <a:r>
              <a:rPr lang="ar-IQ" sz="2800" dirty="0">
                <a:ea typeface="Calibri"/>
                <a:cs typeface="Simplified Arabic"/>
              </a:rPr>
              <a:t> </a:t>
            </a:r>
            <a:r>
              <a:rPr lang="ar-IQ" sz="2800" dirty="0" smtClean="0">
                <a:ea typeface="Calibri"/>
                <a:cs typeface="Simplified Arabic"/>
              </a:rPr>
              <a:t>1 </a:t>
            </a:r>
            <a:r>
              <a:rPr lang="ar-IQ" sz="2800" dirty="0">
                <a:ea typeface="Calibri"/>
                <a:cs typeface="Simplified Arabic"/>
              </a:rPr>
              <a:t>- إظهار الضعف، كما قال تعالى على لسان زكريا (عليه السلام): </a:t>
            </a:r>
            <a:r>
              <a:rPr lang="ar-SA" sz="2800" dirty="0">
                <a:solidFill>
                  <a:srgbClr val="000000"/>
                </a:solidFill>
                <a:ea typeface="Calibri"/>
                <a:cs typeface="QCF_BSML"/>
              </a:rPr>
              <a:t>ﭽ </a:t>
            </a:r>
            <a:r>
              <a:rPr lang="ar-SA" sz="2800" dirty="0">
                <a:solidFill>
                  <a:srgbClr val="000000"/>
                </a:solidFill>
                <a:ea typeface="Calibri"/>
                <a:cs typeface="QCF_P305"/>
              </a:rPr>
              <a:t>ﭟ  ﭠ  ﭡ    ﭢ  ﭣ   ﭤ  ﭥ  ﭦ  ﭧ  ﭨ  ﭩ  ﭪ  ﭫ   ﭬ    </a:t>
            </a:r>
            <a:r>
              <a:rPr lang="ar-SA" sz="2800" dirty="0">
                <a:solidFill>
                  <a:srgbClr val="000000"/>
                </a:solidFill>
                <a:ea typeface="Calibri"/>
                <a:cs typeface="QCF_BSML"/>
              </a:rPr>
              <a:t>ﭼ</a:t>
            </a:r>
            <a:r>
              <a:rPr lang="ar-SA" sz="2800" dirty="0">
                <a:solidFill>
                  <a:srgbClr val="000000"/>
                </a:solidFill>
                <a:ea typeface="Calibri"/>
                <a:cs typeface="Simplified Arabic"/>
              </a:rPr>
              <a:t>{مريم: 4}.</a:t>
            </a:r>
            <a:r>
              <a:rPr lang="ar-SA" sz="2800" dirty="0">
                <a:solidFill>
                  <a:srgbClr val="000000"/>
                </a:solidFill>
                <a:ea typeface="Calibri"/>
              </a:rPr>
              <a:t> </a:t>
            </a:r>
            <a:r>
              <a:rPr lang="ar-SA" sz="2800" dirty="0">
                <a:solidFill>
                  <a:srgbClr val="000000"/>
                </a:solidFill>
                <a:ea typeface="Calibri"/>
                <a:cs typeface="Simplified Arabic"/>
              </a:rPr>
              <a:t>فليس قصد زكريا إفادة الحكم أو لازمه، فالله تعالى عالم بهما، وعلمه محيط بكل صغيرة وكبيرة في الكون بأسره، وإنَّما الغرض من الخبر هنا إظهار الضعف بين يدي الله سبحانه وتعالى.</a:t>
            </a:r>
            <a:endParaRPr lang="en-US" sz="2000" dirty="0">
              <a:ea typeface="Calibri"/>
              <a:cs typeface="Arial"/>
            </a:endParaRPr>
          </a:p>
          <a:p>
            <a:pPr algn="just">
              <a:lnSpc>
                <a:spcPct val="110000"/>
              </a:lnSpc>
              <a:buNone/>
            </a:pPr>
            <a:r>
              <a:rPr lang="ar-SA" sz="2800" dirty="0">
                <a:latin typeface="Simplified Arabic" pitchFamily="18" charset="-78"/>
                <a:cs typeface="Simplified Arabic" pitchFamily="18" charset="-78"/>
              </a:rPr>
              <a:t>وكما في قول </a:t>
            </a:r>
            <a:r>
              <a:rPr lang="ar-SA" sz="2800" dirty="0" err="1">
                <a:latin typeface="Simplified Arabic" pitchFamily="18" charset="-78"/>
                <a:cs typeface="Simplified Arabic" pitchFamily="18" charset="-78"/>
              </a:rPr>
              <a:t>المسجاح</a:t>
            </a:r>
            <a:r>
              <a:rPr lang="ar-SA" sz="2800" dirty="0">
                <a:latin typeface="Simplified Arabic" pitchFamily="18" charset="-78"/>
                <a:cs typeface="Simplified Arabic" pitchFamily="18" charset="-78"/>
              </a:rPr>
              <a:t> بن سباع </a:t>
            </a:r>
            <a:r>
              <a:rPr lang="ar-SA" sz="2800" dirty="0" err="1">
                <a:latin typeface="Simplified Arabic" pitchFamily="18" charset="-78"/>
                <a:cs typeface="Simplified Arabic" pitchFamily="18" charset="-78"/>
              </a:rPr>
              <a:t>الضبي</a:t>
            </a:r>
            <a:r>
              <a:rPr lang="ar-SA" sz="2800" dirty="0">
                <a:latin typeface="Simplified Arabic" pitchFamily="18" charset="-78"/>
                <a:cs typeface="Simplified Arabic" pitchFamily="18" charset="-78"/>
              </a:rPr>
              <a:t>:</a:t>
            </a:r>
          </a:p>
          <a:p>
            <a:pPr algn="just">
              <a:lnSpc>
                <a:spcPct val="110000"/>
              </a:lnSpc>
              <a:buNone/>
            </a:pPr>
            <a:r>
              <a:rPr lang="ar-SA" sz="2800" dirty="0">
                <a:latin typeface="Simplified Arabic" pitchFamily="18" charset="-78"/>
                <a:cs typeface="Simplified Arabic" pitchFamily="18" charset="-78"/>
              </a:rPr>
              <a:t>لقد طوفتُ بالآفاق حتّى ... بليتُ وقد أنى لي لو أبيدُ</a:t>
            </a:r>
          </a:p>
          <a:p>
            <a:pPr algn="just">
              <a:lnSpc>
                <a:spcPct val="110000"/>
              </a:lnSpc>
              <a:buNone/>
            </a:pPr>
            <a:r>
              <a:rPr lang="ar-SA" sz="2800" dirty="0">
                <a:latin typeface="Simplified Arabic" pitchFamily="18" charset="-78"/>
                <a:cs typeface="Simplified Arabic" pitchFamily="18" charset="-78"/>
              </a:rPr>
              <a:t>وأفناني - ولا يفنى- نهارٌ ... وليلٌ كلما يمضي يَعودُ</a:t>
            </a:r>
          </a:p>
          <a:p>
            <a:pPr algn="just">
              <a:lnSpc>
                <a:spcPct val="110000"/>
              </a:lnSpc>
              <a:buNone/>
            </a:pPr>
            <a:r>
              <a:rPr lang="ar-SA" sz="2800" dirty="0">
                <a:latin typeface="Simplified Arabic" pitchFamily="18" charset="-78"/>
                <a:cs typeface="Simplified Arabic" pitchFamily="18" charset="-78"/>
              </a:rPr>
              <a:t>وشهرٌ مستهلٌ بعد شهرٍ ... وحولٌ بعده حولٌ جديدٌ</a:t>
            </a:r>
          </a:p>
          <a:p>
            <a:pPr algn="just">
              <a:lnSpc>
                <a:spcPct val="110000"/>
              </a:lnSpc>
              <a:buNone/>
            </a:pPr>
            <a:r>
              <a:rPr lang="ar-SA" sz="2800" dirty="0">
                <a:latin typeface="Simplified Arabic" pitchFamily="18" charset="-78"/>
                <a:cs typeface="Simplified Arabic" pitchFamily="18" charset="-78"/>
              </a:rPr>
              <a:t>ومفقودُ عزيز الفقدِ تأتي ... منيته، ومأمولُ وليد</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1001353068"/>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فقد أخبر الشاعر بأنه طوف في الآفاق حتى بلى وقارب الهلاك، وأهرمه مرور الليل والنهار، وتوالى الأشهر والسنين، وفقد من يعزّ عليه من الأصحاب والأبناء، ولم يقصد بخبره هذا فائدة الخبر أو لازمها، وإنما أراد أن يبث السامع مشاعره ليشاركه إحساسه، فتتحقق له بتلك المشاركة راحة نفسية </a:t>
            </a:r>
            <a:r>
              <a:rPr lang="ar-SA" sz="2800" dirty="0" err="1">
                <a:latin typeface="Simplified Arabic" pitchFamily="18" charset="-78"/>
                <a:cs typeface="Simplified Arabic" pitchFamily="18" charset="-78"/>
              </a:rPr>
              <a:t>يتطلبها</a:t>
            </a:r>
            <a:r>
              <a:rPr lang="ar-SA" sz="2800" dirty="0">
                <a:latin typeface="Simplified Arabic" pitchFamily="18" charset="-78"/>
                <a:cs typeface="Simplified Arabic" pitchFamily="18" charset="-78"/>
              </a:rPr>
              <a:t>.</a:t>
            </a:r>
          </a:p>
          <a:p>
            <a:pPr algn="just">
              <a:lnSpc>
                <a:spcPct val="110000"/>
              </a:lnSpc>
              <a:buNone/>
            </a:pPr>
            <a:r>
              <a:rPr lang="ar-SA" sz="2800" dirty="0">
                <a:latin typeface="Simplified Arabic" pitchFamily="18" charset="-78"/>
                <a:cs typeface="Simplified Arabic" pitchFamily="18" charset="-78"/>
              </a:rPr>
              <a:t>وكقول آخر:</a:t>
            </a:r>
          </a:p>
          <a:p>
            <a:pPr algn="just">
              <a:lnSpc>
                <a:spcPct val="110000"/>
              </a:lnSpc>
              <a:buNone/>
            </a:pPr>
            <a:r>
              <a:rPr lang="ar-SA" sz="2800" dirty="0">
                <a:latin typeface="Simplified Arabic" pitchFamily="18" charset="-78"/>
                <a:cs typeface="Simplified Arabic" pitchFamily="18" charset="-78"/>
              </a:rPr>
              <a:t>إِلهِي عَبْدُكَ العاصِـــي أَتَاكَ ... مُقِرًّا بِالذُّنُوبِ وقد دَعـــــــــاكَ</a:t>
            </a:r>
          </a:p>
          <a:p>
            <a:pPr algn="just">
              <a:lnSpc>
                <a:spcPct val="110000"/>
              </a:lnSpc>
              <a:buNone/>
            </a:pPr>
            <a:r>
              <a:rPr lang="ar-SA" sz="2800" dirty="0">
                <a:latin typeface="Simplified Arabic" pitchFamily="18" charset="-78"/>
                <a:cs typeface="Simplified Arabic" pitchFamily="18" charset="-78"/>
              </a:rPr>
              <a:t>فَإِنْ تَغْفِرْ فَأَنْتَ لِذاكَ أَهْلٌ ... وَإِنْ تَطْرُدْ فَمَنْ نَرْجُو سِواكَ</a:t>
            </a:r>
          </a:p>
          <a:p>
            <a:pPr algn="just">
              <a:lnSpc>
                <a:spcPct val="110000"/>
              </a:lnSpc>
              <a:buNone/>
            </a:pPr>
            <a:r>
              <a:rPr lang="ar-SA" sz="2800" dirty="0">
                <a:latin typeface="Simplified Arabic" pitchFamily="18" charset="-78"/>
                <a:cs typeface="Simplified Arabic" pitchFamily="18" charset="-78"/>
              </a:rPr>
              <a:t>    فالشاعر في البيت الأخير في موقف ضراعة وخضوع؛ ولذلك فهو يعترف بذنبه وتقصيره، لعلَّ الله يغفر له ذنوبه.</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2904579275"/>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marL="0" indent="0" algn="just">
              <a:lnSpc>
                <a:spcPct val="110000"/>
              </a:lnSpc>
              <a:spcAft>
                <a:spcPts val="1000"/>
              </a:spcAft>
              <a:buNone/>
            </a:pPr>
            <a:r>
              <a:rPr lang="ar-IQ" sz="2800" dirty="0">
                <a:ea typeface="Calibri"/>
                <a:cs typeface="Simplified Arabic"/>
              </a:rPr>
              <a:t> </a:t>
            </a:r>
            <a:r>
              <a:rPr lang="ar-IQ" sz="2800" dirty="0" smtClean="0">
                <a:ea typeface="Calibri"/>
                <a:cs typeface="Simplified Arabic"/>
              </a:rPr>
              <a:t>2 </a:t>
            </a:r>
            <a:r>
              <a:rPr lang="ar-IQ" sz="2800" dirty="0">
                <a:ea typeface="Calibri"/>
                <a:cs typeface="Simplified Arabic"/>
              </a:rPr>
              <a:t>– إظهار التحسر، كما في قوله تعالى على لسان امرأة عمران: </a:t>
            </a:r>
            <a:r>
              <a:rPr lang="ar-SA" sz="2800" dirty="0">
                <a:solidFill>
                  <a:srgbClr val="000000"/>
                </a:solidFill>
                <a:ea typeface="Calibri"/>
                <a:cs typeface="QCF_BSML"/>
              </a:rPr>
              <a:t>ﭽ </a:t>
            </a:r>
            <a:r>
              <a:rPr lang="ar-SA" sz="2800" dirty="0">
                <a:solidFill>
                  <a:srgbClr val="000000"/>
                </a:solidFill>
                <a:ea typeface="Calibri"/>
                <a:cs typeface="QCF_P054"/>
              </a:rPr>
              <a:t>ﯘ  ﯙ  ﯚ  ﯛ  ﯜ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{آل عمران: 36}، وليس الغرض من هذا الكلام الإخبار؛ لأنه إما للفائدة أو لازمها، وعلم الله تعالى محيطٌ بهما، بل الغرض إظهار التحسر على خيبة رجائها، وعكس تقديرها، </a:t>
            </a:r>
            <a:r>
              <a:rPr lang="ar-SA" sz="2800" dirty="0" err="1">
                <a:solidFill>
                  <a:srgbClr val="000000"/>
                </a:solidFill>
                <a:ea typeface="Calibri"/>
                <a:cs typeface="Simplified Arabic"/>
              </a:rPr>
              <a:t>والتحزن</a:t>
            </a:r>
            <a:r>
              <a:rPr lang="ar-SA" sz="2800" dirty="0">
                <a:solidFill>
                  <a:srgbClr val="000000"/>
                </a:solidFill>
                <a:ea typeface="Calibri"/>
                <a:cs typeface="Simplified Arabic"/>
              </a:rPr>
              <a:t> إلى ربها؛ لأنها كانت ترجو وتقدر أن تلد ذكرًا يحقق رغبتها في خدمة بيت المقدس؛ حيث كانت خدمته خاصة بالذكور دون الإناث؛ ولذلك تحسرت على فوات هذا الغرض.</a:t>
            </a:r>
            <a:endParaRPr lang="en-US" sz="2000" dirty="0">
              <a:ea typeface="Calibri"/>
              <a:cs typeface="Arial"/>
            </a:endParaRPr>
          </a:p>
          <a:p>
            <a:pPr algn="just">
              <a:lnSpc>
                <a:spcPct val="90000"/>
              </a:lnSpc>
              <a:buNone/>
            </a:pPr>
            <a:r>
              <a:rPr lang="ar-SA" sz="2800" dirty="0">
                <a:latin typeface="Simplified Arabic" pitchFamily="18" charset="-78"/>
                <a:cs typeface="Simplified Arabic" pitchFamily="18" charset="-78"/>
              </a:rPr>
              <a:t>وكقول الشاعر:</a:t>
            </a:r>
          </a:p>
          <a:p>
            <a:pPr algn="just">
              <a:lnSpc>
                <a:spcPct val="90000"/>
              </a:lnSpc>
              <a:buNone/>
            </a:pPr>
            <a:r>
              <a:rPr lang="ar-SA" sz="2800" dirty="0">
                <a:latin typeface="Simplified Arabic" pitchFamily="18" charset="-78"/>
                <a:cs typeface="Simplified Arabic" pitchFamily="18" charset="-78"/>
              </a:rPr>
              <a:t>ذَهَبَ الصِّبا وتَوَلَّتِ الأَيَّامُ ... فعلى الصِّبَا وعلى الزَّمانِ سَلامُ</a:t>
            </a:r>
          </a:p>
          <a:p>
            <a:pPr algn="just">
              <a:lnSpc>
                <a:spcPct val="90000"/>
              </a:lnSpc>
              <a:buNone/>
            </a:pPr>
            <a:r>
              <a:rPr lang="ar-SA" sz="2800" dirty="0">
                <a:latin typeface="Simplified Arabic" pitchFamily="18" charset="-78"/>
                <a:cs typeface="Simplified Arabic" pitchFamily="18" charset="-78"/>
              </a:rPr>
              <a:t>    فالشاعر هنا يتحسر على أيام صباه وزهرة عمره التي ولت وأدبرت، وأسلمته إلى الشيخوخة، وهي تؤذن بدنو أجله وانقضاء حياته، فنغمة الحزن واضحة هنا في كلام الشاعر.</a:t>
            </a:r>
          </a:p>
          <a:p>
            <a:pPr algn="just">
              <a:lnSpc>
                <a:spcPct val="9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3449896251"/>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وكقول أعرابي في رثاء ولده:</a:t>
            </a:r>
          </a:p>
          <a:p>
            <a:pPr algn="just">
              <a:lnSpc>
                <a:spcPct val="110000"/>
              </a:lnSpc>
              <a:buNone/>
            </a:pPr>
            <a:r>
              <a:rPr lang="ar-SA" sz="2800" dirty="0">
                <a:latin typeface="Simplified Arabic" pitchFamily="18" charset="-78"/>
                <a:cs typeface="Simplified Arabic" pitchFamily="18" charset="-78"/>
              </a:rPr>
              <a:t>لَمَّا دَعَوتُ الصَّبْرَ بَعْـدَك والأَسَـى ... أَجَابَ الأَسى طَوْعاً ولمْ يُجِبِ الصَّبْرُ</a:t>
            </a:r>
          </a:p>
          <a:p>
            <a:pPr algn="just">
              <a:lnSpc>
                <a:spcPct val="110000"/>
              </a:lnSpc>
              <a:buNone/>
            </a:pPr>
            <a:r>
              <a:rPr lang="ar-SA" sz="2800" dirty="0">
                <a:latin typeface="Simplified Arabic" pitchFamily="18" charset="-78"/>
                <a:cs typeface="Simplified Arabic" pitchFamily="18" charset="-78"/>
              </a:rPr>
              <a:t>فـإِنْ يَنْقَطِـعْ مِنَـكَ الرَّجَـا فإِنَّـهُ ... سَيَبْقَى عليك الحُزْنُ مـا بَقِيَ الدَّهْـرُ</a:t>
            </a:r>
          </a:p>
          <a:p>
            <a:pPr algn="just">
              <a:lnSpc>
                <a:spcPct val="110000"/>
              </a:lnSpc>
              <a:buNone/>
            </a:pPr>
            <a:r>
              <a:rPr lang="ar-SA" sz="2800" dirty="0">
                <a:latin typeface="Simplified Arabic" pitchFamily="18" charset="-78"/>
                <a:cs typeface="Simplified Arabic" pitchFamily="18" charset="-78"/>
              </a:rPr>
              <a:t>فالأعرابيّ لا يريد الإخبار، إنّما أراد إظهار الحسرة والحزن على فقد ولده.</a:t>
            </a:r>
          </a:p>
          <a:p>
            <a:pPr algn="just">
              <a:lnSpc>
                <a:spcPct val="110000"/>
              </a:lnSpc>
              <a:buNone/>
            </a:pPr>
            <a:r>
              <a:rPr lang="ar-SA" sz="2800" dirty="0">
                <a:latin typeface="Simplified Arabic" pitchFamily="18" charset="-78"/>
                <a:cs typeface="Simplified Arabic" pitchFamily="18" charset="-78"/>
              </a:rPr>
              <a:t>3 – والمدح، كما في قول النابغة الذبياني:</a:t>
            </a:r>
          </a:p>
          <a:p>
            <a:pPr algn="just">
              <a:lnSpc>
                <a:spcPct val="110000"/>
              </a:lnSpc>
              <a:buNone/>
            </a:pPr>
            <a:r>
              <a:rPr lang="ar-SA" sz="2800" dirty="0">
                <a:latin typeface="Simplified Arabic" pitchFamily="18" charset="-78"/>
                <a:cs typeface="Simplified Arabic" pitchFamily="18" charset="-78"/>
              </a:rPr>
              <a:t>فإنكَ شمسٌ والملوكُ كواكبٌ ... إذا طلعتْ لم يبدُ منهنَّ كوكبُ </a:t>
            </a:r>
          </a:p>
          <a:p>
            <a:pPr algn="just">
              <a:lnSpc>
                <a:spcPct val="110000"/>
              </a:lnSpc>
              <a:buNone/>
            </a:pPr>
            <a:r>
              <a:rPr lang="ar-SA" sz="2800" dirty="0">
                <a:latin typeface="Simplified Arabic" pitchFamily="18" charset="-78"/>
                <a:cs typeface="Simplified Arabic" pitchFamily="18" charset="-78"/>
              </a:rPr>
              <a:t>وكما في قول المتنبي يمدح سيف الدولة:</a:t>
            </a:r>
          </a:p>
          <a:p>
            <a:pPr algn="just">
              <a:lnSpc>
                <a:spcPct val="110000"/>
              </a:lnSpc>
              <a:buNone/>
            </a:pPr>
            <a:r>
              <a:rPr lang="ar-SA" sz="2800" dirty="0">
                <a:latin typeface="Simplified Arabic" pitchFamily="18" charset="-78"/>
                <a:cs typeface="Simplified Arabic" pitchFamily="18" charset="-78"/>
              </a:rPr>
              <a:t>على قدر أهلِ العزمِ تأتي العزائمُ ... وتأتي على قدر الكرام المكارمُ</a:t>
            </a:r>
          </a:p>
          <a:p>
            <a:pPr algn="just">
              <a:lnSpc>
                <a:spcPct val="110000"/>
              </a:lnSpc>
              <a:buNone/>
            </a:pPr>
            <a:r>
              <a:rPr lang="ar-SA" sz="2800" dirty="0">
                <a:latin typeface="Simplified Arabic" pitchFamily="18" charset="-78"/>
                <a:cs typeface="Simplified Arabic" pitchFamily="18" charset="-78"/>
              </a:rPr>
              <a:t>وتعظمُ في عين الصغير صغارها ... وتصغرُ في عينِ العظيمِ العظائمُ</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2899487501"/>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عنصر نائب لرقم الشريحة 2"/>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2579508937"/>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fontScale="92500" lnSpcReduction="10000"/>
          </a:bodyPr>
          <a:lstStyle/>
          <a:p>
            <a:pPr algn="just">
              <a:lnSpc>
                <a:spcPct val="110000"/>
              </a:lnSpc>
              <a:buNone/>
            </a:pPr>
            <a:r>
              <a:rPr lang="ar-SA" sz="2800" dirty="0">
                <a:latin typeface="Simplified Arabic" pitchFamily="18" charset="-78"/>
                <a:cs typeface="Simplified Arabic" pitchFamily="18" charset="-78"/>
              </a:rPr>
              <a:t>يكلفُ سيف الدولة الجيش همه ... وقد عجزتْ عنهُ الجيوش الخضارمُ</a:t>
            </a:r>
            <a:r>
              <a:rPr lang="ar-SA" sz="1800" dirty="0">
                <a:latin typeface="Simplified Arabic" pitchFamily="18" charset="-78"/>
                <a:cs typeface="Simplified Arabic" pitchFamily="18" charset="-78"/>
              </a:rPr>
              <a:t>( </a:t>
            </a:r>
            <a:r>
              <a:rPr lang="ar-IQ" sz="1800" dirty="0" smtClean="0">
                <a:latin typeface="Simplified Arabic" pitchFamily="18" charset="-78"/>
                <a:cs typeface="Simplified Arabic" pitchFamily="18" charset="-78"/>
              </a:rPr>
              <a:t>1</a:t>
            </a:r>
            <a:r>
              <a:rPr lang="ar-SA" sz="1800" dirty="0" smtClean="0">
                <a:latin typeface="Simplified Arabic" pitchFamily="18" charset="-78"/>
                <a:cs typeface="Simplified Arabic" pitchFamily="18" charset="-78"/>
              </a:rPr>
              <a:t>)</a:t>
            </a:r>
            <a:endParaRPr lang="ar-SA" sz="1800" dirty="0">
              <a:latin typeface="Simplified Arabic" pitchFamily="18" charset="-78"/>
              <a:cs typeface="Simplified Arabic" pitchFamily="18" charset="-78"/>
            </a:endParaRPr>
          </a:p>
          <a:p>
            <a:pPr algn="just">
              <a:lnSpc>
                <a:spcPct val="110000"/>
              </a:lnSpc>
              <a:buNone/>
            </a:pPr>
            <a:r>
              <a:rPr lang="ar-SA" sz="2800" dirty="0">
                <a:latin typeface="Simplified Arabic" pitchFamily="18" charset="-78"/>
                <a:cs typeface="Simplified Arabic" pitchFamily="18" charset="-78"/>
              </a:rPr>
              <a:t>ويطلبُ عند الناسِ ما عند نفسه ... وذلك ما لا تدَّعيهِ </a:t>
            </a:r>
            <a:r>
              <a:rPr lang="ar-SA" sz="2800" dirty="0" smtClean="0">
                <a:latin typeface="Simplified Arabic" pitchFamily="18" charset="-78"/>
                <a:cs typeface="Simplified Arabic" pitchFamily="18" charset="-78"/>
              </a:rPr>
              <a:t>الضَّراغمُ</a:t>
            </a:r>
            <a:r>
              <a:rPr lang="ar-SA" sz="1800" dirty="0" smtClean="0">
                <a:latin typeface="Simplified Arabic" pitchFamily="18" charset="-78"/>
                <a:cs typeface="Simplified Arabic" pitchFamily="18" charset="-78"/>
              </a:rPr>
              <a:t>(</a:t>
            </a:r>
            <a:r>
              <a:rPr lang="ar-IQ" sz="1800" dirty="0" smtClean="0">
                <a:latin typeface="Simplified Arabic" pitchFamily="18" charset="-78"/>
                <a:cs typeface="Simplified Arabic" pitchFamily="18" charset="-78"/>
              </a:rPr>
              <a:t>2</a:t>
            </a:r>
            <a:r>
              <a:rPr lang="ar-SA" sz="1800" dirty="0" smtClean="0">
                <a:latin typeface="Simplified Arabic" pitchFamily="18" charset="-78"/>
                <a:cs typeface="Simplified Arabic" pitchFamily="18" charset="-78"/>
              </a:rPr>
              <a:t> )</a:t>
            </a:r>
            <a:endParaRPr lang="ar-IQ" sz="1800" dirty="0" smtClean="0">
              <a:latin typeface="Simplified Arabic" pitchFamily="18" charset="-78"/>
              <a:cs typeface="Simplified Arabic" pitchFamily="18" charset="-78"/>
            </a:endParaRPr>
          </a:p>
          <a:p>
            <a:pPr algn="just">
              <a:lnSpc>
                <a:spcPct val="110000"/>
              </a:lnSpc>
              <a:buNone/>
            </a:pPr>
            <a:r>
              <a:rPr lang="ar-SA" sz="2800" dirty="0">
                <a:latin typeface="Simplified Arabic" pitchFamily="18" charset="-78"/>
                <a:cs typeface="Simplified Arabic" pitchFamily="18" charset="-78"/>
              </a:rPr>
              <a:t>4 - والتوبيخ كقولك للعاثر – وهو الذي عثر فزلَّ قدمه فسقط على الأرض -: (الشمس طالعةٌ)، فلا يكون المقصود هنا إفادة الخبر؛ لأنَّ كون الشمس طالعة مما يعلمه كل أحد، بل الغرض ها هنا التوبيخ على عثرته وزلته. </a:t>
            </a:r>
          </a:p>
          <a:p>
            <a:pPr algn="just">
              <a:lnSpc>
                <a:spcPct val="110000"/>
              </a:lnSpc>
              <a:buNone/>
            </a:pPr>
            <a:r>
              <a:rPr lang="ar-SA" sz="2800" dirty="0">
                <a:latin typeface="Simplified Arabic" pitchFamily="18" charset="-78"/>
                <a:cs typeface="Simplified Arabic" pitchFamily="18" charset="-78"/>
              </a:rPr>
              <a:t>وكقول معروف الرصافي:</a:t>
            </a:r>
          </a:p>
          <a:p>
            <a:pPr algn="just">
              <a:lnSpc>
                <a:spcPct val="110000"/>
              </a:lnSpc>
              <a:buNone/>
            </a:pPr>
            <a:r>
              <a:rPr lang="ar-SA" sz="2800" dirty="0">
                <a:latin typeface="Simplified Arabic" pitchFamily="18" charset="-78"/>
                <a:cs typeface="Simplified Arabic" pitchFamily="18" charset="-78"/>
              </a:rPr>
              <a:t>وشرُّ العالمين ذوو خُمولٍ ... إذا فاخَرْتَهُمْ ذكروا </a:t>
            </a:r>
            <a:r>
              <a:rPr lang="ar-SA" sz="2800" dirty="0" err="1">
                <a:latin typeface="Simplified Arabic" pitchFamily="18" charset="-78"/>
                <a:cs typeface="Simplified Arabic" pitchFamily="18" charset="-78"/>
              </a:rPr>
              <a:t>الجدودا</a:t>
            </a:r>
            <a:r>
              <a:rPr lang="ar-SA" sz="2800" dirty="0">
                <a:latin typeface="Simplified Arabic" pitchFamily="18" charset="-78"/>
                <a:cs typeface="Simplified Arabic" pitchFamily="18" charset="-78"/>
              </a:rPr>
              <a:t> </a:t>
            </a:r>
          </a:p>
          <a:p>
            <a:pPr algn="just">
              <a:lnSpc>
                <a:spcPct val="110000"/>
              </a:lnSpc>
              <a:buNone/>
            </a:pPr>
            <a:r>
              <a:rPr lang="ar-SA" sz="2800" dirty="0">
                <a:latin typeface="Simplified Arabic" pitchFamily="18" charset="-78"/>
                <a:cs typeface="Simplified Arabic" pitchFamily="18" charset="-78"/>
              </a:rPr>
              <a:t>وكما تقول للطالب المهمل الذي رسب في الامتحان: (أنت رسبت في الامتحان</a:t>
            </a:r>
            <a:r>
              <a:rPr lang="ar-SA" sz="2800" dirty="0" smtClean="0">
                <a:latin typeface="Simplified Arabic" pitchFamily="18" charset="-78"/>
                <a:cs typeface="Simplified Arabic" pitchFamily="18" charset="-78"/>
              </a:rPr>
              <a:t>).</a:t>
            </a:r>
            <a:endParaRPr lang="ar-IQ" sz="2800" dirty="0" smtClean="0">
              <a:latin typeface="Simplified Arabic" pitchFamily="18" charset="-78"/>
              <a:cs typeface="Simplified Arabic" pitchFamily="18" charset="-78"/>
            </a:endParaRPr>
          </a:p>
          <a:p>
            <a:pPr algn="just">
              <a:lnSpc>
                <a:spcPct val="110000"/>
              </a:lnSpc>
              <a:buNone/>
            </a:pPr>
            <a:endParaRPr lang="ar-SA" sz="2800" dirty="0">
              <a:latin typeface="Simplified Arabic" pitchFamily="18" charset="-78"/>
              <a:cs typeface="Simplified Arabic" pitchFamily="18" charset="-78"/>
            </a:endParaRPr>
          </a:p>
          <a:p>
            <a:pPr algn="just">
              <a:lnSpc>
                <a:spcPct val="110000"/>
              </a:lnSpc>
              <a:buNone/>
            </a:pPr>
            <a:r>
              <a:rPr lang="ar-SA" sz="1800" dirty="0">
                <a:latin typeface="Simplified Arabic" pitchFamily="18" charset="-78"/>
                <a:cs typeface="Simplified Arabic" pitchFamily="18" charset="-78"/>
              </a:rPr>
              <a:t>( </a:t>
            </a:r>
            <a:r>
              <a:rPr lang="ar-IQ" sz="1800" dirty="0" smtClean="0">
                <a:latin typeface="Simplified Arabic" pitchFamily="18" charset="-78"/>
                <a:cs typeface="Simplified Arabic" pitchFamily="18" charset="-78"/>
              </a:rPr>
              <a:t>1</a:t>
            </a:r>
            <a:r>
              <a:rPr lang="ar-SA" sz="1800" dirty="0" smtClean="0">
                <a:latin typeface="Simplified Arabic" pitchFamily="18" charset="-78"/>
                <a:cs typeface="Simplified Arabic" pitchFamily="18" charset="-78"/>
              </a:rPr>
              <a:t>) </a:t>
            </a:r>
            <a:r>
              <a:rPr lang="ar-SA" sz="1800" dirty="0">
                <a:latin typeface="Simplified Arabic" pitchFamily="18" charset="-78"/>
                <a:cs typeface="Simplified Arabic" pitchFamily="18" charset="-78"/>
              </a:rPr>
              <a:t>أصل الخضرم في الماء. يقالُ: ماءٌ خضرم؛ أي كثير, ورجلٌ خضرم؛ أي كثير العطاء, وإذا وصف الجيش بذلك فإنما يراد به الكثرة. اللامع </a:t>
            </a:r>
            <a:r>
              <a:rPr lang="ar-SA" sz="1800" dirty="0" err="1">
                <a:latin typeface="Simplified Arabic" pitchFamily="18" charset="-78"/>
                <a:cs typeface="Simplified Arabic" pitchFamily="18" charset="-78"/>
              </a:rPr>
              <a:t>العزيزي</a:t>
            </a:r>
            <a:r>
              <a:rPr lang="ar-SA" sz="1800" dirty="0">
                <a:latin typeface="Simplified Arabic" pitchFamily="18" charset="-78"/>
                <a:cs typeface="Simplified Arabic" pitchFamily="18" charset="-78"/>
              </a:rPr>
              <a:t> شرح ديوان المتنبي، ص: 1173. </a:t>
            </a:r>
          </a:p>
          <a:p>
            <a:pPr algn="just">
              <a:lnSpc>
                <a:spcPct val="110000"/>
              </a:lnSpc>
              <a:buNone/>
            </a:pPr>
            <a:r>
              <a:rPr lang="ar-SA" sz="1800" dirty="0">
                <a:latin typeface="Simplified Arabic" pitchFamily="18" charset="-78"/>
                <a:cs typeface="Simplified Arabic" pitchFamily="18" charset="-78"/>
              </a:rPr>
              <a:t>( </a:t>
            </a:r>
            <a:r>
              <a:rPr lang="ar-IQ" sz="1800" dirty="0" smtClean="0">
                <a:latin typeface="Simplified Arabic" pitchFamily="18" charset="-78"/>
                <a:cs typeface="Simplified Arabic" pitchFamily="18" charset="-78"/>
              </a:rPr>
              <a:t>2</a:t>
            </a:r>
            <a:r>
              <a:rPr lang="ar-SA" sz="1800" dirty="0" smtClean="0">
                <a:latin typeface="Simplified Arabic" pitchFamily="18" charset="-78"/>
                <a:cs typeface="Simplified Arabic" pitchFamily="18" charset="-78"/>
              </a:rPr>
              <a:t>) </a:t>
            </a:r>
            <a:r>
              <a:rPr lang="ar-SA" sz="1800" dirty="0">
                <a:latin typeface="Simplified Arabic" pitchFamily="18" charset="-78"/>
                <a:cs typeface="Simplified Arabic" pitchFamily="18" charset="-78"/>
              </a:rPr>
              <a:t>يعني: سيف الدولة يريد أن يكون الناس غيره مثله في الشجاعة, وذلك ما لا تدعيه الأسد؛ أي لا تدعي أنها مثله في الشجاعة. المصدر نفسه، ص: 1174. </a:t>
            </a:r>
          </a:p>
          <a:p>
            <a:pPr algn="just">
              <a:lnSpc>
                <a:spcPct val="110000"/>
              </a:lnSpc>
              <a:buNone/>
            </a:pPr>
            <a:endParaRPr lang="ar-SA" sz="1800" dirty="0">
              <a:latin typeface="Simplified Arabic" pitchFamily="18" charset="-78"/>
              <a:cs typeface="Simplified Arabic" pitchFamily="18" charset="-78"/>
            </a:endParaRP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4230213967"/>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وقولك: للعاجز: (ما أنت بالذي يُعَوّلُ عليه).</a:t>
            </a:r>
          </a:p>
          <a:p>
            <a:pPr algn="just">
              <a:lnSpc>
                <a:spcPct val="110000"/>
              </a:lnSpc>
              <a:buNone/>
            </a:pPr>
            <a:r>
              <a:rPr lang="ar-SA" sz="2800" dirty="0">
                <a:latin typeface="Simplified Arabic" pitchFamily="18" charset="-78"/>
                <a:cs typeface="Simplified Arabic" pitchFamily="18" charset="-78"/>
              </a:rPr>
              <a:t>5 - الفخر كقول الرسول (صلى الله عليه وسلم): (إنَّ الله اصطفاني من قريش ...). </a:t>
            </a:r>
          </a:p>
          <a:p>
            <a:pPr algn="just">
              <a:lnSpc>
                <a:spcPct val="110000"/>
              </a:lnSpc>
              <a:buNone/>
            </a:pPr>
            <a:r>
              <a:rPr lang="ar-SA" sz="2800" dirty="0">
                <a:latin typeface="Simplified Arabic" pitchFamily="18" charset="-78"/>
                <a:cs typeface="Simplified Arabic" pitchFamily="18" charset="-78"/>
              </a:rPr>
              <a:t>وقول المتنبي:</a:t>
            </a:r>
          </a:p>
          <a:p>
            <a:pPr algn="just">
              <a:lnSpc>
                <a:spcPct val="110000"/>
              </a:lnSpc>
              <a:buNone/>
            </a:pPr>
            <a:r>
              <a:rPr lang="ar-SA" sz="2800" dirty="0">
                <a:latin typeface="Simplified Arabic" pitchFamily="18" charset="-78"/>
                <a:cs typeface="Simplified Arabic" pitchFamily="18" charset="-78"/>
              </a:rPr>
              <a:t>أنا الذي نَظَـرَ الأعْمَـى إلى أدَبـي ... وَأسْمَعَتْ كَلِماتـي مَنْ بـهِ صَمَـمُ</a:t>
            </a:r>
          </a:p>
          <a:p>
            <a:pPr algn="just">
              <a:lnSpc>
                <a:spcPct val="110000"/>
              </a:lnSpc>
              <a:buNone/>
            </a:pPr>
            <a:r>
              <a:rPr lang="ar-SA" sz="2800" dirty="0">
                <a:latin typeface="Simplified Arabic" pitchFamily="18" charset="-78"/>
                <a:cs typeface="Simplified Arabic" pitchFamily="18" charset="-78"/>
              </a:rPr>
              <a:t>وقول الشاعر:</a:t>
            </a:r>
          </a:p>
          <a:p>
            <a:pPr algn="just">
              <a:lnSpc>
                <a:spcPct val="110000"/>
              </a:lnSpc>
              <a:buNone/>
            </a:pPr>
            <a:r>
              <a:rPr lang="ar-SA" sz="2800" dirty="0">
                <a:latin typeface="Simplified Arabic" pitchFamily="18" charset="-78"/>
                <a:cs typeface="Simplified Arabic" pitchFamily="18" charset="-78"/>
              </a:rPr>
              <a:t>أنا القائدُ الحامي الذِّمارَ وإنَّما ... يُدافِعُ عن أَحْسابهم أَنا أَو مِثلي</a:t>
            </a:r>
          </a:p>
          <a:p>
            <a:pPr marL="0" indent="0">
              <a:lnSpc>
                <a:spcPct val="110000"/>
              </a:lnSpc>
              <a:spcAft>
                <a:spcPts val="1000"/>
              </a:spcAft>
              <a:buNone/>
            </a:pPr>
            <a:r>
              <a:rPr lang="ar-IQ" sz="2800" dirty="0">
                <a:solidFill>
                  <a:srgbClr val="000000"/>
                </a:solidFill>
                <a:ea typeface="Calibri"/>
                <a:cs typeface="Simplified Arabic"/>
              </a:rPr>
              <a:t> </a:t>
            </a:r>
            <a:r>
              <a:rPr lang="ar-IQ" sz="2800" dirty="0" smtClean="0">
                <a:solidFill>
                  <a:srgbClr val="000000"/>
                </a:solidFill>
                <a:ea typeface="Calibri"/>
                <a:cs typeface="Simplified Arabic"/>
              </a:rPr>
              <a:t>6- </a:t>
            </a:r>
            <a:r>
              <a:rPr lang="ar-IQ" sz="2800" dirty="0">
                <a:solidFill>
                  <a:srgbClr val="000000"/>
                </a:solidFill>
                <a:ea typeface="Calibri"/>
                <a:cs typeface="Simplified Arabic"/>
              </a:rPr>
              <a:t>الإرشاد والوعظ والتذكرة: كقوله تعالى: </a:t>
            </a:r>
            <a:r>
              <a:rPr lang="ar-SA" sz="2800" dirty="0">
                <a:solidFill>
                  <a:srgbClr val="000000"/>
                </a:solidFill>
                <a:ea typeface="Calibri"/>
                <a:cs typeface="QCF_BSML"/>
              </a:rPr>
              <a:t>ﭽ </a:t>
            </a:r>
            <a:r>
              <a:rPr lang="ar-SA" sz="2800" dirty="0">
                <a:solidFill>
                  <a:srgbClr val="000000"/>
                </a:solidFill>
                <a:ea typeface="Calibri"/>
                <a:cs typeface="QCF_P532"/>
              </a:rPr>
              <a:t>ﭿ  ﮀ  ﮁ  ﮂ  ﮃ  ﮄ   ﮅ  ﮆ  ﮇ  ﮈ  ﮉ  ﮊ  </a:t>
            </a:r>
            <a:r>
              <a:rPr lang="ar-SA" sz="2800" dirty="0">
                <a:solidFill>
                  <a:srgbClr val="000000"/>
                </a:solidFill>
                <a:ea typeface="Calibri"/>
                <a:cs typeface="QCF_BSML"/>
              </a:rPr>
              <a:t>ﭼ</a:t>
            </a:r>
            <a:r>
              <a:rPr lang="ar-SA" sz="2800" dirty="0">
                <a:solidFill>
                  <a:srgbClr val="000000"/>
                </a:solidFill>
                <a:ea typeface="Calibri"/>
                <a:cs typeface="Simplified Arabic"/>
              </a:rPr>
              <a:t>{الرحمن: 26-27}، و</a:t>
            </a:r>
            <a:r>
              <a:rPr lang="ar-IQ" sz="2800" dirty="0">
                <a:solidFill>
                  <a:srgbClr val="000000"/>
                </a:solidFill>
                <a:ea typeface="Calibri"/>
                <a:cs typeface="Simplified Arabic"/>
              </a:rPr>
              <a:t>قوله تعالى: </a:t>
            </a:r>
            <a:r>
              <a:rPr lang="ar-SA" sz="2800" dirty="0">
                <a:solidFill>
                  <a:srgbClr val="000000"/>
                </a:solidFill>
                <a:ea typeface="Calibri"/>
                <a:cs typeface="QCF_BSML"/>
              </a:rPr>
              <a:t>ﭽ </a:t>
            </a:r>
            <a:r>
              <a:rPr lang="ar-SA" sz="2800" dirty="0" err="1">
                <a:solidFill>
                  <a:srgbClr val="000000"/>
                </a:solidFill>
                <a:ea typeface="Calibri"/>
                <a:cs typeface="QCF_P403"/>
              </a:rPr>
              <a:t>ﭽ</a:t>
            </a:r>
            <a:r>
              <a:rPr lang="ar-SA" sz="2800" dirty="0">
                <a:solidFill>
                  <a:srgbClr val="000000"/>
                </a:solidFill>
                <a:ea typeface="Calibri"/>
                <a:cs typeface="QCF_P403"/>
              </a:rPr>
              <a:t>  ﭾ  ﭿ  </a:t>
            </a:r>
            <a:r>
              <a:rPr lang="ar-SA" sz="2800" dirty="0" err="1">
                <a:solidFill>
                  <a:srgbClr val="000000"/>
                </a:solidFill>
                <a:ea typeface="Calibri"/>
                <a:cs typeface="QCF_P403"/>
              </a:rPr>
              <a:t>ﮀ</a:t>
            </a:r>
            <a:r>
              <a:rPr lang="ar-SA" sz="2800" dirty="0" err="1">
                <a:solidFill>
                  <a:srgbClr val="0000A5"/>
                </a:solidFill>
                <a:ea typeface="Calibri"/>
                <a:cs typeface="QCF_P403"/>
              </a:rPr>
              <a:t>ﮁ</a:t>
            </a:r>
            <a:r>
              <a:rPr lang="ar-SA" sz="2800" dirty="0">
                <a:solidFill>
                  <a:srgbClr val="000000"/>
                </a:solidFill>
                <a:ea typeface="Calibri"/>
                <a:cs typeface="QCF_P403"/>
              </a:rPr>
              <a:t>  ﮂ  ﮃ  ﮄ  </a:t>
            </a:r>
            <a:r>
              <a:rPr lang="ar-SA" sz="2800" dirty="0">
                <a:solidFill>
                  <a:srgbClr val="000000"/>
                </a:solidFill>
                <a:ea typeface="Calibri"/>
                <a:cs typeface="QCF_BSML"/>
              </a:rPr>
              <a:t>ﭼ</a:t>
            </a:r>
            <a:r>
              <a:rPr lang="ar-SA" sz="2800" dirty="0">
                <a:solidFill>
                  <a:srgbClr val="000000"/>
                </a:solidFill>
                <a:ea typeface="Calibri"/>
                <a:cs typeface="Simplified Arabic"/>
              </a:rPr>
              <a:t>{العنكبوت: 57}. </a:t>
            </a:r>
            <a:r>
              <a:rPr lang="ar-SA" sz="2800" dirty="0">
                <a:solidFill>
                  <a:srgbClr val="000000"/>
                </a:solidFill>
                <a:ea typeface="Calibri"/>
              </a:rPr>
              <a:t> </a:t>
            </a:r>
            <a:endParaRPr lang="en-US" sz="2000" dirty="0">
              <a:ea typeface="Calibri"/>
              <a:cs typeface="Arial"/>
            </a:endParaRP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370947495"/>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lnSpcReduction="10000"/>
          </a:bodyPr>
          <a:lstStyle/>
          <a:p>
            <a:pPr algn="just">
              <a:lnSpc>
                <a:spcPct val="110000"/>
              </a:lnSpc>
              <a:buNone/>
            </a:pPr>
            <a:r>
              <a:rPr lang="ar-SA" sz="2800" dirty="0">
                <a:latin typeface="Simplified Arabic" pitchFamily="18" charset="-78"/>
                <a:cs typeface="Simplified Arabic" pitchFamily="18" charset="-78"/>
              </a:rPr>
              <a:t>وقول لبيد بن ربيعة:</a:t>
            </a:r>
          </a:p>
          <a:p>
            <a:pPr algn="just">
              <a:lnSpc>
                <a:spcPct val="110000"/>
              </a:lnSpc>
              <a:buNone/>
            </a:pPr>
            <a:r>
              <a:rPr lang="ar-SA" sz="2800" dirty="0">
                <a:latin typeface="Simplified Arabic" pitchFamily="18" charset="-78"/>
                <a:cs typeface="Simplified Arabic" pitchFamily="18" charset="-78"/>
              </a:rPr>
              <a:t>ألا كُلُّ شيءٍ ما خَلا اللهَ باطِلُ ... وكلُّ نعيمٍ لا مَحالة زائِلُ</a:t>
            </a:r>
          </a:p>
          <a:p>
            <a:pPr algn="just">
              <a:lnSpc>
                <a:spcPct val="110000"/>
              </a:lnSpc>
              <a:buNone/>
            </a:pPr>
            <a:r>
              <a:rPr lang="ar-SA" sz="2800" dirty="0">
                <a:latin typeface="Simplified Arabic" pitchFamily="18" charset="-78"/>
                <a:cs typeface="Simplified Arabic" pitchFamily="18" charset="-78"/>
              </a:rPr>
              <a:t>7- التَّذكير بما بين المراتب من التَّفاوت والحث على شيء واستنهاض الهمم له، نحو: (لا يستوي كسلانٌ ونشيطٌ). </a:t>
            </a:r>
          </a:p>
          <a:p>
            <a:pPr algn="just">
              <a:lnSpc>
                <a:spcPct val="110000"/>
              </a:lnSpc>
              <a:buNone/>
            </a:pPr>
            <a:r>
              <a:rPr lang="ar-SA" sz="2800" dirty="0">
                <a:latin typeface="Simplified Arabic" pitchFamily="18" charset="-78"/>
                <a:cs typeface="Simplified Arabic" pitchFamily="18" charset="-78"/>
              </a:rPr>
              <a:t>وكقول الشاعر:</a:t>
            </a:r>
          </a:p>
          <a:p>
            <a:pPr algn="just">
              <a:lnSpc>
                <a:spcPct val="110000"/>
              </a:lnSpc>
              <a:buNone/>
            </a:pPr>
            <a:r>
              <a:rPr lang="ar-SA" sz="2800" dirty="0">
                <a:latin typeface="Simplified Arabic" pitchFamily="18" charset="-78"/>
                <a:cs typeface="Simplified Arabic" pitchFamily="18" charset="-78"/>
              </a:rPr>
              <a:t>سَلي إنْ جهلتِ النَّاسَ عنَّا وعنكمُ ... وليسَ سواءٌ عالمٌ وجهُولُ</a:t>
            </a:r>
          </a:p>
          <a:p>
            <a:pPr algn="just">
              <a:lnSpc>
                <a:spcPct val="110000"/>
              </a:lnSpc>
              <a:buNone/>
            </a:pPr>
            <a:r>
              <a:rPr lang="ar-SA" sz="2800" dirty="0">
                <a:latin typeface="Simplified Arabic" pitchFamily="18" charset="-78"/>
                <a:cs typeface="Simplified Arabic" pitchFamily="18" charset="-78"/>
              </a:rPr>
              <a:t>وغير ذلك من الأغراض. </a:t>
            </a:r>
          </a:p>
          <a:p>
            <a:pPr algn="just">
              <a:lnSpc>
                <a:spcPct val="110000"/>
              </a:lnSpc>
              <a:buNone/>
            </a:pPr>
            <a:r>
              <a:rPr lang="ar-SA" sz="2800" b="1" dirty="0">
                <a:latin typeface="Simplified Arabic" pitchFamily="18" charset="-78"/>
                <a:cs typeface="Simplified Arabic" pitchFamily="18" charset="-78"/>
              </a:rPr>
              <a:t>المطلب الثاني: مؤكِّدات الخبر</a:t>
            </a:r>
          </a:p>
          <a:p>
            <a:pPr algn="just">
              <a:lnSpc>
                <a:spcPct val="110000"/>
              </a:lnSpc>
              <a:buNone/>
            </a:pPr>
            <a:r>
              <a:rPr lang="ar-SA" sz="2800" dirty="0">
                <a:latin typeface="Simplified Arabic" pitchFamily="18" charset="-78"/>
                <a:cs typeface="Simplified Arabic" pitchFamily="18" charset="-78"/>
              </a:rPr>
              <a:t>    الأدوات التي يؤكد بها الخبر كثيرة منها: (إنَّ، وأنَّ، ولام الابتداء، وأمّا الشرطية، والسين، وقد، وضمير الفصل، والقسم، ونونا التوكيد، والحروف الزائدة، وأحرف التنبيه، والتكرير). وفيما يلي تفصيل وتوضيح لهذه الأدوات:</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2199370347"/>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1 - «إنَّ» المكسورة، وهذه هي التي تنصب الاسم وترفع الخبر، ووظيفتها أو فائدتها التأكيد لمضمون الجملة أو الخبر، فإن قول القائل: «إنَّ الطالبَ ناجحٌ» ناب مناب تكرير الجملة مرتين، إلّا أنَّ قولك: «إنَّ الطالبَ ناجحٌ» أوجز من قولك: «الطالبُ ناجحٌ، الطالبُ ناجحٌ» مع حصول الغرض من التأكيد. فإن أدخلت اللام وقلت: «إنَّ الطالبَ لناجحٌ» ازداد معنى التأكيد، وكأنه بمنزلة تكرار الجملة ثلاث مرات، وهذا الإيجاز أو الاقتصاد في ألفاظ الجملة مع حصول الغرض من التوكيد هو الذي يعطي مثل هذه الجملة قيمتها البلاغية، على أساس أنَّ البلاغة هي الإيجاز</a:t>
            </a:r>
            <a:r>
              <a:rPr lang="ar-SA" sz="2800" dirty="0" smtClean="0">
                <a:latin typeface="Simplified Arabic" pitchFamily="18" charset="-78"/>
                <a:cs typeface="Simplified Arabic" pitchFamily="18" charset="-78"/>
              </a:rPr>
              <a:t>.</a:t>
            </a:r>
            <a:endParaRPr lang="ar-IQ" sz="2800" dirty="0" smtClean="0">
              <a:latin typeface="Simplified Arabic" pitchFamily="18" charset="-78"/>
              <a:cs typeface="Simplified Arabic" pitchFamily="18" charset="-78"/>
            </a:endParaRPr>
          </a:p>
          <a:p>
            <a:pPr marL="0" indent="0" algn="just">
              <a:lnSpc>
                <a:spcPct val="110000"/>
              </a:lnSpc>
              <a:spcAft>
                <a:spcPts val="1000"/>
              </a:spcAft>
              <a:buNone/>
            </a:pPr>
            <a:r>
              <a:rPr lang="ar-IQ" sz="2800" dirty="0">
                <a:solidFill>
                  <a:srgbClr val="000000"/>
                </a:solidFill>
                <a:ea typeface="Calibri"/>
                <a:cs typeface="Simplified Arabic"/>
              </a:rPr>
              <a:t> </a:t>
            </a:r>
            <a:r>
              <a:rPr lang="ar-IQ" sz="2800" dirty="0" smtClean="0">
                <a:solidFill>
                  <a:srgbClr val="000000"/>
                </a:solidFill>
                <a:ea typeface="Calibri"/>
                <a:cs typeface="Simplified Arabic"/>
              </a:rPr>
              <a:t>2 </a:t>
            </a:r>
            <a:r>
              <a:rPr lang="ar-IQ" sz="2800" dirty="0">
                <a:solidFill>
                  <a:srgbClr val="000000"/>
                </a:solidFill>
                <a:ea typeface="Calibri"/>
                <a:cs typeface="Simplified Arabic"/>
              </a:rPr>
              <a:t>- «لام الابتداء»: وفائدتها توكيد مضمون الحكم، وتدخل على المبتدأ، نحو: لأنتَ خير من عرفت، كما تدخل على خبر «إنَّ» مثل: إنَّ المدرسَ لَمخلصٌ في عمله، وعلى شبه الجملة مثل قوله تعالى: </a:t>
            </a:r>
            <a:r>
              <a:rPr lang="ar-SA" sz="2800" dirty="0">
                <a:solidFill>
                  <a:srgbClr val="000000"/>
                </a:solidFill>
                <a:ea typeface="Calibri"/>
                <a:cs typeface="QCF_BSML"/>
              </a:rPr>
              <a:t>ﭽ </a:t>
            </a:r>
            <a:r>
              <a:rPr lang="ar-SA" sz="2800" dirty="0">
                <a:solidFill>
                  <a:srgbClr val="000000"/>
                </a:solidFill>
                <a:ea typeface="Calibri"/>
                <a:cs typeface="QCF_P564"/>
              </a:rPr>
              <a:t>ﮛ  ﮜ     ﮝ  ﮞ</a:t>
            </a:r>
            <a:r>
              <a:rPr lang="ar-SA" sz="2800" dirty="0">
                <a:solidFill>
                  <a:srgbClr val="000000"/>
                </a:solidFill>
                <a:ea typeface="Calibri"/>
                <a:cs typeface="QCF_BSML"/>
              </a:rPr>
              <a:t> ﭼ</a:t>
            </a:r>
            <a:r>
              <a:rPr lang="ar-SA" sz="2800" dirty="0">
                <a:solidFill>
                  <a:srgbClr val="000000"/>
                </a:solidFill>
                <a:ea typeface="Calibri"/>
                <a:cs typeface="Simplified Arabic"/>
              </a:rPr>
              <a:t>{القلم: 4}. </a:t>
            </a:r>
            <a:endParaRPr lang="en-US" sz="2000" dirty="0">
              <a:ea typeface="Calibri"/>
              <a:cs typeface="Arial"/>
            </a:endParaRP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3874872676"/>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3 - «أمّا الشرطية»: وهي حرف شرط وتفصيل وتوكيد، نحو قول الشاعر:</a:t>
            </a:r>
          </a:p>
          <a:p>
            <a:pPr algn="just">
              <a:lnSpc>
                <a:spcPct val="110000"/>
              </a:lnSpc>
              <a:buNone/>
            </a:pPr>
            <a:r>
              <a:rPr lang="ar-SA" sz="2800" dirty="0">
                <a:latin typeface="Simplified Arabic" pitchFamily="18" charset="-78"/>
                <a:cs typeface="Simplified Arabic" pitchFamily="18" charset="-78"/>
              </a:rPr>
              <a:t>ولمْ أرَ كالمعروف أما مذاقه … فحلو وأمّا وَجههُ فَجميلٌ</a:t>
            </a:r>
          </a:p>
          <a:p>
            <a:pPr algn="just">
              <a:lnSpc>
                <a:spcPct val="110000"/>
              </a:lnSpc>
              <a:buNone/>
            </a:pPr>
            <a:r>
              <a:rPr lang="ar-SA" sz="2800" dirty="0">
                <a:latin typeface="Simplified Arabic" pitchFamily="18" charset="-78"/>
                <a:cs typeface="Simplified Arabic" pitchFamily="18" charset="-78"/>
              </a:rPr>
              <a:t>وفائدة «أما» في الكلام أنها تعطيه فضل توكيد وتقوية للحكم، تقول مثلاً «محمدٌ ذاهبٌ» فإذا قصدت توكيد ذلك وأنه لا محالة ذاهب، وأنه بصدد الذهاب وعازم عليه قلت: «أما محمدٌ فذاهب».</a:t>
            </a:r>
          </a:p>
          <a:p>
            <a:pPr algn="just">
              <a:lnSpc>
                <a:spcPct val="110000"/>
              </a:lnSpc>
              <a:buNone/>
            </a:pPr>
            <a:r>
              <a:rPr lang="ar-SA" sz="2800" dirty="0">
                <a:latin typeface="Simplified Arabic" pitchFamily="18" charset="-78"/>
                <a:cs typeface="Simplified Arabic" pitchFamily="18" charset="-78"/>
              </a:rPr>
              <a:t>4 - «السين»: وهي حرف يختص بالمضارع ويخلصه للاستقبال، والسين إذا دخلت على فعل محبوب أو مكروه أفادت أنه واقع لا محالة، ووجه ذلك أنها تفيد الوعد أو الوعيد بحصول الفعل، فدخولها على ما يفيد الوعد أو الوعيد مقتض لتوكيده وتثبيت معناه</a:t>
            </a:r>
            <a:r>
              <a:rPr lang="ar-SA" sz="2800" dirty="0" smtClean="0">
                <a:latin typeface="Simplified Arabic" pitchFamily="18" charset="-78"/>
                <a:cs typeface="Simplified Arabic" pitchFamily="18" charset="-78"/>
              </a:rPr>
              <a:t>.</a:t>
            </a:r>
            <a:endParaRPr lang="ar-SA" sz="2800" dirty="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1342079920"/>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IQ" sz="2800" dirty="0">
                <a:solidFill>
                  <a:srgbClr val="000000"/>
                </a:solidFill>
                <a:ea typeface="Calibri"/>
                <a:cs typeface="Simplified Arabic"/>
              </a:rPr>
              <a:t>فهي في مثل قوله تعالى: </a:t>
            </a:r>
            <a:r>
              <a:rPr lang="ar-SA" sz="2800" dirty="0">
                <a:solidFill>
                  <a:srgbClr val="000000"/>
                </a:solidFill>
                <a:ea typeface="Calibri"/>
                <a:cs typeface="QCF_BSML"/>
              </a:rPr>
              <a:t>ﭽ </a:t>
            </a:r>
            <a:r>
              <a:rPr lang="ar-SA" sz="2800" dirty="0">
                <a:solidFill>
                  <a:srgbClr val="000000"/>
                </a:solidFill>
                <a:ea typeface="Calibri"/>
                <a:cs typeface="QCF_P198"/>
              </a:rPr>
              <a:t>ﮤ  ﮥ  </a:t>
            </a:r>
            <a:r>
              <a:rPr lang="ar-SA" sz="2800" dirty="0" err="1">
                <a:solidFill>
                  <a:srgbClr val="000000"/>
                </a:solidFill>
                <a:ea typeface="Calibri"/>
                <a:cs typeface="QCF_P198"/>
              </a:rPr>
              <a:t>ﮦ</a:t>
            </a:r>
            <a:r>
              <a:rPr lang="ar-SA" sz="2800" dirty="0" err="1">
                <a:solidFill>
                  <a:srgbClr val="0000A5"/>
                </a:solidFill>
                <a:ea typeface="Calibri"/>
                <a:cs typeface="QCF_P198"/>
              </a:rPr>
              <a:t>ﮧ</a:t>
            </a:r>
            <a:r>
              <a:rPr lang="ar-SA" sz="2800" dirty="0">
                <a:solidFill>
                  <a:srgbClr val="000000"/>
                </a:solidFill>
                <a:ea typeface="Calibri"/>
                <a:cs typeface="QCF_P198"/>
              </a:rPr>
              <a:t>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{التوبة: 71}،</a:t>
            </a:r>
            <a:r>
              <a:rPr lang="ar-SA" sz="1400" dirty="0">
                <a:solidFill>
                  <a:srgbClr val="000000"/>
                </a:solidFill>
                <a:ea typeface="Calibri"/>
              </a:rPr>
              <a:t> </a:t>
            </a:r>
            <a:r>
              <a:rPr lang="ar-IQ" sz="2800" dirty="0">
                <a:solidFill>
                  <a:srgbClr val="000000"/>
                </a:solidFill>
                <a:ea typeface="Calibri"/>
                <a:cs typeface="Simplified Arabic"/>
              </a:rPr>
              <a:t>مفيدة وجود الرحمة لا محالة، ولذلك فهي تؤكد هنا حصول فعل الوعد. كذلك هي في مثل قوله تعالى: </a:t>
            </a:r>
            <a:r>
              <a:rPr lang="ar-SA" sz="2800" dirty="0">
                <a:solidFill>
                  <a:srgbClr val="000000"/>
                </a:solidFill>
                <a:ea typeface="Calibri"/>
                <a:cs typeface="QCF_BSML"/>
              </a:rPr>
              <a:t>ﭽ </a:t>
            </a:r>
            <a:r>
              <a:rPr lang="ar-SA" sz="2800" dirty="0">
                <a:solidFill>
                  <a:srgbClr val="000000"/>
                </a:solidFill>
                <a:ea typeface="Calibri"/>
                <a:cs typeface="QCF_P603"/>
              </a:rPr>
              <a:t>ﮈ  ﮉ  ﮊ  ﮋ  ﮌ  ﮍ  ﮎ  ﮏ  ﮐ  ﮑ  ﮒ   ﮓ  ﮔ  ﮕ  ﮖ  ﮗ  ﮘ  ﮙ  </a:t>
            </a:r>
            <a:r>
              <a:rPr lang="ar-SA" sz="2800" dirty="0">
                <a:solidFill>
                  <a:srgbClr val="000000"/>
                </a:solidFill>
                <a:ea typeface="Calibri"/>
                <a:cs typeface="QCF_BSML"/>
              </a:rPr>
              <a:t>ﭼ</a:t>
            </a:r>
            <a:r>
              <a:rPr lang="ar-SA" sz="2800" dirty="0">
                <a:solidFill>
                  <a:srgbClr val="000000"/>
                </a:solidFill>
                <a:ea typeface="Calibri"/>
                <a:cs typeface="Simplified Arabic"/>
              </a:rPr>
              <a:t>{المسد: 1-3}،</a:t>
            </a:r>
            <a:r>
              <a:rPr lang="ar-SA" sz="1400" dirty="0">
                <a:solidFill>
                  <a:srgbClr val="000000"/>
                </a:solidFill>
                <a:ea typeface="Calibri"/>
              </a:rPr>
              <a:t> </a:t>
            </a:r>
            <a:r>
              <a:rPr lang="ar-IQ" sz="2800" dirty="0">
                <a:solidFill>
                  <a:srgbClr val="000000"/>
                </a:solidFill>
                <a:ea typeface="Calibri"/>
                <a:cs typeface="Simplified Arabic"/>
              </a:rPr>
              <a:t>تؤكد حصول فعل الوعيد الذي دخلت عليه وتثبّت معناه بأنه كائن لا محالة وإن تأخَّر إلى حين</a:t>
            </a:r>
            <a:r>
              <a:rPr lang="ar-IQ" sz="2800" dirty="0" smtClean="0">
                <a:solidFill>
                  <a:srgbClr val="000000"/>
                </a:solidFill>
                <a:ea typeface="Calibri"/>
                <a:cs typeface="Simplified Arabic"/>
              </a:rPr>
              <a:t>.</a:t>
            </a:r>
          </a:p>
          <a:p>
            <a:pPr marL="0" indent="0" algn="just">
              <a:lnSpc>
                <a:spcPct val="110000"/>
              </a:lnSpc>
              <a:spcAft>
                <a:spcPts val="1000"/>
              </a:spcAft>
              <a:buNone/>
            </a:pPr>
            <a:r>
              <a:rPr lang="ar-IQ" sz="2800" dirty="0">
                <a:solidFill>
                  <a:srgbClr val="000000"/>
                </a:solidFill>
                <a:ea typeface="Calibri"/>
                <a:cs typeface="Simplified Arabic"/>
              </a:rPr>
              <a:t> </a:t>
            </a:r>
            <a:r>
              <a:rPr lang="ar-IQ" sz="2800" dirty="0" smtClean="0">
                <a:solidFill>
                  <a:srgbClr val="000000"/>
                </a:solidFill>
                <a:ea typeface="Calibri"/>
                <a:cs typeface="Simplified Arabic"/>
              </a:rPr>
              <a:t>5 </a:t>
            </a:r>
            <a:r>
              <a:rPr lang="ar-IQ" sz="2800" dirty="0">
                <a:solidFill>
                  <a:srgbClr val="000000"/>
                </a:solidFill>
                <a:ea typeface="Calibri"/>
                <a:cs typeface="Simplified Arabic"/>
              </a:rPr>
              <a:t>- «قد»: التي للتحقيق، نحو قوله تعالى: </a:t>
            </a:r>
            <a:r>
              <a:rPr lang="ar-SA" sz="2800" dirty="0">
                <a:solidFill>
                  <a:srgbClr val="000000"/>
                </a:solidFill>
                <a:ea typeface="Calibri"/>
                <a:cs typeface="QCF_BSML"/>
              </a:rPr>
              <a:t>ﭽ </a:t>
            </a:r>
            <a:r>
              <a:rPr lang="ar-SA" sz="2800" dirty="0">
                <a:solidFill>
                  <a:srgbClr val="000000"/>
                </a:solidFill>
                <a:ea typeface="Calibri"/>
                <a:cs typeface="QCF_P342"/>
              </a:rPr>
              <a:t>ﭑ  ﭒ  ﭓ  ﭔ  ﭕ  ﭖ  ﭗ  ﭘ  ﭙ  ﭚ   </a:t>
            </a:r>
            <a:r>
              <a:rPr lang="ar-SA" sz="2800" dirty="0">
                <a:solidFill>
                  <a:srgbClr val="000000"/>
                </a:solidFill>
                <a:ea typeface="Calibri"/>
                <a:cs typeface="QCF_BSML"/>
              </a:rPr>
              <a:t>ﭼ</a:t>
            </a:r>
            <a:r>
              <a:rPr lang="ar-IQ" sz="2800" dirty="0">
                <a:solidFill>
                  <a:srgbClr val="000000"/>
                </a:solidFill>
                <a:ea typeface="Calibri"/>
                <a:cs typeface="Simplified Arabic"/>
              </a:rPr>
              <a:t>{المؤمنون: 1-2}، فهي في مثل هذه الجملة تفيد توكيد مضمونها؛ أي أنَّ فلاح المؤمنين الخاشعين في صلاتهم حق ولا محالة حاصل.</a:t>
            </a:r>
            <a:endParaRPr lang="en-US" sz="2000" dirty="0">
              <a:ea typeface="Calibri"/>
              <a:cs typeface="Arial"/>
            </a:endParaRP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3900022272"/>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6 - «ضمير الفصل»: وهو عادة ضمير رفع منفصل، ويؤتى به للفصل بين الخبر والصفة، نحو «محمد هو النبي» فلو لم نأت بالضمير «هو» وقلنا «محمد النبي» لاحتمل أن يكون «النبي» خبراً عن محمد، وأن يكون صفة له، فلما أتينا بضمير الفصل «هو» تعين أن يكون «النبي» خبراً عن المبتدأ وليس صفة له. فضمير الفصل على هذا الأساس يزيل الاحتمال والإبهام من الجملة التي يدخل عليها، وبالتالي يفيد ضرباً من التأكيد. ولهذا عدّ من أدوات توكيد الخبر.</a:t>
            </a:r>
          </a:p>
          <a:p>
            <a:pPr algn="just">
              <a:lnSpc>
                <a:spcPct val="110000"/>
              </a:lnSpc>
              <a:buNone/>
            </a:pPr>
            <a:r>
              <a:rPr lang="ar-SA" sz="2800" dirty="0">
                <a:latin typeface="Simplified Arabic" pitchFamily="18" charset="-78"/>
                <a:cs typeface="Simplified Arabic" pitchFamily="18" charset="-78"/>
              </a:rPr>
              <a:t>7 - «القسم»: وأحرفه «الباء، والواو، والتاء»، و «الباء» هي الأصل في أحرف القسم لدخولها على كل مقسم به، سواء أكان اسما ظاهراً أو ضميراً، نحو: أقسم بالله، وأقسم بكَ.</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2362972627"/>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IQ" sz="2800" dirty="0">
                <a:solidFill>
                  <a:srgbClr val="000000"/>
                </a:solidFill>
                <a:ea typeface="Calibri"/>
                <a:cs typeface="Simplified Arabic"/>
              </a:rPr>
              <a:t>و «الواو» تختص بالدخول على الاسم الظاهر دون الضمير، نحو: «أقسم والله»، أما «التاء» فتختص بالدخول على اسم الله تعالى فقط، كقوله تعالى على لسان سيدنا إبراهيم (عليه السلام): </a:t>
            </a:r>
            <a:r>
              <a:rPr lang="ar-SA" sz="2800" dirty="0">
                <a:solidFill>
                  <a:srgbClr val="000000"/>
                </a:solidFill>
                <a:ea typeface="Calibri"/>
                <a:cs typeface="QCF_BSML"/>
              </a:rPr>
              <a:t>ﭽ </a:t>
            </a:r>
            <a:r>
              <a:rPr lang="ar-SA" sz="2800" dirty="0">
                <a:solidFill>
                  <a:srgbClr val="000000"/>
                </a:solidFill>
                <a:ea typeface="Calibri"/>
                <a:cs typeface="QCF_P326"/>
              </a:rPr>
              <a:t>ﯹ  ﯺ  ﯻ  ﯼ  ﯽ  ﯾ     ﯿ    </a:t>
            </a:r>
            <a:r>
              <a:rPr lang="ar-SA" sz="2800" dirty="0">
                <a:solidFill>
                  <a:srgbClr val="000000"/>
                </a:solidFill>
                <a:ea typeface="Calibri"/>
                <a:cs typeface="QCF_BSML"/>
              </a:rPr>
              <a:t>ﭼ</a:t>
            </a:r>
            <a:r>
              <a:rPr lang="ar-SA" sz="2800" dirty="0">
                <a:solidFill>
                  <a:srgbClr val="000000"/>
                </a:solidFill>
                <a:ea typeface="Calibri"/>
                <a:cs typeface="Simplified Arabic"/>
              </a:rPr>
              <a:t>{الأنبياء: 57}. </a:t>
            </a:r>
            <a:endParaRPr lang="ar-IQ" sz="2800" dirty="0" smtClean="0">
              <a:solidFill>
                <a:srgbClr val="000000"/>
              </a:solidFill>
              <a:ea typeface="Calibri"/>
              <a:cs typeface="Simplified Arabic"/>
            </a:endParaRPr>
          </a:p>
          <a:p>
            <a:pPr algn="just">
              <a:lnSpc>
                <a:spcPct val="110000"/>
              </a:lnSpc>
              <a:buNone/>
            </a:pPr>
            <a:r>
              <a:rPr lang="ar-SA" sz="2800" dirty="0">
                <a:latin typeface="Simplified Arabic" pitchFamily="18" charset="-78"/>
                <a:cs typeface="Simplified Arabic" pitchFamily="18" charset="-78"/>
              </a:rPr>
              <a:t>فالقسم ضرب من التأكيد؛ لأنَّ فيه إشعاراً من جانب المقسم بأن ما يقسم عليه هو أمر مؤكد عنده لا شكَّ فيه، وإلاّ لما أقسم عليه قاصداً متعمداً، ومن أجل ذلك عدّ البلاغيون القسم من مؤكِّدات الخبر</a:t>
            </a:r>
            <a:r>
              <a:rPr lang="ar-SA" sz="2800" dirty="0" smtClean="0">
                <a:latin typeface="Simplified Arabic" pitchFamily="18" charset="-78"/>
                <a:cs typeface="Simplified Arabic" pitchFamily="18" charset="-78"/>
              </a:rPr>
              <a:t>.</a:t>
            </a:r>
            <a:endParaRPr lang="ar-IQ" sz="2800" dirty="0" smtClean="0">
              <a:latin typeface="Simplified Arabic" pitchFamily="18" charset="-78"/>
              <a:cs typeface="Simplified Arabic" pitchFamily="18" charset="-78"/>
            </a:endParaRPr>
          </a:p>
          <a:p>
            <a:pPr marL="0" indent="0" algn="just">
              <a:lnSpc>
                <a:spcPct val="110000"/>
              </a:lnSpc>
              <a:spcAft>
                <a:spcPts val="1000"/>
              </a:spcAft>
              <a:buNone/>
            </a:pPr>
            <a:r>
              <a:rPr lang="ar-IQ" sz="2800" dirty="0">
                <a:solidFill>
                  <a:srgbClr val="000000"/>
                </a:solidFill>
                <a:ea typeface="Calibri"/>
                <a:cs typeface="Simplified Arabic"/>
              </a:rPr>
              <a:t> </a:t>
            </a:r>
            <a:r>
              <a:rPr lang="ar-IQ" sz="2800" dirty="0" smtClean="0">
                <a:solidFill>
                  <a:srgbClr val="000000"/>
                </a:solidFill>
                <a:ea typeface="Calibri"/>
                <a:cs typeface="Simplified Arabic"/>
              </a:rPr>
              <a:t>8 </a:t>
            </a:r>
            <a:r>
              <a:rPr lang="ar-IQ" sz="2800" dirty="0">
                <a:solidFill>
                  <a:srgbClr val="000000"/>
                </a:solidFill>
                <a:ea typeface="Calibri"/>
                <a:cs typeface="Simplified Arabic"/>
              </a:rPr>
              <a:t>- «نونا التوكيد»: وهما نون التوكيد الثقيلة، أي المشددة، ونون التوكيد الخفيفة، أي غير المشددة، وهما يدخلان على المضارع بشروط وعلى الأمر جوازاً، وقد اجتمعا في قوله على حكاية على لسان امرأة عزيز مصر في قصة يوسف: </a:t>
            </a:r>
            <a:r>
              <a:rPr lang="ar-SA" sz="2800" dirty="0">
                <a:solidFill>
                  <a:srgbClr val="000000"/>
                </a:solidFill>
                <a:ea typeface="Calibri"/>
                <a:cs typeface="QCF_BSML"/>
              </a:rPr>
              <a:t>ﭽ </a:t>
            </a:r>
            <a:r>
              <a:rPr lang="ar-SA" sz="2800" dirty="0">
                <a:solidFill>
                  <a:srgbClr val="000000"/>
                </a:solidFill>
                <a:ea typeface="Calibri"/>
                <a:cs typeface="QCF_P239"/>
              </a:rPr>
              <a:t>ﭿ  ﮀ  ﮁ  ﮂ  ﮃ  ﮄ  ﮅ</a:t>
            </a:r>
            <a:r>
              <a:rPr lang="ar-SA" sz="2800" u="sng" dirty="0">
                <a:solidFill>
                  <a:srgbClr val="000000"/>
                </a:solidFill>
                <a:ea typeface="Calibri"/>
                <a:cs typeface="QCF_P239"/>
              </a:rPr>
              <a:t> </a:t>
            </a:r>
            <a:r>
              <a:rPr lang="ar-SA" sz="2800" dirty="0">
                <a:solidFill>
                  <a:srgbClr val="000000"/>
                </a:solidFill>
                <a:ea typeface="Calibri"/>
                <a:cs typeface="QCF_P239"/>
              </a:rPr>
              <a:t>   ﮆ   ﮇ    </a:t>
            </a:r>
            <a:r>
              <a:rPr lang="ar-SA" sz="2800" dirty="0">
                <a:solidFill>
                  <a:srgbClr val="000000"/>
                </a:solidFill>
                <a:ea typeface="Calibri"/>
                <a:cs typeface="QCF_BSML"/>
              </a:rPr>
              <a:t>ﭼ</a:t>
            </a:r>
            <a:r>
              <a:rPr lang="ar-SA" sz="2800" dirty="0">
                <a:solidFill>
                  <a:srgbClr val="000000"/>
                </a:solidFill>
                <a:ea typeface="Calibri"/>
                <a:cs typeface="Simplified Arabic"/>
              </a:rPr>
              <a:t>{يوسف: 32}. </a:t>
            </a:r>
            <a:endParaRPr lang="en-US" sz="2000" dirty="0">
              <a:ea typeface="Calibri"/>
              <a:cs typeface="Arial"/>
            </a:endParaRP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292906539"/>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9 - «الحروف الزائدة»: وهي سبعة: (الباء، مِنْ، ما، لا، الكاف، إنْ، أنْ). </a:t>
            </a:r>
            <a:endParaRPr lang="ar-IQ" sz="2800" dirty="0" smtClean="0">
              <a:latin typeface="Simplified Arabic" pitchFamily="18" charset="-78"/>
              <a:cs typeface="Simplified Arabic" pitchFamily="18" charset="-78"/>
            </a:endParaRPr>
          </a:p>
          <a:p>
            <a:pPr algn="just">
              <a:lnSpc>
                <a:spcPct val="110000"/>
              </a:lnSpc>
              <a:buNone/>
            </a:pPr>
            <a:r>
              <a:rPr lang="ar-IQ" sz="2800" dirty="0">
                <a:solidFill>
                  <a:srgbClr val="000000"/>
                </a:solidFill>
                <a:ea typeface="Calibri"/>
                <a:cs typeface="Simplified Arabic"/>
              </a:rPr>
              <a:t> «الباء» ومن استعمالاتها أن تزاد لتوكيد ما بعدها، وقد تزاد كثيراً في الخبر بعد «ليس وما» النافيتين، وعندئذ تكون زيادتها لتوكيد نفي ما بعدها، وذلك نحو قوله تعالى: </a:t>
            </a:r>
            <a:r>
              <a:rPr lang="ar-SA" sz="2800" dirty="0">
                <a:solidFill>
                  <a:srgbClr val="000000"/>
                </a:solidFill>
                <a:ea typeface="Calibri"/>
                <a:cs typeface="QCF_BSML"/>
              </a:rPr>
              <a:t>ﭽ </a:t>
            </a:r>
            <a:r>
              <a:rPr lang="ar-SA" sz="2800" dirty="0">
                <a:solidFill>
                  <a:srgbClr val="000000"/>
                </a:solidFill>
                <a:ea typeface="Calibri"/>
                <a:cs typeface="QCF_P011"/>
              </a:rPr>
              <a:t>ﯜ  ﯝ  ﯞ  ﯟ  ﯠ   </a:t>
            </a:r>
            <a:r>
              <a:rPr lang="ar-SA" sz="2800" dirty="0">
                <a:solidFill>
                  <a:srgbClr val="000000"/>
                </a:solidFill>
                <a:ea typeface="Calibri"/>
                <a:cs typeface="QCF_BSML"/>
              </a:rPr>
              <a:t>ﭼ</a:t>
            </a:r>
            <a:r>
              <a:rPr lang="ar-SA" sz="2800" dirty="0">
                <a:solidFill>
                  <a:srgbClr val="000000"/>
                </a:solidFill>
                <a:ea typeface="Calibri"/>
                <a:cs typeface="Simplified Arabic"/>
              </a:rPr>
              <a:t>{البقرة: 74}،</a:t>
            </a:r>
            <a:r>
              <a:rPr lang="ar-SA" sz="1400" dirty="0">
                <a:solidFill>
                  <a:srgbClr val="000000"/>
                </a:solidFill>
                <a:ea typeface="Calibri"/>
              </a:rPr>
              <a:t> </a:t>
            </a:r>
            <a:r>
              <a:rPr lang="ar-SA" sz="2800" dirty="0">
                <a:solidFill>
                  <a:srgbClr val="000000"/>
                </a:solidFill>
                <a:ea typeface="Calibri"/>
                <a:cs typeface="Simplified Arabic"/>
              </a:rPr>
              <a:t>و</a:t>
            </a:r>
            <a:r>
              <a:rPr lang="ar-IQ" sz="2800" dirty="0">
                <a:solidFill>
                  <a:srgbClr val="000000"/>
                </a:solidFill>
                <a:ea typeface="Calibri"/>
                <a:cs typeface="Simplified Arabic"/>
              </a:rPr>
              <a:t>قوله تعالى: </a:t>
            </a:r>
            <a:r>
              <a:rPr lang="ar-SA" sz="2800" dirty="0">
                <a:solidFill>
                  <a:srgbClr val="000000"/>
                </a:solidFill>
                <a:ea typeface="Calibri"/>
                <a:cs typeface="QCF_BSML"/>
              </a:rPr>
              <a:t>ﭽ </a:t>
            </a:r>
            <a:r>
              <a:rPr lang="ar-SA" sz="2800" dirty="0">
                <a:solidFill>
                  <a:srgbClr val="000000"/>
                </a:solidFill>
                <a:ea typeface="Calibri"/>
                <a:cs typeface="QCF_P462"/>
              </a:rPr>
              <a:t>ﮞ  ﮟ  ﮠ         ﮡ  ﮢ  </a:t>
            </a:r>
            <a:r>
              <a:rPr lang="ar-SA" sz="2800" dirty="0">
                <a:solidFill>
                  <a:srgbClr val="000000"/>
                </a:solidFill>
                <a:ea typeface="Calibri"/>
                <a:cs typeface="QCF_BSML"/>
              </a:rPr>
              <a:t>ﭼ</a:t>
            </a:r>
            <a:r>
              <a:rPr lang="ar-SA" sz="2800" dirty="0">
                <a:solidFill>
                  <a:srgbClr val="000000"/>
                </a:solidFill>
                <a:ea typeface="Calibri"/>
                <a:cs typeface="Simplified Arabic"/>
              </a:rPr>
              <a:t>{الزمر: 37</a:t>
            </a:r>
            <a:r>
              <a:rPr lang="ar-SA" sz="2800" dirty="0" smtClean="0">
                <a:solidFill>
                  <a:srgbClr val="000000"/>
                </a:solidFill>
                <a:ea typeface="Calibri"/>
                <a:cs typeface="Simplified Arabic"/>
              </a:rPr>
              <a:t>}.</a:t>
            </a:r>
            <a:endParaRPr lang="ar-IQ" sz="2800" dirty="0" smtClean="0">
              <a:solidFill>
                <a:srgbClr val="000000"/>
              </a:solidFill>
              <a:ea typeface="Calibri"/>
              <a:cs typeface="Simplified Arabic"/>
            </a:endParaRPr>
          </a:p>
          <a:p>
            <a:pPr algn="just">
              <a:lnSpc>
                <a:spcPct val="110000"/>
              </a:lnSpc>
              <a:buNone/>
            </a:pPr>
            <a:r>
              <a:rPr lang="ar-SA" sz="2800" dirty="0">
                <a:latin typeface="Simplified Arabic" pitchFamily="18" charset="-78"/>
                <a:cs typeface="Simplified Arabic" pitchFamily="18" charset="-78"/>
              </a:rPr>
              <a:t>وقول معن ابن أوس:</a:t>
            </a:r>
          </a:p>
          <a:p>
            <a:pPr algn="just">
              <a:lnSpc>
                <a:spcPct val="110000"/>
              </a:lnSpc>
              <a:buNone/>
            </a:pPr>
            <a:r>
              <a:rPr lang="ar-SA" sz="2800" dirty="0">
                <a:latin typeface="Simplified Arabic" pitchFamily="18" charset="-78"/>
                <a:cs typeface="Simplified Arabic" pitchFamily="18" charset="-78"/>
              </a:rPr>
              <a:t>ولستُ بماش ما حييت لمنكر … من الأمر لا يمشي لمثله مثلي</a:t>
            </a:r>
          </a:p>
          <a:p>
            <a:pPr algn="just">
              <a:lnSpc>
                <a:spcPct val="110000"/>
              </a:lnSpc>
              <a:buNone/>
            </a:pPr>
            <a:r>
              <a:rPr lang="ar-SA" sz="2800" dirty="0">
                <a:latin typeface="Simplified Arabic" pitchFamily="18" charset="-78"/>
                <a:cs typeface="Simplified Arabic" pitchFamily="18" charset="-78"/>
              </a:rPr>
              <a:t>    فزيادة الباء هنا إنما هو لتأكيد معنى النفي؛ أي تأكيد نفي ما بعدها.</a:t>
            </a:r>
          </a:p>
          <a:p>
            <a:pPr algn="just">
              <a:lnSpc>
                <a:spcPct val="110000"/>
              </a:lnSpc>
              <a:buNone/>
            </a:pPr>
            <a:r>
              <a:rPr lang="ar-IQ" sz="2800" dirty="0">
                <a:solidFill>
                  <a:srgbClr val="000000"/>
                </a:solidFill>
                <a:ea typeface="Calibri"/>
                <a:cs typeface="Simplified Arabic"/>
              </a:rPr>
              <a:t> ومثال «من» قوله تعالى: </a:t>
            </a:r>
            <a:r>
              <a:rPr lang="ar-SA" sz="2800" dirty="0">
                <a:solidFill>
                  <a:srgbClr val="000000"/>
                </a:solidFill>
                <a:ea typeface="Calibri"/>
                <a:cs typeface="QCF_BSML"/>
              </a:rPr>
              <a:t>ﭽ </a:t>
            </a:r>
            <a:r>
              <a:rPr lang="ar-SA" sz="2800" dirty="0">
                <a:solidFill>
                  <a:srgbClr val="000000"/>
                </a:solidFill>
                <a:ea typeface="Calibri"/>
                <a:cs typeface="QCF_P111"/>
              </a:rPr>
              <a:t>ﮂ  ﮃ   ﮄ  ﮅ  ﮆ  </a:t>
            </a:r>
            <a:r>
              <a:rPr lang="ar-SA" sz="2800" dirty="0" err="1">
                <a:solidFill>
                  <a:srgbClr val="000000"/>
                </a:solidFill>
                <a:ea typeface="Calibri"/>
                <a:cs typeface="QCF_P111"/>
              </a:rPr>
              <a:t>ﮇ</a:t>
            </a:r>
            <a:r>
              <a:rPr lang="ar-SA" sz="2800" dirty="0" err="1">
                <a:solidFill>
                  <a:srgbClr val="0000A5"/>
                </a:solidFill>
                <a:ea typeface="Calibri"/>
                <a:cs typeface="QCF_P111"/>
              </a:rPr>
              <a:t>ﮈ</a:t>
            </a:r>
            <a:r>
              <a:rPr lang="ar-SA" sz="2800" dirty="0">
                <a:solidFill>
                  <a:srgbClr val="000000"/>
                </a:solidFill>
                <a:ea typeface="Calibri"/>
                <a:cs typeface="QCF_P111"/>
              </a:rPr>
              <a:t>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{المائدة: 19}.</a:t>
            </a:r>
            <a:r>
              <a:rPr lang="ar-SA" sz="2800" dirty="0">
                <a:solidFill>
                  <a:srgbClr val="000000"/>
                </a:solidFill>
                <a:ea typeface="Calibri"/>
              </a:rPr>
              <a:t> </a:t>
            </a:r>
            <a:endParaRPr lang="ar-IQ" sz="2800" dirty="0" smtClean="0">
              <a:solidFill>
                <a:srgbClr val="000000"/>
              </a:solidFill>
              <a:ea typeface="Calibri"/>
            </a:endParaRPr>
          </a:p>
          <a:p>
            <a:pPr algn="just">
              <a:lnSpc>
                <a:spcPct val="110000"/>
              </a:lnSpc>
              <a:buNone/>
            </a:pPr>
            <a:r>
              <a:rPr lang="ar-SA" sz="2800" dirty="0">
                <a:latin typeface="Simplified Arabic" pitchFamily="18" charset="-78"/>
                <a:cs typeface="Simplified Arabic" pitchFamily="18" charset="-78"/>
              </a:rPr>
              <a:t>ومثال «ما» قول البحتري:</a:t>
            </a:r>
          </a:p>
          <a:p>
            <a:pPr algn="just">
              <a:lnSpc>
                <a:spcPct val="110000"/>
              </a:lnSpc>
              <a:buNone/>
            </a:pPr>
            <a:r>
              <a:rPr lang="ar-SA" sz="2800" dirty="0">
                <a:latin typeface="Simplified Arabic" pitchFamily="18" charset="-78"/>
                <a:cs typeface="Simplified Arabic" pitchFamily="18" charset="-78"/>
              </a:rPr>
              <a:t>وإذا ما جفيتُ كنت حريّا … أن أرى غير مصبح حيثُ أمسي</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1046281793"/>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 ومثاله من شعر البارودي في وصف بعض مظاهر شيخوخته من ضعف بصره وثقل سمعه:</a:t>
            </a:r>
          </a:p>
          <a:p>
            <a:pPr algn="just">
              <a:lnSpc>
                <a:spcPct val="110000"/>
              </a:lnSpc>
              <a:buNone/>
            </a:pPr>
            <a:r>
              <a:rPr lang="ar-SA" sz="2800" dirty="0">
                <a:latin typeface="Simplified Arabic" pitchFamily="18" charset="-78"/>
                <a:cs typeface="Simplified Arabic" pitchFamily="18" charset="-78"/>
              </a:rPr>
              <a:t>لا أرى الشَّيءَ حين يسنح إلاّ … كخيال كأنني في ضباب</a:t>
            </a:r>
          </a:p>
          <a:p>
            <a:pPr algn="just">
              <a:lnSpc>
                <a:spcPct val="110000"/>
              </a:lnSpc>
              <a:buNone/>
            </a:pPr>
            <a:r>
              <a:rPr lang="ar-SA" sz="2800" dirty="0">
                <a:latin typeface="Simplified Arabic" pitchFamily="18" charset="-78"/>
                <a:cs typeface="Simplified Arabic" pitchFamily="18" charset="-78"/>
              </a:rPr>
              <a:t>وإذا ما دعيتُ حرت كأني … أسمع الصوت من وراء حجاب</a:t>
            </a:r>
          </a:p>
          <a:p>
            <a:pPr algn="just">
              <a:lnSpc>
                <a:spcPct val="110000"/>
              </a:lnSpc>
              <a:buNone/>
            </a:pPr>
            <a:r>
              <a:rPr lang="ar-SA" sz="2800" dirty="0">
                <a:latin typeface="Simplified Arabic" pitchFamily="18" charset="-78"/>
                <a:cs typeface="Simplified Arabic" pitchFamily="18" charset="-78"/>
              </a:rPr>
              <a:t>    فما قد زيدت بعد «إذا» في المثالين السابقين لتأكيد معنى هذا الظرف</a:t>
            </a:r>
            <a:r>
              <a:rPr lang="ar-SA" sz="2800" dirty="0" smtClean="0">
                <a:latin typeface="Simplified Arabic" pitchFamily="18" charset="-78"/>
                <a:cs typeface="Simplified Arabic" pitchFamily="18" charset="-78"/>
              </a:rPr>
              <a:t>.</a:t>
            </a:r>
            <a:endParaRPr lang="ar-IQ" sz="2800" dirty="0" smtClean="0">
              <a:latin typeface="Simplified Arabic" pitchFamily="18" charset="-78"/>
              <a:cs typeface="Simplified Arabic" pitchFamily="18" charset="-78"/>
            </a:endParaRPr>
          </a:p>
          <a:p>
            <a:pPr marL="0" indent="0" algn="just">
              <a:lnSpc>
                <a:spcPct val="110000"/>
              </a:lnSpc>
              <a:spcAft>
                <a:spcPts val="1000"/>
              </a:spcAft>
              <a:buNone/>
            </a:pPr>
            <a:r>
              <a:rPr lang="ar-IQ" sz="2800" dirty="0">
                <a:solidFill>
                  <a:srgbClr val="000000"/>
                </a:solidFill>
                <a:ea typeface="Calibri"/>
                <a:cs typeface="Simplified Arabic"/>
              </a:rPr>
              <a:t> </a:t>
            </a:r>
            <a:r>
              <a:rPr lang="ar-IQ" sz="2800" dirty="0" smtClean="0">
                <a:solidFill>
                  <a:srgbClr val="000000"/>
                </a:solidFill>
                <a:ea typeface="Calibri"/>
                <a:cs typeface="Simplified Arabic"/>
              </a:rPr>
              <a:t>و </a:t>
            </a:r>
            <a:r>
              <a:rPr lang="ar-IQ" sz="2800" dirty="0">
                <a:solidFill>
                  <a:srgbClr val="000000"/>
                </a:solidFill>
                <a:ea typeface="Calibri"/>
                <a:cs typeface="Simplified Arabic"/>
              </a:rPr>
              <a:t>«لا» تزاد مؤكدة قوله تعالى: </a:t>
            </a:r>
            <a:r>
              <a:rPr lang="ar-SA" sz="2800" dirty="0">
                <a:solidFill>
                  <a:srgbClr val="000000"/>
                </a:solidFill>
                <a:ea typeface="Calibri"/>
                <a:cs typeface="QCF_BSML"/>
              </a:rPr>
              <a:t>ﭽ</a:t>
            </a:r>
            <a:r>
              <a:rPr lang="ar-SA" sz="2800" dirty="0">
                <a:solidFill>
                  <a:srgbClr val="000000"/>
                </a:solidFill>
                <a:ea typeface="Calibri"/>
                <a:cs typeface="QCF_P536"/>
              </a:rPr>
              <a:t>  ﯼ  ﯽ       ﯾ  ﯿ    </a:t>
            </a:r>
            <a:r>
              <a:rPr lang="ar-SA" sz="2800" dirty="0">
                <a:solidFill>
                  <a:srgbClr val="000000"/>
                </a:solidFill>
                <a:ea typeface="Calibri"/>
                <a:cs typeface="QCF_BSML"/>
              </a:rPr>
              <a:t>ﭼ</a:t>
            </a:r>
            <a:r>
              <a:rPr lang="ar-SA" sz="2800" dirty="0">
                <a:solidFill>
                  <a:srgbClr val="000000"/>
                </a:solidFill>
                <a:ea typeface="Calibri"/>
                <a:cs typeface="Simplified Arabic"/>
              </a:rPr>
              <a:t>{الواقعة: 75}،</a:t>
            </a:r>
            <a:r>
              <a:rPr lang="ar-SA" sz="1400" dirty="0">
                <a:solidFill>
                  <a:srgbClr val="000000"/>
                </a:solidFill>
                <a:ea typeface="Calibri"/>
              </a:rPr>
              <a:t> </a:t>
            </a:r>
            <a:r>
              <a:rPr lang="ar-IQ" sz="2800" dirty="0">
                <a:solidFill>
                  <a:srgbClr val="000000"/>
                </a:solidFill>
                <a:ea typeface="Calibri"/>
                <a:cs typeface="Simplified Arabic"/>
              </a:rPr>
              <a:t>فلا زائدة، والمعنى فأقسم بمواقع النجوم.</a:t>
            </a:r>
            <a:endParaRPr lang="en-US" sz="2000" dirty="0">
              <a:ea typeface="Calibri"/>
              <a:cs typeface="Arial"/>
            </a:endParaRPr>
          </a:p>
          <a:p>
            <a:pPr marL="0" indent="0" algn="just">
              <a:lnSpc>
                <a:spcPct val="110000"/>
              </a:lnSpc>
              <a:spcAft>
                <a:spcPts val="1000"/>
              </a:spcAft>
              <a:buNone/>
            </a:pPr>
            <a:r>
              <a:rPr lang="ar-IQ" sz="2800" dirty="0">
                <a:solidFill>
                  <a:srgbClr val="000000"/>
                </a:solidFill>
                <a:ea typeface="Calibri"/>
                <a:cs typeface="Simplified Arabic"/>
              </a:rPr>
              <a:t> </a:t>
            </a:r>
            <a:r>
              <a:rPr lang="ar-IQ" sz="2800" dirty="0" smtClean="0">
                <a:solidFill>
                  <a:srgbClr val="000000"/>
                </a:solidFill>
                <a:ea typeface="Calibri"/>
                <a:cs typeface="Simplified Arabic"/>
              </a:rPr>
              <a:t>ومثال </a:t>
            </a:r>
            <a:r>
              <a:rPr lang="ar-IQ" sz="2800" dirty="0">
                <a:solidFill>
                  <a:srgbClr val="000000"/>
                </a:solidFill>
                <a:ea typeface="Calibri"/>
                <a:cs typeface="Simplified Arabic"/>
              </a:rPr>
              <a:t>«الكاف» قوله تعالى: </a:t>
            </a:r>
            <a:r>
              <a:rPr lang="ar-SA" sz="2800" dirty="0">
                <a:solidFill>
                  <a:srgbClr val="000000"/>
                </a:solidFill>
                <a:ea typeface="Calibri"/>
                <a:cs typeface="QCF_BSML"/>
              </a:rPr>
              <a:t>ﭽ</a:t>
            </a:r>
            <a:r>
              <a:rPr lang="ar-SA" sz="2800" dirty="0">
                <a:solidFill>
                  <a:srgbClr val="000000"/>
                </a:solidFill>
                <a:ea typeface="Calibri"/>
                <a:cs typeface="QCF_P484"/>
              </a:rPr>
              <a:t>  ﭡ  ﭢ        </a:t>
            </a:r>
            <a:r>
              <a:rPr lang="ar-SA" sz="2800" dirty="0" err="1">
                <a:solidFill>
                  <a:srgbClr val="000000"/>
                </a:solidFill>
                <a:ea typeface="Calibri"/>
                <a:cs typeface="QCF_P484"/>
              </a:rPr>
              <a:t>ﭣ</a:t>
            </a:r>
            <a:r>
              <a:rPr lang="ar-SA" sz="2800" dirty="0" err="1">
                <a:solidFill>
                  <a:srgbClr val="0000A5"/>
                </a:solidFill>
                <a:ea typeface="Calibri"/>
                <a:cs typeface="QCF_P484"/>
              </a:rPr>
              <a:t>ﭤ</a:t>
            </a:r>
            <a:r>
              <a:rPr lang="ar-SA" sz="2800" dirty="0">
                <a:solidFill>
                  <a:srgbClr val="000000"/>
                </a:solidFill>
                <a:ea typeface="Calibri"/>
                <a:cs typeface="QCF_P484"/>
              </a:rPr>
              <a:t>   ﭥ     ﭦ  ﭧ  </a:t>
            </a:r>
            <a:r>
              <a:rPr lang="ar-SA" sz="2800" dirty="0">
                <a:solidFill>
                  <a:srgbClr val="000000"/>
                </a:solidFill>
                <a:ea typeface="Calibri"/>
                <a:cs typeface="QCF_BSML"/>
              </a:rPr>
              <a:t>ﭼ</a:t>
            </a:r>
            <a:r>
              <a:rPr lang="ar-SA" sz="2800" dirty="0">
                <a:solidFill>
                  <a:srgbClr val="000000"/>
                </a:solidFill>
                <a:ea typeface="Calibri"/>
                <a:cs typeface="Simplified Arabic"/>
              </a:rPr>
              <a:t>{الشورى: 11}،</a:t>
            </a:r>
            <a:r>
              <a:rPr lang="ar-SA" sz="2800" dirty="0">
                <a:solidFill>
                  <a:srgbClr val="000000"/>
                </a:solidFill>
                <a:ea typeface="Calibri"/>
              </a:rPr>
              <a:t> و</a:t>
            </a:r>
            <a:r>
              <a:rPr lang="ar-IQ" sz="2800" dirty="0">
                <a:solidFill>
                  <a:srgbClr val="000000"/>
                </a:solidFill>
                <a:ea typeface="Calibri"/>
                <a:cs typeface="Simplified Arabic"/>
              </a:rPr>
              <a:t>الكاف من باب التأكيد. ومثال «إنْ» كقولك: (ما إنْ قصَّرْتُ بواجب)، ومثال «أنْ» قولك: (لما أنْ ظَهرَ لي الحق اتبعتُه).</a:t>
            </a: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626912130"/>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827314" y="203200"/>
            <a:ext cx="10726057" cy="6197600"/>
          </a:xfrm>
        </p:spPr>
        <p:txBody>
          <a:bodyPr>
            <a:normAutofit fontScale="77500" lnSpcReduction="20000"/>
          </a:bodyPr>
          <a:lstStyle/>
          <a:p>
            <a:pPr algn="just" eaLnBrk="1" hangingPunct="1">
              <a:lnSpc>
                <a:spcPct val="120000"/>
              </a:lnSpc>
              <a:buFontTx/>
              <a:buNone/>
            </a:pPr>
            <a:endParaRPr lang="ar-IQ" sz="2800" dirty="0" smtClean="0">
              <a:solidFill>
                <a:schemeClr val="bg1"/>
              </a:solidFill>
            </a:endParaRPr>
          </a:p>
          <a:p>
            <a:pPr algn="just" eaLnBrk="1" hangingPunct="1">
              <a:lnSpc>
                <a:spcPct val="120000"/>
              </a:lnSpc>
              <a:buFontTx/>
              <a:buNone/>
            </a:pPr>
            <a:endParaRPr lang="ar-IQ" sz="2800" dirty="0">
              <a:solidFill>
                <a:schemeClr val="bg1"/>
              </a:solidFill>
            </a:endParaRPr>
          </a:p>
          <a:p>
            <a:pPr algn="just" eaLnBrk="1" hangingPunct="1">
              <a:lnSpc>
                <a:spcPct val="120000"/>
              </a:lnSpc>
              <a:buFontTx/>
              <a:buNone/>
            </a:pPr>
            <a:endParaRPr lang="ar-IQ" sz="2800" dirty="0" smtClean="0">
              <a:solidFill>
                <a:schemeClr val="bg1"/>
              </a:solidFill>
            </a:endParaRPr>
          </a:p>
          <a:p>
            <a:pPr algn="just">
              <a:lnSpc>
                <a:spcPct val="120000"/>
              </a:lnSpc>
              <a:buNone/>
            </a:pPr>
            <a:endParaRPr lang="ar-IQ" sz="2800" dirty="0" smtClean="0"/>
          </a:p>
          <a:p>
            <a:pPr algn="just">
              <a:lnSpc>
                <a:spcPct val="120000"/>
              </a:lnSpc>
              <a:buNone/>
            </a:pPr>
            <a:endParaRPr lang="ar-IQ" sz="2800" dirty="0" smtClean="0"/>
          </a:p>
          <a:p>
            <a:pPr algn="just">
              <a:lnSpc>
                <a:spcPct val="120000"/>
              </a:lnSpc>
              <a:buNone/>
            </a:pPr>
            <a:r>
              <a:rPr lang="ar-IQ" sz="3300" b="1" dirty="0" smtClean="0"/>
              <a:t>المطلب </a:t>
            </a:r>
            <a:r>
              <a:rPr lang="ar-IQ" sz="3300" b="1" dirty="0"/>
              <a:t>الأول: تعريف علم المعاني، وموضوعه، </a:t>
            </a:r>
            <a:r>
              <a:rPr lang="ar-IQ" sz="3300" b="1" dirty="0" smtClean="0"/>
              <a:t>وفائدته</a:t>
            </a:r>
          </a:p>
          <a:p>
            <a:pPr algn="just" eaLnBrk="1" hangingPunct="1">
              <a:lnSpc>
                <a:spcPct val="120000"/>
              </a:lnSpc>
              <a:buFontTx/>
              <a:buNone/>
            </a:pPr>
            <a:endParaRPr lang="ar-IQ" sz="3300" dirty="0">
              <a:solidFill>
                <a:schemeClr val="bg1"/>
              </a:solidFill>
            </a:endParaRPr>
          </a:p>
          <a:p>
            <a:pPr marL="0" indent="0" algn="just">
              <a:lnSpc>
                <a:spcPct val="120000"/>
              </a:lnSpc>
              <a:spcAft>
                <a:spcPts val="1000"/>
              </a:spcAft>
              <a:buNone/>
            </a:pPr>
            <a:r>
              <a:rPr lang="ar-IQ" sz="3300" b="1" dirty="0">
                <a:ea typeface="Calibri"/>
                <a:cs typeface="Simplified Arabic"/>
              </a:rPr>
              <a:t>أولاً: تعريف علم </a:t>
            </a:r>
            <a:r>
              <a:rPr lang="ar-IQ" sz="3300" b="1" dirty="0" smtClean="0">
                <a:ea typeface="Calibri"/>
                <a:cs typeface="Simplified Arabic"/>
              </a:rPr>
              <a:t>المعاني:</a:t>
            </a:r>
          </a:p>
          <a:p>
            <a:pPr marL="0" indent="0" algn="just">
              <a:lnSpc>
                <a:spcPct val="120000"/>
              </a:lnSpc>
              <a:spcAft>
                <a:spcPts val="1000"/>
              </a:spcAft>
              <a:buNone/>
            </a:pPr>
            <a:r>
              <a:rPr lang="ar-IQ" sz="3300" dirty="0" smtClean="0">
                <a:ea typeface="Calibri"/>
                <a:cs typeface="Simplified Arabic"/>
              </a:rPr>
              <a:t> "هو علمٌ يُعرف به أحوال اللفظ العربي التي بها يطابق مقتضى الحال"</a:t>
            </a:r>
            <a:r>
              <a:rPr lang="ar-IQ" sz="2300" dirty="0" smtClean="0">
                <a:ea typeface="Calibri"/>
                <a:cs typeface="Simplified Arabic"/>
              </a:rPr>
              <a:t>(1)</a:t>
            </a:r>
            <a:r>
              <a:rPr lang="ar-IQ" sz="3300" dirty="0" smtClean="0">
                <a:ea typeface="Calibri"/>
                <a:cs typeface="Simplified Arabic"/>
              </a:rPr>
              <a:t>.</a:t>
            </a:r>
          </a:p>
          <a:p>
            <a:pPr marL="0" indent="0" algn="just">
              <a:lnSpc>
                <a:spcPct val="120000"/>
              </a:lnSpc>
              <a:spcAft>
                <a:spcPts val="1000"/>
              </a:spcAft>
              <a:buNone/>
            </a:pPr>
            <a:r>
              <a:rPr lang="ar-IQ" sz="3300" dirty="0">
                <a:latin typeface="Simplified Arabic" pitchFamily="18" charset="-78"/>
                <a:ea typeface="Calibri"/>
                <a:cs typeface="Simplified Arabic" pitchFamily="18" charset="-78"/>
              </a:rPr>
              <a:t>فذكاء المخاطب: حال تَقتضي إيجاز القول، فاذا أوجزتَ في خطابه كان كلامك مطابقاً لمقتضى الحال، وغباوته حال تقتضي الإطناب والإطالة، فاذا جاء كلامك في مخاطبته مطنباً: فهو مطابق لمُقتضى الحال، ويكون كلامك في الحالين بليغان ولو أنك عكست لانتفت من كلامك صفة البلاغة</a:t>
            </a:r>
            <a:r>
              <a:rPr lang="ar-IQ" sz="3300" dirty="0" smtClean="0">
                <a:latin typeface="Simplified Arabic" pitchFamily="18" charset="-78"/>
                <a:ea typeface="Calibri"/>
                <a:cs typeface="Simplified Arabic" pitchFamily="18" charset="-78"/>
              </a:rPr>
              <a:t>.</a:t>
            </a:r>
          </a:p>
          <a:p>
            <a:pPr marL="457200" indent="-457200" algn="just">
              <a:lnSpc>
                <a:spcPct val="120000"/>
              </a:lnSpc>
              <a:spcAft>
                <a:spcPts val="1000"/>
              </a:spcAft>
              <a:buAutoNum type="arabicParenBoth"/>
            </a:pPr>
            <a:r>
              <a:rPr lang="ar-IQ" sz="2300" dirty="0" smtClean="0">
                <a:latin typeface="Simplified Arabic" pitchFamily="18" charset="-78"/>
                <a:ea typeface="Calibri"/>
                <a:cs typeface="Simplified Arabic" pitchFamily="18" charset="-78"/>
              </a:rPr>
              <a:t>الإيضاح </a:t>
            </a:r>
            <a:r>
              <a:rPr lang="ar-IQ" sz="2300" dirty="0">
                <a:latin typeface="Simplified Arabic" pitchFamily="18" charset="-78"/>
                <a:ea typeface="Calibri"/>
                <a:cs typeface="Simplified Arabic" pitchFamily="18" charset="-78"/>
              </a:rPr>
              <a:t>في علوم البلاغة: للخطيب القزويني: </a:t>
            </a:r>
            <a:r>
              <a:rPr lang="ar-IQ" sz="2300" dirty="0" smtClean="0">
                <a:latin typeface="Simplified Arabic" pitchFamily="18" charset="-78"/>
                <a:ea typeface="Calibri"/>
                <a:cs typeface="Simplified Arabic" pitchFamily="18" charset="-78"/>
              </a:rPr>
              <a:t>1/ 52. </a:t>
            </a:r>
          </a:p>
          <a:p>
            <a:pPr marL="0" indent="0" algn="ctr">
              <a:lnSpc>
                <a:spcPct val="120000"/>
              </a:lnSpc>
              <a:spcAft>
                <a:spcPts val="1000"/>
              </a:spcAft>
              <a:buNone/>
            </a:pPr>
            <a:endParaRPr lang="ar-IQ" sz="2300" dirty="0" smtClean="0">
              <a:latin typeface="Simplified Arabic" pitchFamily="18" charset="-78"/>
              <a:ea typeface="Calibri"/>
              <a:cs typeface="Simplified Arabic" pitchFamily="18" charset="-78"/>
            </a:endParaRPr>
          </a:p>
          <a:p>
            <a:pPr marL="457200" indent="-457200" algn="ctr">
              <a:lnSpc>
                <a:spcPct val="120000"/>
              </a:lnSpc>
              <a:spcAft>
                <a:spcPts val="1000"/>
              </a:spcAft>
              <a:buAutoNum type="arabicParenBoth"/>
            </a:pPr>
            <a:endParaRPr lang="en-US" sz="2300" dirty="0" smtClean="0">
              <a:latin typeface="Simplified Arabic" pitchFamily="18" charset="-78"/>
              <a:ea typeface="Calibri"/>
              <a:cs typeface="Simplified Arabic" pitchFamily="18" charset="-78"/>
            </a:endParaRPr>
          </a:p>
          <a:p>
            <a:pPr algn="just" eaLnBrk="1" hangingPunct="1">
              <a:lnSpc>
                <a:spcPct val="120000"/>
              </a:lnSpc>
              <a:buFontTx/>
              <a:buNone/>
            </a:pPr>
            <a:endParaRPr lang="en-US" sz="2800" dirty="0">
              <a:solidFill>
                <a:schemeClr val="bg1"/>
              </a:solidFill>
            </a:endParaRPr>
          </a:p>
        </p:txBody>
      </p:sp>
      <p:sp>
        <p:nvSpPr>
          <p:cNvPr id="3" name="شكل بيضاوي 2"/>
          <p:cNvSpPr/>
          <p:nvPr/>
        </p:nvSpPr>
        <p:spPr>
          <a:xfrm>
            <a:off x="3918857" y="-1"/>
            <a:ext cx="4630057" cy="1930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dirty="0" smtClean="0">
                <a:solidFill>
                  <a:schemeClr val="bg1"/>
                </a:solidFill>
                <a:latin typeface="Ali-A Smak"/>
                <a:ea typeface="Calibri"/>
                <a:cs typeface="Ali-A-Samik" pitchFamily="2" charset="-78"/>
              </a:rPr>
              <a:t>المبحث الأول</a:t>
            </a:r>
          </a:p>
          <a:p>
            <a:pPr algn="ctr"/>
            <a:r>
              <a:rPr lang="ar-IQ" sz="2800" dirty="0" smtClean="0">
                <a:solidFill>
                  <a:schemeClr val="bg1"/>
                </a:solidFill>
                <a:latin typeface="Ali-A Smak"/>
                <a:ea typeface="Calibri"/>
                <a:cs typeface="Ali-A-Samik" pitchFamily="2" charset="-78"/>
              </a:rPr>
              <a:t>مفهوم </a:t>
            </a:r>
            <a:r>
              <a:rPr lang="ar-IQ" sz="2800" dirty="0">
                <a:solidFill>
                  <a:schemeClr val="bg1"/>
                </a:solidFill>
                <a:latin typeface="Ali-A Smak"/>
                <a:ea typeface="Calibri"/>
                <a:cs typeface="Ali-A-Samik" pitchFamily="2" charset="-78"/>
              </a:rPr>
              <a:t>علم </a:t>
            </a:r>
            <a:r>
              <a:rPr lang="ar-IQ" sz="2800" dirty="0" smtClean="0">
                <a:solidFill>
                  <a:schemeClr val="bg1"/>
                </a:solidFill>
                <a:latin typeface="Ali-A Smak"/>
                <a:ea typeface="Calibri"/>
                <a:cs typeface="Ali-A-Samik" pitchFamily="2" charset="-78"/>
              </a:rPr>
              <a:t>المعاني، وموضوعه، </a:t>
            </a:r>
            <a:r>
              <a:rPr lang="ar-IQ" sz="2800" dirty="0" smtClean="0">
                <a:solidFill>
                  <a:schemeClr val="bg1"/>
                </a:solidFill>
                <a:ea typeface="Calibri"/>
                <a:cs typeface="Ali-A-Samik" pitchFamily="2" charset="-78"/>
              </a:rPr>
              <a:t>وفائدته، ونشأته، ومباحثه</a:t>
            </a:r>
            <a:endParaRPr lang="ar-IQ" sz="2800" kern="0" dirty="0">
              <a:solidFill>
                <a:schemeClr val="bg1"/>
              </a:solidFill>
              <a:cs typeface="Ali-A-Samik" pitchFamily="2"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929302510"/>
      </p:ext>
    </p:extLst>
  </p:cSld>
  <p:clrMapOvr>
    <a:masterClrMapping/>
  </p:clrMapOvr>
  <p:transition spd="slow" advTm="169646"/>
  <p:timing>
    <p:tnLst>
      <p:par>
        <p:cTn id="1" dur="indefinite" restart="never" nodeType="tmRoot"/>
      </p:par>
    </p:tnLst>
  </p:timing>
  <p:extLst mod="1">
    <p:ext uri="{3A86A75C-4F4B-4683-9AE1-C65F6400EC91}">
      <p14:laserTraceLst xmlns:p14="http://schemas.microsoft.com/office/powerpoint/2010/main">
        <p14:tracePtLst>
          <p14:tracePt t="63486" x="3697288" y="5608638"/>
          <p14:tracePt t="63780" x="3697288" y="5599113"/>
          <p14:tracePt t="63964" x="3697288" y="5589588"/>
          <p14:tracePt t="63979" x="3697288" y="5581650"/>
          <p14:tracePt t="63987" x="3697288" y="5572125"/>
          <p14:tracePt t="63995" x="3697288" y="5562600"/>
          <p14:tracePt t="64007" x="3697288" y="5537200"/>
          <p14:tracePt t="64026" x="3697288" y="5518150"/>
          <p14:tracePt t="64026" x="3697288" y="5510213"/>
          <p14:tracePt t="64042" x="3697288" y="5491163"/>
          <p14:tracePt t="64059" x="3697288" y="5465763"/>
          <p14:tracePt t="64075" x="3697288" y="5429250"/>
          <p14:tracePt t="64092" x="3697288" y="5394325"/>
          <p14:tracePt t="64108" x="3697288" y="5348288"/>
          <p14:tracePt t="64108" x="3697288" y="5322888"/>
          <p14:tracePt t="64127" x="3697288" y="5313363"/>
          <p14:tracePt t="64140" x="3724275" y="5251450"/>
          <p14:tracePt t="64160" x="3751263" y="5187950"/>
          <p14:tracePt t="64175" x="3776663" y="5143500"/>
          <p14:tracePt t="64193" x="3830638" y="5062538"/>
          <p14:tracePt t="64208" x="3875088" y="5018088"/>
          <p14:tracePt t="64208" x="3894138" y="4983163"/>
          <p14:tracePt t="64227" x="3911600" y="4965700"/>
          <p14:tracePt t="64240" x="3965575" y="4902200"/>
          <p14:tracePt t="64260" x="4027488" y="4848225"/>
          <p14:tracePt t="64274" x="4116388" y="4776788"/>
          <p14:tracePt t="64292" x="4205288" y="4705350"/>
          <p14:tracePt t="64308" x="4303713" y="4643438"/>
          <p14:tracePt t="64326" x="4375150" y="4589463"/>
          <p14:tracePt t="64326" x="4402138" y="4581525"/>
          <p14:tracePt t="64343" x="4429125" y="4554538"/>
          <p14:tracePt t="64360" x="4438650" y="4545013"/>
          <p14:tracePt t="64375" x="4456113" y="4537075"/>
          <p14:tracePt t="64392" x="4465638" y="4527550"/>
          <p14:tracePt t="64406" x="4473575" y="4510088"/>
          <p14:tracePt t="64697" x="4491038" y="4491038"/>
          <p14:tracePt t="64705" x="4518025" y="4456113"/>
          <p14:tracePt t="64712" x="4581525" y="4384675"/>
          <p14:tracePt t="64726" x="4830763" y="4081463"/>
          <p14:tracePt t="64726" x="5010150" y="3875088"/>
          <p14:tracePt t="64745" x="5419725" y="3330575"/>
          <p14:tracePt t="64761" x="5751513" y="2867025"/>
          <p14:tracePt t="64778" x="6018213" y="2419350"/>
          <p14:tracePt t="64793" x="6232525" y="2062163"/>
          <p14:tracePt t="64811" x="6402388" y="1697038"/>
          <p14:tracePt t="64827" x="6653213" y="1187450"/>
          <p14:tracePt t="64847" x="6786563" y="938213"/>
          <p14:tracePt t="64860" x="6911975" y="731838"/>
          <p14:tracePt t="64877" x="6991350" y="581025"/>
          <p14:tracePt t="64892" x="7045325" y="482600"/>
          <p14:tracePt t="64910" x="7081838" y="411163"/>
          <p14:tracePt t="64924" x="7099300" y="384175"/>
          <p14:tracePt t="64943" x="7099300" y="357188"/>
          <p14:tracePt t="64943" x="7099300" y="347663"/>
          <p14:tracePt t="64960" x="7108825" y="339725"/>
          <p14:tracePt t="64978" x="7108825" y="330200"/>
          <p14:tracePt t="64998" x="7116763" y="330200"/>
          <p14:tracePt t="65229" x="7116763" y="339725"/>
          <p14:tracePt t="65245" x="7126288" y="347663"/>
          <p14:tracePt t="65252" x="7126288" y="357188"/>
          <p14:tracePt t="65262" x="7126288" y="384175"/>
          <p14:tracePt t="65278" x="7143750" y="428625"/>
          <p14:tracePt t="65294" x="7153275" y="490538"/>
          <p14:tracePt t="65310" x="7180263" y="554038"/>
          <p14:tracePt t="65328" x="7188200" y="608013"/>
          <p14:tracePt t="65342" x="7205663" y="679450"/>
          <p14:tracePt t="65362" x="7215188" y="696913"/>
          <p14:tracePt t="65377" x="7215188" y="723900"/>
          <p14:tracePt t="65395" x="7215188" y="741363"/>
          <p14:tracePt t="65409" x="7215188" y="768350"/>
          <p14:tracePt t="65427" x="7215188" y="785813"/>
          <p14:tracePt t="65442" x="7215188" y="803275"/>
          <p14:tracePt t="65442" x="7215188" y="812800"/>
          <p14:tracePt t="65461" x="7215188" y="822325"/>
          <p14:tracePt t="65477" x="7215188" y="839788"/>
          <p14:tracePt t="65495" x="7215188" y="857250"/>
          <p14:tracePt t="65509" x="7215188" y="874713"/>
          <p14:tracePt t="65528" x="7215188" y="911225"/>
          <p14:tracePt t="65541" x="7215188" y="946150"/>
          <p14:tracePt t="65559" x="7224713" y="973138"/>
          <p14:tracePt t="65574" x="7224713" y="1017588"/>
          <p14:tracePt t="65593" x="7232650" y="1036638"/>
          <p14:tracePt t="65609" x="7232650" y="1054100"/>
          <p14:tracePt t="65626" x="7242175" y="1071563"/>
          <p14:tracePt t="65641" x="7242175" y="1098550"/>
          <p14:tracePt t="65659" x="7259638" y="1125538"/>
          <p14:tracePt t="65675" x="7286625" y="1169988"/>
          <p14:tracePt t="65694" x="7313613" y="1196975"/>
          <p14:tracePt t="65709" x="7340600" y="1241425"/>
          <p14:tracePt t="65726" x="7375525" y="1276350"/>
          <p14:tracePt t="65742" x="7412038" y="1322388"/>
          <p14:tracePt t="65759" x="7473950" y="1384300"/>
          <p14:tracePt t="65775" x="7518400" y="1419225"/>
          <p14:tracePt t="65775" x="7545388" y="1455738"/>
          <p14:tracePt t="65794" x="7545388" y="1465263"/>
          <p14:tracePt t="65808" x="7554913" y="1473200"/>
          <p14:tracePt t="65824" x="7562850" y="1482725"/>
          <p14:tracePt t="66077" x="7581900" y="1482725"/>
          <p14:tracePt t="66085" x="7599363" y="1490663"/>
          <p14:tracePt t="66094" x="7653338" y="1517650"/>
          <p14:tracePt t="66111" x="7759700" y="1562100"/>
          <p14:tracePt t="66127" x="7894638" y="1633538"/>
          <p14:tracePt t="66144" x="8045450" y="1679575"/>
          <p14:tracePt t="66159" x="8197850" y="1724025"/>
          <p14:tracePt t="66159" x="8251825" y="1741488"/>
          <p14:tracePt t="66179" x="8313738" y="1758950"/>
          <p14:tracePt t="66191" x="8483600" y="1803400"/>
          <p14:tracePt t="66211" x="8589963" y="1830388"/>
          <p14:tracePt t="66226" x="8697913" y="1857375"/>
          <p14:tracePt t="66244" x="8831263" y="1874838"/>
          <p14:tracePt t="66260" x="8966200" y="1893888"/>
          <p14:tracePt t="66260" x="9010650" y="1901825"/>
          <p14:tracePt t="66279" x="9045575" y="1901825"/>
          <p14:tracePt t="66292" x="9109075" y="1919288"/>
          <p14:tracePt t="66313" x="9126538" y="1928813"/>
          <p14:tracePt t="66327" x="9134475" y="1928813"/>
          <p14:tracePt t="66343" x="9144000" y="1928813"/>
          <p14:tracePt t="66358" x="9153525" y="1928813"/>
          <p14:tracePt t="66376" x="9161463" y="1928813"/>
          <p14:tracePt t="66394" x="9170988" y="1928813"/>
          <p14:tracePt t="66493" x="9170988" y="1938338"/>
          <p14:tracePt t="66578" x="9180513" y="1938338"/>
          <p14:tracePt t="66594" x="9170988" y="1938338"/>
          <p14:tracePt t="66840" x="9161463" y="1938338"/>
          <p14:tracePt t="66856" x="9153525" y="1938338"/>
          <p14:tracePt t="66871" x="9144000" y="1938338"/>
          <p14:tracePt t="66879" x="9134475" y="1938338"/>
          <p14:tracePt t="66895" x="9126538" y="1938338"/>
          <p14:tracePt t="66908" x="9099550" y="1938338"/>
          <p14:tracePt t="66927" x="9072563" y="1938338"/>
          <p14:tracePt t="66943" x="9055100" y="1938338"/>
          <p14:tracePt t="66960" x="9037638" y="1938338"/>
          <p14:tracePt t="66977" x="9018588" y="1938338"/>
          <p14:tracePt t="66977" x="9010650" y="1938338"/>
          <p14:tracePt t="66995" x="9001125" y="1938338"/>
          <p14:tracePt t="67008" x="8974138" y="1938338"/>
          <p14:tracePt t="67028" x="8956675" y="1938338"/>
          <p14:tracePt t="67043" x="8939213" y="1938338"/>
          <p14:tracePt t="67061" x="8920163" y="1938338"/>
          <p14:tracePt t="67076" x="8912225" y="1938338"/>
          <p14:tracePt t="67093" x="8894763" y="1938338"/>
          <p14:tracePt t="67109" x="8885238" y="1938338"/>
          <p14:tracePt t="67127" x="8875713" y="1938338"/>
          <p14:tracePt t="67142" x="8867775" y="1938338"/>
          <p14:tracePt t="67159" x="8858250" y="1938338"/>
          <p14:tracePt t="67175" x="8848725" y="1938338"/>
          <p14:tracePt t="67191" x="8840788" y="1938338"/>
          <p14:tracePt t="67208" x="8813800" y="1938338"/>
          <p14:tracePt t="67227" x="8796338" y="1938338"/>
          <p14:tracePt t="67243" x="8769350" y="1938338"/>
          <p14:tracePt t="67259" x="8751888" y="1938338"/>
          <p14:tracePt t="67276" x="8732838" y="1938338"/>
          <p14:tracePt t="67294" x="8724900" y="1938338"/>
          <p14:tracePt t="67308" x="8715375" y="1938338"/>
          <p14:tracePt t="67727" x="8705850" y="1938338"/>
          <p14:tracePt t="67736" x="8697913" y="1938338"/>
          <p14:tracePt t="67744" x="8670925" y="1938338"/>
          <p14:tracePt t="67760" x="8626475" y="1938338"/>
          <p14:tracePt t="67777" x="8537575" y="1946275"/>
          <p14:tracePt t="67793" x="8456613" y="1946275"/>
          <p14:tracePt t="67810" x="8367713" y="1955800"/>
          <p14:tracePt t="67826" x="8296275" y="1955800"/>
          <p14:tracePt t="67826" x="8242300" y="1955800"/>
          <p14:tracePt t="67846" x="8180388" y="1965325"/>
          <p14:tracePt t="67860" x="8116888" y="1973263"/>
          <p14:tracePt t="67877" x="8054975" y="1973263"/>
          <p14:tracePt t="67892" x="8010525" y="1973263"/>
          <p14:tracePt t="67910" x="7966075" y="1973263"/>
          <p14:tracePt t="67925" x="7929563" y="1973263"/>
          <p14:tracePt t="67925" x="7902575" y="1973263"/>
          <p14:tracePt t="67945" x="7875588" y="1973263"/>
          <p14:tracePt t="67960" x="7823200" y="1973263"/>
          <p14:tracePt t="67979" x="7796213" y="1973263"/>
          <p14:tracePt t="67992" x="7769225" y="1973263"/>
          <p14:tracePt t="68009" x="7742238" y="1973263"/>
          <p14:tracePt t="68009" x="7732713" y="1973263"/>
          <p14:tracePt t="68029" x="7724775" y="1973263"/>
          <p14:tracePt t="68040" x="7715250" y="1973263"/>
          <p14:tracePt t="68058" x="7680325" y="1973263"/>
          <p14:tracePt t="68076" x="7661275" y="1965325"/>
          <p14:tracePt t="68091" x="7616825" y="1965325"/>
          <p14:tracePt t="68108" x="7572375" y="1955800"/>
          <p14:tracePt t="68124" x="7554913" y="1955800"/>
          <p14:tracePt t="68141" x="7527925" y="1946275"/>
          <p14:tracePt t="68141" x="7518400" y="1946275"/>
          <p14:tracePt t="68160" x="7510463" y="1946275"/>
          <p14:tracePt t="68175" x="7491413" y="1946275"/>
          <p14:tracePt t="68193" x="7483475" y="1946275"/>
          <p14:tracePt t="68207" x="7473950" y="1946275"/>
          <p14:tracePt t="68243" x="7466013" y="1946275"/>
          <p14:tracePt t="68289" x="7456488" y="1946275"/>
          <p14:tracePt t="68359" x="7446963" y="1946275"/>
          <p14:tracePt t="68428" x="7439025" y="1938338"/>
          <p14:tracePt t="68453" x="7429500" y="1938338"/>
          <p14:tracePt t="68459" x="7412038" y="1938338"/>
          <p14:tracePt t="68477" x="7394575" y="1938338"/>
          <p14:tracePt t="68493" x="7385050" y="1938338"/>
          <p14:tracePt t="68509" x="7367588" y="1938338"/>
          <p14:tracePt t="68524" x="7358063" y="1938338"/>
          <p14:tracePt t="68540" x="7331075" y="1938338"/>
          <p14:tracePt t="68540" x="7323138" y="1938338"/>
          <p14:tracePt t="68560" x="7304088" y="1938338"/>
          <p14:tracePt t="68573" x="7259638" y="1938338"/>
          <p14:tracePt t="68593" x="7242175" y="1938338"/>
          <p14:tracePt t="68607" x="7224713" y="1938338"/>
          <p14:tracePt t="68625" x="7215188" y="1938338"/>
          <p14:tracePt t="68640" x="7205663" y="1938338"/>
          <p14:tracePt t="68675" x="7197725" y="1938338"/>
          <p14:tracePt t="68814" x="7188200" y="1928813"/>
          <p14:tracePt t="68922" x="7188200" y="1919288"/>
          <p14:tracePt t="68961" x="7180263" y="1919288"/>
          <p14:tracePt t="69007" x="7180263" y="1911350"/>
          <p14:tracePt t="69084" x="7180263" y="1901825"/>
          <p14:tracePt t="70527" x="7170738" y="1901825"/>
          <p14:tracePt t="71103" x="7153275" y="1901825"/>
          <p14:tracePt t="71127" x="7143750" y="1901825"/>
          <p14:tracePt t="71134" x="7126288" y="1901825"/>
          <p14:tracePt t="71143" x="7081838" y="1901825"/>
          <p14:tracePt t="71160" x="7018338" y="1911350"/>
          <p14:tracePt t="71176" x="6965950" y="1911350"/>
          <p14:tracePt t="71193" x="6938963" y="1919288"/>
          <p14:tracePt t="71209" x="6902450" y="1919288"/>
          <p14:tracePt t="71209" x="6894513" y="1919288"/>
          <p14:tracePt t="71228" x="6884988" y="1919288"/>
          <p14:tracePt t="71240" x="6831013" y="1919288"/>
          <p14:tracePt t="71260" x="6777038" y="1919288"/>
          <p14:tracePt t="71275" x="6732588" y="1919288"/>
          <p14:tracePt t="71293" x="6680200" y="1919288"/>
          <p14:tracePt t="71308" x="6626225" y="1919288"/>
          <p14:tracePt t="71308" x="6599238" y="1919288"/>
          <p14:tracePt t="71328" x="6572250" y="1919288"/>
          <p14:tracePt t="71341" x="6518275" y="1919288"/>
          <p14:tracePt t="71360" x="6491288" y="1919288"/>
          <p14:tracePt t="71376" x="6473825" y="1919288"/>
          <p14:tracePt t="71393" x="6465888" y="1919288"/>
          <p14:tracePt t="71407" x="6456363" y="1919288"/>
          <p14:tracePt t="71434" x="6446838" y="1919288"/>
          <p14:tracePt t="76723" x="6438900" y="1919288"/>
          <p14:tracePt t="80134" x="6429375" y="1919288"/>
          <p14:tracePt t="80793" x="6419850" y="1919288"/>
          <p14:tracePt t="80884" x="6411913" y="1919288"/>
          <p14:tracePt t="80945" x="6402388" y="1919288"/>
          <p14:tracePt t="80999" x="6384925" y="1919288"/>
          <p14:tracePt t="81015" x="6375400" y="1919288"/>
          <p14:tracePt t="81030" x="6367463" y="1919288"/>
          <p14:tracePt t="81041" x="6348413" y="1919288"/>
          <p14:tracePt t="81057" x="6330950" y="1919288"/>
          <p14:tracePt t="81071" x="6323013" y="1919288"/>
          <p14:tracePt t="81088" x="6303963" y="1919288"/>
          <p14:tracePt t="81103" x="6296025" y="1919288"/>
          <p14:tracePt t="81103" x="6286500" y="1919288"/>
          <p14:tracePt t="81124" x="6276975" y="1919288"/>
          <p14:tracePt t="81124" x="6269038" y="1911350"/>
          <p14:tracePt t="81139" x="6251575" y="1911350"/>
          <p14:tracePt t="81156" x="6232525" y="1911350"/>
          <p14:tracePt t="81172" x="6215063" y="1911350"/>
          <p14:tracePt t="81190" x="6205538" y="1911350"/>
          <p14:tracePt t="81204" x="6197600" y="1911350"/>
          <p14:tracePt t="81222" x="6188075" y="1911350"/>
          <p14:tracePt t="81237" x="6180138" y="1911350"/>
          <p14:tracePt t="81256" x="6170613" y="1911350"/>
          <p14:tracePt t="81271" x="6161088" y="1911350"/>
          <p14:tracePt t="81299" x="6153150" y="1911350"/>
          <p14:tracePt t="81307" x="6143625" y="1911350"/>
          <p14:tracePt t="81330" x="6134100" y="1911350"/>
          <p14:tracePt t="81339" x="6126163" y="1911350"/>
          <p14:tracePt t="81357" x="6116638" y="1911350"/>
          <p14:tracePt t="81371" x="6099175" y="1911350"/>
          <p14:tracePt t="81389" x="6081713" y="1911350"/>
          <p14:tracePt t="81404" x="6062663" y="1911350"/>
          <p14:tracePt t="81421" x="6054725" y="1911350"/>
          <p14:tracePt t="81437" x="6027738" y="1919288"/>
          <p14:tracePt t="81456" x="6010275" y="1919288"/>
          <p14:tracePt t="81474" x="5983288" y="1919288"/>
          <p14:tracePt t="81490" x="5965825" y="1919288"/>
          <p14:tracePt t="81505" x="5946775" y="1919288"/>
          <p14:tracePt t="81523" x="5938838" y="1919288"/>
          <p14:tracePt t="81537" x="5919788" y="1919288"/>
          <p14:tracePt t="81557" x="5911850" y="1919288"/>
          <p14:tracePt t="81571" x="5902325" y="1919288"/>
          <p14:tracePt t="81587" x="5894388" y="1928813"/>
          <p14:tracePt t="81631" x="5884863" y="1928813"/>
          <p14:tracePt t="84273" x="5894388" y="1928813"/>
          <p14:tracePt t="84406" x="5902325" y="1928813"/>
          <p14:tracePt t="84437" x="5911850" y="1928813"/>
          <p14:tracePt t="84460" x="5919788" y="1928813"/>
          <p14:tracePt t="84477" x="5929313" y="1928813"/>
          <p14:tracePt t="84483" x="5938838" y="1928813"/>
          <p14:tracePt t="84499" x="5956300" y="1938338"/>
          <p14:tracePt t="84514" x="5956300" y="1946275"/>
          <p14:tracePt t="84523" x="5965825" y="1955800"/>
          <p14:tracePt t="84538" x="5983288" y="1982788"/>
          <p14:tracePt t="84555" x="6000750" y="2009775"/>
          <p14:tracePt t="84573" x="6018213" y="2027238"/>
          <p14:tracePt t="84587" x="6018213" y="2044700"/>
          <p14:tracePt t="84587" x="6027738" y="2044700"/>
          <p14:tracePt t="84608" x="6027738" y="2054225"/>
          <p14:tracePt t="84622" x="6027738" y="2071688"/>
          <p14:tracePt t="84641" x="6027738" y="2081213"/>
          <p14:tracePt t="84654" x="6027738" y="2098675"/>
          <p14:tracePt t="84671" x="6027738" y="2108200"/>
          <p14:tracePt t="84687" x="6027738" y="2125663"/>
          <p14:tracePt t="84704" x="6027738" y="2152650"/>
          <p14:tracePt t="84723" x="6027738" y="2170113"/>
          <p14:tracePt t="84741" x="6027738" y="2187575"/>
          <p14:tracePt t="84755" x="6027738" y="2214563"/>
          <p14:tracePt t="84773" x="6027738" y="2232025"/>
          <p14:tracePt t="84789" x="6027738" y="2251075"/>
          <p14:tracePt t="84806" x="6027738" y="2268538"/>
          <p14:tracePt t="84806" x="6027738" y="2276475"/>
          <p14:tracePt t="84823" x="6027738" y="2286000"/>
          <p14:tracePt t="84840" x="6027738" y="2295525"/>
          <p14:tracePt t="84932" x="6027738" y="2303463"/>
          <p14:tracePt t="85578" x="6027738" y="2312988"/>
          <p14:tracePt t="85593" x="6037263" y="2312988"/>
          <p14:tracePt t="85608" x="6037263" y="2322513"/>
          <p14:tracePt t="85616" x="6045200" y="2322513"/>
          <p14:tracePt t="85624" x="6045200" y="2339975"/>
          <p14:tracePt t="85637" x="6054725" y="2347913"/>
          <p14:tracePt t="85656" x="6054725" y="2366963"/>
          <p14:tracePt t="85673" x="6062663" y="2374900"/>
          <p14:tracePt t="85688" x="6072188" y="2401888"/>
          <p14:tracePt t="85705" x="6081713" y="2428875"/>
          <p14:tracePt t="85705" x="6081713" y="2438400"/>
          <p14:tracePt t="85725" x="6099175" y="2455863"/>
          <p14:tracePt t="85737" x="6108700" y="2517775"/>
          <p14:tracePt t="85757" x="6116638" y="2536825"/>
          <p14:tracePt t="85773" x="6116638" y="2562225"/>
          <p14:tracePt t="85789" x="6116638" y="2589213"/>
          <p14:tracePt t="85806" x="6126163" y="2598738"/>
          <p14:tracePt t="85821" x="6126163" y="2608263"/>
          <p14:tracePt t="85837" x="6126163" y="2616200"/>
          <p14:tracePt t="85856" x="6126163" y="2625725"/>
          <p14:tracePt t="85878" x="6126163" y="2633663"/>
          <p14:tracePt t="85924" x="6126163" y="2643188"/>
          <p14:tracePt t="85987" x="6126163" y="2652713"/>
          <p14:tracePt t="87004" x="6126163" y="2660650"/>
          <p14:tracePt t="88261" x="6116638" y="2660650"/>
          <p14:tracePt t="88498" x="6108700" y="2660650"/>
          <p14:tracePt t="88514" x="6099175" y="2660650"/>
          <p14:tracePt t="88529" x="6089650" y="2660650"/>
          <p14:tracePt t="88539" x="6054725" y="2660650"/>
          <p14:tracePt t="88556" x="6010275" y="2652713"/>
          <p14:tracePt t="88571" x="5938838" y="2643188"/>
          <p14:tracePt t="88571" x="5902325" y="2633663"/>
          <p14:tracePt t="88592" x="5867400" y="2625725"/>
          <p14:tracePt t="88604" x="5776913" y="2608263"/>
          <p14:tracePt t="88604" x="5741988" y="2598738"/>
          <p14:tracePt t="88624" x="5643563" y="2581275"/>
          <p14:tracePt t="88639" x="5554663" y="2581275"/>
          <p14:tracePt t="88655" x="5394325" y="2571750"/>
          <p14:tracePt t="88672" x="5180013" y="2571750"/>
          <p14:tracePt t="88689" x="4911725" y="2571750"/>
          <p14:tracePt t="88704" x="4687888" y="2571750"/>
          <p14:tracePt t="88704" x="4589463" y="2571750"/>
          <p14:tracePt t="88723" x="4491038" y="2581275"/>
          <p14:tracePt t="88740" x="4438650" y="2581275"/>
          <p14:tracePt t="88755" x="4411663" y="2581275"/>
          <p14:tracePt t="88773" x="4402138" y="2581275"/>
          <p14:tracePt t="88787" x="4394200" y="2581275"/>
          <p14:tracePt t="89115" x="4367213" y="2571750"/>
          <p14:tracePt t="89122" x="4276725" y="2544763"/>
          <p14:tracePt t="89140" x="4133850" y="2517775"/>
          <p14:tracePt t="89156" x="3929063" y="2500313"/>
          <p14:tracePt t="89173" x="3741738" y="2473325"/>
          <p14:tracePt t="89188" x="3589338" y="2465388"/>
          <p14:tracePt t="89188" x="3536950" y="2455863"/>
          <p14:tracePt t="89208" x="3473450" y="2446338"/>
          <p14:tracePt t="89220" x="3375025" y="2438400"/>
          <p14:tracePt t="89220" x="3295650" y="2428875"/>
          <p14:tracePt t="89240" x="3179763" y="2419350"/>
          <p14:tracePt t="89256" x="3036888" y="2419350"/>
          <p14:tracePt t="89272" x="2911475" y="2419350"/>
          <p14:tracePt t="89288" x="2803525" y="2419350"/>
          <p14:tracePt t="89305" x="2741613" y="2419350"/>
          <p14:tracePt t="89321" x="2687638" y="2419350"/>
          <p14:tracePt t="89321" x="2670175" y="2419350"/>
          <p14:tracePt t="89341" x="2643188" y="2419350"/>
          <p14:tracePt t="89355" x="2616200" y="2419350"/>
          <p14:tracePt t="89372" x="2589213" y="2419350"/>
          <p14:tracePt t="89388" x="2571750" y="2419350"/>
          <p14:tracePt t="89406" x="2554288" y="2419350"/>
          <p14:tracePt t="89424" x="2544763" y="2419350"/>
          <p14:tracePt t="89437" x="2536825" y="2419350"/>
          <p14:tracePt t="89454" x="2544763" y="2419350"/>
          <p14:tracePt t="89770" x="2554288" y="2419350"/>
          <p14:tracePt t="89793" x="2562225" y="2419350"/>
          <p14:tracePt t="89801" x="2571750" y="2419350"/>
          <p14:tracePt t="89817" x="2581275" y="2419350"/>
          <p14:tracePt t="89823" x="2589213" y="2419350"/>
          <p14:tracePt t="89837" x="2616200" y="2419350"/>
          <p14:tracePt t="89857" x="2660650" y="2419350"/>
          <p14:tracePt t="89872" x="2714625" y="2419350"/>
          <p14:tracePt t="89890" x="2803525" y="2428875"/>
          <p14:tracePt t="89905" x="2919413" y="2446338"/>
          <p14:tracePt t="89905" x="2973388" y="2455863"/>
          <p14:tracePt t="89924" x="3027363" y="2465388"/>
          <p14:tracePt t="89939" x="3251200" y="2490788"/>
          <p14:tracePt t="89957" x="3394075" y="2509838"/>
          <p14:tracePt t="89974" x="3527425" y="2527300"/>
          <p14:tracePt t="89987" x="3679825" y="2544763"/>
          <p14:tracePt t="90002" x="3813175" y="2571750"/>
          <p14:tracePt t="90020" x="3965575" y="2589213"/>
          <p14:tracePt t="90035" x="4133850" y="2616200"/>
          <p14:tracePt t="90053" x="4295775" y="2633663"/>
          <p14:tracePt t="90068" x="4537075" y="2652713"/>
          <p14:tracePt t="90087" x="4679950" y="2670175"/>
          <p14:tracePt t="90102" x="4840288" y="2697163"/>
          <p14:tracePt t="90120" x="4973638" y="2714625"/>
          <p14:tracePt t="90135" x="5062538" y="2714625"/>
          <p14:tracePt t="90135" x="5089525" y="2724150"/>
          <p14:tracePt t="90157" x="5116513" y="2724150"/>
          <p14:tracePt t="90173" x="5133975" y="2724150"/>
          <p14:tracePt t="90417" x="5160963" y="2724150"/>
          <p14:tracePt t="90424" x="5205413" y="2724150"/>
          <p14:tracePt t="90424" x="5286375" y="2724150"/>
          <p14:tracePt t="90441" x="5438775" y="2724150"/>
          <p14:tracePt t="90453" x="6072188" y="2724150"/>
          <p14:tracePt t="90475" x="6438900" y="2724150"/>
          <p14:tracePt t="90489" x="6786563" y="2751138"/>
          <p14:tracePt t="90506" x="7072313" y="2768600"/>
          <p14:tracePt t="90521" x="7313613" y="2786063"/>
          <p14:tracePt t="90539" x="7562850" y="2822575"/>
          <p14:tracePt t="90554" x="7894638" y="2874963"/>
          <p14:tracePt t="90573" x="8027988" y="2901950"/>
          <p14:tracePt t="90589" x="8153400" y="2928938"/>
          <p14:tracePt t="90605" x="8251825" y="2946400"/>
          <p14:tracePt t="90621" x="8367713" y="2973388"/>
          <p14:tracePt t="90638" x="8466138" y="3000375"/>
          <p14:tracePt t="90654" x="8545513" y="3017838"/>
          <p14:tracePt t="90654" x="8562975" y="3027363"/>
          <p14:tracePt t="90674" x="8609013" y="3027363"/>
          <p14:tracePt t="90688" x="8653463" y="3044825"/>
          <p14:tracePt t="90705" x="8661400" y="3044825"/>
          <p14:tracePt t="90720" x="8688388" y="3054350"/>
          <p14:tracePt t="90738" x="8724900" y="3062288"/>
          <p14:tracePt t="90754" x="8769350" y="3062288"/>
          <p14:tracePt t="90754" x="8786813" y="3071813"/>
          <p14:tracePt t="90773" x="8831263" y="3071813"/>
          <p14:tracePt t="90788" x="8867775" y="3071813"/>
          <p14:tracePt t="90805" x="8894763" y="3071813"/>
          <p14:tracePt t="90821" x="8902700" y="3081338"/>
          <p14:tracePt t="90837" x="8912225" y="3081338"/>
          <p14:tracePt t="90854" x="8894763" y="3081338"/>
          <p14:tracePt t="91026" x="8885238" y="3081338"/>
          <p14:tracePt t="91041" x="8875713" y="3081338"/>
          <p14:tracePt t="91048" x="8867775" y="3081338"/>
          <p14:tracePt t="91057" x="8867775" y="3071813"/>
          <p14:tracePt t="91070" x="8858250" y="3071813"/>
          <p14:tracePt t="91087" x="8840788" y="3071813"/>
          <p14:tracePt t="91125" x="8831263" y="3071813"/>
          <p14:tracePt t="91141" x="8823325" y="3071813"/>
          <p14:tracePt t="91150" x="8813800" y="3071813"/>
          <p14:tracePt t="91156" x="8804275" y="3071813"/>
          <p14:tracePt t="91170" x="8759825" y="3062288"/>
          <p14:tracePt t="91190" x="8724900" y="3054350"/>
          <p14:tracePt t="91205" x="8688388" y="3044825"/>
          <p14:tracePt t="91222" x="8653463" y="3044825"/>
          <p14:tracePt t="91237" x="8609013" y="3044825"/>
          <p14:tracePt t="91255" x="8562975" y="3036888"/>
          <p14:tracePt t="91272" x="8537575" y="3027363"/>
          <p14:tracePt t="91272" x="8518525" y="3027363"/>
          <p14:tracePt t="91290" x="8501063" y="3027363"/>
          <p14:tracePt t="91305" x="8483600" y="3027363"/>
          <p14:tracePt t="91323" x="8474075" y="3027363"/>
          <p14:tracePt t="91336" x="8456613" y="3027363"/>
          <p14:tracePt t="91355" x="8439150" y="3017838"/>
          <p14:tracePt t="91371" x="8429625" y="3009900"/>
          <p14:tracePt t="91387" x="8402638" y="3009900"/>
          <p14:tracePt t="91405" x="8394700" y="3000375"/>
          <p14:tracePt t="91421" x="8385175" y="3000375"/>
          <p14:tracePt t="91436" x="8375650" y="3000375"/>
          <p14:tracePt t="91455" x="8367713" y="2990850"/>
          <p14:tracePt t="91474" x="8358188" y="2982913"/>
          <p14:tracePt t="91490" x="8348663" y="2982913"/>
          <p14:tracePt t="91504" x="8340725" y="2973388"/>
          <p14:tracePt t="91521" x="8331200" y="2973388"/>
          <p14:tracePt t="91543" x="8323263" y="2965450"/>
          <p14:tracePt t="91565" x="8313738" y="2965450"/>
          <p14:tracePt t="91574" x="8304213" y="2965450"/>
          <p14:tracePt t="91596" x="8296275" y="2965450"/>
          <p14:tracePt t="91607" x="8286750" y="2955925"/>
          <p14:tracePt t="91622" x="8277225" y="2946400"/>
          <p14:tracePt t="91638" x="8269288" y="2946400"/>
          <p14:tracePt t="91652" x="8251825" y="2938463"/>
          <p14:tracePt t="91669" x="8242300" y="2938463"/>
          <p14:tracePt t="96957" x="8232775" y="2938463"/>
          <p14:tracePt t="103176" x="8224838" y="2938463"/>
          <p14:tracePt t="103626" x="8224838" y="2928938"/>
          <p14:tracePt t="104226" x="8215313" y="2928938"/>
          <p14:tracePt t="104611" x="8180388" y="2919413"/>
          <p14:tracePt t="104619" x="8010525" y="2911475"/>
          <p14:tracePt t="104637" x="7491413" y="2911475"/>
          <p14:tracePt t="104653" x="6911975" y="2911475"/>
          <p14:tracePt t="104670" x="6402388" y="2911475"/>
          <p14:tracePt t="104685" x="6081713" y="2911475"/>
          <p14:tracePt t="104685" x="5965825" y="2911475"/>
          <p14:tracePt t="104705" x="5857875" y="2901950"/>
          <p14:tracePt t="104717" x="5510213" y="2867025"/>
          <p14:tracePt t="104737" x="5205413" y="2840038"/>
          <p14:tracePt t="104752" x="4830763" y="2822575"/>
          <p14:tracePt t="104770" x="4322763" y="2822575"/>
          <p14:tracePt t="104785" x="3973513" y="2822575"/>
          <p14:tracePt t="104802" x="3768725" y="2822575"/>
          <p14:tracePt t="104818" x="3633788" y="2813050"/>
          <p14:tracePt t="104818" x="3598863" y="2813050"/>
          <p14:tracePt t="104837" x="3544888" y="2803525"/>
          <p14:tracePt t="104852" x="3482975" y="2786063"/>
          <p14:tracePt t="104869" x="3419475" y="2776538"/>
          <p14:tracePt t="104885" x="3375025" y="2776538"/>
          <p14:tracePt t="104903" x="3322638" y="2759075"/>
          <p14:tracePt t="104918" x="3276600" y="2751138"/>
          <p14:tracePt t="104937" x="3259138" y="2741613"/>
          <p14:tracePt t="104952" x="3251200" y="2732088"/>
          <p14:tracePt t="104969" x="3241675" y="2732088"/>
          <p14:tracePt t="105019" x="3224213" y="2724150"/>
          <p14:tracePt t="105035" x="3205163" y="2724150"/>
          <p14:tracePt t="105042" x="3197225" y="2724150"/>
          <p14:tracePt t="105051" x="3160713" y="2705100"/>
          <p14:tracePt t="105067" x="3133725" y="2697163"/>
          <p14:tracePt t="105085" x="3116263" y="2687638"/>
          <p14:tracePt t="105102" x="3108325" y="2679700"/>
          <p14:tracePt t="105117" x="3108325" y="2670175"/>
          <p14:tracePt t="105133" x="3098800" y="2670175"/>
          <p14:tracePt t="105151" x="3098800" y="2660650"/>
          <p14:tracePt t="105168" x="3098800" y="2652713"/>
          <p14:tracePt t="105197" x="3098800" y="2643188"/>
          <p14:tracePt t="105228" x="3098800" y="2633663"/>
          <p14:tracePt t="105250" x="3098800" y="2625725"/>
          <p14:tracePt t="105297" x="3098800" y="2616200"/>
          <p14:tracePt t="105366" x="3089275" y="2608263"/>
          <p14:tracePt t="105405" x="3081338" y="2598738"/>
          <p14:tracePt t="105420" x="3071813" y="2589213"/>
          <p14:tracePt t="105436" x="3062288" y="2589213"/>
          <p14:tracePt t="105451" x="3062288" y="2581275"/>
          <p14:tracePt t="105458" x="3054350" y="2581275"/>
          <p14:tracePt t="105482" x="3054350" y="2571750"/>
          <p14:tracePt t="105490" x="3054350" y="2562225"/>
          <p14:tracePt t="105513" x="3044825" y="2562225"/>
          <p14:tracePt t="105520" x="3036888" y="2562225"/>
          <p14:tracePt t="109234" x="3044825" y="2562225"/>
          <p14:tracePt t="109511" x="3054350" y="2562225"/>
          <p14:tracePt t="109580" x="3062288" y="2562225"/>
          <p14:tracePt t="109634" x="3062288" y="2571750"/>
          <p14:tracePt t="109983" x="3071813" y="2571750"/>
          <p14:tracePt t="110004" x="3081338" y="2571750"/>
          <p14:tracePt t="110035" x="3081338" y="2581275"/>
          <p14:tracePt t="110058" x="3089275" y="2581275"/>
          <p14:tracePt t="110067" x="3098800" y="2581275"/>
          <p14:tracePt t="110088" x="3108325" y="2589213"/>
          <p14:tracePt t="110112" x="3116263" y="2589213"/>
          <p14:tracePt t="110119" x="3125788" y="2589213"/>
          <p14:tracePt t="110142" x="3133725" y="2598738"/>
          <p14:tracePt t="110151" x="3152775" y="2608263"/>
          <p14:tracePt t="110167" x="3170238" y="2625725"/>
          <p14:tracePt t="110184" x="3197225" y="2633663"/>
          <p14:tracePt t="110200" x="3224213" y="2660650"/>
          <p14:tracePt t="110216" x="3259138" y="2679700"/>
          <p14:tracePt t="110233" x="3268663" y="2687638"/>
          <p14:tracePt t="110233" x="3286125" y="2697163"/>
          <p14:tracePt t="110251" x="3303588" y="2714625"/>
          <p14:tracePt t="110268" x="3322638" y="2724150"/>
          <p14:tracePt t="110283" x="3348038" y="2741613"/>
          <p14:tracePt t="110299" x="3367088" y="2759075"/>
          <p14:tracePt t="110316" x="3402013" y="2776538"/>
          <p14:tracePt t="110332" x="3438525" y="2803525"/>
          <p14:tracePt t="110332" x="3465513" y="2822575"/>
          <p14:tracePt t="110351" x="3482975" y="2840038"/>
          <p14:tracePt t="110365" x="3544888" y="2874963"/>
          <p14:tracePt t="110384" x="3581400" y="2911475"/>
          <p14:tracePt t="110400" x="3625850" y="2938463"/>
          <p14:tracePt t="110415" x="3679825" y="2973388"/>
          <p14:tracePt t="110415" x="3714750" y="2990850"/>
          <p14:tracePt t="110436" x="3751263" y="3000375"/>
          <p14:tracePt t="110448" x="3840163" y="3036888"/>
          <p14:tracePt t="110448" x="3884613" y="3054350"/>
          <p14:tracePt t="110468" x="3965575" y="3071813"/>
          <p14:tracePt t="110483" x="4044950" y="3089275"/>
          <p14:tracePt t="110502" x="4179888" y="3116263"/>
          <p14:tracePt t="110517" x="4348163" y="3143250"/>
          <p14:tracePt t="110534" x="4518025" y="3187700"/>
          <p14:tracePt t="110548" x="4714875" y="3224213"/>
          <p14:tracePt t="110565" x="4946650" y="3286125"/>
          <p14:tracePt t="110583" x="5054600" y="3313113"/>
          <p14:tracePt t="110600" x="5143500" y="3330575"/>
          <p14:tracePt t="110615" x="5160963" y="3330575"/>
          <p14:tracePt t="110635" x="5170488" y="3330575"/>
          <p14:tracePt t="110936" x="5180013" y="3330575"/>
          <p14:tracePt t="110944" x="5197475" y="3330575"/>
          <p14:tracePt t="110954" x="5286375" y="3330575"/>
          <p14:tracePt t="110969" x="5465763" y="3330575"/>
          <p14:tracePt t="110987" x="5732463" y="3313113"/>
          <p14:tracePt t="111001" x="6000750" y="3276600"/>
          <p14:tracePt t="111019" x="6286500" y="3259138"/>
          <p14:tracePt t="111034" x="6518275" y="3241675"/>
          <p14:tracePt t="111034" x="6643688" y="3214688"/>
          <p14:tracePt t="111054" x="6751638" y="3205163"/>
          <p14:tracePt t="111065" x="7108825" y="3179763"/>
          <p14:tracePt t="111086" x="7313613" y="3179763"/>
          <p14:tracePt t="111101" x="7562850" y="3187700"/>
          <p14:tracePt t="111119" x="7786688" y="3224213"/>
          <p14:tracePt t="111133" x="7947025" y="3241675"/>
          <p14:tracePt t="111133" x="8037513" y="3259138"/>
          <p14:tracePt t="111153" x="8108950" y="3268663"/>
          <p14:tracePt t="111165" x="8296275" y="3286125"/>
          <p14:tracePt t="111185" x="8358188" y="3286125"/>
          <p14:tracePt t="111201" x="8412163" y="3295650"/>
          <p14:tracePt t="111219" x="8439150" y="3295650"/>
          <p14:tracePt t="111233" x="8466138" y="3295650"/>
          <p14:tracePt t="111251" x="8483600" y="3295650"/>
          <p14:tracePt t="111267" x="8501063" y="3295650"/>
          <p14:tracePt t="111285" x="8510588" y="3295650"/>
          <p14:tracePt t="111301" x="8518525" y="3295650"/>
          <p14:tracePt t="111317" x="8528050" y="3295650"/>
          <p14:tracePt t="111337" x="8537575" y="3295650"/>
          <p14:tracePt t="111368" x="8545513" y="3295650"/>
          <p14:tracePt t="111406" x="8555038" y="3295650"/>
          <p14:tracePt t="111460" x="8555038" y="3303588"/>
          <p14:tracePt t="112115" x="8555038" y="3313113"/>
          <p14:tracePt t="117280" x="0" y="0"/>
        </p14:tracePtLst>
      </p14:laserTrace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 والحرف الزائد في القرآن زائدة من حيث الإعراب وإنما من حيث المعنى فليس بزائد. </a:t>
            </a:r>
            <a:endParaRPr lang="ar-IQ" sz="2800" dirty="0" smtClean="0">
              <a:latin typeface="Simplified Arabic" pitchFamily="18" charset="-78"/>
              <a:cs typeface="Simplified Arabic" pitchFamily="18" charset="-78"/>
            </a:endParaRPr>
          </a:p>
          <a:p>
            <a:pPr marL="0" indent="0" algn="just">
              <a:lnSpc>
                <a:spcPct val="110000"/>
              </a:lnSpc>
              <a:spcAft>
                <a:spcPts val="1000"/>
              </a:spcAft>
              <a:buNone/>
            </a:pPr>
            <a:r>
              <a:rPr lang="ar-IQ" sz="2800" dirty="0">
                <a:solidFill>
                  <a:srgbClr val="000000"/>
                </a:solidFill>
                <a:ea typeface="Calibri"/>
                <a:cs typeface="Simplified Arabic"/>
              </a:rPr>
              <a:t> </a:t>
            </a:r>
            <a:r>
              <a:rPr lang="ar-IQ" sz="2800" dirty="0" smtClean="0">
                <a:solidFill>
                  <a:srgbClr val="000000"/>
                </a:solidFill>
                <a:ea typeface="Calibri"/>
                <a:cs typeface="Simplified Arabic"/>
              </a:rPr>
              <a:t>10 </a:t>
            </a:r>
            <a:r>
              <a:rPr lang="ar-IQ" sz="2800" dirty="0">
                <a:solidFill>
                  <a:srgbClr val="000000"/>
                </a:solidFill>
                <a:ea typeface="Calibri"/>
                <a:cs typeface="Simplified Arabic"/>
              </a:rPr>
              <a:t>- «حروف التنبيه»: ومما يزاد أيضاً حروف التنبيه، ومنها «ألا وأما» بفتح الهمزة والتخفيف. و «ألا» قد تزاد للتنبيه، وعندئذ تدلُّ على تحقق ما بعدها، ومن هنا تأتي دلالتها على معنى التأكيد، وذلك نحو قوله تعالى: </a:t>
            </a:r>
            <a:r>
              <a:rPr lang="ar-SA" sz="2800" dirty="0">
                <a:solidFill>
                  <a:srgbClr val="000000"/>
                </a:solidFill>
                <a:ea typeface="Calibri"/>
                <a:cs typeface="QCF_BSML"/>
              </a:rPr>
              <a:t>ﭽ </a:t>
            </a:r>
            <a:r>
              <a:rPr lang="ar-SA" sz="2800" dirty="0">
                <a:solidFill>
                  <a:srgbClr val="000000"/>
                </a:solidFill>
                <a:ea typeface="Calibri"/>
                <a:cs typeface="QCF_P216"/>
              </a:rPr>
              <a:t>ﭑ  ﭒ  ﭓ  ﭔ  ﭕ  ﭖ  ﭗ  ﭘ  ﭙ  ﭚ   ﭛ  ﭜ  ﭝ  ﭞ  ﭟ  ﭠ  </a:t>
            </a:r>
            <a:r>
              <a:rPr lang="ar-SA" sz="2800" dirty="0">
                <a:solidFill>
                  <a:srgbClr val="000000"/>
                </a:solidFill>
                <a:ea typeface="Calibri"/>
                <a:cs typeface="QCF_BSML"/>
              </a:rPr>
              <a:t>ﭼ</a:t>
            </a:r>
            <a:r>
              <a:rPr lang="ar-SA" sz="2800" dirty="0">
                <a:solidFill>
                  <a:srgbClr val="000000"/>
                </a:solidFill>
                <a:ea typeface="Calibri"/>
                <a:cs typeface="Simplified Arabic"/>
              </a:rPr>
              <a:t>{يونس: 62-63}، وقوله تعالى: </a:t>
            </a:r>
            <a:r>
              <a:rPr lang="ar-SA" sz="2800" dirty="0">
                <a:solidFill>
                  <a:srgbClr val="000000"/>
                </a:solidFill>
                <a:ea typeface="Calibri"/>
                <a:cs typeface="QCF_BSML"/>
              </a:rPr>
              <a:t>ﭽ </a:t>
            </a:r>
            <a:r>
              <a:rPr lang="ar-SA" sz="2800" dirty="0">
                <a:solidFill>
                  <a:srgbClr val="000000"/>
                </a:solidFill>
                <a:ea typeface="Calibri"/>
                <a:cs typeface="QCF_P003"/>
              </a:rPr>
              <a:t>ﯓ   ﯔ  ﯕ  ﯖ  ﯗ  ﯘ    ﯙ  </a:t>
            </a:r>
            <a:r>
              <a:rPr lang="ar-SA" sz="2800" dirty="0">
                <a:solidFill>
                  <a:srgbClr val="000000"/>
                </a:solidFill>
                <a:ea typeface="Calibri"/>
                <a:cs typeface="QCF_BSML"/>
              </a:rPr>
              <a:t>ﭼ</a:t>
            </a:r>
            <a:r>
              <a:rPr lang="ar-SA" sz="2800" dirty="0">
                <a:solidFill>
                  <a:srgbClr val="000000"/>
                </a:solidFill>
                <a:ea typeface="Calibri"/>
                <a:cs typeface="Simplified Arabic"/>
              </a:rPr>
              <a:t>{البقرة: 13}. </a:t>
            </a:r>
            <a:r>
              <a:rPr lang="ar-SA" sz="1400" dirty="0">
                <a:solidFill>
                  <a:srgbClr val="000000"/>
                </a:solidFill>
                <a:ea typeface="Calibri"/>
              </a:rPr>
              <a:t> </a:t>
            </a:r>
            <a:endParaRPr lang="en-US" sz="2000" dirty="0">
              <a:ea typeface="Calibri"/>
              <a:cs typeface="Arial"/>
            </a:endParaRPr>
          </a:p>
          <a:p>
            <a:pPr algn="just">
              <a:lnSpc>
                <a:spcPct val="110000"/>
              </a:lnSpc>
              <a:buNone/>
            </a:pPr>
            <a:r>
              <a:rPr lang="ar-SA" sz="2800" dirty="0">
                <a:latin typeface="Simplified Arabic" pitchFamily="18" charset="-78"/>
                <a:cs typeface="Simplified Arabic" pitchFamily="18" charset="-78"/>
              </a:rPr>
              <a:t>و «أما» حرف استفتاح وهي بمنزلة «ألا» في دلالتها على تحقق ما بعدها تأكيداً، ويكثر مجيئها قبل القسم، لتنبيه المخاطب على استماع القسم وتحقيق المقسم عليه، نحو قوله أبي صخر الهذلي:</a:t>
            </a: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960543976"/>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fontScale="92500" lnSpcReduction="10000"/>
          </a:bodyPr>
          <a:lstStyle/>
          <a:p>
            <a:pPr algn="just">
              <a:lnSpc>
                <a:spcPct val="110000"/>
              </a:lnSpc>
              <a:buNone/>
            </a:pPr>
            <a:r>
              <a:rPr lang="ar-SA" sz="2800" dirty="0">
                <a:latin typeface="Simplified Arabic" pitchFamily="18" charset="-78"/>
                <a:cs typeface="Simplified Arabic" pitchFamily="18" charset="-78"/>
              </a:rPr>
              <a:t>أما والذي أبكى وأضحكَ والذي … أماتَ وأحيا والذي أمره الأمر</a:t>
            </a:r>
          </a:p>
          <a:p>
            <a:pPr algn="just">
              <a:lnSpc>
                <a:spcPct val="110000"/>
              </a:lnSpc>
              <a:buNone/>
            </a:pPr>
            <a:r>
              <a:rPr lang="ar-SA" sz="2800" dirty="0">
                <a:latin typeface="Simplified Arabic" pitchFamily="18" charset="-78"/>
                <a:cs typeface="Simplified Arabic" pitchFamily="18" charset="-78"/>
              </a:rPr>
              <a:t>لقد تركتني أحسد الوحش أن أرى … أليفين منها لا يروعهما النفر</a:t>
            </a:r>
            <a:r>
              <a:rPr lang="ar-SA" sz="1800" dirty="0">
                <a:latin typeface="Simplified Arabic" pitchFamily="18" charset="-78"/>
                <a:cs typeface="Simplified Arabic" pitchFamily="18" charset="-78"/>
              </a:rPr>
              <a:t>( </a:t>
            </a:r>
            <a:r>
              <a:rPr lang="ar-IQ" sz="1800" dirty="0" smtClean="0">
                <a:latin typeface="Simplified Arabic" pitchFamily="18" charset="-78"/>
                <a:cs typeface="Simplified Arabic" pitchFamily="18" charset="-78"/>
              </a:rPr>
              <a:t>1</a:t>
            </a:r>
            <a:r>
              <a:rPr lang="ar-SA" sz="1800" dirty="0" smtClean="0">
                <a:latin typeface="Simplified Arabic" pitchFamily="18" charset="-78"/>
                <a:cs typeface="Simplified Arabic" pitchFamily="18" charset="-78"/>
              </a:rPr>
              <a:t>)</a:t>
            </a:r>
            <a:r>
              <a:rPr lang="ar-SA" sz="2800" dirty="0" smtClean="0">
                <a:latin typeface="Simplified Arabic" pitchFamily="18" charset="-78"/>
                <a:cs typeface="Simplified Arabic" pitchFamily="18" charset="-78"/>
              </a:rPr>
              <a:t> </a:t>
            </a:r>
            <a:endParaRPr lang="ar-SA" sz="2800" dirty="0">
              <a:latin typeface="Simplified Arabic" pitchFamily="18" charset="-78"/>
              <a:cs typeface="Simplified Arabic" pitchFamily="18" charset="-78"/>
            </a:endParaRPr>
          </a:p>
          <a:p>
            <a:pPr marL="0" indent="0" algn="just">
              <a:lnSpc>
                <a:spcPct val="110000"/>
              </a:lnSpc>
              <a:spcAft>
                <a:spcPts val="1000"/>
              </a:spcAft>
              <a:buNone/>
            </a:pPr>
            <a:r>
              <a:rPr lang="ar-IQ" sz="2800" dirty="0">
                <a:solidFill>
                  <a:srgbClr val="000000"/>
                </a:solidFill>
                <a:ea typeface="Calibri"/>
                <a:cs typeface="Simplified Arabic"/>
              </a:rPr>
              <a:t> </a:t>
            </a:r>
            <a:r>
              <a:rPr lang="ar-IQ" sz="2800" dirty="0" smtClean="0">
                <a:solidFill>
                  <a:srgbClr val="000000"/>
                </a:solidFill>
                <a:ea typeface="Calibri"/>
                <a:cs typeface="Simplified Arabic"/>
              </a:rPr>
              <a:t>11 </a:t>
            </a:r>
            <a:r>
              <a:rPr lang="ar-IQ" sz="2800" dirty="0">
                <a:solidFill>
                  <a:srgbClr val="000000"/>
                </a:solidFill>
                <a:ea typeface="Calibri"/>
                <a:cs typeface="Simplified Arabic"/>
              </a:rPr>
              <a:t>- «التكرير»: نحو قوله تعالى: </a:t>
            </a:r>
            <a:r>
              <a:rPr lang="ar-SA" sz="2800" dirty="0">
                <a:solidFill>
                  <a:srgbClr val="000000"/>
                </a:solidFill>
                <a:ea typeface="Calibri"/>
                <a:cs typeface="QCF_BSML"/>
              </a:rPr>
              <a:t>ﭽ </a:t>
            </a:r>
            <a:r>
              <a:rPr lang="ar-SA" sz="2800" dirty="0">
                <a:solidFill>
                  <a:srgbClr val="000000"/>
                </a:solidFill>
                <a:ea typeface="Calibri"/>
                <a:cs typeface="QCF_P582"/>
              </a:rPr>
              <a:t>ﭯ  ﭰ  ﭱ   ﭲ  ﭳ  ﭴ  ﭵ    ﭶ  ﭷ  ﭸ      ﭹ  ﭺ  </a:t>
            </a:r>
            <a:r>
              <a:rPr lang="ar-SA" sz="2800" dirty="0">
                <a:solidFill>
                  <a:srgbClr val="000000"/>
                </a:solidFill>
                <a:ea typeface="Calibri"/>
                <a:cs typeface="QCF_BSML"/>
              </a:rPr>
              <a:t>ﭼ</a:t>
            </a:r>
            <a:r>
              <a:rPr lang="ar-SA" sz="2800" dirty="0">
                <a:solidFill>
                  <a:srgbClr val="000000"/>
                </a:solidFill>
                <a:ea typeface="Calibri"/>
                <a:cs typeface="Simplified Arabic"/>
              </a:rPr>
              <a:t>{النبأ: 9-11}، فكرر الله تعالى كلمة (جعلنا) للتأكيد.  </a:t>
            </a:r>
            <a:r>
              <a:rPr lang="ar-SA" sz="2800" dirty="0">
                <a:solidFill>
                  <a:srgbClr val="000000"/>
                </a:solidFill>
                <a:ea typeface="Calibri"/>
              </a:rPr>
              <a:t> </a:t>
            </a:r>
            <a:endParaRPr lang="en-US" sz="2000" dirty="0">
              <a:ea typeface="Calibri"/>
              <a:cs typeface="Arial"/>
            </a:endParaRPr>
          </a:p>
          <a:p>
            <a:pPr algn="just">
              <a:lnSpc>
                <a:spcPct val="110000"/>
              </a:lnSpc>
              <a:buNone/>
            </a:pPr>
            <a:r>
              <a:rPr lang="ar-SA" sz="2800" dirty="0">
                <a:latin typeface="Simplified Arabic" pitchFamily="18" charset="-78"/>
                <a:cs typeface="Simplified Arabic" pitchFamily="18" charset="-78"/>
              </a:rPr>
              <a:t>المطلب الثالث: أقسام الخبر باعتبار حال المخاطب </a:t>
            </a:r>
          </a:p>
          <a:p>
            <a:pPr algn="just">
              <a:lnSpc>
                <a:spcPct val="110000"/>
              </a:lnSpc>
              <a:buNone/>
            </a:pPr>
            <a:r>
              <a:rPr lang="ar-SA" sz="2800" dirty="0">
                <a:latin typeface="Simplified Arabic" pitchFamily="18" charset="-78"/>
                <a:cs typeface="Simplified Arabic" pitchFamily="18" charset="-78"/>
              </a:rPr>
              <a:t>أقسام الخبر باعتبار حال المخاطب ينقسم إلى ثلاثة أنواع:</a:t>
            </a:r>
          </a:p>
          <a:p>
            <a:pPr algn="just">
              <a:lnSpc>
                <a:spcPct val="110000"/>
              </a:lnSpc>
              <a:buNone/>
            </a:pPr>
            <a:r>
              <a:rPr lang="ar-SA" sz="2800" b="1" dirty="0">
                <a:latin typeface="Simplified Arabic" pitchFamily="18" charset="-78"/>
                <a:cs typeface="Simplified Arabic" pitchFamily="18" charset="-78"/>
              </a:rPr>
              <a:t>الأول: </a:t>
            </a:r>
            <a:r>
              <a:rPr lang="ar-SA" sz="2800" dirty="0">
                <a:latin typeface="Simplified Arabic" pitchFamily="18" charset="-78"/>
                <a:cs typeface="Simplified Arabic" pitchFamily="18" charset="-78"/>
              </a:rPr>
              <a:t>الابتدائي: وهو ما يلقى إلى خالي الذهن من الحكم بأحد طرفي الخبر على الآخر، ومن التردد فيه، وهذا الضرب لا يحتاج إلى تأكيد؛ لأنه - كما علمت - يلقى إلى خالي الذهن، إذ يصادف ذهناً خالياً فيتمكن منه عند وصوله إليه، وذلك كقولك: نجح محمد، ومحمد ناجح، </a:t>
            </a:r>
            <a:r>
              <a:rPr lang="ar-IQ" sz="2800" dirty="0">
                <a:solidFill>
                  <a:srgbClr val="000000"/>
                </a:solidFill>
                <a:ea typeface="Calibri"/>
                <a:cs typeface="Simplified Arabic"/>
              </a:rPr>
              <a:t>وكقوله تعالى: </a:t>
            </a:r>
            <a:r>
              <a:rPr lang="ar-SA" sz="2800" dirty="0">
                <a:solidFill>
                  <a:srgbClr val="000000"/>
                </a:solidFill>
                <a:ea typeface="Calibri"/>
                <a:cs typeface="QCF_BSML"/>
              </a:rPr>
              <a:t>ﭽ </a:t>
            </a:r>
            <a:r>
              <a:rPr lang="ar-SA" sz="2800" dirty="0">
                <a:solidFill>
                  <a:srgbClr val="000000"/>
                </a:solidFill>
                <a:ea typeface="Calibri"/>
                <a:cs typeface="QCF_P299"/>
              </a:rPr>
              <a:t>ﭑ  ﭒ  ﭓ  ﭔ  </a:t>
            </a:r>
            <a:r>
              <a:rPr lang="ar-SA" sz="2800" dirty="0" err="1">
                <a:solidFill>
                  <a:srgbClr val="000000"/>
                </a:solidFill>
                <a:ea typeface="Calibri"/>
                <a:cs typeface="QCF_P299"/>
              </a:rPr>
              <a:t>ﭕ</a:t>
            </a:r>
            <a:r>
              <a:rPr lang="ar-SA" sz="2800" dirty="0" err="1">
                <a:solidFill>
                  <a:srgbClr val="0000A5"/>
                </a:solidFill>
                <a:ea typeface="Calibri"/>
                <a:cs typeface="QCF_P299"/>
              </a:rPr>
              <a:t>ﭖ</a:t>
            </a:r>
            <a:r>
              <a:rPr lang="ar-SA" sz="2800" dirty="0">
                <a:solidFill>
                  <a:srgbClr val="000000"/>
                </a:solidFill>
                <a:ea typeface="Calibri"/>
                <a:cs typeface="QCF_P299"/>
              </a:rPr>
              <a:t>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{الكهف: 46}. </a:t>
            </a:r>
            <a:endParaRPr lang="ar-SA" sz="2800" dirty="0" smtClean="0">
              <a:solidFill>
                <a:srgbClr val="000000"/>
              </a:solidFill>
              <a:ea typeface="Calibri"/>
              <a:cs typeface="Simplified Arabic"/>
            </a:endParaRPr>
          </a:p>
          <a:p>
            <a:pPr algn="just">
              <a:lnSpc>
                <a:spcPct val="110000"/>
              </a:lnSpc>
              <a:buNone/>
            </a:pPr>
            <a:endParaRPr lang="ar-SA" sz="2800" dirty="0" smtClean="0">
              <a:solidFill>
                <a:srgbClr val="000000"/>
              </a:solidFill>
              <a:ea typeface="Calibri"/>
              <a:cs typeface="Simplified Arabic"/>
            </a:endParaRPr>
          </a:p>
          <a:p>
            <a:pPr algn="just">
              <a:lnSpc>
                <a:spcPct val="110000"/>
              </a:lnSpc>
              <a:buNone/>
            </a:pPr>
            <a:r>
              <a:rPr lang="ar-SA" sz="1800" dirty="0">
                <a:solidFill>
                  <a:srgbClr val="000000"/>
                </a:solidFill>
                <a:latin typeface="Simplified Arabic" pitchFamily="18" charset="-78"/>
                <a:cs typeface="Simplified Arabic"/>
              </a:rPr>
              <a:t>(1) لا يروعهما النفر: لا يفزعهما التفرق أو الفراق.</a:t>
            </a:r>
            <a:endParaRPr lang="ar-SA" sz="1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2418489212"/>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lnSpcReduction="10000"/>
          </a:bodyPr>
          <a:lstStyle/>
          <a:p>
            <a:pPr algn="just">
              <a:lnSpc>
                <a:spcPct val="110000"/>
              </a:lnSpc>
              <a:buNone/>
            </a:pPr>
            <a:r>
              <a:rPr lang="ar-SA" sz="2800" dirty="0">
                <a:latin typeface="Simplified Arabic" pitchFamily="18" charset="-78"/>
                <a:cs typeface="Simplified Arabic" pitchFamily="18" charset="-78"/>
              </a:rPr>
              <a:t> وإنما سمِّي هذا الضرب ابتدائياً، لأنه يلقى إلى المخاطب ابتداءً دون سابق علم للمخاطب به.</a:t>
            </a:r>
          </a:p>
          <a:p>
            <a:pPr algn="just">
              <a:lnSpc>
                <a:spcPct val="110000"/>
              </a:lnSpc>
              <a:buNone/>
            </a:pPr>
            <a:r>
              <a:rPr lang="ar-SA" sz="2800" dirty="0">
                <a:latin typeface="Simplified Arabic" pitchFamily="18" charset="-78"/>
                <a:cs typeface="Simplified Arabic" pitchFamily="18" charset="-78"/>
              </a:rPr>
              <a:t>    </a:t>
            </a:r>
            <a:r>
              <a:rPr lang="ar-SA" sz="2800" b="1" dirty="0">
                <a:latin typeface="Simplified Arabic" pitchFamily="18" charset="-78"/>
                <a:cs typeface="Simplified Arabic" pitchFamily="18" charset="-78"/>
              </a:rPr>
              <a:t>والثاني: </a:t>
            </a:r>
            <a:r>
              <a:rPr lang="ar-SA" sz="2800" dirty="0">
                <a:latin typeface="Simplified Arabic" pitchFamily="18" charset="-78"/>
                <a:cs typeface="Simplified Arabic" pitchFamily="18" charset="-78"/>
              </a:rPr>
              <a:t>الطلبي: وهو ما يلقى إلى المتردد في قبول الخبر ورفضه. وهذا الضرب يحسن تقويته بمؤكد واحد، كقولك: لمحمد ناجح، وإن محمداً ناجح، وكقول أمير الشعراء أحمد شوقي:</a:t>
            </a:r>
          </a:p>
          <a:p>
            <a:pPr algn="just">
              <a:lnSpc>
                <a:spcPct val="110000"/>
              </a:lnSpc>
              <a:buNone/>
            </a:pPr>
            <a:r>
              <a:rPr lang="ar-SA" sz="2800" dirty="0">
                <a:latin typeface="Simplified Arabic" pitchFamily="18" charset="-78"/>
                <a:cs typeface="Simplified Arabic" pitchFamily="18" charset="-78"/>
              </a:rPr>
              <a:t>دقاتُ قلبِ المرء قائلة له ... إنَّ الحياةَ دقائقٌ وثوان</a:t>
            </a:r>
          </a:p>
          <a:p>
            <a:pPr algn="just">
              <a:lnSpc>
                <a:spcPct val="110000"/>
              </a:lnSpc>
              <a:buNone/>
            </a:pPr>
            <a:r>
              <a:rPr lang="ar-SA" sz="2800" dirty="0">
                <a:latin typeface="Simplified Arabic" pitchFamily="18" charset="-78"/>
                <a:cs typeface="Simplified Arabic" pitchFamily="18" charset="-78"/>
              </a:rPr>
              <a:t>    وإنما سمِّي هذا الضرب طلبياً؛ لأنَّ المخاطب به طالب لنوع من التأكيد يزيل به تردده.</a:t>
            </a:r>
          </a:p>
          <a:p>
            <a:pPr algn="just">
              <a:lnSpc>
                <a:spcPct val="110000"/>
              </a:lnSpc>
              <a:buNone/>
            </a:pPr>
            <a:r>
              <a:rPr lang="ar-SA" sz="2800" dirty="0">
                <a:latin typeface="Simplified Arabic" pitchFamily="18" charset="-78"/>
                <a:cs typeface="Simplified Arabic" pitchFamily="18" charset="-78"/>
              </a:rPr>
              <a:t>    </a:t>
            </a:r>
            <a:r>
              <a:rPr lang="ar-SA" sz="2800" b="1" dirty="0">
                <a:latin typeface="Simplified Arabic" pitchFamily="18" charset="-78"/>
                <a:cs typeface="Simplified Arabic" pitchFamily="18" charset="-78"/>
              </a:rPr>
              <a:t>والثالث: </a:t>
            </a:r>
            <a:r>
              <a:rPr lang="ar-SA" sz="2800" dirty="0">
                <a:latin typeface="Simplified Arabic" pitchFamily="18" charset="-78"/>
                <a:cs typeface="Simplified Arabic" pitchFamily="18" charset="-78"/>
              </a:rPr>
              <a:t>الإنكاري: وهو ما يلقى إلى المنكر للخبر والرافض لقبوله. وهذا الضرب يجب تأكيده بحسب قوة الإنكار وضعفه، فكلما ازداد الإنكار زيد في التأكيد، وذلك مثل قولك لمنكر نجاح محمد: إنَّ محمداً ناجحٌ، فإذا زاد في إنكاره قلت له: والله إنَّ محمداً لناجحٌ، ومثل: إنَّ أخاكَ قادمٌ، أو إنه لقادمٌ، أو والله إنه لقادمٌ. وهكذا.</a:t>
            </a: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2971400823"/>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واعلم أنه كما يكون التأكيد في الاثبات، يكون في النفي أيضاً، نحو: ما المقتصد بمفتقر، ونحو: والله ما المُستشير بنادمٍ</a:t>
            </a:r>
            <a:r>
              <a:rPr lang="ar-SA" sz="2800" dirty="0" smtClean="0">
                <a:latin typeface="Simplified Arabic" pitchFamily="18" charset="-78"/>
                <a:cs typeface="Simplified Arabic" pitchFamily="18" charset="-78"/>
              </a:rPr>
              <a:t>.</a:t>
            </a:r>
          </a:p>
          <a:p>
            <a:pPr algn="ctr">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1788627985"/>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عنصر نائب للمحتوى 1"/>
          <p:cNvGraphicFramePr>
            <a:graphicFrameLocks noGrp="1"/>
          </p:cNvGraphicFramePr>
          <p:nvPr>
            <p:ph idx="1"/>
            <p:extLst>
              <p:ext uri="{D42A27DB-BD31-4B8C-83A1-F6EECF244321}">
                <p14:modId xmlns:p14="http://schemas.microsoft.com/office/powerpoint/2010/main" val="3085692783"/>
              </p:ext>
            </p:extLst>
          </p:nvPr>
        </p:nvGraphicFramePr>
        <p:xfrm>
          <a:off x="942975" y="609600"/>
          <a:ext cx="9710511" cy="5516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صر نائب لرقم الشريحة 2"/>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621133110"/>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(أ‌) الجملة الفعلية: ما تركبت من فعل وفاعل» أو من فعل ونائب فاعل: وهي - موضوعة لإفادة التّجدد والحدوث في زمن معين مع الاختصار، نحو: يعيشُ البخيلُ عيشة الفقراء، ويُحاسبُ في الآخرة حساب الأغنياء. ونحو:</a:t>
            </a:r>
          </a:p>
          <a:p>
            <a:pPr algn="just">
              <a:lnSpc>
                <a:spcPct val="110000"/>
              </a:lnSpc>
              <a:buNone/>
            </a:pPr>
            <a:r>
              <a:rPr lang="ar-SA" sz="2800" dirty="0">
                <a:latin typeface="Simplified Arabic" pitchFamily="18" charset="-78"/>
                <a:cs typeface="Simplified Arabic" pitchFamily="18" charset="-78"/>
              </a:rPr>
              <a:t>     أشرقتِ الشَّمسُ وقد ولَّى الظلامُ هارباً</a:t>
            </a:r>
          </a:p>
          <a:p>
            <a:pPr algn="just">
              <a:lnSpc>
                <a:spcPct val="110000"/>
              </a:lnSpc>
              <a:buNone/>
            </a:pPr>
            <a:r>
              <a:rPr lang="ar-SA" sz="2800" dirty="0">
                <a:latin typeface="Simplified Arabic" pitchFamily="18" charset="-78"/>
                <a:cs typeface="Simplified Arabic" pitchFamily="18" charset="-78"/>
              </a:rPr>
              <a:t>     فالشكرُ لله الأحد شكراً عظيماً واجباً</a:t>
            </a:r>
          </a:p>
          <a:p>
            <a:pPr algn="just">
              <a:lnSpc>
                <a:spcPct val="110000"/>
              </a:lnSpc>
              <a:buNone/>
            </a:pPr>
            <a:r>
              <a:rPr lang="ar-SA" sz="2800" dirty="0">
                <a:latin typeface="Simplified Arabic" pitchFamily="18" charset="-78"/>
                <a:cs typeface="Simplified Arabic" pitchFamily="18" charset="-78"/>
              </a:rPr>
              <a:t>    فلا يستفاد من ذلك إلاّ ثبوتُ الاشراق للشمس، وذهاب الظلام في الزمان الماضي.</a:t>
            </a:r>
          </a:p>
          <a:p>
            <a:pPr algn="just">
              <a:lnSpc>
                <a:spcPct val="110000"/>
              </a:lnSpc>
              <a:buNone/>
            </a:pPr>
            <a:r>
              <a:rPr lang="ar-SA" sz="2800" dirty="0">
                <a:latin typeface="Simplified Arabic" pitchFamily="18" charset="-78"/>
                <a:cs typeface="Simplified Arabic" pitchFamily="18" charset="-78"/>
              </a:rPr>
              <a:t>    وقد تفيد الجملة الفعلية الاستمرار </a:t>
            </a:r>
            <a:r>
              <a:rPr lang="ar-SA" sz="2800" dirty="0" err="1">
                <a:latin typeface="Simplified Arabic" pitchFamily="18" charset="-78"/>
                <a:cs typeface="Simplified Arabic" pitchFamily="18" charset="-78"/>
              </a:rPr>
              <a:t>التجدّدي</a:t>
            </a:r>
            <a:r>
              <a:rPr lang="ar-SA" sz="2800" dirty="0">
                <a:latin typeface="Simplified Arabic" pitchFamily="18" charset="-78"/>
                <a:cs typeface="Simplified Arabic" pitchFamily="18" charset="-78"/>
              </a:rPr>
              <a:t> شيئاً فشيئاً بحسب المقام، وبمعونة القرائن، لا بحسب الوضع بشرط أن يكونَ الفعلُ مضارعاً، نحو قول المُتنبي:</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4228400910"/>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تُدبِّر شرقَ الأرضِ والغربَ كفُّهُ ... وليسَ لها يوماً عن المجد </a:t>
            </a:r>
            <a:r>
              <a:rPr lang="ar-SA" sz="2800" dirty="0" smtClean="0">
                <a:latin typeface="Simplified Arabic" pitchFamily="18" charset="-78"/>
                <a:cs typeface="Simplified Arabic" pitchFamily="18" charset="-78"/>
              </a:rPr>
              <a:t>شاغلُ</a:t>
            </a:r>
          </a:p>
          <a:p>
            <a:pPr algn="just">
              <a:lnSpc>
                <a:spcPct val="110000"/>
              </a:lnSpc>
              <a:buNone/>
            </a:pPr>
            <a:r>
              <a:rPr lang="ar-SA" sz="2800" dirty="0">
                <a:latin typeface="Simplified Arabic" pitchFamily="18" charset="-78"/>
                <a:cs typeface="Simplified Arabic" pitchFamily="18" charset="-78"/>
              </a:rPr>
              <a:t>شرقَ الأرضِ والغربَ كفُّهُ ... وليسَ لها يوماً عن المجد شاغلُ</a:t>
            </a:r>
          </a:p>
          <a:p>
            <a:pPr algn="just">
              <a:lnSpc>
                <a:spcPct val="110000"/>
              </a:lnSpc>
              <a:buNone/>
            </a:pPr>
            <a:r>
              <a:rPr lang="ar-SA" sz="2800" dirty="0">
                <a:latin typeface="Simplified Arabic" pitchFamily="18" charset="-78"/>
                <a:cs typeface="Simplified Arabic" pitchFamily="18" charset="-78"/>
              </a:rPr>
              <a:t>    فقرينة المدح تدلّ على أنَّ تدبير الممالك الشرق والغرب بكفه، فإنه بسيفه وقوة يده يدبرها، ومع كل هذا الشغل العظيم ليس لها شيءٌ يشغلها وقتاً عن الجود، أي لا يغفل عن الجود وإن عظم شغله، وهذا شأنه المستمر الذي لا يحيد عنه، ويتجدّد آناً فآناً.</a:t>
            </a:r>
          </a:p>
          <a:p>
            <a:pPr algn="just">
              <a:lnSpc>
                <a:spcPct val="110000"/>
              </a:lnSpc>
              <a:buNone/>
            </a:pPr>
            <a:r>
              <a:rPr lang="ar-SA" sz="2800" dirty="0">
                <a:latin typeface="Simplified Arabic" pitchFamily="18" charset="-78"/>
                <a:cs typeface="Simplified Arabic" pitchFamily="18" charset="-78"/>
              </a:rPr>
              <a:t>(ب‌) والجملة الاسمية: هي ما تركبت من مبتدأ وخبر، وهي تفيد بأصل وضعها ثبوت شيء لشيء ليس غيرُ - بدون نظر إلى تجدّد ولا استمرار - نحو الأرض متحركة - فلا يستفاد منها سوى ثبوت الحركة للأرض، بدون نظر إلى تجدّد ذلك ولا حُدُوثه.</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615821516"/>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marL="0" indent="0" algn="just">
              <a:lnSpc>
                <a:spcPct val="99000"/>
              </a:lnSpc>
              <a:spcAft>
                <a:spcPts val="1000"/>
              </a:spcAft>
              <a:buNone/>
            </a:pPr>
            <a:r>
              <a:rPr lang="ar-IQ" sz="2800" dirty="0">
                <a:solidFill>
                  <a:srgbClr val="000000"/>
                </a:solidFill>
                <a:ea typeface="Calibri"/>
                <a:cs typeface="Simplified Arabic"/>
              </a:rPr>
              <a:t> </a:t>
            </a:r>
            <a:r>
              <a:rPr lang="ar-IQ" sz="2800" dirty="0" smtClean="0">
                <a:solidFill>
                  <a:srgbClr val="000000"/>
                </a:solidFill>
                <a:ea typeface="Calibri"/>
                <a:cs typeface="Simplified Arabic"/>
              </a:rPr>
              <a:t>وقد </a:t>
            </a:r>
            <a:r>
              <a:rPr lang="ar-IQ" sz="2800" dirty="0">
                <a:solidFill>
                  <a:srgbClr val="000000"/>
                </a:solidFill>
                <a:ea typeface="Calibri"/>
                <a:cs typeface="Simplified Arabic"/>
              </a:rPr>
              <a:t>تخرج الجملة الإسمية عن هذا الأصل، وتفيد الدوام والاستمرار بحسب القرائن: إذا لم يكن في خبرها فعل مضارع: وذلك بأن يكون الحديث في مقام المدح، أو في معرض الذم، كقوله تعالى: </a:t>
            </a:r>
            <a:r>
              <a:rPr lang="ar-SA" sz="2800" dirty="0">
                <a:solidFill>
                  <a:srgbClr val="000000"/>
                </a:solidFill>
                <a:ea typeface="Calibri"/>
                <a:cs typeface="QCF_BSML"/>
              </a:rPr>
              <a:t>ﭽ </a:t>
            </a:r>
            <a:r>
              <a:rPr lang="ar-SA" sz="2800" dirty="0">
                <a:solidFill>
                  <a:srgbClr val="000000"/>
                </a:solidFill>
                <a:ea typeface="Calibri"/>
                <a:cs typeface="QCF_P564"/>
              </a:rPr>
              <a:t>ﮛ  ﮜ     ﮝ  </a:t>
            </a:r>
            <a:r>
              <a:rPr lang="ar-SA" sz="2800" dirty="0" err="1">
                <a:solidFill>
                  <a:srgbClr val="000000"/>
                </a:solidFill>
                <a:ea typeface="Calibri"/>
                <a:cs typeface="QCF_P564"/>
              </a:rPr>
              <a:t>ﮞ</a:t>
            </a:r>
            <a:r>
              <a:rPr lang="ar-SA" sz="2800" dirty="0" err="1">
                <a:solidFill>
                  <a:srgbClr val="000000"/>
                </a:solidFill>
                <a:ea typeface="Calibri"/>
                <a:cs typeface="QCF_BSML"/>
              </a:rPr>
              <a:t>ﭼ</a:t>
            </a:r>
            <a:r>
              <a:rPr lang="ar-SA" sz="2800" dirty="0">
                <a:solidFill>
                  <a:srgbClr val="000000"/>
                </a:solidFill>
                <a:ea typeface="Calibri"/>
                <a:cs typeface="Simplified Arabic"/>
              </a:rPr>
              <a:t>{القلم: 4}،</a:t>
            </a:r>
            <a:r>
              <a:rPr lang="ar-SA" sz="2800" dirty="0">
                <a:solidFill>
                  <a:srgbClr val="000000"/>
                </a:solidFill>
                <a:ea typeface="Calibri"/>
              </a:rPr>
              <a:t> </a:t>
            </a:r>
            <a:r>
              <a:rPr lang="ar-IQ" sz="2800" dirty="0">
                <a:solidFill>
                  <a:srgbClr val="000000"/>
                </a:solidFill>
                <a:ea typeface="Calibri"/>
                <a:cs typeface="Simplified Arabic"/>
              </a:rPr>
              <a:t>فسياق الكلام في معرض مدح أخلاق الرسول (صلى الله عليه وسلم) دالٌّ على إرادة الاستمرار مع الثبوت، ومنه قول النضر بن </a:t>
            </a:r>
            <a:r>
              <a:rPr lang="ar-IQ" sz="2800" dirty="0" err="1">
                <a:solidFill>
                  <a:srgbClr val="000000"/>
                </a:solidFill>
                <a:ea typeface="Calibri"/>
                <a:cs typeface="Simplified Arabic"/>
              </a:rPr>
              <a:t>جؤبة</a:t>
            </a:r>
            <a:r>
              <a:rPr lang="ar-IQ" sz="2800" dirty="0">
                <a:solidFill>
                  <a:srgbClr val="000000"/>
                </a:solidFill>
                <a:ea typeface="Calibri"/>
                <a:cs typeface="Simplified Arabic"/>
              </a:rPr>
              <a:t> يتمدَّح بالغنى </a:t>
            </a:r>
            <a:r>
              <a:rPr lang="ar-IQ" sz="2800" dirty="0" smtClean="0">
                <a:solidFill>
                  <a:srgbClr val="000000"/>
                </a:solidFill>
                <a:ea typeface="Calibri"/>
                <a:cs typeface="Simplified Arabic"/>
              </a:rPr>
              <a:t>والكرم:</a:t>
            </a:r>
            <a:endParaRPr lang="en-US" sz="2000" dirty="0" smtClean="0">
              <a:ea typeface="Calibri"/>
              <a:cs typeface="Arial"/>
            </a:endParaRPr>
          </a:p>
          <a:p>
            <a:pPr marL="0" indent="0" algn="just">
              <a:lnSpc>
                <a:spcPct val="99000"/>
              </a:lnSpc>
              <a:spcAft>
                <a:spcPts val="1000"/>
              </a:spcAft>
              <a:buNone/>
            </a:pPr>
            <a:r>
              <a:rPr lang="ar-IQ" sz="2800" dirty="0" smtClean="0">
                <a:solidFill>
                  <a:srgbClr val="000000"/>
                </a:solidFill>
                <a:ea typeface="Calibri"/>
                <a:cs typeface="Simplified Arabic"/>
              </a:rPr>
              <a:t> لا يألف الدِّرهمُ المضروبُ صُرَّتنا ... لكن يَمرُّ عليها وهو منطلقٌ</a:t>
            </a:r>
            <a:endParaRPr lang="en-US" sz="2000" dirty="0" smtClean="0">
              <a:ea typeface="Calibri"/>
              <a:cs typeface="Arial"/>
            </a:endParaRPr>
          </a:p>
          <a:p>
            <a:pPr marL="0" indent="0" algn="just">
              <a:lnSpc>
                <a:spcPct val="99000"/>
              </a:lnSpc>
              <a:spcAft>
                <a:spcPts val="1000"/>
              </a:spcAft>
              <a:buNone/>
            </a:pPr>
            <a:r>
              <a:rPr lang="ar-IQ" sz="2800" dirty="0">
                <a:solidFill>
                  <a:srgbClr val="000000"/>
                </a:solidFill>
                <a:ea typeface="Calibri"/>
                <a:cs typeface="Simplified Arabic"/>
              </a:rPr>
              <a:t> </a:t>
            </a:r>
            <a:r>
              <a:rPr lang="ar-IQ" sz="2800" dirty="0" smtClean="0">
                <a:solidFill>
                  <a:srgbClr val="000000"/>
                </a:solidFill>
                <a:ea typeface="Calibri"/>
                <a:cs typeface="Simplified Arabic"/>
              </a:rPr>
              <a:t>فالشاعر </a:t>
            </a:r>
            <a:r>
              <a:rPr lang="ar-IQ" sz="2800" dirty="0">
                <a:solidFill>
                  <a:srgbClr val="000000"/>
                </a:solidFill>
                <a:ea typeface="Calibri"/>
                <a:cs typeface="Simplified Arabic"/>
              </a:rPr>
              <a:t>يفتخر بنفسه بأنَّ دراهمه لا تبقى؛ لأنه ينفقها في طرق الخير، والدرهم الذي يأتيه لا يبقى إلاّ ربما يمرُّ بصرته مرور الكرام، حتى يأتي إلى نذل يبقيه بقاء الدهر؛ لأنه لا ينفقه بل يصره حتى يكاد أن يتمزق من صره إياه.</a:t>
            </a:r>
            <a:endParaRPr lang="en-US" sz="2000" dirty="0">
              <a:ea typeface="Calibri"/>
              <a:cs typeface="Arial"/>
            </a:endParaRPr>
          </a:p>
          <a:p>
            <a:pPr marL="0" indent="0" algn="just">
              <a:lnSpc>
                <a:spcPct val="99000"/>
              </a:lnSpc>
              <a:spcAft>
                <a:spcPts val="1000"/>
              </a:spcAft>
              <a:buNone/>
            </a:pPr>
            <a:r>
              <a:rPr lang="ar-IQ" sz="2800" dirty="0">
                <a:solidFill>
                  <a:srgbClr val="000000"/>
                </a:solidFill>
                <a:ea typeface="Calibri"/>
                <a:cs typeface="Simplified Arabic"/>
              </a:rPr>
              <a:t> </a:t>
            </a:r>
            <a:r>
              <a:rPr lang="ar-IQ" sz="2800" dirty="0" smtClean="0">
                <a:solidFill>
                  <a:srgbClr val="000000"/>
                </a:solidFill>
                <a:ea typeface="Calibri"/>
                <a:cs typeface="Simplified Arabic"/>
              </a:rPr>
              <a:t>والشاهد </a:t>
            </a:r>
            <a:r>
              <a:rPr lang="ar-IQ" sz="2800" dirty="0">
                <a:solidFill>
                  <a:srgbClr val="000000"/>
                </a:solidFill>
                <a:ea typeface="Calibri"/>
                <a:cs typeface="Simplified Arabic"/>
              </a:rPr>
              <a:t>هنا قوله: (وهو منطلقٌ) حيث عبر بمنطلق للأشعار بأنَّ انطلاق الدراهم من الصرة أمر ثابت لا يتجدد وأنَّ الدراهم ليس لها استقرار في الصرة، مبالغة في المدح بالكرم.</a:t>
            </a: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37</a:t>
            </a:fld>
            <a:endParaRPr lang="en-US">
              <a:solidFill>
                <a:srgbClr val="000000"/>
              </a:solidFill>
            </a:endParaRPr>
          </a:p>
        </p:txBody>
      </p:sp>
    </p:spTree>
    <p:extLst>
      <p:ext uri="{BB962C8B-B14F-4D97-AF65-F5344CB8AC3E}">
        <p14:creationId xmlns:p14="http://schemas.microsoft.com/office/powerpoint/2010/main" val="633318739"/>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 ولو قال: (يمرُّ عليها وهو ينطلق) لأفاد أنَّ الانطلاق يتجدد، ومعني هذا أنهم يمسكون الدراهم زماناً ثم ينفقونها.    </a:t>
            </a:r>
          </a:p>
          <a:p>
            <a:pPr algn="just">
              <a:lnSpc>
                <a:spcPct val="110000"/>
              </a:lnSpc>
              <a:buNone/>
            </a:pPr>
            <a:r>
              <a:rPr lang="ar-SA" sz="2800" dirty="0">
                <a:latin typeface="Simplified Arabic" pitchFamily="18" charset="-78"/>
                <a:cs typeface="Simplified Arabic" pitchFamily="18" charset="-78"/>
              </a:rPr>
              <a:t>    وأعلم أنَّ الجُملة الإسمية لا تُفيد الثُبوت بأصل وضعها، ولا الاستمرار بالقرائن، إلاّ إذا كان خبرها مفرداً نحو: الوطنُ عزيزٌ، أو كان خبرها جملة إسمية نحو: الوطنُ هو سعادتي.</a:t>
            </a:r>
          </a:p>
          <a:p>
            <a:pPr algn="just">
              <a:lnSpc>
                <a:spcPct val="110000"/>
              </a:lnSpc>
              <a:buNone/>
            </a:pPr>
            <a:r>
              <a:rPr lang="ar-SA" sz="2800" dirty="0">
                <a:latin typeface="Simplified Arabic" pitchFamily="18" charset="-78"/>
                <a:cs typeface="Simplified Arabic" pitchFamily="18" charset="-78"/>
              </a:rPr>
              <a:t>    أما إذا كان خبرها فعلاً فإنها تكون كالجملة الفعلية في إفادة التجدد والحدوث في زمن مخصوص، نحو: الوطنُ يسعدُ بأبنائه، ونحو قول البحتري:</a:t>
            </a:r>
          </a:p>
          <a:p>
            <a:pPr algn="just">
              <a:lnSpc>
                <a:spcPct val="110000"/>
              </a:lnSpc>
              <a:buNone/>
            </a:pPr>
            <a:r>
              <a:rPr lang="ar-SA" sz="2800" dirty="0">
                <a:latin typeface="Simplified Arabic" pitchFamily="18" charset="-78"/>
                <a:cs typeface="Simplified Arabic" pitchFamily="18" charset="-78"/>
              </a:rPr>
              <a:t>تعيبُ الغانياتُ على شيبي ... ومن لي أن أمتع بالمشيب</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38</a:t>
            </a:fld>
            <a:endParaRPr lang="en-US">
              <a:solidFill>
                <a:srgbClr val="000000"/>
              </a:solidFill>
            </a:endParaRPr>
          </a:p>
        </p:txBody>
      </p:sp>
    </p:spTree>
    <p:extLst>
      <p:ext uri="{BB962C8B-B14F-4D97-AF65-F5344CB8AC3E}">
        <p14:creationId xmlns:p14="http://schemas.microsoft.com/office/powerpoint/2010/main" val="345911024"/>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وقال الصلتان العبدي:</a:t>
            </a:r>
          </a:p>
          <a:p>
            <a:pPr algn="just">
              <a:lnSpc>
                <a:spcPct val="110000"/>
              </a:lnSpc>
              <a:buNone/>
            </a:pPr>
            <a:r>
              <a:rPr lang="ar-SA" sz="2800" dirty="0">
                <a:latin typeface="Simplified Arabic" pitchFamily="18" charset="-78"/>
                <a:cs typeface="Simplified Arabic" pitchFamily="18" charset="-78"/>
              </a:rPr>
              <a:t>نروحُ ونغدو لحاجاتِنا ... وحاجةُ من عاشَ لا تنقضي</a:t>
            </a:r>
          </a:p>
          <a:p>
            <a:pPr algn="just">
              <a:lnSpc>
                <a:spcPct val="110000"/>
              </a:lnSpc>
              <a:buNone/>
            </a:pPr>
            <a:r>
              <a:rPr lang="ar-SA" sz="2800" dirty="0">
                <a:latin typeface="Simplified Arabic" pitchFamily="18" charset="-78"/>
                <a:cs typeface="Simplified Arabic" pitchFamily="18" charset="-78"/>
              </a:rPr>
              <a:t>تموتُ مع المرء حاجاته ... وتبقى له حاجةُ ما بقيَ</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39</a:t>
            </a:fld>
            <a:endParaRPr lang="en-US">
              <a:solidFill>
                <a:srgbClr val="000000"/>
              </a:solidFill>
            </a:endParaRPr>
          </a:p>
        </p:txBody>
      </p:sp>
    </p:spTree>
    <p:extLst>
      <p:ext uri="{BB962C8B-B14F-4D97-AF65-F5344CB8AC3E}">
        <p14:creationId xmlns:p14="http://schemas.microsoft.com/office/powerpoint/2010/main" val="97214085"/>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1335315" y="457200"/>
            <a:ext cx="9666514" cy="5867400"/>
          </a:xfrm>
        </p:spPr>
        <p:txBody>
          <a:bodyPr>
            <a:normAutofit/>
          </a:bodyPr>
          <a:lstStyle/>
          <a:p>
            <a:pPr algn="just">
              <a:lnSpc>
                <a:spcPct val="110000"/>
              </a:lnSpc>
              <a:buNone/>
            </a:pPr>
            <a:r>
              <a:rPr lang="ar-IQ" sz="2800" dirty="0" smtClean="0">
                <a:latin typeface="Simplified Arabic" pitchFamily="18" charset="-78"/>
                <a:cs typeface="Simplified Arabic" pitchFamily="18" charset="-78"/>
              </a:rPr>
              <a:t>واعلم أنَّ لكل جملة رُكنيين:</a:t>
            </a:r>
          </a:p>
          <a:p>
            <a:pPr algn="just">
              <a:lnSpc>
                <a:spcPct val="110000"/>
              </a:lnSpc>
              <a:buNone/>
            </a:pPr>
            <a:r>
              <a:rPr lang="ar-IQ" sz="2800" dirty="0" smtClean="0">
                <a:latin typeface="Simplified Arabic" pitchFamily="18" charset="-78"/>
                <a:cs typeface="Simplified Arabic" pitchFamily="18" charset="-78"/>
              </a:rPr>
              <a:t>1.	مسنداً - ويسمى محكوماً به - أو مُخبراً به.</a:t>
            </a:r>
          </a:p>
          <a:p>
            <a:pPr algn="just">
              <a:lnSpc>
                <a:spcPct val="110000"/>
              </a:lnSpc>
              <a:buNone/>
            </a:pPr>
            <a:r>
              <a:rPr lang="ar-IQ" sz="2800" dirty="0" smtClean="0">
                <a:latin typeface="Simplified Arabic" pitchFamily="18" charset="-78"/>
                <a:cs typeface="Simplified Arabic" pitchFamily="18" charset="-78"/>
              </a:rPr>
              <a:t>2.	ومُسنداً إليه، ويسمى محكوماً عليه - أو مُخبرا عنه وأمّا النسبة التي بينهما فتُدعى «إسناداً».</a:t>
            </a:r>
          </a:p>
          <a:p>
            <a:pPr algn="just">
              <a:lnSpc>
                <a:spcPct val="110000"/>
              </a:lnSpc>
              <a:buNone/>
            </a:pPr>
            <a:r>
              <a:rPr lang="ar-IQ" sz="2800" dirty="0" smtClean="0">
                <a:latin typeface="Simplified Arabic" pitchFamily="18" charset="-78"/>
                <a:cs typeface="Simplified Arabic" pitchFamily="18" charset="-78"/>
              </a:rPr>
              <a:t>    والإسناد: انضمام كلمةِ «المُسند» إلى أخرى «المسند إليه» على وجهٍ يُفيد الحكم بإحداهما على الأخرى: ثُبوتاً أو نفياً نحو: الله واحدٌ لا شريك له. </a:t>
            </a:r>
          </a:p>
          <a:p>
            <a:pPr algn="just">
              <a:lnSpc>
                <a:spcPct val="110000"/>
              </a:lnSpc>
              <a:buNone/>
            </a:pPr>
            <a:r>
              <a:rPr lang="ar-IQ" sz="2800" b="1" dirty="0" smtClean="0">
                <a:latin typeface="Simplified Arabic" pitchFamily="18" charset="-78"/>
                <a:cs typeface="Simplified Arabic" pitchFamily="18" charset="-78"/>
              </a:rPr>
              <a:t>ثانياً: موضوعه</a:t>
            </a:r>
          </a:p>
          <a:p>
            <a:pPr algn="just">
              <a:lnSpc>
                <a:spcPct val="110000"/>
              </a:lnSpc>
              <a:buNone/>
            </a:pPr>
            <a:r>
              <a:rPr lang="ar-IQ" sz="2800" dirty="0" smtClean="0">
                <a:latin typeface="Simplified Arabic" pitchFamily="18" charset="-78"/>
                <a:cs typeface="Simplified Arabic" pitchFamily="18" charset="-78"/>
              </a:rPr>
              <a:t>    موضوع علم المعاني هو اللَّفظُ العربي، من حيثُ إفادتُه المعاني الثَّواني، التي هي الأغراض المقصودةُ للمتكلّم، من جعل الكلام مشتملاً على تلك اللَّطائف والخصوصيّات، التي بها يُطابقُ مقتضى الحال.</a:t>
            </a:r>
          </a:p>
          <a:p>
            <a:pPr algn="just">
              <a:lnSpc>
                <a:spcPct val="110000"/>
              </a:lnSpc>
              <a:buNone/>
            </a:pPr>
            <a:endParaRPr lang="en-US"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2329410838"/>
      </p:ext>
    </p:extLst>
  </p:cSld>
  <p:clrMapOvr>
    <a:masterClrMapping/>
  </p:clrMapOvr>
  <p:transition spd="slow" advTm="77752"/>
  <p:timing>
    <p:tnLst>
      <p:par>
        <p:cTn id="1" dur="indefinite" restart="never" nodeType="tmRoot"/>
      </p:par>
    </p:tnLst>
  </p:timing>
  <p:extLst mod="1">
    <p:ext uri="{3A86A75C-4F4B-4683-9AE1-C65F6400EC91}">
      <p14:laserTraceLst xmlns:p14="http://schemas.microsoft.com/office/powerpoint/2010/main">
        <p14:tracePtLst>
          <p14:tracePt t="9700" x="8555038" y="3313113"/>
          <p14:tracePt t="10536" x="8555038" y="3322638"/>
          <p14:tracePt t="10643" x="8555038" y="3330575"/>
          <p14:tracePt t="10697" x="8562975" y="3330575"/>
          <p14:tracePt t="10736" x="8582025" y="3330575"/>
          <p14:tracePt t="10744" x="8589963" y="3330575"/>
          <p14:tracePt t="10754" x="8616950" y="3322638"/>
          <p14:tracePt t="10772" x="8653463" y="3303588"/>
          <p14:tracePt t="10772" x="8670925" y="3286125"/>
          <p14:tracePt t="10791" x="8688388" y="3268663"/>
          <p14:tracePt t="10804" x="8724900" y="3224213"/>
          <p14:tracePt t="10824" x="8742363" y="3205163"/>
          <p14:tracePt t="10840" x="8759825" y="3187700"/>
          <p14:tracePt t="10855" x="8769350" y="3179763"/>
          <p14:tracePt t="10871" x="8777288" y="3160713"/>
          <p14:tracePt t="10890" x="8786813" y="3152775"/>
          <p14:tracePt t="10905" x="8796338" y="3133725"/>
          <p14:tracePt t="10924" x="8804275" y="3125788"/>
          <p14:tracePt t="10938" x="8804275" y="3116263"/>
          <p14:tracePt t="10955" x="8813800" y="3098800"/>
          <p14:tracePt t="10972" x="8813800" y="3089275"/>
          <p14:tracePt t="10988" x="8831263" y="3062288"/>
          <p14:tracePt t="10988" x="8840788" y="3054350"/>
          <p14:tracePt t="11008" x="8858250" y="3009900"/>
          <p14:tracePt t="11023" x="8875713" y="2965450"/>
          <p14:tracePt t="11039" x="8902700" y="2919413"/>
          <p14:tracePt t="11056" x="8920163" y="2867025"/>
          <p14:tracePt t="11074" x="8947150" y="2813050"/>
          <p14:tracePt t="11088" x="8974138" y="2768600"/>
          <p14:tracePt t="11088" x="8983663" y="2741613"/>
          <p14:tracePt t="11107" x="9001125" y="2697163"/>
          <p14:tracePt t="11123" x="9018588" y="2652713"/>
          <p14:tracePt t="11141" x="9028113" y="2625725"/>
          <p14:tracePt t="11155" x="9037638" y="2589213"/>
          <p14:tracePt t="11173" x="9045575" y="2571750"/>
          <p14:tracePt t="11189" x="9045575" y="2554288"/>
          <p14:tracePt t="11189" x="9055100" y="2536825"/>
          <p14:tracePt t="11208" x="9063038" y="2536825"/>
          <p14:tracePt t="11222" x="9063038" y="2517775"/>
          <p14:tracePt t="11241" x="9063038" y="2509838"/>
          <p14:tracePt t="11256" x="9063038" y="2500313"/>
          <p14:tracePt t="11274" x="9072563" y="2490788"/>
          <p14:tracePt t="11288" x="9072563" y="2482850"/>
          <p14:tracePt t="11307" x="9055100" y="2482850"/>
          <p14:tracePt t="11769" x="9037638" y="2482850"/>
          <p14:tracePt t="11777" x="9001125" y="2482850"/>
          <p14:tracePt t="11787" x="8894763" y="2465388"/>
          <p14:tracePt t="11806" x="8751888" y="2446338"/>
          <p14:tracePt t="11806" x="8680450" y="2438400"/>
          <p14:tracePt t="11825" x="8609013" y="2428875"/>
          <p14:tracePt t="11825" x="8555038" y="2419350"/>
          <p14:tracePt t="11841" x="8429625" y="2393950"/>
          <p14:tracePt t="11857" x="8367713" y="2366963"/>
          <p14:tracePt t="11873" x="8296275" y="2347913"/>
          <p14:tracePt t="11889" x="8242300" y="2330450"/>
          <p14:tracePt t="11905" x="8197850" y="2322513"/>
          <p14:tracePt t="11922" x="8143875" y="2303463"/>
          <p14:tracePt t="11922" x="8126413" y="2303463"/>
          <p14:tracePt t="11940" x="8089900" y="2295525"/>
          <p14:tracePt t="11956" x="8045450" y="2286000"/>
          <p14:tracePt t="11972" x="8018463" y="2276475"/>
          <p14:tracePt t="11988" x="7991475" y="2276475"/>
          <p14:tracePt t="12004" x="7966075" y="2268538"/>
          <p14:tracePt t="12004" x="7956550" y="2259013"/>
          <p14:tracePt t="12024" x="7939088" y="2259013"/>
          <p14:tracePt t="12037" x="7894638" y="2251075"/>
          <p14:tracePt t="12056" x="7840663" y="2232025"/>
          <p14:tracePt t="12072" x="7777163" y="2224088"/>
          <p14:tracePt t="12088" x="7724775" y="2205038"/>
          <p14:tracePt t="12104" x="7661275" y="2187575"/>
          <p14:tracePt t="12123" x="7626350" y="2179638"/>
          <p14:tracePt t="12139" x="7572375" y="2170113"/>
          <p14:tracePt t="12157" x="7562850" y="2170113"/>
          <p14:tracePt t="12171" x="7545388" y="2170113"/>
          <p14:tracePt t="12190" x="7537450" y="2170113"/>
          <p14:tracePt t="12216" x="7518400" y="2170113"/>
          <p14:tracePt t="12587" x="7491413" y="2170113"/>
          <p14:tracePt t="12594" x="7466013" y="2170113"/>
          <p14:tracePt t="12607" x="7331075" y="2179638"/>
          <p14:tracePt t="12623" x="7143750" y="2197100"/>
          <p14:tracePt t="12642" x="7062788" y="2197100"/>
          <p14:tracePt t="12658" x="7018338" y="2197100"/>
          <p14:tracePt t="12676" x="7000875" y="2197100"/>
          <p14:tracePt t="12690" x="6991350" y="2197100"/>
          <p14:tracePt t="12708" x="6983413" y="2197100"/>
          <p14:tracePt t="12723" x="6965950" y="2197100"/>
          <p14:tracePt t="12741" x="6956425" y="2197100"/>
          <p14:tracePt t="12757" x="6938963" y="2197100"/>
          <p14:tracePt t="12775" x="6929438" y="2197100"/>
          <p14:tracePt t="12790" x="6919913" y="2197100"/>
          <p14:tracePt t="12806" x="6911975" y="2197100"/>
          <p14:tracePt t="12822" x="6902450" y="2197100"/>
          <p14:tracePt t="12839" x="6894513" y="2197100"/>
          <p14:tracePt t="12866" x="6884988" y="2197100"/>
          <p14:tracePt t="12896" x="6875463" y="2197100"/>
          <p14:tracePt t="12911" x="6867525" y="2197100"/>
          <p14:tracePt t="12919" x="6858000" y="2197100"/>
          <p14:tracePt t="12934" x="6840538" y="2197100"/>
          <p14:tracePt t="12942" x="6831013" y="2197100"/>
          <p14:tracePt t="12956" x="6796088" y="2197100"/>
          <p14:tracePt t="12975" x="6769100" y="2197100"/>
          <p14:tracePt t="12991" x="6742113" y="2187575"/>
          <p14:tracePt t="13008" x="6705600" y="2187575"/>
          <p14:tracePt t="13023" x="6653213" y="2179638"/>
          <p14:tracePt t="13039" x="6589713" y="2160588"/>
          <p14:tracePt t="13055" x="6527800" y="2152650"/>
          <p14:tracePt t="13055" x="6491288" y="2143125"/>
          <p14:tracePt t="13074" x="6429375" y="2143125"/>
          <p14:tracePt t="13090" x="6394450" y="2125663"/>
          <p14:tracePt t="13106" x="6357938" y="2125663"/>
          <p14:tracePt t="13122" x="6330950" y="2116138"/>
          <p14:tracePt t="13141" x="6296025" y="2108200"/>
          <p14:tracePt t="13157" x="6232525" y="2098675"/>
          <p14:tracePt t="13175" x="6188075" y="2098675"/>
          <p14:tracePt t="13193" x="6134100" y="2089150"/>
          <p14:tracePt t="13207" x="6081713" y="2071688"/>
          <p14:tracePt t="13225" x="6018213" y="2071688"/>
          <p14:tracePt t="13240" x="5965825" y="2071688"/>
          <p14:tracePt t="13240" x="5938838" y="2062163"/>
          <p14:tracePt t="13260" x="5884863" y="2054225"/>
          <p14:tracePt t="13275" x="5848350" y="2044700"/>
          <p14:tracePt t="13294" x="5813425" y="2044700"/>
          <p14:tracePt t="13307" x="5768975" y="2044700"/>
          <p14:tracePt t="13324" x="5724525" y="2036763"/>
          <p14:tracePt t="13341" x="5670550" y="2036763"/>
          <p14:tracePt t="13358" x="5616575" y="2036763"/>
          <p14:tracePt t="13358" x="5599113" y="2036763"/>
          <p14:tracePt t="13375" x="5562600" y="2027238"/>
          <p14:tracePt t="13391" x="5537200" y="2027238"/>
          <p14:tracePt t="13407" x="5518150" y="2027238"/>
          <p14:tracePt t="13425" x="5510213" y="2027238"/>
          <p14:tracePt t="13443" x="5500688" y="2027238"/>
          <p14:tracePt t="13481" x="5500688" y="2036763"/>
          <p14:tracePt t="13666" x="5500688" y="2044700"/>
          <p14:tracePt t="15070" x="5510213" y="2044700"/>
          <p14:tracePt t="21213" x="5510213" y="2054225"/>
          <p14:tracePt t="21467" x="5510213" y="2062163"/>
          <p14:tracePt t="21490" x="5510213" y="2071688"/>
          <p14:tracePt t="21513" x="5510213" y="2081213"/>
          <p14:tracePt t="21536" x="5510213" y="2089150"/>
          <p14:tracePt t="21558" x="5510213" y="2098675"/>
          <p14:tracePt t="21566" x="5510213" y="2108200"/>
          <p14:tracePt t="21589" x="5500688" y="2108200"/>
          <p14:tracePt t="21604" x="5500688" y="2116138"/>
          <p14:tracePt t="21627" x="5491163" y="2116138"/>
          <p14:tracePt t="21642" x="5491163" y="2125663"/>
          <p14:tracePt t="21650" x="5483225" y="2133600"/>
          <p14:tracePt t="21657" x="5483225" y="2143125"/>
          <p14:tracePt t="21673" x="5473700" y="2152650"/>
          <p14:tracePt t="21688" x="5473700" y="2160588"/>
          <p14:tracePt t="21704" x="5465763" y="2170113"/>
          <p14:tracePt t="21718" x="5465763" y="2179638"/>
          <p14:tracePt t="21736" x="5456238" y="2179638"/>
          <p14:tracePt t="21758" x="5456238" y="2187575"/>
          <p14:tracePt t="21768" x="5446713" y="2187575"/>
          <p14:tracePt t="21804" x="5446713" y="2197100"/>
          <p14:tracePt t="21820" x="5446713" y="2205038"/>
          <p14:tracePt t="21889" x="5446713" y="2214563"/>
          <p14:tracePt t="21935" x="5446713" y="2224088"/>
          <p14:tracePt t="21951" x="5446713" y="2232025"/>
          <p14:tracePt t="21966" x="5438775" y="2241550"/>
          <p14:tracePt t="21974" x="5438775" y="2251075"/>
          <p14:tracePt t="21990" x="5438775" y="2259013"/>
          <p14:tracePt t="22005" x="5438775" y="2268538"/>
          <p14:tracePt t="22112" x="5429250" y="2276475"/>
          <p14:tracePt t="22398" x="5419725" y="2276475"/>
          <p14:tracePt t="22405" x="5411788" y="2276475"/>
          <p14:tracePt t="22420" x="5367338" y="2312988"/>
          <p14:tracePt t="22438" x="5322888" y="2330450"/>
          <p14:tracePt t="22455" x="5286375" y="2347913"/>
          <p14:tracePt t="22470" x="5241925" y="2366963"/>
          <p14:tracePt t="22487" x="5214938" y="2384425"/>
          <p14:tracePt t="22504" x="5180013" y="2401888"/>
          <p14:tracePt t="22524" x="5143500" y="2411413"/>
          <p14:tracePt t="22537" x="5116513" y="2419350"/>
          <p14:tracePt t="22553" x="5081588" y="2428875"/>
          <p14:tracePt t="22570" x="5045075" y="2455863"/>
          <p14:tracePt t="22586" x="5000625" y="2473325"/>
          <p14:tracePt t="22602" x="4965700" y="2482850"/>
          <p14:tracePt t="22620" x="4938713" y="2500313"/>
          <p14:tracePt t="22620" x="4929188" y="2509838"/>
          <p14:tracePt t="22638" x="4911725" y="2517775"/>
          <p14:tracePt t="22653" x="4902200" y="2517775"/>
          <p14:tracePt t="22668" x="4884738" y="2517775"/>
          <p14:tracePt t="22685" x="4875213" y="2527300"/>
          <p14:tracePt t="22704" x="4867275" y="2527300"/>
          <p14:tracePt t="22718" x="4867275" y="2536825"/>
          <p14:tracePt t="22718" x="4857750" y="2544763"/>
          <p14:tracePt t="22738" x="4848225" y="2554288"/>
          <p14:tracePt t="22753" x="4840288" y="2554288"/>
          <p14:tracePt t="22770" x="4830763" y="2562225"/>
          <p14:tracePt t="22786" x="4822825" y="2562225"/>
          <p14:tracePt t="22803" x="4803775" y="2571750"/>
          <p14:tracePt t="22819" x="4795838" y="2581275"/>
          <p14:tracePt t="22819" x="4786313" y="2589213"/>
          <p14:tracePt t="22838" x="4768850" y="2598738"/>
          <p14:tracePt t="22853" x="4751388" y="2598738"/>
          <p14:tracePt t="22870" x="4741863" y="2616200"/>
          <p14:tracePt t="22885" x="4724400" y="2625725"/>
          <p14:tracePt t="22902" x="4714875" y="2625725"/>
          <p14:tracePt t="22918" x="4714875" y="2633663"/>
          <p14:tracePt t="22936" x="4705350" y="2633663"/>
          <p14:tracePt t="22953" x="4697413" y="2643188"/>
          <p14:tracePt t="22970" x="4687888" y="2643188"/>
          <p14:tracePt t="22985" x="4687888" y="2652713"/>
          <p14:tracePt t="23004" x="4679950" y="2652713"/>
          <p14:tracePt t="23037" x="4679950" y="2660650"/>
          <p14:tracePt t="23107" x="4670425" y="2660650"/>
          <p14:tracePt t="23114" x="4660900" y="2660650"/>
          <p14:tracePt t="23207" x="4652963" y="2660650"/>
          <p14:tracePt t="23230" x="4643438" y="2660650"/>
          <p14:tracePt t="24161" x="4643438" y="2670175"/>
          <p14:tracePt t="24172" x="4652963" y="2670175"/>
          <p14:tracePt t="28999" x="4660900" y="2670175"/>
          <p14:tracePt t="29286" x="4670425" y="2670175"/>
          <p14:tracePt t="29332" x="4679950" y="2679700"/>
          <p14:tracePt t="29355" x="4679950" y="2687638"/>
          <p14:tracePt t="29363" x="4687888" y="2687638"/>
          <p14:tracePt t="29378" x="4697413" y="2697163"/>
          <p14:tracePt t="29387" x="4705350" y="2697163"/>
          <p14:tracePt t="29403" x="4714875" y="2705100"/>
          <p14:tracePt t="29418" x="4724400" y="2714625"/>
          <p14:tracePt t="29440" x="4724400" y="2724150"/>
          <p14:tracePt t="29450" x="4732338" y="2724150"/>
          <p14:tracePt t="29467" x="4741863" y="2732088"/>
          <p14:tracePt t="29486" x="4741863" y="2741613"/>
          <p14:tracePt t="29499" x="4751388" y="2751138"/>
          <p14:tracePt t="29499" x="4751388" y="2759075"/>
          <p14:tracePt t="29519" x="4768850" y="2768600"/>
          <p14:tracePt t="29534" x="4776788" y="2786063"/>
          <p14:tracePt t="29551" x="4786313" y="2803525"/>
          <p14:tracePt t="29568" x="4803775" y="2830513"/>
          <p14:tracePt t="29586" x="4822825" y="2857500"/>
          <p14:tracePt t="29601" x="4830763" y="2884488"/>
          <p14:tracePt t="29601" x="4840288" y="2901950"/>
          <p14:tracePt t="29620" x="4848225" y="2919413"/>
          <p14:tracePt t="29636" x="4857750" y="2928938"/>
          <p14:tracePt t="29649" x="4867275" y="2938463"/>
          <p14:tracePt t="29667" x="4875213" y="2946400"/>
          <p14:tracePt t="29682" x="4884738" y="2955925"/>
          <p14:tracePt t="29702" x="4902200" y="2973388"/>
          <p14:tracePt t="29721" x="4911725" y="2982913"/>
          <p14:tracePt t="29736" x="4911725" y="2990850"/>
          <p14:tracePt t="29752" x="4919663" y="2990850"/>
          <p14:tracePt t="29769" x="4929188" y="3000375"/>
          <p14:tracePt t="29786" x="4929188" y="3009900"/>
          <p14:tracePt t="29811" x="4938713" y="3009900"/>
          <p14:tracePt t="29820" x="4938713" y="3017838"/>
          <p14:tracePt t="29836" x="4938713" y="3027363"/>
          <p14:tracePt t="29852" x="4946650" y="3027363"/>
          <p14:tracePt t="29873" x="4946650" y="3036888"/>
          <p14:tracePt t="29884" x="4946650" y="3044825"/>
          <p14:tracePt t="30805" x="4946650" y="3054350"/>
          <p14:tracePt t="31390" x="4946650" y="3062288"/>
          <p14:tracePt t="31421" x="4946650" y="3071813"/>
          <p14:tracePt t="31459" x="4956175" y="3071813"/>
          <p14:tracePt t="31499" x="4956175" y="3081338"/>
          <p14:tracePt t="31505" x="4965700" y="3081338"/>
          <p14:tracePt t="31518" x="4965700" y="3089275"/>
          <p14:tracePt t="31536" x="4973638" y="3089275"/>
          <p14:tracePt t="31568" x="4973638" y="3098800"/>
          <p14:tracePt t="31574" x="4983163" y="3098800"/>
          <p14:tracePt t="31590" x="4983163" y="3108325"/>
          <p14:tracePt t="31600" x="4991100" y="3108325"/>
          <p14:tracePt t="31617" x="5000625" y="3108325"/>
          <p14:tracePt t="31633" x="5010150" y="3116263"/>
          <p14:tracePt t="31651" x="5018088" y="3116263"/>
          <p14:tracePt t="31668" x="5018088" y="3125788"/>
          <p14:tracePt t="31685" x="5027613" y="3125788"/>
          <p14:tracePt t="31701" x="5037138" y="3133725"/>
          <p14:tracePt t="31728" x="5037138" y="3143250"/>
          <p14:tracePt t="31752" x="5045075" y="3143250"/>
          <p14:tracePt t="31760" x="5045075" y="3152775"/>
          <p14:tracePt t="31790" x="5054600" y="3152775"/>
          <p14:tracePt t="31813" x="5054600" y="3160713"/>
          <p14:tracePt t="31906" x="5062538" y="3160713"/>
          <p14:tracePt t="31952" x="5062538" y="3170238"/>
          <p14:tracePt t="31984" x="5062538" y="3179763"/>
          <p14:tracePt t="32014" x="5072063" y="3179763"/>
          <p14:tracePt t="32023" x="5081588" y="3179763"/>
          <p14:tracePt t="32054" x="5081588" y="3187700"/>
          <p14:tracePt t="32060" x="5089525" y="3187700"/>
          <p14:tracePt t="32091" x="5089525" y="3197225"/>
          <p14:tracePt t="32099" x="5099050" y="3197225"/>
          <p14:tracePt t="32114" x="5099050" y="3205163"/>
          <p14:tracePt t="32130" x="5108575" y="3205163"/>
          <p14:tracePt t="32138" x="5116513" y="3214688"/>
          <p14:tracePt t="32154" x="5126038" y="3224213"/>
          <p14:tracePt t="32169" x="5143500" y="3232150"/>
          <p14:tracePt t="32187" x="5153025" y="3241675"/>
          <p14:tracePt t="32202" x="5160963" y="3251200"/>
          <p14:tracePt t="32219" x="5180013" y="3259138"/>
          <p14:tracePt t="32234" x="5187950" y="3276600"/>
          <p14:tracePt t="32253" x="5224463" y="3286125"/>
          <p14:tracePt t="32270" x="5251450" y="3303588"/>
          <p14:tracePt t="32287" x="5276850" y="3322638"/>
          <p14:tracePt t="32302" x="5313363" y="3330575"/>
          <p14:tracePt t="32320" x="5348288" y="3348038"/>
          <p14:tracePt t="32336" x="5375275" y="3367088"/>
          <p14:tracePt t="32336" x="5384800" y="3367088"/>
          <p14:tracePt t="32354" x="5394325" y="3375025"/>
          <p14:tracePt t="32368" x="5438775" y="3394075"/>
          <p14:tracePt t="32387" x="5456238" y="3402013"/>
          <p14:tracePt t="32402" x="5491163" y="3429000"/>
          <p14:tracePt t="32420" x="5518150" y="3438525"/>
          <p14:tracePt t="32434" x="5562600" y="3465513"/>
          <p14:tracePt t="32434" x="5589588" y="3473450"/>
          <p14:tracePt t="32455" x="5616575" y="3482975"/>
          <p14:tracePt t="32468" x="5688013" y="3509963"/>
          <p14:tracePt t="32487" x="5732463" y="3536950"/>
          <p14:tracePt t="32503" x="5786438" y="3554413"/>
          <p14:tracePt t="32521" x="5830888" y="3571875"/>
          <p14:tracePt t="32536" x="5894388" y="3581400"/>
          <p14:tracePt t="32551" x="5956300" y="3598863"/>
          <p14:tracePt t="32567" x="5983288" y="3608388"/>
          <p14:tracePt t="32567" x="6000750" y="3608388"/>
          <p14:tracePt t="32586" x="6027738" y="3616325"/>
          <p14:tracePt t="32601" x="6037263" y="3625850"/>
          <p14:tracePt t="32617" x="6045200" y="3625850"/>
          <p14:tracePt t="32634" x="6054725" y="3625850"/>
          <p14:tracePt t="32661" x="6062663" y="3625850"/>
          <p14:tracePt t="32707" x="6072188" y="3625850"/>
          <p14:tracePt t="32745" x="6081713" y="3625850"/>
          <p14:tracePt t="32792" x="6089650" y="3625850"/>
          <p14:tracePt t="33093" x="6108700" y="3625850"/>
          <p14:tracePt t="33102" x="6126163" y="3625850"/>
          <p14:tracePt t="33108" x="6153150" y="3625850"/>
          <p14:tracePt t="33118" x="6232525" y="3625850"/>
          <p14:tracePt t="33137" x="6357938" y="3633788"/>
          <p14:tracePt t="33152" x="6510338" y="3633788"/>
          <p14:tracePt t="33152" x="6599238" y="3643313"/>
          <p14:tracePt t="33171" x="6670675" y="3643313"/>
          <p14:tracePt t="33184" x="6884988" y="3660775"/>
          <p14:tracePt t="33203" x="7010400" y="3679825"/>
          <p14:tracePt t="33219" x="7108825" y="3697288"/>
          <p14:tracePt t="33236" x="7215188" y="3705225"/>
          <p14:tracePt t="33251" x="7296150" y="3714750"/>
          <p14:tracePt t="33251" x="7323138" y="3724275"/>
          <p14:tracePt t="33271" x="7348538" y="3724275"/>
          <p14:tracePt t="33284" x="7402513" y="3741738"/>
          <p14:tracePt t="33303" x="7419975" y="3741738"/>
          <p14:tracePt t="33319" x="7429500" y="3741738"/>
          <p14:tracePt t="33336" x="7446963" y="3741738"/>
          <p14:tracePt t="40398" x="7456488" y="3741738"/>
          <p14:tracePt t="40466" x="7466013" y="3741738"/>
          <p14:tracePt t="40474" x="7483475" y="3741738"/>
          <p14:tracePt t="40491" x="7491413" y="3741738"/>
          <p14:tracePt t="40500" x="7518400" y="3741738"/>
          <p14:tracePt t="40518" x="7545388" y="3751263"/>
          <p14:tracePt t="40518" x="7562850" y="3759200"/>
          <p14:tracePt t="40536" x="7589838" y="3768725"/>
          <p14:tracePt t="40548" x="7643813" y="3768725"/>
          <p14:tracePt t="40548" x="7670800" y="3768725"/>
          <p14:tracePt t="40568" x="7732713" y="3776663"/>
          <p14:tracePt t="40583" x="7823200" y="3776663"/>
          <p14:tracePt t="40599" x="7894638" y="3776663"/>
          <p14:tracePt t="40615" x="7966075" y="3776663"/>
          <p14:tracePt t="40633" x="8018463" y="3776663"/>
          <p14:tracePt t="40649" x="8072438" y="3776663"/>
          <p14:tracePt t="40649" x="8089900" y="3776663"/>
          <p14:tracePt t="40668" x="8116888" y="3776663"/>
          <p14:tracePt t="40683" x="8126413" y="3776663"/>
          <p14:tracePt t="40698" x="8134350" y="3776663"/>
          <p14:tracePt t="42484" x="8126413" y="3776663"/>
          <p14:tracePt t="43520" x="8126413" y="3786188"/>
          <p14:tracePt t="44048" x="8126413" y="3795713"/>
          <p14:tracePt t="44055" x="8126413" y="3813175"/>
          <p14:tracePt t="44066" x="8126413" y="3848100"/>
          <p14:tracePt t="44082" x="8126413" y="3911600"/>
          <p14:tracePt t="44098" x="8126413" y="3973513"/>
          <p14:tracePt t="44116" x="8134350" y="4054475"/>
          <p14:tracePt t="44116" x="8143875" y="4089400"/>
          <p14:tracePt t="44134" x="8143875" y="4160838"/>
          <p14:tracePt t="44151" x="8143875" y="4224338"/>
          <p14:tracePt t="44167" x="8143875" y="4268788"/>
          <p14:tracePt t="44183" x="8143875" y="4313238"/>
          <p14:tracePt t="44199" x="8143875" y="4330700"/>
          <p14:tracePt t="44199" x="8143875" y="4348163"/>
          <p14:tracePt t="44218" x="8143875" y="4367213"/>
          <p14:tracePt t="44231" x="8143875" y="4402138"/>
          <p14:tracePt t="44251" x="8143875" y="4419600"/>
          <p14:tracePt t="44268" x="8143875" y="4446588"/>
          <p14:tracePt t="44283" x="8143875" y="4465638"/>
          <p14:tracePt t="44302" x="8143875" y="4473575"/>
          <p14:tracePt t="44315" x="8143875" y="4500563"/>
          <p14:tracePt t="44335" x="8153400" y="4518025"/>
          <p14:tracePt t="44353" x="8153400" y="4527550"/>
          <p14:tracePt t="44368" x="8153400" y="4537075"/>
          <p14:tracePt t="44382" x="8153400" y="4545013"/>
          <p14:tracePt t="44400" x="8153400" y="4554538"/>
          <p14:tracePt t="44416" x="8153400" y="4562475"/>
          <p14:tracePt t="44434" x="8153400" y="4572000"/>
          <p14:tracePt t="44458" x="8153400" y="4581525"/>
          <p14:tracePt t="44612" x="8153400" y="4589463"/>
          <p14:tracePt t="46408" x="8153400" y="4598988"/>
          <p14:tracePt t="46908" x="8143875" y="4598988"/>
          <p14:tracePt t="47162" x="8134350" y="4598988"/>
          <p14:tracePt t="47192" x="8126413" y="4598988"/>
          <p14:tracePt t="47239" x="8116888" y="4598988"/>
          <p14:tracePt t="47254" x="8099425" y="4598988"/>
          <p14:tracePt t="47262" x="8089900" y="4598988"/>
          <p14:tracePt t="47270" x="8072438" y="4589463"/>
          <p14:tracePt t="47282" x="8027988" y="4589463"/>
          <p14:tracePt t="47282" x="8001000" y="4581525"/>
          <p14:tracePt t="47302" x="7947025" y="4581525"/>
          <p14:tracePt t="47318" x="7912100" y="4562475"/>
          <p14:tracePt t="47335" x="7858125" y="4562475"/>
          <p14:tracePt t="47350" x="7759700" y="4562475"/>
          <p14:tracePt t="47367" x="7634288" y="4562475"/>
          <p14:tracePt t="47383" x="7456488" y="4562475"/>
          <p14:tracePt t="47383" x="7385050" y="4562475"/>
          <p14:tracePt t="47402" x="7232650" y="4562475"/>
          <p14:tracePt t="47417" x="7161213" y="4562475"/>
          <p14:tracePt t="47435" x="7116763" y="4562475"/>
          <p14:tracePt t="47451" x="7089775" y="4562475"/>
          <p14:tracePt t="47468" x="7072313" y="4562475"/>
          <p14:tracePt t="47483" x="7054850" y="4562475"/>
          <p14:tracePt t="47917" x="7037388" y="4562475"/>
          <p14:tracePt t="47924" x="7010400" y="4562475"/>
          <p14:tracePt t="47934" x="6884988" y="4562475"/>
          <p14:tracePt t="47951" x="6705600" y="4554538"/>
          <p14:tracePt t="47967" x="6562725" y="4545013"/>
          <p14:tracePt t="47984" x="6473825" y="4545013"/>
          <p14:tracePt t="48000" x="6419850" y="4545013"/>
          <p14:tracePt t="48000" x="6402388" y="4545013"/>
          <p14:tracePt t="48019" x="6375400" y="4537075"/>
          <p14:tracePt t="48034" x="6330950" y="4537075"/>
          <p14:tracePt t="48051" x="6286500" y="4537075"/>
          <p14:tracePt t="48067" x="6259513" y="4537075"/>
          <p14:tracePt t="48084" x="6224588" y="4537075"/>
          <p14:tracePt t="48099" x="6215063" y="4537075"/>
          <p14:tracePt t="48099" x="6197600" y="4537075"/>
          <p14:tracePt t="48119" x="6188075" y="4537075"/>
          <p14:tracePt t="48140" x="6180138" y="4537075"/>
          <p14:tracePt t="49065" x="6180138" y="4545013"/>
          <p14:tracePt t="54273" x="6180138" y="4554538"/>
          <p14:tracePt t="54318" x="6188075" y="4562475"/>
          <p14:tracePt t="54804" x="6215063" y="4562475"/>
          <p14:tracePt t="54811" x="6269038" y="4581525"/>
          <p14:tracePt t="54821" x="6367463" y="4598988"/>
          <p14:tracePt t="54833" x="6581775" y="4652963"/>
          <p14:tracePt t="54848" x="6848475" y="4732338"/>
          <p14:tracePt t="54848" x="6946900" y="4786313"/>
          <p14:tracePt t="54867" x="7134225" y="4894263"/>
          <p14:tracePt t="54883" x="7286625" y="5010150"/>
          <p14:tracePt t="54899" x="7412038" y="5116513"/>
          <p14:tracePt t="54915" x="7527925" y="5232400"/>
          <p14:tracePt t="54933" x="7616825" y="5330825"/>
          <p14:tracePt t="54948" x="7705725" y="5429250"/>
          <p14:tracePt t="54948" x="7724775" y="5465763"/>
          <p14:tracePt t="54967" x="7804150" y="5562600"/>
          <p14:tracePt t="54984" x="7867650" y="5634038"/>
          <p14:tracePt t="54999" x="7929563" y="5715000"/>
          <p14:tracePt t="55018" x="8001000" y="5786438"/>
          <p14:tracePt t="55031" x="8054975" y="5848350"/>
          <p14:tracePt t="55031" x="8081963" y="5867400"/>
          <p14:tracePt t="55051" x="8116888" y="5902325"/>
          <p14:tracePt t="55064" x="8205788" y="5965825"/>
          <p14:tracePt t="55084" x="8259763" y="6000750"/>
          <p14:tracePt t="55099" x="8286750" y="6018213"/>
          <p14:tracePt t="55116" x="8304213" y="6037263"/>
          <p14:tracePt t="55131" x="8313738" y="6037263"/>
          <p14:tracePt t="55149" x="8323263" y="6045200"/>
          <p14:tracePt t="55166" x="8331200" y="6045200"/>
          <p14:tracePt t="55183" x="8340725" y="6045200"/>
          <p14:tracePt t="55212" x="8304213" y="6045200"/>
          <p14:tracePt t="55805" x="8251825" y="6045200"/>
          <p14:tracePt t="55815" x="8170863" y="6037263"/>
          <p14:tracePt t="55820" x="8027988" y="6000750"/>
          <p14:tracePt t="55834" x="7705725" y="5938838"/>
          <p14:tracePt t="55834" x="7562850" y="5902325"/>
          <p14:tracePt t="55853" x="7402513" y="5884863"/>
          <p14:tracePt t="55866" x="7197725" y="5857875"/>
          <p14:tracePt t="55880" x="6956425" y="5813425"/>
          <p14:tracePt t="55899" x="6823075" y="5803900"/>
          <p14:tracePt t="55915" x="6732588" y="5795963"/>
          <p14:tracePt t="55932" x="6643688" y="5795963"/>
          <p14:tracePt t="55946" x="6537325" y="5776913"/>
          <p14:tracePt t="55963" x="6438900" y="5776913"/>
          <p14:tracePt t="55980" x="6330950" y="5759450"/>
          <p14:tracePt t="55980" x="6303963" y="5759450"/>
          <p14:tracePt t="55999" x="6242050" y="5751513"/>
          <p14:tracePt t="56016" x="6205538" y="5751513"/>
          <p14:tracePt t="56032" x="6188075" y="5751513"/>
          <p14:tracePt t="56046" x="6170613" y="5751513"/>
          <p14:tracePt t="56063" x="6153150" y="5751513"/>
          <p14:tracePt t="56079" x="6143625" y="5741988"/>
          <p14:tracePt t="56079" x="6134100" y="5741988"/>
          <p14:tracePt t="56099" x="6116638" y="5741988"/>
          <p14:tracePt t="56114" x="6108700" y="5732463"/>
          <p14:tracePt t="56131" x="6099175" y="5732463"/>
          <p14:tracePt t="56146" x="6089650" y="5732463"/>
          <p14:tracePt t="56163" x="6089650" y="5724525"/>
          <p14:tracePt t="56179" x="6081713" y="5724525"/>
          <p14:tracePt t="56197" x="6081713" y="5715000"/>
          <p14:tracePt t="56236" x="6081713" y="5705475"/>
          <p14:tracePt t="56267" x="6072188" y="5705475"/>
          <p14:tracePt t="56591" x="6054725" y="5705475"/>
          <p14:tracePt t="56599" x="6027738" y="5705475"/>
          <p14:tracePt t="56606" x="6000750" y="5705475"/>
          <p14:tracePt t="56616" x="5902325" y="5705475"/>
          <p14:tracePt t="56632" x="5741988" y="5705475"/>
          <p14:tracePt t="56650" x="5581650" y="5705475"/>
          <p14:tracePt t="56664" x="5456238" y="5705475"/>
          <p14:tracePt t="56664" x="5411788" y="5705475"/>
          <p14:tracePt t="56684" x="5357813" y="5705475"/>
          <p14:tracePt t="56696" x="5224463" y="5705475"/>
          <p14:tracePt t="56717" x="5143500" y="5705475"/>
          <p14:tracePt t="56733" x="5045075" y="5705475"/>
          <p14:tracePt t="56750" x="4983163" y="5705475"/>
          <p14:tracePt t="56764" x="4938713" y="5705475"/>
          <p14:tracePt t="56764" x="4911725" y="5705475"/>
          <p14:tracePt t="56784" x="4894263" y="5705475"/>
          <p14:tracePt t="56797" x="4875213" y="5705475"/>
          <p14:tracePt t="56797" x="4867275" y="5705475"/>
          <p14:tracePt t="56817" x="4848225" y="5705475"/>
          <p14:tracePt t="56832" x="4803775" y="5705475"/>
          <p14:tracePt t="56851" x="4768850" y="5705475"/>
          <p14:tracePt t="56865" x="4724400" y="5705475"/>
          <p14:tracePt t="56883" x="4687888" y="5705475"/>
          <p14:tracePt t="56898" x="4660900" y="5705475"/>
          <p14:tracePt t="56898" x="4652963" y="5705475"/>
          <p14:tracePt t="56917" x="4633913" y="5705475"/>
          <p14:tracePt t="56933" x="4625975" y="5705475"/>
          <p14:tracePt t="56947" x="4616450" y="5705475"/>
          <p14:tracePt t="56967" x="4608513" y="5705475"/>
          <p14:tracePt t="57013" x="0" y="0"/>
        </p14:tracePtLst>
      </p14:laserTraceLst>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إطار 3"/>
          <p:cNvSpPr/>
          <p:nvPr/>
        </p:nvSpPr>
        <p:spPr>
          <a:xfrm>
            <a:off x="1436913" y="449943"/>
            <a:ext cx="9492344" cy="567508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6" name="مربع نص 5"/>
          <p:cNvSpPr txBox="1"/>
          <p:nvPr/>
        </p:nvSpPr>
        <p:spPr>
          <a:xfrm>
            <a:off x="3396344" y="2423886"/>
            <a:ext cx="5646056" cy="1865126"/>
          </a:xfrm>
          <a:prstGeom prst="rect">
            <a:avLst/>
          </a:prstGeom>
          <a:noFill/>
        </p:spPr>
        <p:txBody>
          <a:bodyPr wrap="square" rtlCol="1">
            <a:spAutoFit/>
          </a:bodyPr>
          <a:lstStyle/>
          <a:p>
            <a:pPr lvl="0" algn="ctr">
              <a:lnSpc>
                <a:spcPct val="120000"/>
              </a:lnSpc>
            </a:pPr>
            <a:r>
              <a:rPr lang="ar-SA" sz="4800" dirty="0">
                <a:solidFill>
                  <a:prstClr val="black"/>
                </a:solidFill>
                <a:cs typeface="Ali-A-Samik" pitchFamily="2" charset="-78"/>
              </a:rPr>
              <a:t>الباب الثاني</a:t>
            </a:r>
          </a:p>
          <a:p>
            <a:pPr lvl="0" algn="ctr">
              <a:lnSpc>
                <a:spcPct val="120000"/>
              </a:lnSpc>
            </a:pPr>
            <a:r>
              <a:rPr lang="ar-SA" sz="4800" dirty="0">
                <a:solidFill>
                  <a:prstClr val="black"/>
                </a:solidFill>
                <a:cs typeface="Ali-A-Samik" pitchFamily="2" charset="-78"/>
              </a:rPr>
              <a:t>حقيقة الإنشاء وتقسيمه</a:t>
            </a: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40</a:t>
            </a:fld>
            <a:endParaRPr lang="en-US">
              <a:solidFill>
                <a:srgbClr val="000000"/>
              </a:solidFill>
            </a:endParaRPr>
          </a:p>
        </p:txBody>
      </p:sp>
    </p:spTree>
    <p:extLst>
      <p:ext uri="{BB962C8B-B14F-4D97-AF65-F5344CB8AC3E}">
        <p14:creationId xmlns:p14="http://schemas.microsoft.com/office/powerpoint/2010/main" val="2623797806"/>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endParaRPr lang="ar-IQ" sz="2800" dirty="0" smtClean="0">
              <a:latin typeface="Simplified Arabic" pitchFamily="18" charset="-78"/>
              <a:cs typeface="Simplified Arabic" pitchFamily="18" charset="-78"/>
            </a:endParaRPr>
          </a:p>
          <a:p>
            <a:pPr algn="just">
              <a:lnSpc>
                <a:spcPct val="110000"/>
              </a:lnSpc>
              <a:buNone/>
            </a:pPr>
            <a:endParaRPr lang="ar-IQ" sz="2800" dirty="0" smtClean="0">
              <a:latin typeface="Simplified Arabic" pitchFamily="18" charset="-78"/>
              <a:cs typeface="Simplified Arabic" pitchFamily="18" charset="-78"/>
            </a:endParaRPr>
          </a:p>
          <a:p>
            <a:pPr algn="just">
              <a:lnSpc>
                <a:spcPct val="110000"/>
              </a:lnSpc>
              <a:buNone/>
            </a:pPr>
            <a:endParaRPr lang="ar-IQ" sz="2800" dirty="0">
              <a:latin typeface="Simplified Arabic" pitchFamily="18" charset="-78"/>
              <a:cs typeface="Simplified Arabic" pitchFamily="18" charset="-78"/>
            </a:endParaRPr>
          </a:p>
          <a:p>
            <a:pPr algn="just">
              <a:lnSpc>
                <a:spcPct val="110000"/>
              </a:lnSpc>
              <a:buNone/>
            </a:pPr>
            <a:endParaRPr lang="ar-IQ" sz="2800" dirty="0" smtClean="0">
              <a:latin typeface="Simplified Arabic" pitchFamily="18" charset="-78"/>
              <a:cs typeface="Simplified Arabic" pitchFamily="18" charset="-78"/>
            </a:endParaRPr>
          </a:p>
          <a:p>
            <a:pPr algn="just">
              <a:lnSpc>
                <a:spcPct val="110000"/>
              </a:lnSpc>
              <a:buNone/>
            </a:pPr>
            <a:r>
              <a:rPr lang="ar-IQ" sz="2800" dirty="0">
                <a:latin typeface="Simplified Arabic" pitchFamily="18" charset="-78"/>
                <a:cs typeface="Simplified Arabic" pitchFamily="18" charset="-78"/>
              </a:rPr>
              <a:t> الإنشاء لغة: الإيجاد والاختراع.</a:t>
            </a:r>
          </a:p>
          <a:p>
            <a:pPr algn="just">
              <a:lnSpc>
                <a:spcPct val="110000"/>
              </a:lnSpc>
              <a:buNone/>
            </a:pPr>
            <a:r>
              <a:rPr lang="ar-IQ" sz="2800" dirty="0">
                <a:latin typeface="Simplified Arabic" pitchFamily="18" charset="-78"/>
                <a:cs typeface="Simplified Arabic" pitchFamily="18" charset="-78"/>
              </a:rPr>
              <a:t>    واصطلاحاً: كلامٌ لا يحتمل صدقاً ولا كذباً لذاته، مثل: "اغفر، وارحم"، وكقولك: "أعطني القلم"، و"اقرأ الموضوع"، و "اطلب العلمَ من المهد إِلى اللَّحْدِ، و "واجتهد في جميع دروسك" فلا تنسب العبارات لقائلها صدق ولا كذب. </a:t>
            </a:r>
            <a:endParaRPr lang="ar-IQ" sz="2800" dirty="0" smtClean="0">
              <a:latin typeface="Simplified Arabic" pitchFamily="18" charset="-78"/>
              <a:cs typeface="Simplified Arabic" pitchFamily="18" charset="-78"/>
            </a:endParaRPr>
          </a:p>
          <a:p>
            <a:pPr algn="just">
              <a:lnSpc>
                <a:spcPct val="110000"/>
              </a:lnSpc>
              <a:buNone/>
            </a:pPr>
            <a:endParaRPr lang="ar-IQ" sz="2800" dirty="0">
              <a:latin typeface="Simplified Arabic" pitchFamily="18" charset="-78"/>
              <a:cs typeface="Simplified Arabic" pitchFamily="18" charset="-78"/>
            </a:endParaRPr>
          </a:p>
          <a:p>
            <a:pPr algn="just">
              <a:lnSpc>
                <a:spcPct val="110000"/>
              </a:lnSpc>
              <a:buNone/>
            </a:pPr>
            <a:endParaRPr lang="ar-IQ" sz="2800" dirty="0" smtClean="0">
              <a:latin typeface="Simplified Arabic" pitchFamily="18" charset="-78"/>
              <a:cs typeface="Simplified Arabic" pitchFamily="18" charset="-78"/>
            </a:endParaRPr>
          </a:p>
          <a:p>
            <a:pPr algn="just">
              <a:lnSpc>
                <a:spcPct val="110000"/>
              </a:lnSpc>
              <a:buNone/>
            </a:pPr>
            <a:endParaRPr lang="ar-IQ" sz="2800" dirty="0">
              <a:latin typeface="Simplified Arabic" pitchFamily="18" charset="-78"/>
              <a:cs typeface="Simplified Arabic" pitchFamily="18" charset="-78"/>
            </a:endParaRPr>
          </a:p>
          <a:p>
            <a:pPr algn="just">
              <a:lnSpc>
                <a:spcPct val="110000"/>
              </a:lnSpc>
              <a:buNone/>
            </a:pPr>
            <a:endParaRPr lang="ar-IQ" sz="2800" dirty="0" smtClean="0">
              <a:latin typeface="Simplified Arabic" pitchFamily="18" charset="-78"/>
              <a:cs typeface="Simplified Arabic" pitchFamily="18" charset="-78"/>
            </a:endParaRPr>
          </a:p>
          <a:p>
            <a:pPr algn="just">
              <a:lnSpc>
                <a:spcPct val="110000"/>
              </a:lnSpc>
              <a:buNone/>
            </a:pPr>
            <a:endParaRPr lang="ar-SA" sz="2800" dirty="0" smtClean="0">
              <a:latin typeface="Simplified Arabic" pitchFamily="18" charset="-78"/>
              <a:cs typeface="Simplified Arabic" pitchFamily="18" charset="-78"/>
            </a:endParaRPr>
          </a:p>
        </p:txBody>
      </p:sp>
      <p:sp>
        <p:nvSpPr>
          <p:cNvPr id="2" name="شكل بيضاوي 1"/>
          <p:cNvSpPr/>
          <p:nvPr/>
        </p:nvSpPr>
        <p:spPr>
          <a:xfrm>
            <a:off x="2554514" y="638630"/>
            <a:ext cx="6342743" cy="1698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dirty="0" smtClean="0">
                <a:solidFill>
                  <a:srgbClr val="FFFF00"/>
                </a:solidFill>
                <a:cs typeface="Ali-A-Samik" pitchFamily="2" charset="-78"/>
              </a:rPr>
              <a:t>المبحث </a:t>
            </a:r>
            <a:r>
              <a:rPr lang="ar-IQ" sz="2800" dirty="0">
                <a:solidFill>
                  <a:srgbClr val="FFFF00"/>
                </a:solidFill>
                <a:cs typeface="Ali-A-Samik" pitchFamily="2" charset="-78"/>
              </a:rPr>
              <a:t>الأول: تعريف الإنشاء وتقسيمه</a:t>
            </a:r>
          </a:p>
        </p:txBody>
      </p:sp>
      <p:sp>
        <p:nvSpPr>
          <p:cNvPr id="3" name="عنصر نائب لرقم الشريحة 2"/>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41</a:t>
            </a:fld>
            <a:endParaRPr lang="en-US">
              <a:solidFill>
                <a:srgbClr val="000000"/>
              </a:solidFill>
            </a:endParaRPr>
          </a:p>
        </p:txBody>
      </p:sp>
    </p:spTree>
    <p:extLst>
      <p:ext uri="{BB962C8B-B14F-4D97-AF65-F5344CB8AC3E}">
        <p14:creationId xmlns:p14="http://schemas.microsoft.com/office/powerpoint/2010/main" val="2362972627"/>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عنصر نائب للمحتوى 2"/>
          <p:cNvGraphicFramePr>
            <a:graphicFrameLocks noGrp="1"/>
          </p:cNvGraphicFramePr>
          <p:nvPr>
            <p:ph idx="1"/>
            <p:extLst>
              <p:ext uri="{D42A27DB-BD31-4B8C-83A1-F6EECF244321}">
                <p14:modId xmlns:p14="http://schemas.microsoft.com/office/powerpoint/2010/main" val="3184972342"/>
              </p:ext>
            </p:extLst>
          </p:nvPr>
        </p:nvGraphicFramePr>
        <p:xfrm>
          <a:off x="942975" y="609600"/>
          <a:ext cx="10363200" cy="5516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42</a:t>
            </a:fld>
            <a:endParaRPr lang="en-US">
              <a:solidFill>
                <a:srgbClr val="000000"/>
              </a:solidFill>
            </a:endParaRPr>
          </a:p>
        </p:txBody>
      </p:sp>
    </p:spTree>
    <p:extLst>
      <p:ext uri="{BB962C8B-B14F-4D97-AF65-F5344CB8AC3E}">
        <p14:creationId xmlns:p14="http://schemas.microsoft.com/office/powerpoint/2010/main" val="292906539"/>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 والفرق بين الانشاء الطلبي وغير الطلبي: أنَّ الطلبي يستدعي مطلوباً غير حاصل وقت الطلب، بخلاف غير الطلبي، فحينما يقالُ: (اكتُبْ) مثلاً، فإنَّ المخاطب بهذه الجملة يتفاعل مع هذا الطلب، ومن ثمَّ يقوم بالكتابة، إذن فقد استدعى هذا الأسلوب شيئاً، وترتب عليه شيء في الوجود، لم يكن موجوداً قبل الأمر، ومثله: (لا تغفل) فسيترتب على هذا النهي عدم غفلة المخاطب، وهكذا بقية الأساليب الإنشائية الطلبية.</a:t>
            </a:r>
          </a:p>
          <a:p>
            <a:pPr algn="just">
              <a:lnSpc>
                <a:spcPct val="110000"/>
              </a:lnSpc>
              <a:buNone/>
            </a:pPr>
            <a:r>
              <a:rPr lang="ar-SA" sz="2800" dirty="0">
                <a:latin typeface="Simplified Arabic" pitchFamily="18" charset="-78"/>
                <a:cs typeface="Simplified Arabic" pitchFamily="18" charset="-78"/>
              </a:rPr>
              <a:t>    أمّا غير الطلبي فإنه لا يستدعي مطلوباً، فحينما يقالُ: ما أجملَ هذا المكان، هذا القول، لا يستدعي مطلوباً، ولا يترتب على هذا القول شيء في الوجود.</a:t>
            </a: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43</a:t>
            </a:fld>
            <a:endParaRPr lang="en-US">
              <a:solidFill>
                <a:srgbClr val="000000"/>
              </a:solidFill>
            </a:endParaRPr>
          </a:p>
        </p:txBody>
      </p:sp>
    </p:spTree>
    <p:extLst>
      <p:ext uri="{BB962C8B-B14F-4D97-AF65-F5344CB8AC3E}">
        <p14:creationId xmlns:p14="http://schemas.microsoft.com/office/powerpoint/2010/main" val="1046281793"/>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ctr">
              <a:lnSpc>
                <a:spcPct val="90000"/>
              </a:lnSpc>
              <a:buNone/>
            </a:pPr>
            <a:r>
              <a:rPr lang="ar-SA" b="1" dirty="0" smtClean="0">
                <a:latin typeface="Simplified Arabic" pitchFamily="18" charset="-78"/>
                <a:cs typeface="Simplified Arabic" pitchFamily="18" charset="-78"/>
              </a:rPr>
              <a:t>المبحث الثاني</a:t>
            </a:r>
          </a:p>
          <a:p>
            <a:pPr algn="ctr">
              <a:lnSpc>
                <a:spcPct val="90000"/>
              </a:lnSpc>
              <a:buNone/>
            </a:pPr>
            <a:r>
              <a:rPr lang="ar-SA" b="1" dirty="0" smtClean="0">
                <a:latin typeface="Simplified Arabic" pitchFamily="18" charset="-78"/>
                <a:cs typeface="Simplified Arabic" pitchFamily="18" charset="-78"/>
              </a:rPr>
              <a:t>أقسام الإنشاء الطلبي</a:t>
            </a:r>
          </a:p>
          <a:p>
            <a:pPr algn="ctr">
              <a:lnSpc>
                <a:spcPct val="90000"/>
              </a:lnSpc>
              <a:buNone/>
            </a:pPr>
            <a:endParaRPr lang="ar-SA" sz="2800" b="1" dirty="0" smtClean="0">
              <a:latin typeface="Simplified Arabic" pitchFamily="18" charset="-78"/>
              <a:cs typeface="Simplified Arabic" pitchFamily="18" charset="-78"/>
            </a:endParaRPr>
          </a:p>
          <a:p>
            <a:pPr algn="ctr">
              <a:lnSpc>
                <a:spcPct val="90000"/>
              </a:lnSpc>
              <a:buNone/>
            </a:pPr>
            <a:endParaRPr lang="ar-SA" sz="2800" dirty="0" smtClean="0">
              <a:latin typeface="Simplified Arabic" pitchFamily="18" charset="-78"/>
              <a:cs typeface="Simplified Arabic" pitchFamily="18" charset="-78"/>
            </a:endParaRPr>
          </a:p>
        </p:txBody>
      </p:sp>
      <p:graphicFrame>
        <p:nvGraphicFramePr>
          <p:cNvPr id="3" name="رسم تخطيطي 2"/>
          <p:cNvGraphicFramePr/>
          <p:nvPr>
            <p:extLst>
              <p:ext uri="{D42A27DB-BD31-4B8C-83A1-F6EECF244321}">
                <p14:modId xmlns:p14="http://schemas.microsoft.com/office/powerpoint/2010/main" val="2219019042"/>
              </p:ext>
            </p:extLst>
          </p:nvPr>
        </p:nvGraphicFramePr>
        <p:xfrm>
          <a:off x="2032000" y="432262"/>
          <a:ext cx="8128000" cy="570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44</a:t>
            </a:fld>
            <a:endParaRPr lang="en-US">
              <a:solidFill>
                <a:srgbClr val="000000"/>
              </a:solidFill>
            </a:endParaRPr>
          </a:p>
        </p:txBody>
      </p:sp>
    </p:spTree>
    <p:extLst>
      <p:ext uri="{BB962C8B-B14F-4D97-AF65-F5344CB8AC3E}">
        <p14:creationId xmlns:p14="http://schemas.microsoft.com/office/powerpoint/2010/main" val="615821516"/>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lnSpcReduction="10000"/>
          </a:bodyPr>
          <a:lstStyle/>
          <a:p>
            <a:pPr marL="0" indent="0" algn="just">
              <a:lnSpc>
                <a:spcPct val="110000"/>
              </a:lnSpc>
              <a:spcAft>
                <a:spcPts val="1000"/>
              </a:spcAft>
              <a:buNone/>
            </a:pPr>
            <a:r>
              <a:rPr lang="ar-IQ" sz="2800" b="1" dirty="0">
                <a:ea typeface="Calibri"/>
                <a:cs typeface="Simplified Arabic"/>
              </a:rPr>
              <a:t> </a:t>
            </a:r>
            <a:r>
              <a:rPr lang="ar-IQ" sz="2800" b="1" dirty="0" smtClean="0">
                <a:ea typeface="Calibri"/>
                <a:cs typeface="Simplified Arabic"/>
              </a:rPr>
              <a:t>المطلب الأول: </a:t>
            </a:r>
            <a:r>
              <a:rPr lang="ar-IQ" sz="2800" b="1" dirty="0">
                <a:ea typeface="Calibri"/>
                <a:cs typeface="Simplified Arabic"/>
              </a:rPr>
              <a:t>الأمر تعريفه، وصيغه، ومعانيه</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الأمر</a:t>
            </a:r>
            <a:r>
              <a:rPr lang="ar-IQ" sz="2800" dirty="0">
                <a:ea typeface="Calibri"/>
                <a:cs typeface="Simplified Arabic"/>
              </a:rPr>
              <a:t>: هو طلب حصول الفعل من المخاطب: على وجه الاستعلاء مع الالزام، وله أربع صيغ:</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a:t>
            </a:r>
            <a:r>
              <a:rPr lang="ar-IQ" sz="2800" dirty="0">
                <a:ea typeface="Calibri"/>
                <a:cs typeface="Simplified Arabic"/>
              </a:rPr>
              <a:t>1) فعل الأمر، كقوله تعالى: </a:t>
            </a:r>
            <a:r>
              <a:rPr lang="ar-SA" sz="2800" dirty="0">
                <a:solidFill>
                  <a:srgbClr val="000000"/>
                </a:solidFill>
                <a:ea typeface="Calibri"/>
                <a:cs typeface="QCF_BSML"/>
              </a:rPr>
              <a:t>ﭽ </a:t>
            </a:r>
            <a:r>
              <a:rPr lang="ar-SA" sz="2800" dirty="0">
                <a:solidFill>
                  <a:srgbClr val="000000"/>
                </a:solidFill>
                <a:ea typeface="Calibri"/>
                <a:cs typeface="QCF_P306"/>
              </a:rPr>
              <a:t>ﭑ  ﭒ  ﭓ  </a:t>
            </a:r>
            <a:r>
              <a:rPr lang="ar-SA" sz="2800" dirty="0" err="1">
                <a:solidFill>
                  <a:srgbClr val="000000"/>
                </a:solidFill>
                <a:ea typeface="Calibri"/>
                <a:cs typeface="QCF_P306"/>
              </a:rPr>
              <a:t>ﭔ</a:t>
            </a:r>
            <a:r>
              <a:rPr lang="ar-SA" sz="2800" dirty="0" err="1">
                <a:solidFill>
                  <a:srgbClr val="0000A5"/>
                </a:solidFill>
                <a:ea typeface="Calibri"/>
                <a:cs typeface="QCF_P306"/>
              </a:rPr>
              <a:t>ﭕ</a:t>
            </a:r>
            <a:r>
              <a:rPr lang="ar-SA" sz="2800" dirty="0">
                <a:solidFill>
                  <a:srgbClr val="000000"/>
                </a:solidFill>
                <a:ea typeface="Calibri"/>
                <a:cs typeface="QCF_P306"/>
              </a:rPr>
              <a:t>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{مريم: 12}. وكقولك: "أعطني كتابك". </a:t>
            </a:r>
            <a:r>
              <a:rPr lang="ar-SA" sz="1400" dirty="0">
                <a:solidFill>
                  <a:srgbClr val="000000"/>
                </a:solidFill>
                <a:ea typeface="Calibri"/>
              </a:rPr>
              <a:t> </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a:t>
            </a:r>
            <a:r>
              <a:rPr lang="ar-IQ" sz="2800" dirty="0">
                <a:ea typeface="Calibri"/>
                <a:cs typeface="Simplified Arabic"/>
              </a:rPr>
              <a:t>2) والمضارع المجزوم بلام الأمر، كقوله تعالى: </a:t>
            </a:r>
            <a:r>
              <a:rPr lang="ar-SA" sz="2800" dirty="0">
                <a:solidFill>
                  <a:srgbClr val="000000"/>
                </a:solidFill>
                <a:ea typeface="Calibri"/>
                <a:cs typeface="QCF_BSML"/>
              </a:rPr>
              <a:t>ﭽ </a:t>
            </a:r>
            <a:r>
              <a:rPr lang="ar-SA" sz="2800" dirty="0">
                <a:solidFill>
                  <a:srgbClr val="000000"/>
                </a:solidFill>
                <a:ea typeface="Calibri"/>
                <a:cs typeface="QCF_P559"/>
              </a:rPr>
              <a:t>ﭶ  ﭷ  ﭸ    ﭹ  </a:t>
            </a:r>
            <a:r>
              <a:rPr lang="ar-SA" sz="2800" dirty="0" err="1">
                <a:solidFill>
                  <a:srgbClr val="000000"/>
                </a:solidFill>
                <a:ea typeface="Calibri"/>
                <a:cs typeface="QCF_P559"/>
              </a:rPr>
              <a:t>ﭺ</a:t>
            </a:r>
            <a:r>
              <a:rPr lang="ar-SA" sz="2800" dirty="0" err="1">
                <a:solidFill>
                  <a:srgbClr val="0000A5"/>
                </a:solidFill>
                <a:ea typeface="Calibri"/>
                <a:cs typeface="QCF_P559"/>
              </a:rPr>
              <a:t>ﭻ</a:t>
            </a:r>
            <a:r>
              <a:rPr lang="ar-SA" sz="2800" dirty="0">
                <a:solidFill>
                  <a:srgbClr val="000000"/>
                </a:solidFill>
                <a:ea typeface="Calibri"/>
                <a:cs typeface="QCF_P559"/>
              </a:rPr>
              <a:t>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{الطلاق: 7}. وكقولك: "</a:t>
            </a:r>
            <a:r>
              <a:rPr lang="ar-SA" sz="2800" dirty="0" err="1">
                <a:solidFill>
                  <a:srgbClr val="000000"/>
                </a:solidFill>
                <a:ea typeface="Calibri"/>
                <a:cs typeface="Simplified Arabic"/>
              </a:rPr>
              <a:t>ليؤدِّ</a:t>
            </a:r>
            <a:r>
              <a:rPr lang="ar-SA" sz="2800" dirty="0">
                <a:solidFill>
                  <a:srgbClr val="000000"/>
                </a:solidFill>
                <a:ea typeface="Calibri"/>
                <a:cs typeface="Simplified Arabic"/>
              </a:rPr>
              <a:t> كل منكم واجبه". </a:t>
            </a:r>
            <a:r>
              <a:rPr lang="ar-SA" sz="1400" dirty="0">
                <a:solidFill>
                  <a:srgbClr val="000000"/>
                </a:solidFill>
                <a:ea typeface="Calibri"/>
              </a:rPr>
              <a:t> </a:t>
            </a:r>
            <a:endParaRPr lang="en-US" sz="2000" dirty="0">
              <a:ea typeface="Calibri"/>
              <a:cs typeface="Arial"/>
            </a:endParaRPr>
          </a:p>
          <a:p>
            <a:pPr marL="0" indent="0">
              <a:lnSpc>
                <a:spcPct val="110000"/>
              </a:lnSpc>
              <a:spcAft>
                <a:spcPts val="1000"/>
              </a:spcAft>
              <a:buNone/>
            </a:pPr>
            <a:r>
              <a:rPr lang="ar-IQ" sz="2800" dirty="0" smtClean="0">
                <a:ea typeface="Calibri"/>
                <a:cs typeface="Simplified Arabic"/>
              </a:rPr>
              <a:t> (</a:t>
            </a:r>
            <a:r>
              <a:rPr lang="ar-IQ" sz="2800" dirty="0">
                <a:ea typeface="Calibri"/>
                <a:cs typeface="Simplified Arabic"/>
              </a:rPr>
              <a:t>3) واسم فعل الأمر: وهو ما دلَّ على طلب، لكنه لا يقبل علامة الفعل الأمر، كقولك لآخر: "</a:t>
            </a:r>
            <a:r>
              <a:rPr lang="ar-IQ" sz="2800" dirty="0" err="1">
                <a:ea typeface="Calibri"/>
                <a:cs typeface="Simplified Arabic"/>
              </a:rPr>
              <a:t>صه</a:t>
            </a:r>
            <a:r>
              <a:rPr lang="ar-IQ" sz="2800" dirty="0">
                <a:ea typeface="Calibri"/>
                <a:cs typeface="Simplified Arabic"/>
              </a:rPr>
              <a:t> عن الغيبة والنميمة", أي كف عنهما، ونحو: "حي على الفلاح" أي أقبل على ما فيه الخير والسعادة، ونحو "آمين" بمعنى استجب. و(عليك) بمعنى: الزم.</a:t>
            </a:r>
            <a:endParaRPr lang="en-US" sz="2000" dirty="0">
              <a:ea typeface="Calibri"/>
              <a:cs typeface="Arial"/>
            </a:endParaRPr>
          </a:p>
          <a:p>
            <a:pPr algn="just">
              <a:lnSpc>
                <a:spcPct val="9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45</a:t>
            </a:fld>
            <a:endParaRPr lang="en-US">
              <a:solidFill>
                <a:srgbClr val="000000"/>
              </a:solidFill>
            </a:endParaRPr>
          </a:p>
        </p:txBody>
      </p:sp>
    </p:spTree>
    <p:extLst>
      <p:ext uri="{BB962C8B-B14F-4D97-AF65-F5344CB8AC3E}">
        <p14:creationId xmlns:p14="http://schemas.microsoft.com/office/powerpoint/2010/main" val="633318739"/>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marL="0" indent="0" algn="just">
              <a:lnSpc>
                <a:spcPct val="110000"/>
              </a:lnSpc>
              <a:spcAft>
                <a:spcPts val="1000"/>
              </a:spcAft>
              <a:buNone/>
            </a:pPr>
            <a:r>
              <a:rPr lang="ar-IQ" sz="2800" dirty="0">
                <a:latin typeface="Simplified Arabic"/>
                <a:ea typeface="Calibri"/>
                <a:cs typeface="Arial"/>
              </a:rPr>
              <a:t> </a:t>
            </a:r>
            <a:r>
              <a:rPr lang="ar-IQ" sz="2800" dirty="0" smtClean="0">
                <a:latin typeface="Simplified Arabic"/>
                <a:ea typeface="Calibri"/>
              </a:rPr>
              <a:t>(</a:t>
            </a:r>
            <a:r>
              <a:rPr lang="ar-IQ" sz="2800" dirty="0">
                <a:latin typeface="Simplified Arabic"/>
                <a:ea typeface="Calibri"/>
              </a:rPr>
              <a:t>4) والمصدر النائب على فعل الأمر، مثل قوله تعالى: </a:t>
            </a:r>
            <a:r>
              <a:rPr lang="ar-SA" sz="2800" dirty="0">
                <a:solidFill>
                  <a:srgbClr val="000000"/>
                </a:solidFill>
                <a:ea typeface="Calibri"/>
                <a:cs typeface="QCF_BSML"/>
              </a:rPr>
              <a:t>ﭽ</a:t>
            </a:r>
            <a:r>
              <a:rPr lang="ar-SA" sz="2800" dirty="0">
                <a:solidFill>
                  <a:srgbClr val="000000"/>
                </a:solidFill>
                <a:ea typeface="Calibri"/>
                <a:cs typeface="QCF_P084"/>
              </a:rPr>
              <a:t>  ﮗ  ﮘ  ﮙ  ﮚ  ﮛ  </a:t>
            </a:r>
            <a:r>
              <a:rPr lang="ar-SA" sz="2800" dirty="0" err="1">
                <a:solidFill>
                  <a:srgbClr val="000000"/>
                </a:solidFill>
                <a:ea typeface="Calibri"/>
                <a:cs typeface="QCF_P084"/>
              </a:rPr>
              <a:t>ﮜ</a:t>
            </a:r>
            <a:r>
              <a:rPr lang="ar-SA" sz="2800" dirty="0" err="1">
                <a:solidFill>
                  <a:srgbClr val="0000A5"/>
                </a:solidFill>
                <a:ea typeface="Calibri"/>
                <a:cs typeface="QCF_P084"/>
              </a:rPr>
              <a:t>ﮝ</a:t>
            </a:r>
            <a:r>
              <a:rPr lang="ar-SA" sz="2800" dirty="0">
                <a:solidFill>
                  <a:srgbClr val="000000"/>
                </a:solidFill>
                <a:ea typeface="Calibri"/>
                <a:cs typeface="QCF_P084"/>
              </a:rPr>
              <a:t>  ﮞ   ﮟ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{النساء: 36}، أي: وأحسنوا إِحْسَانًا بهما.</a:t>
            </a:r>
            <a:endParaRPr lang="en-US" sz="2000" dirty="0">
              <a:ea typeface="Calibri"/>
              <a:cs typeface="Arial"/>
            </a:endParaRPr>
          </a:p>
          <a:p>
            <a:pPr algn="just">
              <a:lnSpc>
                <a:spcPct val="110000"/>
              </a:lnSpc>
              <a:buNone/>
            </a:pPr>
            <a:r>
              <a:rPr lang="ar-SA" sz="2800" dirty="0">
                <a:latin typeface="Simplified Arabic" pitchFamily="18" charset="-78"/>
                <a:cs typeface="Simplified Arabic" pitchFamily="18" charset="-78"/>
              </a:rPr>
              <a:t> ونحو: (سعياً في سبيل الخير، ورفقًا بالضعفاء، وصبراً على البأساء)، والأصلُ: اسْعَ سَعْياً، حذف فعلُ الأمر وأُقيم المصدر مقامه.  </a:t>
            </a:r>
          </a:p>
          <a:p>
            <a:pPr algn="just">
              <a:lnSpc>
                <a:spcPct val="110000"/>
              </a:lnSpc>
              <a:buNone/>
            </a:pPr>
            <a:r>
              <a:rPr lang="ar-SA" sz="2800" dirty="0">
                <a:latin typeface="Simplified Arabic" pitchFamily="18" charset="-78"/>
                <a:cs typeface="Simplified Arabic" pitchFamily="18" charset="-78"/>
              </a:rPr>
              <a:t>ومنه قول ابن الفجاءة:</a:t>
            </a:r>
          </a:p>
          <a:p>
            <a:pPr algn="just">
              <a:lnSpc>
                <a:spcPct val="110000"/>
              </a:lnSpc>
              <a:buNone/>
            </a:pPr>
            <a:r>
              <a:rPr lang="ar-SA" sz="2800" dirty="0">
                <a:latin typeface="Simplified Arabic" pitchFamily="18" charset="-78"/>
                <a:cs typeface="Simplified Arabic" pitchFamily="18" charset="-78"/>
              </a:rPr>
              <a:t>فَصبراً في مَجالِ المَوْتِ صَبراً ... فما نيلُ الخُلودِ بِمُستطاعِ</a:t>
            </a:r>
          </a:p>
          <a:p>
            <a:pPr algn="just">
              <a:lnSpc>
                <a:spcPct val="110000"/>
              </a:lnSpc>
              <a:buNone/>
            </a:pPr>
            <a:r>
              <a:rPr lang="ar-SA" sz="2800" dirty="0">
                <a:latin typeface="Simplified Arabic" pitchFamily="18" charset="-78"/>
                <a:cs typeface="Simplified Arabic" pitchFamily="18" charset="-78"/>
              </a:rPr>
              <a:t>أي: اصبر.</a:t>
            </a:r>
          </a:p>
          <a:p>
            <a:pPr algn="just">
              <a:lnSpc>
                <a:spcPct val="110000"/>
              </a:lnSpc>
              <a:buNone/>
            </a:pPr>
            <a:r>
              <a:rPr lang="ar-SA" sz="2800" dirty="0">
                <a:latin typeface="Simplified Arabic" pitchFamily="18" charset="-78"/>
                <a:cs typeface="Simplified Arabic" pitchFamily="18" charset="-78"/>
              </a:rPr>
              <a:t>فورية الأمر وتراخيه:</a:t>
            </a:r>
          </a:p>
          <a:p>
            <a:pPr algn="just">
              <a:lnSpc>
                <a:spcPct val="110000"/>
              </a:lnSpc>
              <a:buNone/>
            </a:pPr>
            <a:r>
              <a:rPr lang="ar-SA" sz="2800" dirty="0">
                <a:latin typeface="Simplified Arabic" pitchFamily="18" charset="-78"/>
                <a:cs typeface="Simplified Arabic" pitchFamily="18" charset="-78"/>
              </a:rPr>
              <a:t>    اختلف علماء البلاغة في صيغة الأمر عند تجردها من القرائن, هل تقتضي الامتثال فوراً، أو على التراخي، أو ما هو أعم منهما؟</a:t>
            </a: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46</a:t>
            </a:fld>
            <a:endParaRPr lang="en-US">
              <a:solidFill>
                <a:srgbClr val="000000"/>
              </a:solidFill>
            </a:endParaRPr>
          </a:p>
        </p:txBody>
      </p:sp>
    </p:spTree>
    <p:extLst>
      <p:ext uri="{BB962C8B-B14F-4D97-AF65-F5344CB8AC3E}">
        <p14:creationId xmlns:p14="http://schemas.microsoft.com/office/powerpoint/2010/main" val="345911024"/>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fontScale="77500" lnSpcReduction="20000"/>
          </a:bodyPr>
          <a:lstStyle/>
          <a:p>
            <a:pPr algn="just">
              <a:lnSpc>
                <a:spcPct val="130000"/>
              </a:lnSpc>
              <a:buNone/>
            </a:pPr>
            <a:r>
              <a:rPr lang="ar-SA" sz="3000" dirty="0">
                <a:latin typeface="Simplified Arabic" pitchFamily="18" charset="-78"/>
                <a:cs typeface="Simplified Arabic" pitchFamily="18" charset="-78"/>
              </a:rPr>
              <a:t> فالجمهور على أنَّ مدلول صيغة الأمر هو طلب حصول الفعل مطلقًا عن قيد الفورية؟ أو التراخي, فالمأمور يكون ممثلًا للآمر بالإتيان بالفعل المأمور به سواء أتى به فوراً، أو بعد مهلة, ولا يتعين أحدهما إلاّ بقرينة، وهذا هو الراجح.</a:t>
            </a:r>
          </a:p>
          <a:p>
            <a:pPr algn="just">
              <a:lnSpc>
                <a:spcPct val="130000"/>
              </a:lnSpc>
              <a:buNone/>
            </a:pPr>
            <a:r>
              <a:rPr lang="ar-SA" sz="3000" dirty="0">
                <a:latin typeface="Simplified Arabic" pitchFamily="18" charset="-78"/>
                <a:cs typeface="Simplified Arabic" pitchFamily="18" charset="-78"/>
              </a:rPr>
              <a:t>    وقال </a:t>
            </a:r>
            <a:r>
              <a:rPr lang="ar-SA" sz="3000" dirty="0" err="1">
                <a:latin typeface="Simplified Arabic" pitchFamily="18" charset="-78"/>
                <a:cs typeface="Simplified Arabic" pitchFamily="18" charset="-78"/>
              </a:rPr>
              <a:t>السكاكي</a:t>
            </a:r>
            <a:r>
              <a:rPr lang="ar-SA" sz="3000" dirty="0">
                <a:latin typeface="Simplified Arabic" pitchFamily="18" charset="-78"/>
                <a:cs typeface="Simplified Arabic" pitchFamily="18" charset="-78"/>
              </a:rPr>
              <a:t>: "والأمر والنهي حقهما الفور والتراخي يوقف على قرائن الأحوال لكونهما للطلب</a:t>
            </a:r>
            <a:r>
              <a:rPr lang="ar-SA" sz="2800" dirty="0">
                <a:latin typeface="Simplified Arabic" pitchFamily="18" charset="-78"/>
                <a:cs typeface="Simplified Arabic" pitchFamily="18" charset="-78"/>
              </a:rPr>
              <a:t>"</a:t>
            </a:r>
            <a:r>
              <a:rPr lang="ar-SA" sz="1800" dirty="0">
                <a:latin typeface="Simplified Arabic" pitchFamily="18" charset="-78"/>
                <a:cs typeface="Simplified Arabic" pitchFamily="18" charset="-78"/>
              </a:rPr>
              <a:t>( </a:t>
            </a:r>
            <a:r>
              <a:rPr lang="ar-SA" sz="1800" dirty="0" smtClean="0">
                <a:latin typeface="Simplified Arabic" pitchFamily="18" charset="-78"/>
                <a:cs typeface="Simplified Arabic" pitchFamily="18" charset="-78"/>
              </a:rPr>
              <a:t>1)</a:t>
            </a:r>
            <a:r>
              <a:rPr lang="ar-SA" sz="2800" dirty="0" smtClean="0">
                <a:latin typeface="Simplified Arabic" pitchFamily="18" charset="-78"/>
                <a:cs typeface="Simplified Arabic" pitchFamily="18" charset="-78"/>
              </a:rPr>
              <a:t>.</a:t>
            </a:r>
            <a:r>
              <a:rPr lang="ar-SA" sz="3000" dirty="0" smtClean="0">
                <a:latin typeface="Simplified Arabic" pitchFamily="18" charset="-78"/>
                <a:cs typeface="Simplified Arabic" pitchFamily="18" charset="-78"/>
              </a:rPr>
              <a:t> </a:t>
            </a:r>
            <a:r>
              <a:rPr lang="ar-SA" sz="3000" dirty="0">
                <a:latin typeface="Simplified Arabic" pitchFamily="18" charset="-78"/>
                <a:cs typeface="Simplified Arabic" pitchFamily="18" charset="-78"/>
              </a:rPr>
              <a:t>أي: حق الأمر أن يدلَّ على وجوب حصول الفعل المأمور به عقيب ورود الأمر في أول أوقات الإمكان وجواز التراخي مفوض إلى القرينة، وهذا مذهب بعض الأصوليين أيضاً، فإذا قيل: افعل معناه: افعل فوراً، ولا يدلُّ على التراخي إلاّ بالقرينة، وإنَّ صيغة الأمر مدلولها طلب ماهية الفعل مطلقاً لا بقيد المرة أو التكرار ولا بقيد الفورية أو التراخي فيكون المأمور </a:t>
            </a:r>
            <a:r>
              <a:rPr lang="ar-SA" sz="3000" dirty="0" smtClean="0">
                <a:latin typeface="Simplified Arabic" pitchFamily="18" charset="-78"/>
                <a:cs typeface="Simplified Arabic" pitchFamily="18" charset="-78"/>
              </a:rPr>
              <a:t>ممتثلاً </a:t>
            </a:r>
            <a:r>
              <a:rPr lang="ar-SA" sz="3000" dirty="0">
                <a:latin typeface="Simplified Arabic" pitchFamily="18" charset="-78"/>
                <a:cs typeface="Simplified Arabic" pitchFamily="18" charset="-78"/>
              </a:rPr>
              <a:t>للأمر بالإتيان بالفعل المأمور به على سبيل الفور أو التراخي ولا يتعين أحدهما في مدلولها إلاّ بقرينة</a:t>
            </a:r>
            <a:r>
              <a:rPr lang="ar-SA" sz="3000" dirty="0" smtClean="0">
                <a:latin typeface="Simplified Arabic" pitchFamily="18" charset="-78"/>
                <a:cs typeface="Simplified Arabic" pitchFamily="18" charset="-78"/>
              </a:rPr>
              <a:t>"</a:t>
            </a:r>
            <a:r>
              <a:rPr lang="ar-SA" sz="1900" dirty="0" smtClean="0">
                <a:latin typeface="Simplified Arabic" pitchFamily="18" charset="-78"/>
                <a:cs typeface="Simplified Arabic" pitchFamily="18" charset="-78"/>
              </a:rPr>
              <a:t>(2 </a:t>
            </a:r>
            <a:r>
              <a:rPr lang="ar-SA" sz="1900" dirty="0">
                <a:latin typeface="Simplified Arabic" pitchFamily="18" charset="-78"/>
                <a:cs typeface="Simplified Arabic" pitchFamily="18" charset="-78"/>
              </a:rPr>
              <a:t>)</a:t>
            </a:r>
            <a:r>
              <a:rPr lang="ar-SA" sz="2800" dirty="0">
                <a:latin typeface="Simplified Arabic" pitchFamily="18" charset="-78"/>
                <a:cs typeface="Simplified Arabic" pitchFamily="18" charset="-78"/>
              </a:rPr>
              <a:t>. </a:t>
            </a:r>
            <a:endParaRPr lang="ar-SA" sz="2800" dirty="0" smtClean="0">
              <a:latin typeface="Simplified Arabic" pitchFamily="18" charset="-78"/>
              <a:cs typeface="Simplified Arabic" pitchFamily="18" charset="-78"/>
            </a:endParaRPr>
          </a:p>
          <a:p>
            <a:pPr algn="just">
              <a:lnSpc>
                <a:spcPct val="130000"/>
              </a:lnSpc>
              <a:buNone/>
            </a:pPr>
            <a:endParaRPr lang="ar-IQ" sz="2800" dirty="0" smtClean="0">
              <a:latin typeface="Simplified Arabic" pitchFamily="18" charset="-78"/>
              <a:cs typeface="Simplified Arabic" pitchFamily="18" charset="-78"/>
            </a:endParaRPr>
          </a:p>
          <a:p>
            <a:pPr algn="just">
              <a:lnSpc>
                <a:spcPct val="130000"/>
              </a:lnSpc>
              <a:buNone/>
            </a:pPr>
            <a:endParaRPr lang="ar-SA" sz="2800" dirty="0" smtClean="0">
              <a:latin typeface="Simplified Arabic" pitchFamily="18" charset="-78"/>
              <a:cs typeface="Simplified Arabic" pitchFamily="18" charset="-78"/>
            </a:endParaRPr>
          </a:p>
          <a:p>
            <a:pPr algn="just">
              <a:lnSpc>
                <a:spcPct val="130000"/>
              </a:lnSpc>
              <a:buNone/>
            </a:pPr>
            <a:r>
              <a:rPr lang="ar-SA" sz="1800" dirty="0">
                <a:latin typeface="Simplified Arabic" pitchFamily="18" charset="-78"/>
                <a:cs typeface="Simplified Arabic" pitchFamily="18" charset="-78"/>
              </a:rPr>
              <a:t>( </a:t>
            </a:r>
            <a:r>
              <a:rPr lang="ar-SA" sz="1800" dirty="0" smtClean="0">
                <a:latin typeface="Simplified Arabic" pitchFamily="18" charset="-78"/>
                <a:cs typeface="Simplified Arabic" pitchFamily="18" charset="-78"/>
              </a:rPr>
              <a:t>1) </a:t>
            </a:r>
            <a:r>
              <a:rPr lang="ar-SA" sz="1800" dirty="0">
                <a:latin typeface="Simplified Arabic" pitchFamily="18" charset="-78"/>
                <a:cs typeface="Simplified Arabic" pitchFamily="18" charset="-78"/>
              </a:rPr>
              <a:t>مفتاح العلوم، ص: 320. </a:t>
            </a:r>
          </a:p>
          <a:p>
            <a:pPr algn="just">
              <a:lnSpc>
                <a:spcPct val="130000"/>
              </a:lnSpc>
              <a:buNone/>
            </a:pPr>
            <a:r>
              <a:rPr lang="ar-SA" sz="1800" dirty="0">
                <a:latin typeface="Simplified Arabic" pitchFamily="18" charset="-78"/>
                <a:cs typeface="Simplified Arabic" pitchFamily="18" charset="-78"/>
              </a:rPr>
              <a:t>( </a:t>
            </a:r>
            <a:r>
              <a:rPr lang="ar-SA" sz="1800" dirty="0" smtClean="0">
                <a:latin typeface="Simplified Arabic" pitchFamily="18" charset="-78"/>
                <a:cs typeface="Simplified Arabic" pitchFamily="18" charset="-78"/>
              </a:rPr>
              <a:t>2) </a:t>
            </a:r>
            <a:r>
              <a:rPr lang="ar-SA" sz="1800" dirty="0">
                <a:latin typeface="Simplified Arabic" pitchFamily="18" charset="-78"/>
                <a:cs typeface="Simplified Arabic" pitchFamily="18" charset="-78"/>
              </a:rPr>
              <a:t>حاشية الدسوقي على مختصر المعاني لسعد الدين </a:t>
            </a:r>
            <a:r>
              <a:rPr lang="ar-SA" sz="1800" dirty="0" err="1">
                <a:latin typeface="Simplified Arabic" pitchFamily="18" charset="-78"/>
                <a:cs typeface="Simplified Arabic" pitchFamily="18" charset="-78"/>
              </a:rPr>
              <a:t>التفتازاني</a:t>
            </a:r>
            <a:r>
              <a:rPr lang="ar-SA" sz="1800" dirty="0">
                <a:latin typeface="Simplified Arabic" pitchFamily="18" charset="-78"/>
                <a:cs typeface="Simplified Arabic" pitchFamily="18" charset="-78"/>
              </a:rPr>
              <a:t>: 2/419. </a:t>
            </a:r>
          </a:p>
          <a:p>
            <a:pPr algn="just">
              <a:lnSpc>
                <a:spcPct val="13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47</a:t>
            </a:fld>
            <a:endParaRPr lang="en-US">
              <a:solidFill>
                <a:srgbClr val="000000"/>
              </a:solidFill>
            </a:endParaRPr>
          </a:p>
        </p:txBody>
      </p:sp>
    </p:spTree>
    <p:extLst>
      <p:ext uri="{BB962C8B-B14F-4D97-AF65-F5344CB8AC3E}">
        <p14:creationId xmlns:p14="http://schemas.microsoft.com/office/powerpoint/2010/main" val="97214085"/>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fontScale="92500" lnSpcReduction="10000"/>
          </a:bodyPr>
          <a:lstStyle/>
          <a:p>
            <a:pPr marL="0" indent="0" algn="just">
              <a:lnSpc>
                <a:spcPct val="110000"/>
              </a:lnSpc>
              <a:spcAft>
                <a:spcPts val="1000"/>
              </a:spcAft>
              <a:buNone/>
            </a:pPr>
            <a:r>
              <a:rPr lang="ar-IQ" sz="2800" dirty="0">
                <a:ea typeface="Calibri"/>
                <a:cs typeface="Simplified Arabic"/>
              </a:rPr>
              <a:t>وقد تخرج صيغ الأمر عن معناه الأصلي وهو (الإيجاب والالزام) إلى معان أخرى: تستفاد من سياق الكلام، وقرائن الأحوال.</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1- </a:t>
            </a:r>
            <a:r>
              <a:rPr lang="ar-IQ" sz="2800" dirty="0">
                <a:ea typeface="Calibri"/>
                <a:cs typeface="Simplified Arabic"/>
              </a:rPr>
              <a:t>كالدعاء في قوله تعالى: </a:t>
            </a:r>
            <a:r>
              <a:rPr lang="ar-SA" sz="2800" dirty="0">
                <a:solidFill>
                  <a:srgbClr val="000000"/>
                </a:solidFill>
                <a:ea typeface="Calibri"/>
                <a:cs typeface="QCF_BSML"/>
              </a:rPr>
              <a:t>ﭽ </a:t>
            </a:r>
            <a:r>
              <a:rPr lang="ar-SA" sz="2800" dirty="0">
                <a:solidFill>
                  <a:srgbClr val="000000"/>
                </a:solidFill>
                <a:ea typeface="Calibri"/>
                <a:cs typeface="QCF_P378"/>
              </a:rPr>
              <a:t>ﮧ  ﮨ   ﮩ  ﮪ     ﮫ  ﮬ  ﮭ  ﮮ  ﮯ  ﮰ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{النمل: 19}. </a:t>
            </a:r>
            <a:r>
              <a:rPr lang="ar-SA" sz="2800" dirty="0">
                <a:solidFill>
                  <a:srgbClr val="000000"/>
                </a:solidFill>
                <a:ea typeface="Calibri"/>
              </a:rPr>
              <a:t> </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2- </a:t>
            </a:r>
            <a:r>
              <a:rPr lang="ar-IQ" sz="2800" dirty="0">
                <a:ea typeface="Calibri"/>
                <a:cs typeface="Simplified Arabic"/>
              </a:rPr>
              <a:t>والالتماس: وهو طلب الفعل الصادر عن الأنداد والنظراء المتساوين قدراً ومنزلة وسِنّاً، ويكونُ عادةً من الإِنسان لمن هو أعلى منه، أو لمساويه، كما تقول لمن هو في منزلتك: «أعطني كتابك». ونحو قولك لصديقك: «أعطني القلم». </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3- </a:t>
            </a:r>
            <a:r>
              <a:rPr lang="ar-IQ" sz="2800" dirty="0">
                <a:ea typeface="Calibri"/>
                <a:cs typeface="Simplified Arabic"/>
              </a:rPr>
              <a:t>التهديد: إذا استعملت الصيغة في مقام عدم الرضا بالمأمورية كقوله تعالى: </a:t>
            </a:r>
            <a:r>
              <a:rPr lang="ar-SA" sz="2800" dirty="0">
                <a:solidFill>
                  <a:srgbClr val="000000"/>
                </a:solidFill>
                <a:ea typeface="Calibri"/>
                <a:cs typeface="QCF_BSML"/>
              </a:rPr>
              <a:t>ﭽ </a:t>
            </a:r>
            <a:r>
              <a:rPr lang="ar-SA" sz="2800" dirty="0">
                <a:solidFill>
                  <a:srgbClr val="000000"/>
                </a:solidFill>
                <a:ea typeface="Calibri"/>
                <a:cs typeface="QCF_P481"/>
              </a:rPr>
              <a:t>ﭿ  ﮀ  </a:t>
            </a:r>
            <a:r>
              <a:rPr lang="ar-SA" sz="2800" dirty="0" err="1">
                <a:solidFill>
                  <a:srgbClr val="000000"/>
                </a:solidFill>
                <a:ea typeface="Calibri"/>
                <a:cs typeface="QCF_P481"/>
              </a:rPr>
              <a:t>ﮁ</a:t>
            </a:r>
            <a:r>
              <a:rPr lang="ar-SA" sz="2800" dirty="0" err="1">
                <a:solidFill>
                  <a:srgbClr val="0000A5"/>
                </a:solidFill>
                <a:ea typeface="Calibri"/>
                <a:cs typeface="QCF_P481"/>
              </a:rPr>
              <a:t>ﮂ</a:t>
            </a:r>
            <a:r>
              <a:rPr lang="ar-SA" sz="2800" dirty="0">
                <a:solidFill>
                  <a:srgbClr val="000000"/>
                </a:solidFill>
                <a:ea typeface="Calibri"/>
                <a:cs typeface="QCF_P481"/>
              </a:rPr>
              <a:t>   ﮃ     ﮄ  ﮅ  ﮆ  </a:t>
            </a:r>
            <a:r>
              <a:rPr lang="ar-SA" sz="2800" dirty="0">
                <a:solidFill>
                  <a:srgbClr val="000000"/>
                </a:solidFill>
                <a:ea typeface="Calibri"/>
                <a:cs typeface="QCF_BSML"/>
              </a:rPr>
              <a:t>ﭼ</a:t>
            </a:r>
            <a:r>
              <a:rPr lang="ar-SA" sz="2800" dirty="0">
                <a:solidFill>
                  <a:srgbClr val="000000"/>
                </a:solidFill>
                <a:ea typeface="Calibri"/>
                <a:cs typeface="Simplified Arabic"/>
              </a:rPr>
              <a:t>{فصلت: 40}،</a:t>
            </a:r>
            <a:r>
              <a:rPr lang="ar-SA" sz="1400" dirty="0">
                <a:solidFill>
                  <a:srgbClr val="000000"/>
                </a:solidFill>
                <a:ea typeface="Calibri"/>
              </a:rPr>
              <a:t> </a:t>
            </a:r>
            <a:r>
              <a:rPr lang="ar-IQ" sz="2800" dirty="0">
                <a:ea typeface="Calibri"/>
                <a:cs typeface="Simplified Arabic"/>
              </a:rPr>
              <a:t>أي: فَسَتَلْقَونَ عِقابَ أعمالكم في النار، وإنما كان تهديدًا؛ لأنَّ أمرهم بكل عمل شاءوا، أو بكل عمل بدا لهم ليس مرغوباً فيه.</a:t>
            </a:r>
            <a:endParaRPr lang="en-US" sz="2000" dirty="0">
              <a:ea typeface="Calibri"/>
              <a:cs typeface="Arial"/>
            </a:endParaRPr>
          </a:p>
          <a:p>
            <a:pPr marL="0" indent="0">
              <a:buNone/>
            </a:pPr>
            <a:r>
              <a:rPr lang="ar-IQ" sz="2800" smtClean="0">
                <a:ea typeface="Calibri"/>
                <a:cs typeface="Simplified Arabic"/>
              </a:rPr>
              <a:t> وكقولك</a:t>
            </a:r>
            <a:r>
              <a:rPr lang="ar-IQ" sz="2800" dirty="0">
                <a:ea typeface="Calibri"/>
                <a:cs typeface="Simplified Arabic"/>
              </a:rPr>
              <a:t>: "افعلوا ما بدا لكم".</a:t>
            </a: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48</a:t>
            </a:fld>
            <a:endParaRPr lang="en-US">
              <a:solidFill>
                <a:srgbClr val="000000"/>
              </a:solidFill>
            </a:endParaRPr>
          </a:p>
        </p:txBody>
      </p:sp>
    </p:spTree>
    <p:extLst>
      <p:ext uri="{BB962C8B-B14F-4D97-AF65-F5344CB8AC3E}">
        <p14:creationId xmlns:p14="http://schemas.microsoft.com/office/powerpoint/2010/main" val="2623797806"/>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marL="0" indent="0" algn="just">
              <a:lnSpc>
                <a:spcPct val="110000"/>
              </a:lnSpc>
              <a:spcAft>
                <a:spcPts val="1000"/>
              </a:spcAft>
              <a:buNone/>
            </a:pPr>
            <a:r>
              <a:rPr lang="ar-IQ" sz="2800" dirty="0" smtClean="0">
                <a:ea typeface="Calibri"/>
                <a:cs typeface="Simplified Arabic"/>
              </a:rPr>
              <a:t>4- </a:t>
            </a:r>
            <a:r>
              <a:rPr lang="ar-IQ" sz="2800" dirty="0">
                <a:ea typeface="Calibri"/>
                <a:cs typeface="Simplified Arabic"/>
              </a:rPr>
              <a:t>التعجيز: إذا استعملت الصيغة في مقام إظهار عجز المدَّعي، كقوله تعالى: </a:t>
            </a:r>
            <a:r>
              <a:rPr lang="ar-SA" sz="2800" dirty="0">
                <a:solidFill>
                  <a:srgbClr val="000000"/>
                </a:solidFill>
                <a:ea typeface="Calibri"/>
                <a:cs typeface="QCF_BSML"/>
              </a:rPr>
              <a:t>ﭽ </a:t>
            </a:r>
            <a:r>
              <a:rPr lang="ar-SA" sz="2800" dirty="0">
                <a:solidFill>
                  <a:srgbClr val="000000"/>
                </a:solidFill>
                <a:ea typeface="Calibri"/>
                <a:cs typeface="QCF_P004"/>
              </a:rPr>
              <a:t>ﯢ  ﯣ  ﯤ  ﯥ  ﯦ  ﯧ  ﯨ  ﯩ   ﯪ  ﯫ   ﯬ  ﯭ  ﯮ  ﯯ  ﯰ  ﯱ  ﯲ   ﯳ  ﯴ                ﯵ    </a:t>
            </a:r>
            <a:r>
              <a:rPr lang="ar-SA" sz="2800" dirty="0">
                <a:solidFill>
                  <a:srgbClr val="000000"/>
                </a:solidFill>
                <a:ea typeface="Calibri"/>
                <a:cs typeface="QCF_BSML"/>
              </a:rPr>
              <a:t>ﭼ</a:t>
            </a:r>
            <a:r>
              <a:rPr lang="ar-SA" sz="2800" dirty="0">
                <a:solidFill>
                  <a:srgbClr val="000000"/>
                </a:solidFill>
                <a:ea typeface="Calibri"/>
                <a:cs typeface="Simplified Arabic"/>
              </a:rPr>
              <a:t>{البقرة: </a:t>
            </a:r>
            <a:r>
              <a:rPr lang="ar-SA" sz="2800" dirty="0" smtClean="0">
                <a:solidFill>
                  <a:srgbClr val="000000"/>
                </a:solidFill>
                <a:ea typeface="Calibri"/>
                <a:cs typeface="Simplified Arabic"/>
              </a:rPr>
              <a:t>23}، </a:t>
            </a:r>
            <a:r>
              <a:rPr lang="ar-IQ" sz="2800" dirty="0">
                <a:ea typeface="Calibri"/>
                <a:cs typeface="Simplified Arabic"/>
              </a:rPr>
              <a:t>وإنما كان تعجيزاً؛ لأنَّ الإتيان بسورة من مثله فوق مقدورهم، ومن التعجيز قول الشاعر:</a:t>
            </a:r>
            <a:endParaRPr lang="en-US" sz="2000" dirty="0">
              <a:ea typeface="Calibri"/>
              <a:cs typeface="Arial"/>
            </a:endParaRPr>
          </a:p>
          <a:p>
            <a:pPr marL="0" indent="0" algn="just">
              <a:lnSpc>
                <a:spcPct val="110000"/>
              </a:lnSpc>
              <a:spcAft>
                <a:spcPts val="1000"/>
              </a:spcAft>
              <a:buNone/>
            </a:pPr>
            <a:r>
              <a:rPr lang="ar-IQ" sz="2800" dirty="0">
                <a:ea typeface="Calibri"/>
                <a:cs typeface="Simplified Arabic"/>
              </a:rPr>
              <a:t>يا لِبكْرٍ أنشروا لي كُلَيباً ... يا لَبكْرٍ أينَ </a:t>
            </a:r>
            <a:r>
              <a:rPr lang="ar-IQ" sz="2800" dirty="0" err="1">
                <a:ea typeface="Calibri"/>
                <a:cs typeface="Simplified Arabic"/>
              </a:rPr>
              <a:t>أينَ</a:t>
            </a:r>
            <a:r>
              <a:rPr lang="ar-IQ" sz="2800" dirty="0">
                <a:ea typeface="Calibri"/>
                <a:cs typeface="Simplified Arabic"/>
              </a:rPr>
              <a:t> الفرارُ</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فالأمر </a:t>
            </a:r>
            <a:r>
              <a:rPr lang="ar-IQ" sz="2800" dirty="0">
                <a:ea typeface="Calibri"/>
                <a:cs typeface="Simplified Arabic"/>
              </a:rPr>
              <a:t>هنا مراد به التعجيز؛ لأنَّ المقصود به: إعادة الحياة لكليب، وذلك فوق مقدورهم، وخارج عن طوقهم.</a:t>
            </a:r>
            <a:endParaRPr lang="en-US" sz="2000" dirty="0">
              <a:ea typeface="Calibri"/>
              <a:cs typeface="Arial"/>
            </a:endParaRPr>
          </a:p>
          <a:p>
            <a:pPr marL="0" indent="0">
              <a:lnSpc>
                <a:spcPct val="110000"/>
              </a:lnSpc>
              <a:spcAft>
                <a:spcPts val="1000"/>
              </a:spcAft>
              <a:buNone/>
            </a:pPr>
            <a:r>
              <a:rPr lang="ar-IQ" sz="2800" dirty="0" smtClean="0">
                <a:ea typeface="Calibri"/>
                <a:cs typeface="Simplified Arabic"/>
              </a:rPr>
              <a:t> وكقول </a:t>
            </a:r>
            <a:r>
              <a:rPr lang="ar-IQ" sz="2800" dirty="0">
                <a:ea typeface="Calibri"/>
                <a:cs typeface="Simplified Arabic"/>
              </a:rPr>
              <a:t>الفرزدق يخاطب جريراً:</a:t>
            </a:r>
            <a:endParaRPr lang="en-US" sz="2000" dirty="0">
              <a:ea typeface="Calibri"/>
              <a:cs typeface="Arial"/>
            </a:endParaRPr>
          </a:p>
          <a:p>
            <a:pPr marL="0" indent="0" algn="just">
              <a:lnSpc>
                <a:spcPct val="110000"/>
              </a:lnSpc>
              <a:spcAft>
                <a:spcPts val="1000"/>
              </a:spcAft>
              <a:buNone/>
            </a:pPr>
            <a:r>
              <a:rPr lang="ar-IQ" sz="2800" dirty="0">
                <a:ea typeface="Calibri"/>
                <a:cs typeface="Simplified Arabic"/>
              </a:rPr>
              <a:t>أُولئك آبائي، </a:t>
            </a:r>
            <a:r>
              <a:rPr lang="ar-IQ" sz="2800" dirty="0" err="1">
                <a:ea typeface="Calibri"/>
                <a:cs typeface="Simplified Arabic"/>
              </a:rPr>
              <a:t>فَجِئْني</a:t>
            </a:r>
            <a:r>
              <a:rPr lang="ar-IQ" sz="2800" dirty="0">
                <a:ea typeface="Calibri"/>
                <a:cs typeface="Simplified Arabic"/>
              </a:rPr>
              <a:t> بمِثْلِهِمْ... إذا جَمَعَتْنا يا جَريرُ المَجامِعُ</a:t>
            </a:r>
            <a:endParaRPr lang="en-US" sz="2000" dirty="0">
              <a:ea typeface="Calibri"/>
              <a:cs typeface="Arial"/>
            </a:endParaRPr>
          </a:p>
          <a:p>
            <a:pPr algn="just">
              <a:lnSpc>
                <a:spcPct val="9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49</a:t>
            </a:fld>
            <a:endParaRPr lang="en-US">
              <a:solidFill>
                <a:srgbClr val="000000"/>
              </a:solidFill>
            </a:endParaRPr>
          </a:p>
        </p:txBody>
      </p:sp>
    </p:spTree>
    <p:extLst>
      <p:ext uri="{BB962C8B-B14F-4D97-AF65-F5344CB8AC3E}">
        <p14:creationId xmlns:p14="http://schemas.microsoft.com/office/powerpoint/2010/main" val="3900022272"/>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261256" y="381000"/>
            <a:ext cx="11610703" cy="6248400"/>
          </a:xfrm>
        </p:spPr>
        <p:txBody>
          <a:bodyPr/>
          <a:lstStyle/>
          <a:p>
            <a:pPr algn="just">
              <a:lnSpc>
                <a:spcPct val="110000"/>
              </a:lnSpc>
              <a:buNone/>
            </a:pPr>
            <a:r>
              <a:rPr lang="ar-IQ" sz="2800" b="1" dirty="0" smtClean="0">
                <a:latin typeface="Simplified Arabic" pitchFamily="18" charset="-78"/>
                <a:cs typeface="Simplified Arabic" pitchFamily="18" charset="-78"/>
              </a:rPr>
              <a:t>ثالثاً: فائدته</a:t>
            </a:r>
          </a:p>
          <a:p>
            <a:pPr algn="just">
              <a:lnSpc>
                <a:spcPct val="110000"/>
              </a:lnSpc>
              <a:buNone/>
            </a:pPr>
            <a:r>
              <a:rPr lang="ar-IQ" sz="2800" dirty="0" smtClean="0">
                <a:latin typeface="Simplified Arabic" pitchFamily="18" charset="-78"/>
                <a:cs typeface="Simplified Arabic" pitchFamily="18" charset="-78"/>
              </a:rPr>
              <a:t>    فائدة علم المعاني تتضمن ما يأتي:</a:t>
            </a:r>
          </a:p>
          <a:p>
            <a:pPr algn="just">
              <a:lnSpc>
                <a:spcPct val="110000"/>
              </a:lnSpc>
              <a:buNone/>
            </a:pPr>
            <a:r>
              <a:rPr lang="ar-IQ" sz="2800" dirty="0" smtClean="0">
                <a:latin typeface="Simplified Arabic" pitchFamily="18" charset="-78"/>
                <a:cs typeface="Simplified Arabic" pitchFamily="18" charset="-78"/>
              </a:rPr>
              <a:t>1. معرفة إعجاز القرآن الكريم، وأسباب التقديم والتأخير والحذف والذكر والإيجاز والإطناب، وغير ذلك. </a:t>
            </a:r>
          </a:p>
          <a:p>
            <a:pPr algn="just">
              <a:lnSpc>
                <a:spcPct val="110000"/>
              </a:lnSpc>
              <a:buNone/>
            </a:pPr>
            <a:r>
              <a:rPr lang="ar-IQ" sz="2800" dirty="0" smtClean="0">
                <a:latin typeface="Simplified Arabic" pitchFamily="18" charset="-78"/>
                <a:cs typeface="Simplified Arabic" pitchFamily="18" charset="-78"/>
              </a:rPr>
              <a:t>2. الوقوف على أسرار البلاغة والفصاحة.</a:t>
            </a:r>
          </a:p>
          <a:p>
            <a:pPr algn="just">
              <a:lnSpc>
                <a:spcPct val="110000"/>
              </a:lnSpc>
              <a:buNone/>
            </a:pPr>
            <a:r>
              <a:rPr lang="ar-IQ" sz="2800" dirty="0" smtClean="0">
                <a:latin typeface="Simplified Arabic" pitchFamily="18" charset="-78"/>
                <a:cs typeface="Simplified Arabic" pitchFamily="18" charset="-78"/>
              </a:rPr>
              <a:t>3. </a:t>
            </a:r>
            <a:r>
              <a:rPr lang="ar-IQ" sz="2800" smtClean="0">
                <a:latin typeface="Simplified Arabic" pitchFamily="18" charset="-78"/>
                <a:cs typeface="Simplified Arabic" pitchFamily="18" charset="-78"/>
              </a:rPr>
              <a:t>تجنب </a:t>
            </a:r>
            <a:r>
              <a:rPr lang="ar-IQ" sz="2800" dirty="0" smtClean="0">
                <a:latin typeface="Simplified Arabic" pitchFamily="18" charset="-78"/>
                <a:cs typeface="Simplified Arabic" pitchFamily="18" charset="-78"/>
              </a:rPr>
              <a:t>الأخطاء في تأدية المعاني.</a:t>
            </a:r>
          </a:p>
          <a:p>
            <a:pPr algn="just">
              <a:lnSpc>
                <a:spcPct val="110000"/>
              </a:lnSpc>
              <a:buNone/>
            </a:pPr>
            <a:r>
              <a:rPr lang="ar-IQ" sz="2800" dirty="0" smtClean="0">
                <a:latin typeface="Simplified Arabic" pitchFamily="18" charset="-78"/>
                <a:cs typeface="Simplified Arabic" pitchFamily="18" charset="-78"/>
              </a:rPr>
              <a:t>4. معرفة أسرار كلام النبيِّ (صلى الله عليه وسلم). </a:t>
            </a:r>
            <a:endParaRPr lang="en-US" sz="2800" dirty="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3355274500"/>
      </p:ext>
    </p:extLst>
  </p:cSld>
  <p:clrMapOvr>
    <a:masterClrMapping/>
  </p:clrMapOvr>
  <p:transition spd="slow" advTm="187749"/>
  <p:timing>
    <p:tnLst>
      <p:par>
        <p:cTn id="1" dur="indefinite" restart="never" nodeType="tmRoot"/>
      </p:par>
    </p:tnLst>
  </p:timing>
  <p:extLst mod="1">
    <p:ext uri="{3A86A75C-4F4B-4683-9AE1-C65F6400EC91}">
      <p14:laserTraceLst xmlns:p14="http://schemas.microsoft.com/office/powerpoint/2010/main">
        <p14:tracePtLst>
          <p14:tracePt t="15034" x="4608513" y="5705475"/>
          <p14:tracePt t="15207" x="4608513" y="5697538"/>
          <p14:tracePt t="15360" x="4608513" y="5688013"/>
          <p14:tracePt t="15367" x="4608513" y="5680075"/>
          <p14:tracePt t="15376" x="4608513" y="5670550"/>
          <p14:tracePt t="15392" x="4608513" y="5626100"/>
          <p14:tracePt t="15409" x="4608513" y="5572125"/>
          <p14:tracePt t="15425" x="4608513" y="5500688"/>
          <p14:tracePt t="15440" x="4608513" y="5429250"/>
          <p14:tracePt t="15458" x="4608513" y="5357813"/>
          <p14:tracePt t="15474" x="4608513" y="5295900"/>
          <p14:tracePt t="15474" x="4608513" y="5268913"/>
          <p14:tracePt t="15493" x="4608513" y="5205413"/>
          <p14:tracePt t="15509" x="4608513" y="5170488"/>
          <p14:tracePt t="15524" x="4608513" y="5143500"/>
          <p14:tracePt t="15543" x="4608513" y="5126038"/>
          <p14:tracePt t="15559" x="4608513" y="5116513"/>
          <p14:tracePt t="15573" x="4608513" y="5108575"/>
          <p14:tracePt t="15590" x="4608513" y="5089525"/>
          <p14:tracePt t="15608" x="4608513" y="5072063"/>
          <p14:tracePt t="15624" x="4608513" y="5045075"/>
          <p14:tracePt t="15640" x="4625975" y="5010150"/>
          <p14:tracePt t="15657" x="4660900" y="4956175"/>
          <p14:tracePt t="15673" x="4697413" y="4902200"/>
          <p14:tracePt t="15673" x="4741863" y="4848225"/>
          <p14:tracePt t="15692" x="4786313" y="4786313"/>
          <p14:tracePt t="15707" x="4965700" y="4625975"/>
          <p14:tracePt t="15725" x="5126038" y="4483100"/>
          <p14:tracePt t="15742" x="5357813" y="4322763"/>
          <p14:tracePt t="15757" x="5545138" y="4170363"/>
          <p14:tracePt t="15776" x="5759450" y="4027488"/>
          <p14:tracePt t="15790" x="5938838" y="3902075"/>
          <p14:tracePt t="15790" x="6000750" y="3848100"/>
          <p14:tracePt t="15809" x="6108700" y="3776663"/>
          <p14:tracePt t="15824" x="6170613" y="3741738"/>
          <p14:tracePt t="15842" x="6197600" y="3724275"/>
          <p14:tracePt t="15856" x="6215063" y="3724275"/>
          <p14:tracePt t="15874" x="6232525" y="3705225"/>
          <p14:tracePt t="16170" x="6259513" y="3687763"/>
          <p14:tracePt t="16177" x="6303963" y="3652838"/>
          <p14:tracePt t="16192" x="6599238" y="3419475"/>
          <p14:tracePt t="16211" x="6991350" y="3125788"/>
          <p14:tracePt t="16227" x="7456488" y="2795588"/>
          <p14:tracePt t="16243" x="7947025" y="2473325"/>
          <p14:tracePt t="16259" x="8348663" y="2241550"/>
          <p14:tracePt t="16259" x="8537575" y="2125663"/>
          <p14:tracePt t="16279" x="8680450" y="2036763"/>
          <p14:tracePt t="16291" x="9063038" y="1803400"/>
          <p14:tracePt t="16311" x="9269413" y="1679575"/>
          <p14:tracePt t="16326" x="9474200" y="1544638"/>
          <p14:tracePt t="16342" x="9626600" y="1428750"/>
          <p14:tracePt t="16358" x="9715500" y="1357313"/>
          <p14:tracePt t="16375" x="9786938" y="1303338"/>
          <p14:tracePt t="16375" x="9804400" y="1276350"/>
          <p14:tracePt t="16394" x="9831388" y="1268413"/>
          <p14:tracePt t="16408" x="9885363" y="1223963"/>
          <p14:tracePt t="16427" x="9920288" y="1187450"/>
          <p14:tracePt t="16442" x="9939338" y="1169988"/>
          <p14:tracePt t="16459" x="9956800" y="1152525"/>
          <p14:tracePt t="16473" x="9966325" y="1143000"/>
          <p14:tracePt t="16493" x="9974263" y="1133475"/>
          <p14:tracePt t="16538" x="9956800" y="1143000"/>
          <p14:tracePt t="16662" x="9939338" y="1160463"/>
          <p14:tracePt t="16678" x="9920288" y="1160463"/>
          <p14:tracePt t="16685" x="9894888" y="1179513"/>
          <p14:tracePt t="16694" x="9823450" y="1214438"/>
          <p14:tracePt t="16710" x="9777413" y="1223963"/>
          <p14:tracePt t="16710" x="9742488" y="1241425"/>
          <p14:tracePt t="16726" x="9688513" y="1258888"/>
          <p14:tracePt t="16740" x="9661525" y="1276350"/>
          <p14:tracePt t="16758" x="9634538" y="1285875"/>
          <p14:tracePt t="16773" x="9626600" y="1285875"/>
          <p14:tracePt t="16789" x="9609138" y="1295400"/>
          <p14:tracePt t="16807" x="9590088" y="1295400"/>
          <p14:tracePt t="16827" x="9582150" y="1295400"/>
          <p14:tracePt t="16842" x="9582150" y="1303338"/>
          <p14:tracePt t="16859" x="9572625" y="1303338"/>
          <p14:tracePt t="16874" x="9555163" y="1312863"/>
          <p14:tracePt t="16874" x="9537700" y="1312863"/>
          <p14:tracePt t="16894" x="9518650" y="1312863"/>
          <p14:tracePt t="16907" x="9439275" y="1330325"/>
          <p14:tracePt t="16927" x="9394825" y="1339850"/>
          <p14:tracePt t="16942" x="9331325" y="1357313"/>
          <p14:tracePt t="16958" x="9286875" y="1357313"/>
          <p14:tracePt t="16958" x="9259888" y="1357313"/>
          <p14:tracePt t="16979" x="9232900" y="1366838"/>
          <p14:tracePt t="16992" x="9170988" y="1374775"/>
          <p14:tracePt t="16992" x="9153525" y="1374775"/>
          <p14:tracePt t="17012" x="9117013" y="1374775"/>
          <p14:tracePt t="17026" x="9090025" y="1384300"/>
          <p14:tracePt t="17044" x="9082088" y="1384300"/>
          <p14:tracePt t="17056" x="9063038" y="1384300"/>
          <p14:tracePt t="17074" x="9045575" y="1384300"/>
          <p14:tracePt t="17510" x="9018588" y="1384300"/>
          <p14:tracePt t="17517" x="8983663" y="1384300"/>
          <p14:tracePt t="17526" x="8848725" y="1384300"/>
          <p14:tracePt t="17543" x="8732838" y="1384300"/>
          <p14:tracePt t="17560" x="8626475" y="1384300"/>
          <p14:tracePt t="17576" x="8501063" y="1384300"/>
          <p14:tracePt t="17591" x="8429625" y="1384300"/>
          <p14:tracePt t="17591" x="8394700" y="1384300"/>
          <p14:tracePt t="17611" x="8358188" y="1384300"/>
          <p14:tracePt t="17623" x="8251825" y="1384300"/>
          <p14:tracePt t="17643" x="8188325" y="1411288"/>
          <p14:tracePt t="17658" x="8126413" y="1428750"/>
          <p14:tracePt t="17675" x="8081963" y="1438275"/>
          <p14:tracePt t="17691" x="8045450" y="1446213"/>
          <p14:tracePt t="17709" x="8010525" y="1446213"/>
          <p14:tracePt t="17724" x="8001000" y="1465263"/>
          <p14:tracePt t="17743" x="7991475" y="1465263"/>
          <p14:tracePt t="17757" x="7983538" y="1465263"/>
          <p14:tracePt t="17774" x="7974013" y="1465263"/>
          <p14:tracePt t="17790" x="7974013" y="1473200"/>
          <p14:tracePt t="17807" x="7966075" y="1473200"/>
          <p14:tracePt t="17827" x="7956550" y="1473200"/>
          <p14:tracePt t="17872" x="7947025" y="1473200"/>
          <p14:tracePt t="17941" x="7947025" y="1482725"/>
          <p14:tracePt t="17995" x="7947025" y="1490663"/>
          <p14:tracePt t="18103" x="7947025" y="1500188"/>
          <p14:tracePt t="18411" x="7939088" y="1500188"/>
          <p14:tracePt t="18804" x="7929563" y="1500188"/>
          <p14:tracePt t="18820" x="7912100" y="1500188"/>
          <p14:tracePt t="18827" x="7894638" y="1500188"/>
          <p14:tracePt t="18841" x="7867650" y="1500188"/>
          <p14:tracePt t="18841" x="7848600" y="1500188"/>
          <p14:tracePt t="18859" x="7823200" y="1500188"/>
          <p14:tracePt t="18877" x="7804150" y="1500188"/>
          <p14:tracePt t="18892" x="7796213" y="1500188"/>
          <p14:tracePt t="18908" x="7786688" y="1500188"/>
          <p14:tracePt t="18923" x="7777163" y="1500188"/>
          <p14:tracePt t="18941" x="7769225" y="1500188"/>
          <p14:tracePt t="18956" x="7751763" y="1500188"/>
          <p14:tracePt t="18976" x="7742238" y="1500188"/>
          <p14:tracePt t="18991" x="7732713" y="1500188"/>
          <p14:tracePt t="19008" x="7715250" y="1500188"/>
          <p14:tracePt t="19023" x="7688263" y="1500188"/>
          <p14:tracePt t="19023" x="7680325" y="1500188"/>
          <p14:tracePt t="19044" x="7661275" y="1500188"/>
          <p14:tracePt t="19060" x="7616825" y="1500188"/>
          <p14:tracePt t="19076" x="7589838" y="1500188"/>
          <p14:tracePt t="19092" x="7554913" y="1500188"/>
          <p14:tracePt t="19109" x="7527925" y="1500188"/>
          <p14:tracePt t="19125" x="7510463" y="1500188"/>
          <p14:tracePt t="19125" x="7500938" y="1500188"/>
          <p14:tracePt t="19144" x="7491413" y="1500188"/>
          <p14:tracePt t="19156" x="7456488" y="1490663"/>
          <p14:tracePt t="19176" x="7412038" y="1490663"/>
          <p14:tracePt t="19192" x="7375525" y="1490663"/>
          <p14:tracePt t="19208" x="7358063" y="1490663"/>
          <p14:tracePt t="19224" x="7331075" y="1490663"/>
          <p14:tracePt t="19240" x="7313613" y="1490663"/>
          <p14:tracePt t="19240" x="7304088" y="1490663"/>
          <p14:tracePt t="19260" x="7296150" y="1490663"/>
          <p14:tracePt t="19274" x="7269163" y="1482725"/>
          <p14:tracePt t="19293" x="7232650" y="1482725"/>
          <p14:tracePt t="19307" x="7197725" y="1482725"/>
          <p14:tracePt t="19326" x="7161213" y="1482725"/>
          <p14:tracePt t="19340" x="7153275" y="1482725"/>
          <p14:tracePt t="19340" x="7143750" y="1482725"/>
          <p14:tracePt t="19360" x="7134225" y="1482725"/>
          <p14:tracePt t="19375" x="7126288" y="1482725"/>
          <p14:tracePt t="19392" x="7116763" y="1482725"/>
          <p14:tracePt t="19413" x="7108825" y="1482725"/>
          <p14:tracePt t="19821" x="7099300" y="1482725"/>
          <p14:tracePt t="19829" x="7089775" y="1482725"/>
          <p14:tracePt t="19840" x="7018338" y="1482725"/>
          <p14:tracePt t="19840" x="6965950" y="1482725"/>
          <p14:tracePt t="19860" x="6867525" y="1482725"/>
          <p14:tracePt t="19874" x="6589713" y="1517650"/>
          <p14:tracePt t="19893" x="6446838" y="1527175"/>
          <p14:tracePt t="19910" x="6340475" y="1527175"/>
          <p14:tracePt t="19924" x="6251575" y="1527175"/>
          <p14:tracePt t="19940" x="6197600" y="1527175"/>
          <p14:tracePt t="19957" x="6143625" y="1527175"/>
          <p14:tracePt t="19974" x="6099175" y="1527175"/>
          <p14:tracePt t="19974" x="6072188" y="1527175"/>
          <p14:tracePt t="19993" x="6018213" y="1527175"/>
          <p14:tracePt t="20010" x="5956300" y="1527175"/>
          <p14:tracePt t="20025" x="5884863" y="1527175"/>
          <p14:tracePt t="20042" x="5840413" y="1527175"/>
          <p14:tracePt t="20042" x="5822950" y="1527175"/>
          <p14:tracePt t="20060" x="5803900" y="1527175"/>
          <p14:tracePt t="20060" x="5776913" y="1527175"/>
          <p14:tracePt t="20077" x="5768975" y="1527175"/>
          <p14:tracePt t="20077" x="5759450" y="1527175"/>
          <p14:tracePt t="20092" x="5724525" y="1527175"/>
          <p14:tracePt t="20110" x="5697538" y="1527175"/>
          <p14:tracePt t="20124" x="5680075" y="1527175"/>
          <p14:tracePt t="20142" x="5661025" y="1527175"/>
          <p14:tracePt t="20157" x="5643563" y="1527175"/>
          <p14:tracePt t="20176" x="5634038" y="1527175"/>
          <p14:tracePt t="20192" x="5626100" y="1527175"/>
          <p14:tracePt t="20222" x="5616575" y="1527175"/>
          <p14:tracePt t="20269" x="5608638" y="1527175"/>
          <p14:tracePt t="20275" x="5599113" y="1527175"/>
          <p14:tracePt t="20299" x="5589588" y="1527175"/>
          <p14:tracePt t="20323" x="5581650" y="1527175"/>
          <p14:tracePt t="20376" x="5572125" y="1527175"/>
          <p14:tracePt t="20400" x="5562600" y="1527175"/>
          <p14:tracePt t="20622" x="5554663" y="1527175"/>
          <p14:tracePt t="20638" x="5537200" y="1527175"/>
          <p14:tracePt t="20653" x="5518150" y="1527175"/>
          <p14:tracePt t="20661" x="5483225" y="1527175"/>
          <p14:tracePt t="20672" x="5419725" y="1527175"/>
          <p14:tracePt t="20690" x="5330825" y="1527175"/>
          <p14:tracePt t="20690" x="5276850" y="1527175"/>
          <p14:tracePt t="20709" x="5197475" y="1527175"/>
          <p14:tracePt t="20726" x="5116513" y="1536700"/>
          <p14:tracePt t="20741" x="5045075" y="1536700"/>
          <p14:tracePt t="20759" x="4983163" y="1536700"/>
          <p14:tracePt t="20773" x="4938713" y="1536700"/>
          <p14:tracePt t="20773" x="4911725" y="1536700"/>
          <p14:tracePt t="20793" x="4894263" y="1536700"/>
          <p14:tracePt t="20806" x="4840288" y="1536700"/>
          <p14:tracePt t="20826" x="4822825" y="1536700"/>
          <p14:tracePt t="20841" x="4795838" y="1536700"/>
          <p14:tracePt t="20858" x="4776788" y="1536700"/>
          <p14:tracePt t="20873" x="4768850" y="1536700"/>
          <p14:tracePt t="20891" x="4768850" y="1527175"/>
          <p14:tracePt t="20906" x="4759325" y="1527175"/>
          <p14:tracePt t="20925" x="4751388" y="1527175"/>
          <p14:tracePt t="25342" x="4759325" y="1527175"/>
          <p14:tracePt t="26170" x="4768850" y="1527175"/>
          <p14:tracePt t="26394" x="4776788" y="1527175"/>
          <p14:tracePt t="26617" x="4776788" y="1517650"/>
          <p14:tracePt t="26640" x="4786313" y="1517650"/>
          <p14:tracePt t="27118" x="4795838" y="1517650"/>
          <p14:tracePt t="27133" x="4803775" y="1517650"/>
          <p14:tracePt t="27149" x="4813300" y="1517650"/>
          <p14:tracePt t="27164" x="4822825" y="1517650"/>
          <p14:tracePt t="27195" x="4830763" y="1517650"/>
          <p14:tracePt t="27218" x="4840288" y="1517650"/>
          <p14:tracePt t="27295" x="4848225" y="1517650"/>
          <p14:tracePt t="27326" x="4857750" y="1517650"/>
          <p14:tracePt t="27334" x="4867275" y="1517650"/>
          <p14:tracePt t="27341" x="4884738" y="1517650"/>
          <p14:tracePt t="27355" x="4956175" y="1536700"/>
          <p14:tracePt t="27375" x="5054600" y="1562100"/>
          <p14:tracePt t="27390" x="5180013" y="1589088"/>
          <p14:tracePt t="27407" x="5303838" y="1616075"/>
          <p14:tracePt t="27422" x="5438775" y="1633538"/>
          <p14:tracePt t="27440" x="5572125" y="1652588"/>
          <p14:tracePt t="27456" x="5795963" y="1687513"/>
          <p14:tracePt t="27474" x="5956300" y="1714500"/>
          <p14:tracePt t="27490" x="6134100" y="1751013"/>
          <p14:tracePt t="27507" x="6313488" y="1776413"/>
          <p14:tracePt t="27522" x="6518275" y="1830388"/>
          <p14:tracePt t="27540" x="6705600" y="1874838"/>
          <p14:tracePt t="27540" x="6804025" y="1901825"/>
          <p14:tracePt t="27559" x="6946900" y="1946275"/>
          <p14:tracePt t="27574" x="7108825" y="1990725"/>
          <p14:tracePt t="27590" x="7224713" y="2054225"/>
          <p14:tracePt t="27607" x="7331075" y="2081213"/>
          <p14:tracePt t="27622" x="7402513" y="2116138"/>
          <p14:tracePt t="27640" x="7439025" y="2125663"/>
          <p14:tracePt t="27655" x="7456488" y="2133600"/>
          <p14:tracePt t="27888" x="7483475" y="2143125"/>
          <p14:tracePt t="27896" x="7500938" y="2143125"/>
          <p14:tracePt t="27906" x="7599363" y="2170113"/>
          <p14:tracePt t="27925" x="7769225" y="2205038"/>
          <p14:tracePt t="27939" x="7983538" y="2241550"/>
          <p14:tracePt t="27939" x="8089900" y="2259013"/>
          <p14:tracePt t="27958" x="8205788" y="2276475"/>
          <p14:tracePt t="27971" x="8501063" y="2339975"/>
          <p14:tracePt t="27991" x="8688388" y="2366963"/>
          <p14:tracePt t="28007" x="8858250" y="2401888"/>
          <p14:tracePt t="28025" x="9028113" y="2428875"/>
          <p14:tracePt t="28038" x="9188450" y="2482850"/>
          <p14:tracePt t="28038" x="9259888" y="2490788"/>
          <p14:tracePt t="28057" x="9331325" y="2509838"/>
          <p14:tracePt t="28070" x="9456738" y="2554288"/>
          <p14:tracePt t="28070" x="9518650" y="2562225"/>
          <p14:tracePt t="28090" x="9609138" y="2589213"/>
          <p14:tracePt t="28105" x="9680575" y="2589213"/>
          <p14:tracePt t="28123" x="9715500" y="2598738"/>
          <p14:tracePt t="28138" x="9752013" y="2616200"/>
          <p14:tracePt t="28155" x="9769475" y="2616200"/>
          <p14:tracePt t="28171" x="9813925" y="2616200"/>
          <p14:tracePt t="28171" x="9831388" y="2616200"/>
          <p14:tracePt t="28190" x="9902825" y="2616200"/>
          <p14:tracePt t="28205" x="9966325" y="2616200"/>
          <p14:tracePt t="28222" x="10010775" y="2616200"/>
          <p14:tracePt t="28237" x="10028238" y="2616200"/>
          <p14:tracePt t="28255" x="10045700" y="2616200"/>
          <p14:tracePt t="28270" x="10055225" y="2616200"/>
          <p14:tracePt t="30061" x="10045700" y="2616200"/>
          <p14:tracePt t="31453" x="10045700" y="2625725"/>
          <p14:tracePt t="33468" x="10045700" y="2633663"/>
          <p14:tracePt t="35745" x="10037763" y="2633663"/>
          <p14:tracePt t="38902" x="10037763" y="2643188"/>
          <p14:tracePt t="43951" x="10028238" y="2643188"/>
          <p14:tracePt t="44327" x="10018713" y="2643188"/>
          <p14:tracePt t="44420" x="10010775" y="2643188"/>
          <p14:tracePt t="44474" x="10001250" y="2643188"/>
          <p14:tracePt t="44535" x="9991725" y="2643188"/>
          <p14:tracePt t="44552" x="9983788" y="2643188"/>
          <p14:tracePt t="44566" x="9966325" y="2633663"/>
          <p14:tracePt t="44597" x="9956800" y="2625725"/>
          <p14:tracePt t="44612" x="9947275" y="2625725"/>
          <p14:tracePt t="44621" x="9920288" y="2625725"/>
          <p14:tracePt t="44637" x="9902825" y="2616200"/>
          <p14:tracePt t="44653" x="9858375" y="2608263"/>
          <p14:tracePt t="44669" x="9813925" y="2608263"/>
          <p14:tracePt t="44686" x="9769475" y="2608263"/>
          <p14:tracePt t="44704" x="9742488" y="2598738"/>
          <p14:tracePt t="44719" x="9705975" y="2598738"/>
          <p14:tracePt t="44719" x="9698038" y="2598738"/>
          <p14:tracePt t="44737" x="9671050" y="2598738"/>
          <p14:tracePt t="44753" x="9653588" y="2598738"/>
          <p14:tracePt t="44769" x="9626600" y="2589213"/>
          <p14:tracePt t="44787" x="9609138" y="2589213"/>
          <p14:tracePt t="44801" x="9572625" y="2581275"/>
          <p14:tracePt t="44823" x="9563100" y="2581275"/>
          <p14:tracePt t="44823" x="9555163" y="2581275"/>
          <p14:tracePt t="44837" x="9537700" y="2581275"/>
          <p14:tracePt t="44855" x="9510713" y="2571750"/>
          <p14:tracePt t="44869" x="9466263" y="2562225"/>
          <p14:tracePt t="44888" x="9429750" y="2562225"/>
          <p14:tracePt t="44902" x="9385300" y="2562225"/>
          <p14:tracePt t="44902" x="9375775" y="2562225"/>
          <p14:tracePt t="44922" x="9331325" y="2554288"/>
          <p14:tracePt t="44937" x="9313863" y="2554288"/>
          <p14:tracePt t="44955" x="9286875" y="2554288"/>
          <p14:tracePt t="44969" x="9259888" y="2544763"/>
          <p14:tracePt t="44987" x="9242425" y="2544763"/>
          <p14:tracePt t="45002" x="9205913" y="2544763"/>
          <p14:tracePt t="45020" x="9188450" y="2536825"/>
          <p14:tracePt t="45020" x="9170988" y="2536825"/>
          <p14:tracePt t="45038" x="9153525" y="2527300"/>
          <p14:tracePt t="45054" x="9134475" y="2527300"/>
          <p14:tracePt t="45070" x="9126538" y="2527300"/>
          <p14:tracePt t="45087" x="9109075" y="2517775"/>
          <p14:tracePt t="45102" x="9090025" y="2517775"/>
          <p14:tracePt t="45118" x="9063038" y="2509838"/>
          <p14:tracePt t="45118" x="9045575" y="2509838"/>
          <p14:tracePt t="45137" x="9010650" y="2490788"/>
          <p14:tracePt t="45154" x="8974138" y="2482850"/>
          <p14:tracePt t="45170" x="8939213" y="2465388"/>
          <p14:tracePt t="45187" x="8912225" y="2465388"/>
          <p14:tracePt t="45202" x="8902700" y="2455863"/>
          <p14:tracePt t="45202" x="8885238" y="2446338"/>
          <p14:tracePt t="45222" x="8875713" y="2446338"/>
          <p14:tracePt t="45237" x="8858250" y="2438400"/>
          <p14:tracePt t="45253" x="8840788" y="2438400"/>
          <p14:tracePt t="45270" x="8831263" y="2438400"/>
          <p14:tracePt t="45285" x="8831263" y="2428875"/>
          <p14:tracePt t="45302" x="8823325" y="2428875"/>
          <p14:tracePt t="45318" x="8813800" y="2428875"/>
          <p14:tracePt t="45675" x="8804275" y="2428875"/>
          <p14:tracePt t="45691" x="8796338" y="2428875"/>
          <p14:tracePt t="45698" x="8786813" y="2428875"/>
          <p14:tracePt t="45714" x="8777288" y="2428875"/>
          <p14:tracePt t="45721" x="8769350" y="2428875"/>
          <p14:tracePt t="45721" x="8759825" y="2428875"/>
          <p14:tracePt t="45738" x="8742363" y="2428875"/>
          <p14:tracePt t="45751" x="8697913" y="2411413"/>
          <p14:tracePt t="45771" x="8653463" y="2401888"/>
          <p14:tracePt t="45786" x="8626475" y="2393950"/>
          <p14:tracePt t="45803" x="8582025" y="2384425"/>
          <p14:tracePt t="45819" x="8555038" y="2374900"/>
          <p14:tracePt t="45819" x="8545513" y="2374900"/>
          <p14:tracePt t="45838" x="8528050" y="2374900"/>
          <p14:tracePt t="45853" x="8510588" y="2374900"/>
          <p14:tracePt t="45872" x="8501063" y="2374900"/>
          <p14:tracePt t="45884" x="8491538" y="2366963"/>
          <p14:tracePt t="45901" x="8483600" y="2366963"/>
          <p14:tracePt t="45917" x="8474075" y="2357438"/>
          <p14:tracePt t="45935" x="8466138" y="2357438"/>
          <p14:tracePt t="45953" x="8456613" y="2357438"/>
          <p14:tracePt t="45984" x="8447088" y="2357438"/>
          <p14:tracePt t="45998" x="8439150" y="2357438"/>
          <p14:tracePt t="46006" x="8429625" y="2357438"/>
          <p14:tracePt t="46017" x="8412163" y="2347913"/>
          <p14:tracePt t="46036" x="8367713" y="2339975"/>
          <p14:tracePt t="46036" x="8340725" y="2339975"/>
          <p14:tracePt t="46053" x="8323263" y="2339975"/>
          <p14:tracePt t="46067" x="8259763" y="2339975"/>
          <p14:tracePt t="46085" x="8215313" y="2330450"/>
          <p14:tracePt t="46101" x="8170863" y="2330450"/>
          <p14:tracePt t="46117" x="8116888" y="2322513"/>
          <p14:tracePt t="46136" x="8062913" y="2312988"/>
          <p14:tracePt t="46150" x="8018463" y="2312988"/>
          <p14:tracePt t="46150" x="8010525" y="2312988"/>
          <p14:tracePt t="46170" x="7983538" y="2312988"/>
          <p14:tracePt t="46184" x="7974013" y="2312988"/>
          <p14:tracePt t="46200" x="7966075" y="2312988"/>
          <p14:tracePt t="46216" x="7947025" y="2312988"/>
          <p14:tracePt t="46553" x="7929563" y="2312988"/>
          <p14:tracePt t="46562" x="7912100" y="2312988"/>
          <p14:tracePt t="46571" x="7848600" y="2322513"/>
          <p14:tracePt t="46589" x="7688263" y="2330450"/>
          <p14:tracePt t="46604" x="7518400" y="2339975"/>
          <p14:tracePt t="46621" x="7340600" y="2339975"/>
          <p14:tracePt t="46637" x="7224713" y="2347913"/>
          <p14:tracePt t="46637" x="7170738" y="2347913"/>
          <p14:tracePt t="46656" x="7134225" y="2347913"/>
          <p14:tracePt t="46667" x="7062788" y="2357438"/>
          <p14:tracePt t="46667" x="7037388" y="2357438"/>
          <p14:tracePt t="46687" x="6973888" y="2366963"/>
          <p14:tracePt t="46702" x="6911975" y="2366963"/>
          <p14:tracePt t="46720" x="6867525" y="2366963"/>
          <p14:tracePt t="46734" x="6804025" y="2366963"/>
          <p14:tracePt t="46752" x="6732588" y="2366963"/>
          <p14:tracePt t="46768" x="6643688" y="2366963"/>
          <p14:tracePt t="46768" x="6599238" y="2374900"/>
          <p14:tracePt t="46787" x="6510338" y="2384425"/>
          <p14:tracePt t="46801" x="6456363" y="2393950"/>
          <p14:tracePt t="46818" x="6429375" y="2401888"/>
          <p14:tracePt t="46834" x="6402388" y="2401888"/>
          <p14:tracePt t="46853" x="6384925" y="2401888"/>
          <p14:tracePt t="46868" x="6367463" y="2401888"/>
          <p14:tracePt t="46886" x="6357938" y="2401888"/>
          <p14:tracePt t="46908" x="6348413" y="2401888"/>
          <p14:tracePt t="47717" x="6340475" y="2401888"/>
          <p14:tracePt t="47850" x="6330950" y="2401888"/>
          <p14:tracePt t="47879" x="6323013" y="2401888"/>
          <p14:tracePt t="47887" x="6313488" y="2401888"/>
          <p14:tracePt t="47904" x="6296025" y="2401888"/>
          <p14:tracePt t="47921" x="6286500" y="2401888"/>
          <p14:tracePt t="47937" x="6276975" y="2401888"/>
          <p14:tracePt t="47952" x="6269038" y="2401888"/>
          <p14:tracePt t="48395" x="6259513" y="2411413"/>
          <p14:tracePt t="48403" x="6232525" y="2419350"/>
          <p14:tracePt t="48420" x="6170613" y="2419350"/>
          <p14:tracePt t="48438" x="6081713" y="2438400"/>
          <p14:tracePt t="48453" x="5884863" y="2455863"/>
          <p14:tracePt t="48474" x="5840413" y="2455863"/>
          <p14:tracePt t="48485" x="5751513" y="2455863"/>
          <p14:tracePt t="48485" x="5724525" y="2455863"/>
          <p14:tracePt t="48504" x="5697538" y="2455863"/>
          <p14:tracePt t="48504" x="5670550" y="2455863"/>
          <p14:tracePt t="48519" x="5616575" y="2455863"/>
          <p14:tracePt t="48537" x="5562600" y="2455863"/>
          <p14:tracePt t="48553" x="5518150" y="2455863"/>
          <p14:tracePt t="48569" x="5483225" y="2455863"/>
          <p14:tracePt t="48585" x="5446713" y="2455863"/>
          <p14:tracePt t="48603" x="5429250" y="2455863"/>
          <p14:tracePt t="48603" x="5419725" y="2455863"/>
          <p14:tracePt t="48620" x="5411788" y="2455863"/>
          <p14:tracePt t="48636" x="5402263" y="2455863"/>
          <p14:tracePt t="48942" x="5394325" y="2455863"/>
          <p14:tracePt t="48958" x="5384800" y="2455863"/>
          <p14:tracePt t="48965" x="5375275" y="2455863"/>
          <p14:tracePt t="48973" x="5367338" y="2455863"/>
          <p14:tracePt t="48985" x="5357813" y="2455863"/>
          <p14:tracePt t="49003" x="5330825" y="2455863"/>
          <p14:tracePt t="49022" x="5313363" y="2455863"/>
          <p14:tracePt t="49036" x="5303838" y="2455863"/>
          <p14:tracePt t="49096" x="5295900" y="2455863"/>
          <p14:tracePt t="49189" x="5286375" y="2455863"/>
          <p14:tracePt t="49204" x="5276850" y="2455863"/>
          <p14:tracePt t="49212" x="5268913" y="2455863"/>
          <p14:tracePt t="49221" x="5259388" y="2455863"/>
          <p14:tracePt t="49235" x="5241925" y="2455863"/>
          <p14:tracePt t="49254" x="5224463" y="2455863"/>
          <p14:tracePt t="49269" x="5205413" y="2455863"/>
          <p14:tracePt t="49287" x="5197475" y="2455863"/>
          <p14:tracePt t="49301" x="5180013" y="2455863"/>
          <p14:tracePt t="49320" x="5170488" y="2455863"/>
          <p14:tracePt t="49336" x="5153025" y="2455863"/>
          <p14:tracePt t="49354" x="5143500" y="2455863"/>
          <p14:tracePt t="49368" x="5133975" y="2455863"/>
          <p14:tracePt t="49385" x="5126038" y="2455863"/>
          <p14:tracePt t="49420" x="5116513" y="2455863"/>
          <p14:tracePt t="49427" x="5108575" y="2455863"/>
          <p14:tracePt t="49443" x="5099050" y="2455863"/>
          <p14:tracePt t="49497" x="5089525" y="2455863"/>
          <p14:tracePt t="49565" x="5081588" y="2455863"/>
          <p14:tracePt t="49581" x="5072063" y="2455863"/>
          <p14:tracePt t="49604" x="5062538" y="2455863"/>
          <p14:tracePt t="49635" x="5054600" y="2455863"/>
          <p14:tracePt t="50576" x="5062538" y="2455863"/>
          <p14:tracePt t="50868" x="5081588" y="2455863"/>
          <p14:tracePt t="50906" x="5089525" y="2446338"/>
          <p14:tracePt t="50922" x="5116513" y="2446338"/>
          <p14:tracePt t="50930" x="5133975" y="2446338"/>
          <p14:tracePt t="50937" x="5160963" y="2446338"/>
          <p14:tracePt t="50951" x="5303838" y="2446338"/>
          <p14:tracePt t="50970" x="5419725" y="2446338"/>
          <p14:tracePt t="50987" x="5545138" y="2465388"/>
          <p14:tracePt t="51003" x="5634038" y="2482850"/>
          <p14:tracePt t="51019" x="5724525" y="2500313"/>
          <p14:tracePt t="51035" x="5813425" y="2527300"/>
          <p14:tracePt t="51035" x="5848350" y="2536825"/>
          <p14:tracePt t="51053" x="5875338" y="2544763"/>
          <p14:tracePt t="51066" x="5946775" y="2581275"/>
          <p14:tracePt t="51085" x="6000750" y="2598738"/>
          <p14:tracePt t="51101" x="6037263" y="2616200"/>
          <p14:tracePt t="51116" x="6089650" y="2633663"/>
          <p14:tracePt t="51134" x="6134100" y="2652713"/>
          <p14:tracePt t="51134" x="6170613" y="2670175"/>
          <p14:tracePt t="51153" x="6188075" y="2679700"/>
          <p14:tracePt t="51166" x="6259513" y="2714625"/>
          <p14:tracePt t="51186" x="6296025" y="2741613"/>
          <p14:tracePt t="51200" x="6323013" y="2759075"/>
          <p14:tracePt t="51217" x="6348413" y="2776538"/>
          <p14:tracePt t="51233" x="6375400" y="2786063"/>
          <p14:tracePt t="51250" x="6394450" y="2803525"/>
          <p14:tracePt t="51250" x="6402388" y="2803525"/>
          <p14:tracePt t="51269" x="6411913" y="2813050"/>
          <p14:tracePt t="51269" x="6429375" y="2822575"/>
          <p14:tracePt t="51285" x="6438900" y="2830513"/>
          <p14:tracePt t="51302" x="6456363" y="2830513"/>
          <p14:tracePt t="51317" x="6465888" y="2840038"/>
          <p14:tracePt t="51336" x="6473825" y="2840038"/>
          <p14:tracePt t="51349" x="6483350" y="2847975"/>
          <p14:tracePt t="51369" x="6491288" y="2857500"/>
          <p14:tracePt t="51383" x="6500813" y="2857500"/>
          <p14:tracePt t="51400" x="6510338" y="2867025"/>
          <p14:tracePt t="51422" x="6518275" y="2867025"/>
          <p14:tracePt t="51437" x="6527800" y="2867025"/>
          <p14:tracePt t="51449" x="6537325" y="2874963"/>
          <p14:tracePt t="51449" x="6545263" y="2874963"/>
          <p14:tracePt t="51469" x="6554788" y="2874963"/>
          <p14:tracePt t="51485" x="6562725" y="2884488"/>
          <p14:tracePt t="51501" x="6581775" y="2894013"/>
          <p14:tracePt t="51518" x="6608763" y="2894013"/>
          <p14:tracePt t="51534" x="6634163" y="2911475"/>
          <p14:tracePt t="51550" x="6670675" y="2919413"/>
          <p14:tracePt t="51550" x="6697663" y="2928938"/>
          <p14:tracePt t="51570" x="6705600" y="2928938"/>
          <p14:tracePt t="51570" x="6724650" y="2938463"/>
          <p14:tracePt t="51585" x="6759575" y="2946400"/>
          <p14:tracePt t="51602" x="6777038" y="2955925"/>
          <p14:tracePt t="51617" x="6786563" y="2955925"/>
          <p14:tracePt t="51632" x="6796088" y="2965450"/>
          <p14:tracePt t="51650" x="6804025" y="2965450"/>
          <p14:tracePt t="51676" x="6813550" y="2965450"/>
          <p14:tracePt t="51701" x="6813550" y="2973388"/>
          <p14:tracePt t="51715" x="6823075" y="2982913"/>
          <p14:tracePt t="51745" x="6831013" y="2982913"/>
          <p14:tracePt t="51800" x="6831013" y="2990850"/>
          <p14:tracePt t="51808" x="6840538" y="2990850"/>
          <p14:tracePt t="51831" x="6848475" y="2990850"/>
          <p14:tracePt t="51862" x="6858000" y="2990850"/>
          <p14:tracePt t="51877" x="6867525" y="2990850"/>
          <p14:tracePt t="51902" x="6875463" y="3000375"/>
          <p14:tracePt t="51915" x="6884988" y="3000375"/>
          <p14:tracePt t="51931" x="6884988" y="3009900"/>
          <p14:tracePt t="51961" x="6894513" y="3009900"/>
          <p14:tracePt t="52278" x="6902450" y="3009900"/>
          <p14:tracePt t="52285" x="6938963" y="3009900"/>
          <p14:tracePt t="52303" x="6983413" y="3009900"/>
          <p14:tracePt t="52320" x="7045325" y="3009900"/>
          <p14:tracePt t="52335" x="7099300" y="3009900"/>
          <p14:tracePt t="52353" x="7134225" y="3009900"/>
          <p14:tracePt t="52368" x="7161213" y="3009900"/>
          <p14:tracePt t="52368" x="7170738" y="3009900"/>
          <p14:tracePt t="52388" x="7188200" y="3009900"/>
          <p14:tracePt t="52403" x="7205663" y="3009900"/>
          <p14:tracePt t="52420" x="7232650" y="3009900"/>
          <p14:tracePt t="52435" x="7259638" y="3009900"/>
          <p14:tracePt t="52453" x="7286625" y="3009900"/>
          <p14:tracePt t="52468" x="7304088" y="3009900"/>
          <p14:tracePt t="52468" x="7313613" y="3009900"/>
          <p14:tracePt t="52488" x="7340600" y="3009900"/>
          <p14:tracePt t="52503" x="7358063" y="3009900"/>
          <p14:tracePt t="52519" x="7385050" y="3009900"/>
          <p14:tracePt t="52536" x="7412038" y="3009900"/>
          <p14:tracePt t="52551" x="7439025" y="3009900"/>
          <p14:tracePt t="52567" x="7456488" y="3009900"/>
          <p14:tracePt t="52567" x="7466013" y="3009900"/>
          <p14:tracePt t="52586" x="7466013" y="3000375"/>
          <p14:tracePt t="52599" x="7473950" y="3000375"/>
          <p14:tracePt t="52618" x="7483475" y="3000375"/>
          <p14:tracePt t="53522" x="7491413" y="3000375"/>
          <p14:tracePt t="53556" x="7500938" y="3000375"/>
          <p14:tracePt t="53595" x="7510463" y="3000375"/>
          <p14:tracePt t="53619" x="7518400" y="3000375"/>
          <p14:tracePt t="53635" x="7537450" y="3000375"/>
          <p14:tracePt t="53641" x="7545388" y="3000375"/>
          <p14:tracePt t="53651" x="7562850" y="3000375"/>
          <p14:tracePt t="53668" x="7589838" y="3000375"/>
          <p14:tracePt t="53668" x="7599363" y="3000375"/>
          <p14:tracePt t="53688" x="7616825" y="3000375"/>
          <p14:tracePt t="53701" x="7643813" y="3000375"/>
          <p14:tracePt t="53701" x="7653338" y="2990850"/>
          <p14:tracePt t="53720" x="7697788" y="2990850"/>
          <p14:tracePt t="53735" x="7742238" y="2982913"/>
          <p14:tracePt t="53753" x="7786688" y="2973388"/>
          <p14:tracePt t="53768" x="7831138" y="2965450"/>
          <p14:tracePt t="53786" x="7867650" y="2955925"/>
          <p14:tracePt t="53801" x="7885113" y="2946400"/>
          <p14:tracePt t="53801" x="7902575" y="2946400"/>
          <p14:tracePt t="53821" x="7920038" y="2946400"/>
          <p14:tracePt t="53835" x="7929563" y="2946400"/>
          <p14:tracePt t="53851" x="7929563" y="2938463"/>
          <p14:tracePt t="53868" x="7939088" y="2938463"/>
          <p14:tracePt t="53883" x="7947025" y="2938463"/>
          <p14:tracePt t="53910" x="7947025" y="2928938"/>
          <p14:tracePt t="54813" x="7947025" y="2938463"/>
          <p14:tracePt t="56878" x="7947025" y="2946400"/>
          <p14:tracePt t="58102" x="7939088" y="2946400"/>
          <p14:tracePt t="59270" x="7939088" y="2955925"/>
          <p14:tracePt t="59349" x="7939088" y="2965450"/>
          <p14:tracePt t="60111" x="7929563" y="2965450"/>
          <p14:tracePt t="60312" x="7920038" y="2965450"/>
          <p14:tracePt t="62543" x="7920038" y="2955925"/>
          <p14:tracePt t="62838" x="7920038" y="2946400"/>
          <p14:tracePt t="62869" x="7920038" y="2938463"/>
          <p14:tracePt t="62900" x="7920038" y="2928938"/>
          <p14:tracePt t="62916" x="7920038" y="2919413"/>
          <p14:tracePt t="62961" x="7920038" y="2911475"/>
          <p14:tracePt t="63192" x="7920038" y="2901950"/>
          <p14:tracePt t="63238" x="7920038" y="2894013"/>
          <p14:tracePt t="63262" x="7920038" y="2884488"/>
          <p14:tracePt t="70420" x="7920038" y="2894013"/>
          <p14:tracePt t="70902" x="7912100" y="2901950"/>
          <p14:tracePt t="70910" x="7912100" y="2911475"/>
          <p14:tracePt t="70918" x="7902575" y="2911475"/>
          <p14:tracePt t="70918" x="7902575" y="2919413"/>
          <p14:tracePt t="70934" x="7902575" y="2928938"/>
          <p14:tracePt t="70947" x="7894638" y="2946400"/>
          <p14:tracePt t="70968" x="7894638" y="2965450"/>
          <p14:tracePt t="70982" x="7894638" y="2973388"/>
          <p14:tracePt t="70996" x="7894638" y="2982913"/>
          <p14:tracePt t="71012" x="7894638" y="2990850"/>
          <p14:tracePt t="71012" x="7894638" y="3000375"/>
          <p14:tracePt t="71034" x="7894638" y="3009900"/>
          <p14:tracePt t="71048" x="7894638" y="3017838"/>
          <p14:tracePt t="71080" x="7894638" y="3027363"/>
          <p14:tracePt t="71095" x="7894638" y="3036888"/>
          <p14:tracePt t="71133" x="7885113" y="3036888"/>
          <p14:tracePt t="71149" x="7885113" y="3044825"/>
          <p14:tracePt t="71172" x="7885113" y="3054350"/>
          <p14:tracePt t="71210" x="7885113" y="3062288"/>
          <p14:tracePt t="71234" x="7885113" y="3071813"/>
          <p14:tracePt t="71403" x="0" y="0"/>
        </p14:tracePtLst>
        <p14:tracePtLst>
          <p14:tracePt t="129076" x="7885113" y="3089275"/>
          <p14:tracePt t="129439" x="7875588" y="3089275"/>
          <p14:tracePt t="129553" x="7867650" y="3089275"/>
          <p14:tracePt t="129561" x="7858125" y="3089275"/>
          <p14:tracePt t="129585" x="7840663" y="3089275"/>
          <p14:tracePt t="129592" x="7831138" y="3081338"/>
          <p14:tracePt t="129601" x="7796213" y="3081338"/>
          <p14:tracePt t="129619" x="7742238" y="3071813"/>
          <p14:tracePt t="129633" x="7661275" y="3062288"/>
          <p14:tracePt t="129651" x="7581900" y="3062288"/>
          <p14:tracePt t="129667" x="7483475" y="3044825"/>
          <p14:tracePt t="129685" x="7394575" y="3027363"/>
          <p14:tracePt t="129702" x="7323138" y="3009900"/>
          <p14:tracePt t="129718" x="7259638" y="3009900"/>
          <p14:tracePt t="129734" x="7170738" y="3000375"/>
          <p14:tracePt t="129752" x="7108825" y="2990850"/>
          <p14:tracePt t="129767" x="7054850" y="2990850"/>
          <p14:tracePt t="129767" x="7037388" y="2990850"/>
          <p14:tracePt t="129786" x="7018338" y="2990850"/>
          <p14:tracePt t="129800" x="6946900" y="2990850"/>
          <p14:tracePt t="129818" x="6884988" y="2990850"/>
          <p14:tracePt t="129834" x="6769100" y="3027363"/>
          <p14:tracePt t="129852" x="6643688" y="3071813"/>
          <p14:tracePt t="129867" x="6491288" y="3133725"/>
          <p14:tracePt t="129867" x="6429375" y="3160713"/>
          <p14:tracePt t="129886" x="6375400" y="3197225"/>
          <p14:tracePt t="129900" x="6232525" y="3268663"/>
          <p14:tracePt t="129918" x="6134100" y="3330575"/>
          <p14:tracePt t="129934" x="6027738" y="3402013"/>
          <p14:tracePt t="129951" x="5875338" y="3509963"/>
          <p14:tracePt t="129967" x="5670550" y="3643313"/>
          <p14:tracePt t="129967" x="5554663" y="3732213"/>
          <p14:tracePt t="129987" x="5473700" y="3795713"/>
          <p14:tracePt t="130000" x="5303838" y="3919538"/>
          <p14:tracePt t="130019" x="5259388" y="3956050"/>
          <p14:tracePt t="130034" x="5251450" y="3956050"/>
          <p14:tracePt t="130052" x="5214938" y="3956050"/>
          <p14:tracePt t="130364" x="5153025" y="3956050"/>
          <p14:tracePt t="130371" x="5072063" y="3956050"/>
          <p14:tracePt t="130385" x="4598988" y="3983038"/>
          <p14:tracePt t="130405" x="4143375" y="4017963"/>
          <p14:tracePt t="130420" x="3741738" y="4044950"/>
          <p14:tracePt t="130437" x="3455988" y="4054475"/>
          <p14:tracePt t="130452" x="3205163" y="4081463"/>
          <p14:tracePt t="130470" x="3017838" y="4089400"/>
          <p14:tracePt t="130470" x="2938463" y="4089400"/>
          <p14:tracePt t="130488" x="2768600" y="4098925"/>
          <p14:tracePt t="130504" x="2625725" y="4108450"/>
          <p14:tracePt t="130521" x="2517775" y="4108450"/>
          <p14:tracePt t="130538" x="2401888" y="4108450"/>
          <p14:tracePt t="130551" x="2312988" y="4108450"/>
          <p14:tracePt t="130568" x="2224088" y="4108450"/>
          <p14:tracePt t="130585" x="2152650" y="4108450"/>
          <p14:tracePt t="130585" x="2125663" y="4108450"/>
          <p14:tracePt t="130605" x="2089150" y="4108450"/>
          <p14:tracePt t="130619" x="2054225" y="4108450"/>
          <p14:tracePt t="130637" x="2036763" y="4108450"/>
          <p14:tracePt t="130652" x="2027238" y="4108450"/>
          <p14:tracePt t="130668" x="2009775" y="4108450"/>
          <p14:tracePt t="130686" x="1990725" y="4098925"/>
          <p14:tracePt t="130686" x="1982788" y="4098925"/>
          <p14:tracePt t="130704" x="1955800" y="4089400"/>
          <p14:tracePt t="130722" x="1928813" y="4081463"/>
          <p14:tracePt t="130737" x="1911350" y="4071938"/>
          <p14:tracePt t="130751" x="1884363" y="4071938"/>
          <p14:tracePt t="130768" x="1857375" y="4071938"/>
          <p14:tracePt t="130784" x="1847850" y="4071938"/>
          <p14:tracePt t="130800" x="1830388" y="4071938"/>
          <p14:tracePt t="130820" x="1822450" y="4071938"/>
          <p14:tracePt t="130836" x="1812925" y="4071938"/>
          <p14:tracePt t="130856" x="1803400" y="4071938"/>
          <p14:tracePt t="130879" x="1803400" y="4081463"/>
          <p14:tracePt t="130902" x="1795463" y="4081463"/>
          <p14:tracePt t="130919" x="1795463" y="4089400"/>
          <p14:tracePt t="130925" x="1795463" y="4098925"/>
          <p14:tracePt t="130935" x="1785938" y="4098925"/>
          <p14:tracePt t="130952" x="1785938" y="4108450"/>
          <p14:tracePt t="130967" x="1776413" y="4108450"/>
          <p14:tracePt t="130987" x="1776413" y="4116388"/>
          <p14:tracePt t="131003" x="1776413" y="4125913"/>
          <p14:tracePt t="131041" x="1776413" y="4133850"/>
          <p14:tracePt t="131057" x="1776413" y="4143375"/>
          <p14:tracePt t="131080" x="1768475" y="4143375"/>
          <p14:tracePt t="131087" x="1768475" y="4152900"/>
          <p14:tracePt t="131100" x="1768475" y="4160838"/>
          <p14:tracePt t="131119" x="1768475" y="4170363"/>
          <p14:tracePt t="131135" x="1758950" y="4179888"/>
          <p14:tracePt t="131153" x="1751013" y="4197350"/>
          <p14:tracePt t="131168" x="1741488" y="4205288"/>
          <p14:tracePt t="131186" x="1741488" y="4224338"/>
          <p14:tracePt t="131201" x="1724025" y="4241800"/>
          <p14:tracePt t="131220" x="1714500" y="4259263"/>
          <p14:tracePt t="131236" x="1704975" y="4268788"/>
          <p14:tracePt t="131254" x="1697038" y="4276725"/>
          <p14:tracePt t="131280" x="1687513" y="4276725"/>
          <p14:tracePt t="131296" x="1679575" y="4276725"/>
          <p14:tracePt t="131334" x="1670050" y="4276725"/>
          <p14:tracePt t="131350" x="1660525" y="4276725"/>
          <p14:tracePt t="131357" x="1652588" y="4276725"/>
          <p14:tracePt t="131368" x="1643063" y="4276725"/>
          <p14:tracePt t="131383" x="1633538" y="4276725"/>
          <p14:tracePt t="132496" x="1643063" y="4276725"/>
          <p14:tracePt t="132852" x="1660525" y="4276725"/>
          <p14:tracePt t="132860" x="1679575" y="4276725"/>
          <p14:tracePt t="132870" x="1758950" y="4276725"/>
          <p14:tracePt t="132885" x="1928813" y="4276725"/>
          <p14:tracePt t="132903" x="2170113" y="4276725"/>
          <p14:tracePt t="132918" x="2428875" y="4276725"/>
          <p14:tracePt t="132918" x="2616200" y="4303713"/>
          <p14:tracePt t="132938" x="2759075" y="4340225"/>
          <p14:tracePt t="132950" x="3232150" y="4456113"/>
          <p14:tracePt t="132970" x="3652838" y="4581525"/>
          <p14:tracePt t="132985" x="4027488" y="4705350"/>
          <p14:tracePt t="133002" x="4438650" y="4830763"/>
          <p14:tracePt t="133017" x="4714875" y="4911725"/>
          <p14:tracePt t="133035" x="4983163" y="4991100"/>
          <p14:tracePt t="133051" x="5197475" y="5054600"/>
          <p14:tracePt t="133051" x="5295900" y="5089525"/>
          <p14:tracePt t="133072" x="5510213" y="5153025"/>
          <p14:tracePt t="133085" x="5688013" y="5205413"/>
          <p14:tracePt t="133103" x="5759450" y="5224463"/>
          <p14:tracePt t="133116" x="5803900" y="5224463"/>
          <p14:tracePt t="133135" x="5830888" y="5224463"/>
          <p14:tracePt t="133453" x="5875338" y="5224463"/>
          <p14:tracePt t="133461" x="5956300" y="5224463"/>
          <p14:tracePt t="133469" x="6251575" y="5224463"/>
          <p14:tracePt t="133485" x="6742113" y="5205413"/>
          <p14:tracePt t="133502" x="7367588" y="5205413"/>
          <p14:tracePt t="133519" x="7956550" y="5197475"/>
          <p14:tracePt t="133535" x="8537575" y="5197475"/>
          <p14:tracePt t="133550" x="9001125" y="5197475"/>
          <p14:tracePt t="133565" x="9323388" y="5197475"/>
          <p14:tracePt t="133582" x="9769475" y="5214938"/>
          <p14:tracePt t="133602" x="10010775" y="5232400"/>
          <p14:tracePt t="133616" x="10198100" y="5241925"/>
          <p14:tracePt t="133633" x="10367963" y="5259388"/>
          <p14:tracePt t="133649" x="10474325" y="5268913"/>
          <p14:tracePt t="133665" x="10563225" y="5276850"/>
          <p14:tracePt t="133665" x="10599738" y="5276850"/>
          <p14:tracePt t="133686" x="10661650" y="5286375"/>
          <p14:tracePt t="133699" x="10814050" y="5303838"/>
          <p14:tracePt t="133718" x="10902950" y="5313363"/>
          <p14:tracePt t="133733" x="10974388" y="5322888"/>
          <p14:tracePt t="133750" x="11018838" y="5322888"/>
          <p14:tracePt t="133766" x="11045825" y="5322888"/>
          <p14:tracePt t="133766" x="11055350" y="5322888"/>
          <p14:tracePt t="133785" x="11063288" y="5322888"/>
          <p14:tracePt t="133869" x="11055350" y="5322888"/>
          <p14:tracePt t="134140" x="11037888" y="5322888"/>
          <p14:tracePt t="134147" x="11018838" y="5322888"/>
          <p14:tracePt t="134154" x="10991850" y="5322888"/>
          <p14:tracePt t="134167" x="10947400" y="5322888"/>
          <p14:tracePt t="134167" x="10920413" y="5322888"/>
          <p14:tracePt t="134187" x="10868025" y="5322888"/>
          <p14:tracePt t="134202" x="10814050" y="5303838"/>
          <p14:tracePt t="134218" x="10769600" y="5303838"/>
          <p14:tracePt t="134234" x="10733088" y="5295900"/>
          <p14:tracePt t="134251" x="10706100" y="5286375"/>
          <p14:tracePt t="134267" x="10698163" y="5286375"/>
          <p14:tracePt t="134283" x="10688638" y="5286375"/>
          <p14:tracePt t="134539" x="10680700" y="5286375"/>
          <p14:tracePt t="134547" x="10671175" y="5286375"/>
          <p14:tracePt t="134565" x="10661650" y="5286375"/>
          <p14:tracePt t="134578" x="10653713" y="5286375"/>
          <p14:tracePt t="134593" x="10644188" y="5286375"/>
          <p14:tracePt t="134724" x="10634663" y="5286375"/>
          <p14:tracePt t="134740" x="10626725" y="5286375"/>
          <p14:tracePt t="134755" x="10617200" y="5286375"/>
          <p14:tracePt t="134763" x="10609263" y="5276850"/>
          <p14:tracePt t="134771" x="10590213" y="5268913"/>
          <p14:tracePt t="134782" x="10555288" y="5259388"/>
          <p14:tracePt t="134782" x="10545763" y="5259388"/>
          <p14:tracePt t="134804" x="10518775" y="5251450"/>
          <p14:tracePt t="134816" x="10483850" y="5241925"/>
          <p14:tracePt t="134835" x="10466388" y="5241925"/>
          <p14:tracePt t="134851" x="10456863" y="5241925"/>
          <p14:tracePt t="134868" x="10447338" y="5241925"/>
          <p14:tracePt t="136265" x="10439400" y="5241925"/>
          <p14:tracePt t="136959" x="10429875" y="5241925"/>
          <p14:tracePt t="137237" x="10412413" y="5241925"/>
          <p14:tracePt t="137267" x="10402888" y="5241925"/>
          <p14:tracePt t="137275" x="10385425" y="5232400"/>
          <p14:tracePt t="137284" x="10296525" y="5214938"/>
          <p14:tracePt t="137301" x="10126663" y="5187950"/>
          <p14:tracePt t="137315" x="9939338" y="5170488"/>
          <p14:tracePt t="137334" x="9777413" y="5153025"/>
          <p14:tracePt t="137349" x="9698038" y="5153025"/>
          <p14:tracePt t="137349" x="9671050" y="5153025"/>
          <p14:tracePt t="137369" x="9644063" y="5143500"/>
          <p14:tracePt t="137385" x="9634538" y="5143500"/>
          <p14:tracePt t="137402" x="9626600" y="5143500"/>
          <p14:tracePt t="138100" x="9609138" y="5143500"/>
          <p14:tracePt t="138107" x="9582150" y="5143500"/>
          <p14:tracePt t="138118" x="9501188" y="5143500"/>
          <p14:tracePt t="138133" x="9358313" y="5143500"/>
          <p14:tracePt t="138151" x="9205913" y="5143500"/>
          <p14:tracePt t="138167" x="9072563" y="5143500"/>
          <p14:tracePt t="138167" x="9018588" y="5143500"/>
          <p14:tracePt t="138186" x="8956675" y="5143500"/>
          <p14:tracePt t="138201" x="8902700" y="5143500"/>
          <p14:tracePt t="138218" x="8848725" y="5143500"/>
          <p14:tracePt t="138234" x="8786813" y="5143500"/>
          <p14:tracePt t="138251" x="8724900" y="5143500"/>
          <p14:tracePt t="138266" x="8653463" y="5143500"/>
          <p14:tracePt t="138266" x="8626475" y="5143500"/>
          <p14:tracePt t="138286" x="8599488" y="5143500"/>
          <p14:tracePt t="138299" x="8545513" y="5143500"/>
          <p14:tracePt t="138318" x="8518525" y="5143500"/>
          <p14:tracePt t="138333" x="8510588" y="5143500"/>
          <p14:tracePt t="138350" x="8501063" y="5143500"/>
          <p14:tracePt t="138366" x="8491538" y="5143500"/>
          <p14:tracePt t="138870" x="8483600" y="5143500"/>
          <p14:tracePt t="138877" x="8456613" y="5143500"/>
          <p14:tracePt t="138886" x="8412163" y="5143500"/>
          <p14:tracePt t="138886" x="8340725" y="5143500"/>
          <p14:tracePt t="138903" x="8089900" y="5143500"/>
          <p14:tracePt t="138918" x="7742238" y="5143500"/>
          <p14:tracePt t="138935" x="7439025" y="5143500"/>
          <p14:tracePt t="138950" x="7224713" y="5153025"/>
          <p14:tracePt t="138968" x="7062788" y="5153025"/>
          <p14:tracePt t="138983" x="6973888" y="5153025"/>
          <p14:tracePt t="138983" x="6938963" y="5153025"/>
          <p14:tracePt t="139002" x="6902450" y="5153025"/>
          <p14:tracePt t="139018" x="6848475" y="5153025"/>
          <p14:tracePt t="139035" x="6804025" y="5160963"/>
          <p14:tracePt t="139052" x="6769100" y="5160963"/>
          <p14:tracePt t="139068" x="6742113" y="5160963"/>
          <p14:tracePt t="139083" x="6732588" y="5160963"/>
          <p14:tracePt t="139099" x="6724650" y="5160963"/>
          <p14:tracePt t="139116" x="6715125" y="5160963"/>
          <p14:tracePt t="139941" x="6705600" y="5160963"/>
          <p14:tracePt t="139950" x="6688138" y="5160963"/>
          <p14:tracePt t="139965" x="6680200" y="5160963"/>
          <p14:tracePt t="139973" x="6670675" y="5160963"/>
          <p14:tracePt t="139983" x="6643688" y="5160963"/>
          <p14:tracePt t="139999" x="6634163" y="5160963"/>
          <p14:tracePt t="140016" x="6616700" y="5160963"/>
          <p14:tracePt t="140036" x="6616700" y="5170488"/>
          <p14:tracePt t="140465" x="6608763" y="5170488"/>
          <p14:tracePt t="140472" x="6581775" y="5180013"/>
          <p14:tracePt t="140483" x="6510338" y="5187950"/>
          <p14:tracePt t="140502" x="6375400" y="5205413"/>
          <p14:tracePt t="140516" x="6251575" y="5214938"/>
          <p14:tracePt t="140516" x="6215063" y="5214938"/>
          <p14:tracePt t="140536" x="6143625" y="5214938"/>
          <p14:tracePt t="140553" x="6099175" y="5214938"/>
          <p14:tracePt t="140567" x="6072188" y="5214938"/>
          <p14:tracePt t="140583" x="6054725" y="5205413"/>
          <p14:tracePt t="140599" x="6037263" y="5205413"/>
          <p14:tracePt t="140614" x="6027738" y="5205413"/>
          <p14:tracePt t="140641" x="6027738" y="5197475"/>
          <p14:tracePt t="140650" x="6018213" y="5197475"/>
          <p14:tracePt t="140664" x="6010275" y="5197475"/>
          <p14:tracePt t="140711" x="6000750" y="5187950"/>
          <p14:tracePt t="140804" x="6000750" y="5180013"/>
          <p14:tracePt t="140827" x="5991225" y="5180013"/>
          <p14:tracePt t="140842" x="5983288" y="5180013"/>
          <p14:tracePt t="140858" x="5983288" y="5170488"/>
          <p14:tracePt t="140883" x="5973763" y="5170488"/>
          <p14:tracePt t="140904" x="5973763" y="5160963"/>
          <p14:tracePt t="140958" x="5965825" y="5160963"/>
          <p14:tracePt t="140996" x="5965825" y="5153025"/>
          <p14:tracePt t="141027" x="5956300" y="5153025"/>
          <p14:tracePt t="141035" x="5956300" y="5143500"/>
          <p14:tracePt t="141048" x="5946775" y="5143500"/>
          <p14:tracePt t="141048" x="5946775" y="5133975"/>
          <p14:tracePt t="141066" x="5938838" y="5126038"/>
          <p14:tracePt t="141088" x="5938838" y="5116513"/>
          <p14:tracePt t="141127" x="5929313" y="5116513"/>
          <p14:tracePt t="141181" x="5929313" y="5108575"/>
          <p14:tracePt t="141197" x="5929313" y="5099050"/>
          <p14:tracePt t="141251" x="5919788" y="5099050"/>
          <p14:tracePt t="141328" x="5919788" y="5089525"/>
          <p14:tracePt t="141335" x="5911850" y="5089525"/>
          <p14:tracePt t="141348" x="5902325" y="5081588"/>
          <p14:tracePt t="141348" x="5894388" y="5072063"/>
          <p14:tracePt t="141367" x="5884863" y="5062538"/>
          <p14:tracePt t="141384" x="5875338" y="5054600"/>
          <p14:tracePt t="141398" x="5867400" y="5054600"/>
          <p14:tracePt t="141415" x="5867400" y="5045075"/>
          <p14:tracePt t="141432" x="5857875" y="5045075"/>
          <p14:tracePt t="141482" x="5848350" y="5045075"/>
          <p14:tracePt t="142521" x="5840413" y="5045075"/>
          <p14:tracePt t="143032" x="5840413" y="5037138"/>
          <p14:tracePt t="143447" x="5840413" y="5027613"/>
          <p14:tracePt t="143639" x="5830888" y="5027613"/>
          <p14:tracePt t="143651" x="5830888" y="5018088"/>
          <p14:tracePt t="144294" x="5830888" y="5010150"/>
          <p14:tracePt t="146200" x="5822950" y="5010150"/>
          <p14:tracePt t="147152" x="5813425" y="5010150"/>
          <p14:tracePt t="147206" x="5803900" y="5010150"/>
          <p14:tracePt t="147599" x="5795963" y="5010150"/>
          <p14:tracePt t="147614" x="5776913" y="5010150"/>
          <p14:tracePt t="147622" x="5759450" y="5010150"/>
          <p14:tracePt t="147631" x="5705475" y="5018088"/>
          <p14:tracePt t="147647" x="5653088" y="5018088"/>
          <p14:tracePt t="147665" x="5616575" y="5027613"/>
          <p14:tracePt t="147680" x="5599113" y="5037138"/>
          <p14:tracePt t="147698" x="5581650" y="5037138"/>
          <p14:tracePt t="147712" x="5572125" y="5045075"/>
          <p14:tracePt t="147731" x="5562600" y="5045075"/>
          <p14:tracePt t="147808" x="5562600" y="5054600"/>
          <p14:tracePt t="148772" x="5554663" y="5054600"/>
          <p14:tracePt t="148956" x="5545138" y="5054600"/>
          <p14:tracePt t="148986" x="5537200" y="5045075"/>
          <p14:tracePt t="148995" x="5527675" y="5045075"/>
          <p14:tracePt t="149010" x="5510213" y="5037138"/>
          <p14:tracePt t="149017" x="5491163" y="5027613"/>
          <p14:tracePt t="149033" x="5483225" y="5027613"/>
          <p14:tracePt t="149033" x="5473700" y="5027613"/>
          <p14:tracePt t="149049" x="5465763" y="5027613"/>
          <p14:tracePt t="149065" x="5456238" y="5027613"/>
          <p14:tracePt t="149080" x="5438775" y="5027613"/>
          <p14:tracePt t="149098" x="5429250" y="5027613"/>
          <p14:tracePt t="149117" x="5419725" y="5027613"/>
          <p14:tracePt t="149132" x="5411788" y="5027613"/>
          <p14:tracePt t="149148" x="5402263" y="5027613"/>
          <p14:tracePt t="149164" x="5394325" y="5027613"/>
          <p14:tracePt t="149180" x="5384800" y="5027613"/>
          <p14:tracePt t="149196" x="5375275" y="5027613"/>
          <p14:tracePt t="149212" x="5367338" y="5027613"/>
          <p14:tracePt t="149718" x="5348288" y="5037138"/>
          <p14:tracePt t="149726" x="5313363" y="5037138"/>
          <p14:tracePt t="149734" x="5276850" y="5045075"/>
          <p14:tracePt t="149734" x="5224463" y="5062538"/>
          <p14:tracePt t="149750" x="5133975" y="5072063"/>
          <p14:tracePt t="149764" x="4919663" y="5108575"/>
          <p14:tracePt t="149783" x="4786313" y="5116513"/>
          <p14:tracePt t="149799" x="4670425" y="5126038"/>
          <p14:tracePt t="149816" x="4572000" y="5133975"/>
          <p14:tracePt t="149831" x="4510088" y="5133975"/>
          <p14:tracePt t="149831" x="4473575" y="5143500"/>
          <p14:tracePt t="149850" x="4446588" y="5143500"/>
          <p14:tracePt t="149863" x="4322763" y="5170488"/>
          <p14:tracePt t="149883" x="4232275" y="5197475"/>
          <p14:tracePt t="149899" x="4143375" y="5224463"/>
          <p14:tracePt t="149915" x="4089400" y="5232400"/>
          <p14:tracePt t="149930" x="4054475" y="5241925"/>
          <p14:tracePt t="149930" x="4044950" y="5241925"/>
          <p14:tracePt t="149950" x="4037013" y="5241925"/>
          <p14:tracePt t="149963" x="4017963" y="5251450"/>
          <p14:tracePt t="149983" x="4010025" y="5251450"/>
          <p14:tracePt t="150004" x="4010025" y="5259388"/>
          <p14:tracePt t="150211" x="4000500" y="5259388"/>
          <p14:tracePt t="150466" x="4000500" y="5268913"/>
          <p14:tracePt t="150897" x="4000500" y="5276850"/>
          <p14:tracePt t="151044" x="4000500" y="5286375"/>
          <p14:tracePt t="152062" x="4000500" y="5276850"/>
          <p14:tracePt t="152916" x="4000500" y="5268913"/>
          <p14:tracePt t="152993" x="4000500" y="5259388"/>
          <p14:tracePt t="158819" x="4000500" y="5251450"/>
          <p14:tracePt t="158988" x="4000500" y="5241925"/>
          <p14:tracePt t="160859" x="4000500" y="5232400"/>
          <p14:tracePt t="161578" x="4000500" y="5224463"/>
          <p14:tracePt t="161823" x="4000500" y="5214938"/>
          <p14:tracePt t="161877" x="4010025" y="5214938"/>
          <p14:tracePt t="161977" x="4027488" y="5214938"/>
          <p14:tracePt t="161995" x="4037013" y="5214938"/>
          <p14:tracePt t="162000" x="4044950" y="5214938"/>
          <p14:tracePt t="162011" x="4108450" y="5214938"/>
          <p14:tracePt t="162029" x="4214813" y="5241925"/>
          <p14:tracePt t="162045" x="4340225" y="5268913"/>
          <p14:tracePt t="162045" x="4402138" y="5276850"/>
          <p14:tracePt t="162064" x="4510088" y="5313363"/>
          <p14:tracePt t="162080" x="4625975" y="5340350"/>
          <p14:tracePt t="162099" x="4714875" y="5348288"/>
          <p14:tracePt t="162112" x="4813300" y="5375275"/>
          <p14:tracePt t="162129" x="4902200" y="5394325"/>
          <p14:tracePt t="162145" x="4983163" y="5402263"/>
          <p14:tracePt t="162145" x="5027613" y="5419725"/>
          <p14:tracePt t="162165" x="5143500" y="5446713"/>
          <p14:tracePt t="162179" x="5268913" y="5473700"/>
          <p14:tracePt t="162198" x="5375275" y="5510213"/>
          <p14:tracePt t="162212" x="5473700" y="5537200"/>
          <p14:tracePt t="162229" x="5562600" y="5545138"/>
          <p14:tracePt t="162245" x="5661025" y="5562600"/>
          <p14:tracePt t="162245" x="5724525" y="5572125"/>
          <p14:tracePt t="162264" x="5867400" y="5589588"/>
          <p14:tracePt t="162279" x="6000750" y="5616575"/>
          <p14:tracePt t="162296" x="6180138" y="5661025"/>
          <p14:tracePt t="162312" x="6357938" y="5697538"/>
          <p14:tracePt t="162330" x="6510338" y="5741988"/>
          <p14:tracePt t="162345" x="6680200" y="5786438"/>
          <p14:tracePt t="162345" x="6742113" y="5813425"/>
          <p14:tracePt t="162365" x="6813550" y="5840413"/>
          <p14:tracePt t="162376" x="6848475" y="5840413"/>
          <p14:tracePt t="162394" x="6875463" y="5840413"/>
          <p14:tracePt t="162694" x="6919913" y="5840413"/>
          <p14:tracePt t="162701" x="6991350" y="5840413"/>
          <p14:tracePt t="162712" x="7232650" y="5822950"/>
          <p14:tracePt t="162728" x="7616825" y="5768975"/>
          <p14:tracePt t="162746" x="8062913" y="5732463"/>
          <p14:tracePt t="162761" x="8572500" y="5680075"/>
          <p14:tracePt t="162761" x="8796338" y="5661025"/>
          <p14:tracePt t="162780" x="9331325" y="5608638"/>
          <p14:tracePt t="162796" x="9823450" y="5581650"/>
          <p14:tracePt t="162813" x="10340975" y="5562600"/>
          <p14:tracePt t="162829" x="10760075" y="5562600"/>
          <p14:tracePt t="162846" x="11126788" y="5562600"/>
          <p14:tracePt t="162861" x="11368088" y="5562600"/>
          <p14:tracePt t="162861" x="11466513" y="5562600"/>
          <p14:tracePt t="162881" x="11599863" y="5562600"/>
          <p14:tracePt t="162896" x="11661775" y="5562600"/>
          <p14:tracePt t="162913" x="11688763" y="5572125"/>
          <p14:tracePt t="162929" x="11706225" y="5572125"/>
          <p14:tracePt t="162946" x="11715750" y="5572125"/>
          <p14:tracePt t="162986" x="11715750" y="5581650"/>
          <p14:tracePt t="163125" x="11715750" y="5589588"/>
          <p14:tracePt t="163156" x="11706225" y="5589588"/>
          <p14:tracePt t="163171" x="11698288" y="5589588"/>
          <p14:tracePt t="163187" x="11688763" y="5589588"/>
          <p14:tracePt t="163211" x="11680825" y="5589588"/>
          <p14:tracePt t="163217" x="11671300" y="5589588"/>
          <p14:tracePt t="163231" x="11634788" y="5589588"/>
          <p14:tracePt t="163246" x="11590338" y="5589588"/>
          <p14:tracePt t="163246" x="11582400" y="5589588"/>
          <p14:tracePt t="163265" x="11563350" y="5589588"/>
          <p14:tracePt t="163275" x="11537950" y="5589588"/>
          <p14:tracePt t="163275" x="11518900" y="5589588"/>
          <p14:tracePt t="163296" x="11501438" y="5589588"/>
          <p14:tracePt t="163311" x="11491913" y="5589588"/>
          <p14:tracePt t="163328" x="11474450" y="5589588"/>
          <p14:tracePt t="163343" x="11447463" y="5589588"/>
          <p14:tracePt t="163361" x="11430000" y="5589588"/>
          <p14:tracePt t="163377" x="11420475" y="5589588"/>
          <p14:tracePt t="163395" x="11412538" y="5589588"/>
          <p14:tracePt t="163411" x="11403013" y="5589588"/>
          <p14:tracePt t="163841" x="11395075" y="5589588"/>
          <p14:tracePt t="163849" x="11368088" y="5589588"/>
          <p14:tracePt t="163861" x="11242675" y="5572125"/>
          <p14:tracePt t="163861" x="11090275" y="5554663"/>
          <p14:tracePt t="163882" x="10590213" y="5510213"/>
          <p14:tracePt t="163896" x="10018713" y="5483225"/>
          <p14:tracePt t="163914" x="9563100" y="5483225"/>
          <p14:tracePt t="163929" x="9304338" y="5483225"/>
          <p14:tracePt t="163947" x="9099550" y="5483225"/>
          <p14:tracePt t="163961" x="8947150" y="5483225"/>
          <p14:tracePt t="163961" x="8875713" y="5483225"/>
          <p14:tracePt t="163981" x="8804275" y="5483225"/>
          <p14:tracePt t="163993" x="8609013" y="5483225"/>
          <p14:tracePt t="164015" x="8510588" y="5483225"/>
          <p14:tracePt t="164031" x="8429625" y="5483225"/>
          <p14:tracePt t="164047" x="8348663" y="5483225"/>
          <p14:tracePt t="164059" x="8313738" y="5473700"/>
          <p14:tracePt t="164078" x="8296275" y="5473700"/>
          <p14:tracePt t="164092" x="8277225" y="5473700"/>
          <p14:tracePt t="164092" x="8269288" y="5473700"/>
          <p14:tracePt t="178202" x="8269288" y="5483225"/>
          <p14:tracePt t="178446" x="8277225" y="5500688"/>
          <p14:tracePt t="178461" x="8277225" y="5510213"/>
          <p14:tracePt t="178470" x="8286750" y="5518150"/>
          <p14:tracePt t="178477" x="8304213" y="5527675"/>
          <p14:tracePt t="178494" x="8313738" y="5545138"/>
          <p14:tracePt t="178510" x="8323263" y="5572125"/>
          <p14:tracePt t="178526" x="8331200" y="5599113"/>
          <p14:tracePt t="178543" x="8340725" y="5616575"/>
          <p14:tracePt t="178556" x="8348663" y="5634038"/>
          <p14:tracePt t="178575" x="8358188" y="5653088"/>
          <p14:tracePt t="178590" x="8367713" y="5680075"/>
          <p14:tracePt t="178612" x="8367713" y="5705475"/>
          <p14:tracePt t="178626" x="8385175" y="5724525"/>
          <p14:tracePt t="178643" x="8385175" y="5751513"/>
          <p14:tracePt t="178658" x="8394700" y="5776913"/>
          <p14:tracePt t="178658" x="8394700" y="5795963"/>
          <p14:tracePt t="178678" x="8402638" y="5813425"/>
          <p14:tracePt t="178695" x="8402638" y="5848350"/>
          <p14:tracePt t="178710" x="8402638" y="5867400"/>
          <p14:tracePt t="178725" x="8402638" y="5894388"/>
          <p14:tracePt t="178741" x="8402638" y="5902325"/>
          <p14:tracePt t="178756" x="8402638" y="5911850"/>
          <p14:tracePt t="178774" x="8402638" y="5929313"/>
          <p14:tracePt t="178792" x="8402638" y="5938838"/>
          <p14:tracePt t="178824" x="8402638" y="5946775"/>
          <p14:tracePt t="179765" x="0" y="0"/>
        </p14:tracePtLst>
      </p14:laserTraceLst>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marL="0" indent="0" algn="just">
              <a:lnSpc>
                <a:spcPct val="110000"/>
              </a:lnSpc>
              <a:spcAft>
                <a:spcPts val="1000"/>
              </a:spcAft>
              <a:buNone/>
            </a:pPr>
            <a:r>
              <a:rPr lang="ar-IQ" sz="2800" dirty="0" smtClean="0">
                <a:ea typeface="Calibri"/>
                <a:cs typeface="Simplified Arabic"/>
              </a:rPr>
              <a:t>5- </a:t>
            </a:r>
            <a:r>
              <a:rPr lang="ar-IQ" sz="2800" dirty="0">
                <a:ea typeface="Calibri"/>
                <a:cs typeface="Simplified Arabic"/>
              </a:rPr>
              <a:t>التهكم والإهانة: إذا استعملت الصيغة في مقام عدم الاعتداد بشأن المأمور، كقوله تعالى: </a:t>
            </a:r>
            <a:r>
              <a:rPr lang="ar-SA" sz="2800" dirty="0">
                <a:solidFill>
                  <a:srgbClr val="000000"/>
                </a:solidFill>
                <a:ea typeface="Calibri"/>
                <a:cs typeface="QCF_BSML"/>
              </a:rPr>
              <a:t>ﭽ</a:t>
            </a:r>
            <a:r>
              <a:rPr lang="ar-SA" sz="2800" dirty="0">
                <a:solidFill>
                  <a:srgbClr val="000000"/>
                </a:solidFill>
                <a:ea typeface="Calibri"/>
                <a:cs typeface="QCF_P287"/>
              </a:rPr>
              <a:t>  ﭒ  ﭓ  ﭔ  ﭕ  </a:t>
            </a:r>
            <a:r>
              <a:rPr lang="ar-SA" sz="2800" dirty="0" err="1">
                <a:solidFill>
                  <a:srgbClr val="000000"/>
                </a:solidFill>
                <a:ea typeface="Calibri"/>
                <a:cs typeface="QCF_P287"/>
              </a:rPr>
              <a:t>ﭖ</a:t>
            </a:r>
            <a:r>
              <a:rPr lang="ar-SA" sz="2800" dirty="0" err="1">
                <a:solidFill>
                  <a:srgbClr val="000000"/>
                </a:solidFill>
                <a:ea typeface="Calibri"/>
                <a:cs typeface="QCF_BSML"/>
              </a:rPr>
              <a:t>ﭼ</a:t>
            </a:r>
            <a:r>
              <a:rPr lang="ar-SA" sz="2800" dirty="0">
                <a:solidFill>
                  <a:srgbClr val="000000"/>
                </a:solidFill>
                <a:ea typeface="Calibri"/>
                <a:cs typeface="Simplified Arabic"/>
              </a:rPr>
              <a:t>{الإسراء: 50}. </a:t>
            </a:r>
            <a:endParaRPr lang="en-US" sz="2000" dirty="0">
              <a:ea typeface="Calibri"/>
              <a:cs typeface="Arial"/>
            </a:endParaRPr>
          </a:p>
          <a:p>
            <a:pPr marL="0" indent="0" algn="just">
              <a:lnSpc>
                <a:spcPct val="110000"/>
              </a:lnSpc>
              <a:spcAft>
                <a:spcPts val="1000"/>
              </a:spcAft>
              <a:buNone/>
            </a:pPr>
            <a:r>
              <a:rPr lang="ar-SA" sz="2800" dirty="0" smtClean="0">
                <a:solidFill>
                  <a:srgbClr val="000000"/>
                </a:solidFill>
                <a:ea typeface="Calibri"/>
                <a:cs typeface="Simplified Arabic"/>
              </a:rPr>
              <a:t>6- </a:t>
            </a:r>
            <a:r>
              <a:rPr lang="ar-SA" sz="2800" dirty="0">
                <a:solidFill>
                  <a:srgbClr val="000000"/>
                </a:solidFill>
                <a:ea typeface="Calibri"/>
                <a:cs typeface="Simplified Arabic"/>
              </a:rPr>
              <a:t>الإباحة: إذا استعملت الصيغة، حيث توهم المخاطب عدم جواز الإتيان بالشيء، كقوله تعالى: </a:t>
            </a:r>
            <a:r>
              <a:rPr lang="ar-SA" sz="2800" dirty="0">
                <a:solidFill>
                  <a:srgbClr val="000000"/>
                </a:solidFill>
                <a:ea typeface="Calibri"/>
                <a:cs typeface="QCF_BSML"/>
              </a:rPr>
              <a:t>ﭽ</a:t>
            </a:r>
            <a:r>
              <a:rPr lang="ar-SA" sz="2800" dirty="0">
                <a:solidFill>
                  <a:srgbClr val="000000"/>
                </a:solidFill>
                <a:ea typeface="Calibri"/>
                <a:cs typeface="QCF_P009"/>
              </a:rPr>
              <a:t> ﮐ   ﮑ  ﮒ  ﮓ  ﮔ  ﮕ  ﮖ  ﮗ  ﮘ  ﮙ  </a:t>
            </a:r>
            <a:r>
              <a:rPr lang="ar-SA" sz="2800" dirty="0">
                <a:solidFill>
                  <a:srgbClr val="000000"/>
                </a:solidFill>
                <a:ea typeface="Calibri"/>
                <a:cs typeface="QCF_BSML"/>
              </a:rPr>
              <a:t>ﭼ</a:t>
            </a:r>
            <a:r>
              <a:rPr lang="ar-SA" sz="2800" dirty="0">
                <a:solidFill>
                  <a:srgbClr val="000000"/>
                </a:solidFill>
                <a:ea typeface="Calibri"/>
                <a:cs typeface="Simplified Arabic"/>
              </a:rPr>
              <a:t>{البقرة: 60}،</a:t>
            </a:r>
            <a:r>
              <a:rPr lang="ar-SA" sz="1400" dirty="0">
                <a:solidFill>
                  <a:srgbClr val="000000"/>
                </a:solidFill>
                <a:ea typeface="Calibri"/>
              </a:rPr>
              <a:t> </a:t>
            </a:r>
            <a:r>
              <a:rPr lang="ar-SA" sz="2800" dirty="0">
                <a:solidFill>
                  <a:srgbClr val="000000"/>
                </a:solidFill>
                <a:ea typeface="Calibri"/>
                <a:cs typeface="Simplified Arabic"/>
              </a:rPr>
              <a:t>فالمراد بهذا الأمر، بيان حكم الأكل والشرب وأنه مباح لا حظر فيه.</a:t>
            </a:r>
            <a:endParaRPr lang="en-US" sz="2000" dirty="0">
              <a:ea typeface="Calibri"/>
              <a:cs typeface="Arial"/>
            </a:endParaRPr>
          </a:p>
          <a:p>
            <a:pPr marL="0" indent="0" algn="just">
              <a:lnSpc>
                <a:spcPct val="110000"/>
              </a:lnSpc>
              <a:spcAft>
                <a:spcPts val="1000"/>
              </a:spcAft>
              <a:buNone/>
            </a:pPr>
            <a:r>
              <a:rPr lang="ar-SA" sz="2800" dirty="0" smtClean="0">
                <a:ea typeface="Calibri"/>
                <a:cs typeface="Simplified Arabic"/>
              </a:rPr>
              <a:t>7- </a:t>
            </a:r>
            <a:r>
              <a:rPr lang="ar-SA" sz="2800" dirty="0">
                <a:ea typeface="Calibri"/>
                <a:cs typeface="Simplified Arabic"/>
              </a:rPr>
              <a:t>التخيير، مثل: "خُذْ هذا أو ذاكَ"، وكقول المتنبي:</a:t>
            </a:r>
            <a:endParaRPr lang="en-US" sz="2000" dirty="0">
              <a:ea typeface="Calibri"/>
              <a:cs typeface="Arial"/>
            </a:endParaRPr>
          </a:p>
          <a:p>
            <a:pPr marL="0" indent="0" algn="just">
              <a:lnSpc>
                <a:spcPct val="110000"/>
              </a:lnSpc>
              <a:spcAft>
                <a:spcPts val="1000"/>
              </a:spcAft>
              <a:buNone/>
            </a:pPr>
            <a:r>
              <a:rPr lang="ar-SA" sz="2800" dirty="0" smtClean="0">
                <a:ea typeface="Calibri"/>
                <a:cs typeface="Simplified Arabic"/>
              </a:rPr>
              <a:t>عِشْ </a:t>
            </a:r>
            <a:r>
              <a:rPr lang="ar-SA" sz="2800" dirty="0">
                <a:ea typeface="Calibri"/>
                <a:cs typeface="Simplified Arabic"/>
              </a:rPr>
              <a:t>عزِيزاً أَوْ مُتْ وأَنْتَ كريمٌ... بَيْنَ طَعْنِ القَنا وَخَفْقِ البُنودِ</a:t>
            </a:r>
            <a:endParaRPr lang="en-US" sz="2000" dirty="0">
              <a:ea typeface="Calibri"/>
              <a:cs typeface="Arial"/>
            </a:endParaRPr>
          </a:p>
          <a:p>
            <a:pPr algn="just">
              <a:lnSpc>
                <a:spcPct val="9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50</a:t>
            </a:fld>
            <a:endParaRPr lang="en-US">
              <a:solidFill>
                <a:srgbClr val="000000"/>
              </a:solidFill>
            </a:endParaRPr>
          </a:p>
        </p:txBody>
      </p:sp>
    </p:spTree>
    <p:extLst>
      <p:ext uri="{BB962C8B-B14F-4D97-AF65-F5344CB8AC3E}">
        <p14:creationId xmlns:p14="http://schemas.microsoft.com/office/powerpoint/2010/main" val="2362972627"/>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90000"/>
              </a:lnSpc>
              <a:buNone/>
            </a:pPr>
            <a:r>
              <a:rPr lang="ar-SA" sz="2800" dirty="0">
                <a:latin typeface="Simplified Arabic" pitchFamily="18" charset="-78"/>
                <a:cs typeface="Simplified Arabic" pitchFamily="18" charset="-78"/>
              </a:rPr>
              <a:t>وكقول البحتري:</a:t>
            </a:r>
          </a:p>
          <a:p>
            <a:pPr algn="just">
              <a:lnSpc>
                <a:spcPct val="90000"/>
              </a:lnSpc>
              <a:buNone/>
            </a:pPr>
            <a:r>
              <a:rPr lang="ar-SA" sz="2800" dirty="0">
                <a:latin typeface="Simplified Arabic" pitchFamily="18" charset="-78"/>
                <a:cs typeface="Simplified Arabic" pitchFamily="18" charset="-78"/>
              </a:rPr>
              <a:t> فمن شاء فلْيَبْخلْ ومن شاء فلْيجُدْ... كفاني نداكُم عن جميع المطالبِ</a:t>
            </a:r>
          </a:p>
          <a:p>
            <a:pPr algn="just">
              <a:lnSpc>
                <a:spcPct val="90000"/>
              </a:lnSpc>
              <a:buNone/>
            </a:pPr>
            <a:r>
              <a:rPr lang="ar-SA" sz="2800" dirty="0">
                <a:latin typeface="Simplified Arabic" pitchFamily="18" charset="-78"/>
                <a:cs typeface="Simplified Arabic" pitchFamily="18" charset="-78"/>
              </a:rPr>
              <a:t>    فقوله: (فلْيَبْخلْ، فلْيجُدْ): الشاعر هنا يُخَيِّرُ بين من يريد البخل ومن يريد الجد فخرج الأمر عن معناه الحقيقي إلى معنى (التخيير).</a:t>
            </a:r>
          </a:p>
          <a:p>
            <a:pPr marL="0" indent="0" algn="just">
              <a:lnSpc>
                <a:spcPct val="110000"/>
              </a:lnSpc>
              <a:spcAft>
                <a:spcPts val="1000"/>
              </a:spcAft>
              <a:buNone/>
            </a:pPr>
            <a:r>
              <a:rPr lang="ar-SA" sz="2800" b="1" dirty="0">
                <a:ea typeface="Calibri"/>
                <a:cs typeface="Simplified Arabic"/>
              </a:rPr>
              <a:t>ملحوظة:</a:t>
            </a:r>
            <a:endParaRPr lang="en-US" sz="2000" dirty="0">
              <a:ea typeface="Calibri"/>
              <a:cs typeface="Arial"/>
            </a:endParaRPr>
          </a:p>
          <a:p>
            <a:pPr marL="0" indent="0" algn="just">
              <a:lnSpc>
                <a:spcPct val="110000"/>
              </a:lnSpc>
              <a:spcAft>
                <a:spcPts val="1000"/>
              </a:spcAft>
              <a:buNone/>
            </a:pPr>
            <a:r>
              <a:rPr lang="ar-SA" sz="2800" dirty="0">
                <a:ea typeface="Calibri"/>
                <a:cs typeface="Simplified Arabic"/>
              </a:rPr>
              <a:t>الفرق بين التخيير والإباحة: أنَّ التخيير لا يجوز الجمع بين الشيئين، والإباحة تجوّزه ففي الإباحة إذن بالفعل وإذن بالترك.</a:t>
            </a:r>
            <a:endParaRPr lang="en-US" sz="2000" dirty="0">
              <a:ea typeface="Calibri"/>
              <a:cs typeface="Arial"/>
            </a:endParaRPr>
          </a:p>
          <a:p>
            <a:pPr marL="0" indent="0" algn="just">
              <a:lnSpc>
                <a:spcPct val="110000"/>
              </a:lnSpc>
              <a:spcAft>
                <a:spcPts val="1000"/>
              </a:spcAft>
              <a:buNone/>
            </a:pPr>
            <a:r>
              <a:rPr lang="ar-SA" sz="2800" dirty="0" smtClean="0">
                <a:solidFill>
                  <a:srgbClr val="000000"/>
                </a:solidFill>
                <a:ea typeface="Calibri"/>
                <a:cs typeface="Simplified Arabic"/>
              </a:rPr>
              <a:t>8- </a:t>
            </a:r>
            <a:r>
              <a:rPr lang="ar-SA" sz="2800" dirty="0">
                <a:solidFill>
                  <a:srgbClr val="000000"/>
                </a:solidFill>
                <a:ea typeface="Calibri"/>
                <a:cs typeface="Simplified Arabic"/>
              </a:rPr>
              <a:t>التسوية بين الشيئين: إذا استعملت الصيغة في مقام توهم المخاطب فيه أرجحية أحد الطرفين المتساويين كقوله تعالى: </a:t>
            </a:r>
            <a:r>
              <a:rPr lang="ar-SA" sz="2800" dirty="0">
                <a:solidFill>
                  <a:srgbClr val="000000"/>
                </a:solidFill>
                <a:ea typeface="Calibri"/>
                <a:cs typeface="QCF_BSML"/>
              </a:rPr>
              <a:t>ﭽ </a:t>
            </a:r>
            <a:r>
              <a:rPr lang="ar-SA" sz="2800" dirty="0">
                <a:solidFill>
                  <a:srgbClr val="000000"/>
                </a:solidFill>
                <a:ea typeface="Calibri"/>
                <a:cs typeface="QCF_P524"/>
              </a:rPr>
              <a:t>ﭘ  ﭙ   ﭚ  ﭛ      ﭜ  ﭝ  </a:t>
            </a:r>
            <a:r>
              <a:rPr lang="ar-SA" sz="2800" dirty="0" err="1">
                <a:solidFill>
                  <a:srgbClr val="000000"/>
                </a:solidFill>
                <a:ea typeface="Calibri"/>
                <a:cs typeface="QCF_P524"/>
              </a:rPr>
              <a:t>ﭞ</a:t>
            </a:r>
            <a:r>
              <a:rPr lang="ar-SA" sz="2800" dirty="0" err="1">
                <a:solidFill>
                  <a:srgbClr val="0000A5"/>
                </a:solidFill>
                <a:ea typeface="Calibri"/>
                <a:cs typeface="QCF_P524"/>
              </a:rPr>
              <a:t>ﭟ</a:t>
            </a:r>
            <a:r>
              <a:rPr lang="ar-SA" sz="2800" dirty="0">
                <a:solidFill>
                  <a:srgbClr val="000000"/>
                </a:solidFill>
                <a:ea typeface="Calibri"/>
                <a:cs typeface="QCF_P524"/>
              </a:rPr>
              <a:t>  ﭠ  ﭡ  ﭢ  ﭣ              ﭤ     </a:t>
            </a:r>
            <a:r>
              <a:rPr lang="ar-SA" sz="2800" dirty="0">
                <a:solidFill>
                  <a:srgbClr val="000000"/>
                </a:solidFill>
                <a:ea typeface="Calibri"/>
                <a:cs typeface="QCF_BSML"/>
              </a:rPr>
              <a:t>ﭼ</a:t>
            </a:r>
            <a:r>
              <a:rPr lang="ar-SA" sz="2800" dirty="0">
                <a:solidFill>
                  <a:srgbClr val="000000"/>
                </a:solidFill>
                <a:ea typeface="Calibri"/>
                <a:cs typeface="Simplified Arabic"/>
              </a:rPr>
              <a:t>{الطور: 16}.</a:t>
            </a:r>
            <a:endParaRPr lang="en-US" sz="2000" dirty="0">
              <a:ea typeface="Calibri"/>
              <a:cs typeface="Arial"/>
            </a:endParaRPr>
          </a:p>
          <a:p>
            <a:pPr marL="0" indent="0">
              <a:lnSpc>
                <a:spcPct val="110000"/>
              </a:lnSpc>
              <a:spcAft>
                <a:spcPts val="1000"/>
              </a:spcAft>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51</a:t>
            </a:fld>
            <a:endParaRPr lang="en-US">
              <a:solidFill>
                <a:srgbClr val="000000"/>
              </a:solidFill>
            </a:endParaRPr>
          </a:p>
        </p:txBody>
      </p:sp>
    </p:spTree>
    <p:extLst>
      <p:ext uri="{BB962C8B-B14F-4D97-AF65-F5344CB8AC3E}">
        <p14:creationId xmlns:p14="http://schemas.microsoft.com/office/powerpoint/2010/main" val="292906539"/>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 وكقول الشاعر:</a:t>
            </a:r>
          </a:p>
          <a:p>
            <a:pPr algn="just">
              <a:lnSpc>
                <a:spcPct val="110000"/>
              </a:lnSpc>
              <a:buNone/>
            </a:pPr>
            <a:r>
              <a:rPr lang="ar-SA" sz="2800" dirty="0" err="1">
                <a:latin typeface="Simplified Arabic" pitchFamily="18" charset="-78"/>
                <a:cs typeface="Simplified Arabic" pitchFamily="18" charset="-78"/>
              </a:rPr>
              <a:t>أَسِيئي</a:t>
            </a:r>
            <a:r>
              <a:rPr lang="ar-SA" sz="2800" dirty="0">
                <a:latin typeface="Simplified Arabic" pitchFamily="18" charset="-78"/>
                <a:cs typeface="Simplified Arabic" pitchFamily="18" charset="-78"/>
              </a:rPr>
              <a:t> بنا أَوْ أحْسِني لا مَلُومَةٌ... لدينا ولا مَقْلِيَّةٌ إِنْ تَقَلَّتِ </a:t>
            </a:r>
          </a:p>
          <a:p>
            <a:pPr algn="just">
              <a:lnSpc>
                <a:spcPct val="110000"/>
              </a:lnSpc>
              <a:buNone/>
            </a:pPr>
            <a:r>
              <a:rPr lang="ar-SA" sz="2800" dirty="0">
                <a:latin typeface="Simplified Arabic" pitchFamily="18" charset="-78"/>
                <a:cs typeface="Simplified Arabic" pitchFamily="18" charset="-78"/>
              </a:rPr>
              <a:t>9- التمني: إذا استعملت الصيغة في معنى لا طماعية في حصوله، كقول أبي العلاء المَعَرِّيّ:</a:t>
            </a:r>
          </a:p>
          <a:p>
            <a:pPr algn="just">
              <a:lnSpc>
                <a:spcPct val="110000"/>
              </a:lnSpc>
              <a:buNone/>
            </a:pPr>
            <a:r>
              <a:rPr lang="ar-SA" sz="2800" dirty="0">
                <a:latin typeface="Simplified Arabic" pitchFamily="18" charset="-78"/>
                <a:cs typeface="Simplified Arabic" pitchFamily="18" charset="-78"/>
              </a:rPr>
              <a:t>فيا مَوْتُ زُرْ إِنَّ الحَياةَ ذَمِيْمَةٌ... </a:t>
            </a:r>
            <a:r>
              <a:rPr lang="ar-SA" sz="2800" dirty="0" err="1">
                <a:latin typeface="Simplified Arabic" pitchFamily="18" charset="-78"/>
                <a:cs typeface="Simplified Arabic" pitchFamily="18" charset="-78"/>
              </a:rPr>
              <a:t>ويا</a:t>
            </a:r>
            <a:r>
              <a:rPr lang="ar-SA" sz="2800" dirty="0">
                <a:latin typeface="Simplified Arabic" pitchFamily="18" charset="-78"/>
                <a:cs typeface="Simplified Arabic" pitchFamily="18" charset="-78"/>
              </a:rPr>
              <a:t> نَفْسِ جِدِّي إِنَّ دَهْرك هازِلُ</a:t>
            </a:r>
          </a:p>
          <a:p>
            <a:pPr algn="just">
              <a:lnSpc>
                <a:spcPct val="110000"/>
              </a:lnSpc>
              <a:buNone/>
            </a:pPr>
            <a:r>
              <a:rPr lang="ar-SA" sz="2800" dirty="0">
                <a:latin typeface="Simplified Arabic" pitchFamily="18" charset="-78"/>
                <a:cs typeface="Simplified Arabic" pitchFamily="18" charset="-78"/>
              </a:rPr>
              <a:t>10- الترجّي: ويكونُ في </a:t>
            </a:r>
            <a:r>
              <a:rPr lang="ar-SA" sz="2800" dirty="0" err="1">
                <a:latin typeface="Simplified Arabic" pitchFamily="18" charset="-78"/>
                <a:cs typeface="Simplified Arabic" pitchFamily="18" charset="-78"/>
              </a:rPr>
              <a:t>المطموع</a:t>
            </a:r>
            <a:r>
              <a:rPr lang="ar-SA" sz="2800" dirty="0">
                <a:latin typeface="Simplified Arabic" pitchFamily="18" charset="-78"/>
                <a:cs typeface="Simplified Arabic" pitchFamily="18" charset="-78"/>
              </a:rPr>
              <a:t> فيه، والمترقّب الحصول عليه، كقول امرؤ القيس:</a:t>
            </a:r>
          </a:p>
          <a:p>
            <a:pPr algn="just">
              <a:lnSpc>
                <a:spcPct val="110000"/>
              </a:lnSpc>
              <a:buNone/>
            </a:pPr>
            <a:r>
              <a:rPr lang="ar-SA" sz="2800" dirty="0">
                <a:latin typeface="Simplified Arabic" pitchFamily="18" charset="-78"/>
                <a:cs typeface="Simplified Arabic" pitchFamily="18" charset="-78"/>
              </a:rPr>
              <a:t>أَلا أيُّها الليلُ الطويلُ أَلا انجلي ... بِصُبحٍ وما الإصباحُ مِنكَ بأمثلِ</a:t>
            </a:r>
            <a:r>
              <a:rPr lang="ar-SA" sz="1800" dirty="0">
                <a:latin typeface="Simplified Arabic" pitchFamily="18" charset="-78"/>
                <a:cs typeface="Simplified Arabic" pitchFamily="18" charset="-78"/>
              </a:rPr>
              <a:t>( </a:t>
            </a:r>
            <a:r>
              <a:rPr lang="ar-SA" sz="1800" dirty="0" smtClean="0">
                <a:latin typeface="Simplified Arabic" pitchFamily="18" charset="-78"/>
                <a:cs typeface="Simplified Arabic" pitchFamily="18" charset="-78"/>
              </a:rPr>
              <a:t>1)</a:t>
            </a:r>
          </a:p>
          <a:p>
            <a:pPr algn="just">
              <a:lnSpc>
                <a:spcPct val="110000"/>
              </a:lnSpc>
              <a:buNone/>
            </a:pPr>
            <a:endParaRPr lang="ar-SA" sz="1800" dirty="0">
              <a:latin typeface="Simplified Arabic" pitchFamily="18" charset="-78"/>
              <a:cs typeface="Simplified Arabic" pitchFamily="18" charset="-78"/>
            </a:endParaRPr>
          </a:p>
          <a:p>
            <a:pPr algn="just">
              <a:lnSpc>
                <a:spcPct val="110000"/>
              </a:lnSpc>
              <a:buNone/>
            </a:pPr>
            <a:r>
              <a:rPr lang="ar-SA" sz="2800" dirty="0">
                <a:latin typeface="Simplified Arabic" pitchFamily="18" charset="-78"/>
                <a:cs typeface="Simplified Arabic" pitchFamily="18" charset="-78"/>
              </a:rPr>
              <a:t>  </a:t>
            </a:r>
            <a:r>
              <a:rPr lang="ar-SA" sz="2000" dirty="0">
                <a:latin typeface="Simplified Arabic" pitchFamily="18" charset="-78"/>
                <a:cs typeface="Simplified Arabic" pitchFamily="18" charset="-78"/>
              </a:rPr>
              <a:t>  ( </a:t>
            </a:r>
            <a:r>
              <a:rPr lang="ar-SA" sz="2000" dirty="0" smtClean="0">
                <a:latin typeface="Simplified Arabic" pitchFamily="18" charset="-78"/>
                <a:cs typeface="Simplified Arabic" pitchFamily="18" charset="-78"/>
              </a:rPr>
              <a:t>1) </a:t>
            </a:r>
            <a:r>
              <a:rPr lang="ar-SA" sz="2000" dirty="0">
                <a:latin typeface="Simplified Arabic" pitchFamily="18" charset="-78"/>
                <a:cs typeface="Simplified Arabic" pitchFamily="18" charset="-78"/>
              </a:rPr>
              <a:t>الشاعر امرؤ القيس فارق محبوبته، فبسبب ذلك هو محزون ومعذَّبٌ دائماً ليلاً ونهاراً، فيقول مخاطباً الليل بعد مناداته: إنني حزينٌ مهمومٌ فزُل أيها الليلُ الطويلُ، واطلع يا نهار، مع أنك يا نهار لو طلعت فلست أحسنُ حالاً من الليل؛ لأنَّ همومي وأحزاني باقية مستمرة سواء بالليل أم النهار، فأقاسيها بالنهار كما أعانيها بالليل. </a:t>
            </a:r>
            <a:endParaRPr lang="ar-SA" sz="20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52</a:t>
            </a:fld>
            <a:endParaRPr lang="en-US">
              <a:solidFill>
                <a:srgbClr val="000000"/>
              </a:solidFill>
            </a:endParaRPr>
          </a:p>
        </p:txBody>
      </p:sp>
    </p:spTree>
    <p:extLst>
      <p:ext uri="{BB962C8B-B14F-4D97-AF65-F5344CB8AC3E}">
        <p14:creationId xmlns:p14="http://schemas.microsoft.com/office/powerpoint/2010/main" val="1046281793"/>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فليس الليل مما يوجه إليه أمر أو نهي، وإنما الشاعر يشكو من طول ليله، ويود لو ينكشف الصبح ليتخلص من هموم الليل والألم والسهر</a:t>
            </a:r>
            <a:r>
              <a:rPr lang="ar-SA" sz="2800" dirty="0" smtClean="0">
                <a:latin typeface="Simplified Arabic" pitchFamily="18" charset="-78"/>
                <a:cs typeface="Simplified Arabic" pitchFamily="18" charset="-78"/>
              </a:rPr>
              <a:t>.</a:t>
            </a:r>
          </a:p>
          <a:p>
            <a:pPr marL="0" indent="0" algn="just">
              <a:lnSpc>
                <a:spcPct val="110000"/>
              </a:lnSpc>
              <a:spcAft>
                <a:spcPts val="1000"/>
              </a:spcAft>
              <a:buNone/>
            </a:pPr>
            <a:r>
              <a:rPr lang="ar-SA" sz="2800" dirty="0" smtClean="0">
                <a:solidFill>
                  <a:srgbClr val="000000"/>
                </a:solidFill>
                <a:ea typeface="Calibri"/>
                <a:cs typeface="Simplified Arabic"/>
              </a:rPr>
              <a:t>11- </a:t>
            </a:r>
            <a:r>
              <a:rPr lang="ar-SA" sz="2800" dirty="0">
                <a:solidFill>
                  <a:srgbClr val="000000"/>
                </a:solidFill>
                <a:ea typeface="Calibri"/>
                <a:cs typeface="Simplified Arabic"/>
              </a:rPr>
              <a:t>الإكرام: كقوله تعالى: </a:t>
            </a:r>
            <a:r>
              <a:rPr lang="ar-SA" sz="2800" dirty="0">
                <a:solidFill>
                  <a:srgbClr val="000000"/>
                </a:solidFill>
                <a:ea typeface="Calibri"/>
                <a:cs typeface="QCF_BSML"/>
              </a:rPr>
              <a:t>ﭽ </a:t>
            </a:r>
            <a:r>
              <a:rPr lang="ar-SA" sz="2800" dirty="0">
                <a:solidFill>
                  <a:srgbClr val="000000"/>
                </a:solidFill>
                <a:ea typeface="Calibri"/>
                <a:cs typeface="QCF_P264"/>
              </a:rPr>
              <a:t>ﯛ  ﯜ   ﯝ     </a:t>
            </a:r>
            <a:r>
              <a:rPr lang="ar-SA" sz="2800" dirty="0">
                <a:solidFill>
                  <a:srgbClr val="000000"/>
                </a:solidFill>
                <a:ea typeface="Calibri"/>
                <a:cs typeface="QCF_BSML"/>
              </a:rPr>
              <a:t>ﭼ</a:t>
            </a:r>
            <a:r>
              <a:rPr lang="ar-SA" sz="2800" dirty="0">
                <a:solidFill>
                  <a:srgbClr val="000000"/>
                </a:solidFill>
                <a:ea typeface="Calibri"/>
                <a:cs typeface="Simplified Arabic"/>
              </a:rPr>
              <a:t>{الحجر: 46}،</a:t>
            </a:r>
            <a:r>
              <a:rPr lang="ar-SA" sz="1400" dirty="0">
                <a:solidFill>
                  <a:srgbClr val="000000"/>
                </a:solidFill>
                <a:ea typeface="Calibri"/>
              </a:rPr>
              <a:t> </a:t>
            </a:r>
            <a:r>
              <a:rPr lang="ar-SA" sz="2800" dirty="0">
                <a:solidFill>
                  <a:srgbClr val="000000"/>
                </a:solidFill>
                <a:ea typeface="Calibri"/>
                <a:cs typeface="Simplified Arabic"/>
              </a:rPr>
              <a:t>فليس المراد: الأمر بالدخول لحصوله وقتئذ، وإنما الغرض: إظهار إكرامهم وأنهم يستحقون هذا النعيم بما قدموا من خير.</a:t>
            </a:r>
            <a:endParaRPr lang="en-US" sz="2000" dirty="0">
              <a:ea typeface="Calibri"/>
              <a:cs typeface="Arial"/>
            </a:endParaRPr>
          </a:p>
          <a:p>
            <a:pPr marL="0" indent="0" algn="just">
              <a:lnSpc>
                <a:spcPct val="110000"/>
              </a:lnSpc>
              <a:spcAft>
                <a:spcPts val="1000"/>
              </a:spcAft>
              <a:buNone/>
            </a:pPr>
            <a:r>
              <a:rPr lang="ar-SA" sz="2800" dirty="0" smtClean="0">
                <a:solidFill>
                  <a:srgbClr val="000000"/>
                </a:solidFill>
                <a:ea typeface="Calibri"/>
                <a:cs typeface="Simplified Arabic"/>
              </a:rPr>
              <a:t>12- </a:t>
            </a:r>
            <a:r>
              <a:rPr lang="ar-SA" sz="2800" dirty="0">
                <a:solidFill>
                  <a:srgbClr val="000000"/>
                </a:solidFill>
                <a:ea typeface="Calibri"/>
                <a:cs typeface="Simplified Arabic"/>
              </a:rPr>
              <a:t>الإذن: كقولك لمن طرق الباب: "أدخل" تريد الإذن له بالدخول.</a:t>
            </a:r>
            <a:endParaRPr lang="en-US" sz="2000" dirty="0">
              <a:ea typeface="Calibri"/>
              <a:cs typeface="Arial"/>
            </a:endParaRPr>
          </a:p>
          <a:p>
            <a:pPr marL="0" indent="0" algn="just">
              <a:lnSpc>
                <a:spcPct val="110000"/>
              </a:lnSpc>
              <a:spcAft>
                <a:spcPts val="1000"/>
              </a:spcAft>
              <a:buNone/>
            </a:pPr>
            <a:r>
              <a:rPr lang="ar-SA" sz="2800" dirty="0" smtClean="0">
                <a:solidFill>
                  <a:srgbClr val="000000"/>
                </a:solidFill>
                <a:ea typeface="Calibri"/>
                <a:cs typeface="Simplified Arabic"/>
              </a:rPr>
              <a:t>13- </a:t>
            </a:r>
            <a:r>
              <a:rPr lang="ar-SA" sz="2800" dirty="0">
                <a:solidFill>
                  <a:srgbClr val="000000"/>
                </a:solidFill>
                <a:ea typeface="Calibri"/>
                <a:cs typeface="Simplified Arabic"/>
              </a:rPr>
              <a:t>الإرشاد والنصح والاعتبار: وهو الطلب الذي لا تكليف ولا إلزام فيه، وإنما هو طلب يحمل بين طيّاته معنى النصيحة والموعظة والإرشاد، والاعتبار، فالأول كقوله تعالى: </a:t>
            </a:r>
            <a:r>
              <a:rPr lang="ar-SA" sz="2800" dirty="0">
                <a:solidFill>
                  <a:srgbClr val="000000"/>
                </a:solidFill>
                <a:ea typeface="Calibri"/>
                <a:cs typeface="QCF_BSML"/>
              </a:rPr>
              <a:t>ﭽ </a:t>
            </a:r>
            <a:r>
              <a:rPr lang="ar-SA" sz="2800" dirty="0">
                <a:solidFill>
                  <a:srgbClr val="000000"/>
                </a:solidFill>
                <a:ea typeface="Calibri"/>
                <a:cs typeface="QCF_P048"/>
              </a:rPr>
              <a:t>ﭑ  ﭒ  ﭓ  ﭔ  ﭕ  ﭖ  ﭗ  ﭘ  ﭙ   </a:t>
            </a:r>
            <a:r>
              <a:rPr lang="ar-SA" sz="2800" dirty="0" err="1">
                <a:solidFill>
                  <a:srgbClr val="000000"/>
                </a:solidFill>
                <a:ea typeface="Calibri"/>
                <a:cs typeface="QCF_P048"/>
              </a:rPr>
              <a:t>ﭚ</a:t>
            </a:r>
            <a:r>
              <a:rPr lang="ar-SA" sz="2800" dirty="0" err="1">
                <a:solidFill>
                  <a:srgbClr val="0000A5"/>
                </a:solidFill>
                <a:ea typeface="Calibri"/>
                <a:cs typeface="QCF_P048"/>
              </a:rPr>
              <a:t>ﭛ</a:t>
            </a:r>
            <a:r>
              <a:rPr lang="ar-SA" sz="2800" dirty="0">
                <a:solidFill>
                  <a:srgbClr val="000000"/>
                </a:solidFill>
                <a:ea typeface="Calibri"/>
                <a:cs typeface="QCF_P048"/>
              </a:rPr>
              <a:t>  ﭜ  ﭝ  ﭞ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{البقرة: 282</a:t>
            </a:r>
            <a:r>
              <a:rPr lang="ar-SA" sz="2800" dirty="0" smtClean="0">
                <a:solidFill>
                  <a:srgbClr val="000000"/>
                </a:solidFill>
                <a:ea typeface="Calibri"/>
                <a:cs typeface="Simplified Arabic"/>
              </a:rPr>
              <a:t>}. </a:t>
            </a: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53</a:t>
            </a:fld>
            <a:endParaRPr lang="en-US">
              <a:solidFill>
                <a:srgbClr val="000000"/>
              </a:solidFill>
            </a:endParaRPr>
          </a:p>
        </p:txBody>
      </p:sp>
    </p:spTree>
    <p:extLst>
      <p:ext uri="{BB962C8B-B14F-4D97-AF65-F5344CB8AC3E}">
        <p14:creationId xmlns:p14="http://schemas.microsoft.com/office/powerpoint/2010/main" val="626912130"/>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lnSpcReduction="10000"/>
          </a:bodyPr>
          <a:lstStyle/>
          <a:p>
            <a:pPr algn="just">
              <a:lnSpc>
                <a:spcPct val="90000"/>
              </a:lnSpc>
              <a:buNone/>
            </a:pPr>
            <a:r>
              <a:rPr lang="ar-SA" sz="2800" dirty="0">
                <a:latin typeface="Simplified Arabic" pitchFamily="18" charset="-78"/>
                <a:cs typeface="Simplified Arabic" pitchFamily="18" charset="-78"/>
              </a:rPr>
              <a:t>فليس المراد: مجرد الأمر بالنظر إلى الثمر، وإنَّما الغرض: لفت النظر إلى ما في قدرة الله تعالى من إبداع ليعتبروا ... إلى غير ذلك من الأغراض</a:t>
            </a:r>
            <a:r>
              <a:rPr lang="ar-SA" sz="2800" dirty="0" smtClean="0">
                <a:latin typeface="Simplified Arabic" pitchFamily="18" charset="-78"/>
                <a:cs typeface="Simplified Arabic" pitchFamily="18" charset="-78"/>
              </a:rPr>
              <a:t>.</a:t>
            </a:r>
          </a:p>
          <a:p>
            <a:pPr marL="0" indent="0" algn="just">
              <a:lnSpc>
                <a:spcPct val="110000"/>
              </a:lnSpc>
              <a:spcAft>
                <a:spcPts val="1000"/>
              </a:spcAft>
              <a:buNone/>
            </a:pPr>
            <a:r>
              <a:rPr lang="ar-IQ" sz="2800" b="1" dirty="0" smtClean="0">
                <a:ea typeface="Calibri"/>
                <a:cs typeface="Simplified Arabic"/>
              </a:rPr>
              <a:t> المطلب </a:t>
            </a:r>
            <a:r>
              <a:rPr lang="ar-IQ" sz="2800" b="1" dirty="0">
                <a:ea typeface="Calibri"/>
                <a:cs typeface="Simplified Arabic"/>
              </a:rPr>
              <a:t>الثاني: النهي تعريفه، وصيغه، ومعانيه</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النهي</a:t>
            </a:r>
            <a:r>
              <a:rPr lang="ar-IQ" sz="2800" dirty="0">
                <a:ea typeface="Calibri"/>
                <a:cs typeface="Simplified Arabic"/>
              </a:rPr>
              <a:t>: طلب الكف عن الفعل على جهة الاستعلاء والإلزام، كقول السيد لعبده: "لا تفعل كذا".</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ولصيغة </a:t>
            </a:r>
            <a:r>
              <a:rPr lang="ar-IQ" sz="2800" dirty="0">
                <a:ea typeface="Calibri"/>
                <a:cs typeface="Simplified Arabic"/>
              </a:rPr>
              <a:t>النهي صورة واحدة هي الفعل المضارع المقرون "بلا الناهية" كقوله تعالى: </a:t>
            </a:r>
            <a:r>
              <a:rPr lang="ar-SA" sz="2800" dirty="0">
                <a:solidFill>
                  <a:srgbClr val="000000"/>
                </a:solidFill>
                <a:ea typeface="Calibri"/>
                <a:cs typeface="QCF_P157"/>
              </a:rPr>
              <a:t>ﯓ  ﯔ  ﯕ   ﯖ  ﯗ  ﯘ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{الأعراف: 56}، فقد أفاد النهي في الآية الكريمة طلب الكف عن الإفساد في الأرض.</a:t>
            </a:r>
            <a:endParaRPr lang="en-US" sz="2000" dirty="0">
              <a:ea typeface="Calibri"/>
              <a:cs typeface="Arial"/>
            </a:endParaRPr>
          </a:p>
          <a:p>
            <a:pPr marL="0" indent="0">
              <a:lnSpc>
                <a:spcPct val="110000"/>
              </a:lnSpc>
              <a:spcAft>
                <a:spcPts val="1000"/>
              </a:spcAft>
              <a:buNone/>
            </a:pPr>
            <a:r>
              <a:rPr lang="ar-SA" sz="2800" dirty="0" smtClean="0">
                <a:solidFill>
                  <a:srgbClr val="000000"/>
                </a:solidFill>
                <a:ea typeface="Calibri"/>
                <a:cs typeface="Simplified Arabic"/>
              </a:rPr>
              <a:t> ومثل </a:t>
            </a:r>
            <a:r>
              <a:rPr lang="ar-SA" sz="2800" dirty="0">
                <a:solidFill>
                  <a:srgbClr val="000000"/>
                </a:solidFill>
                <a:ea typeface="Calibri"/>
                <a:cs typeface="Simplified Arabic"/>
              </a:rPr>
              <a:t>قول الشاعر:</a:t>
            </a:r>
            <a:endParaRPr lang="en-US" sz="2000" dirty="0">
              <a:ea typeface="Calibri"/>
              <a:cs typeface="Arial"/>
            </a:endParaRPr>
          </a:p>
          <a:p>
            <a:pPr marL="0" indent="0" algn="just">
              <a:lnSpc>
                <a:spcPct val="110000"/>
              </a:lnSpc>
              <a:spcAft>
                <a:spcPts val="1000"/>
              </a:spcAft>
              <a:buNone/>
            </a:pPr>
            <a:r>
              <a:rPr lang="ar-SA" sz="2800" dirty="0">
                <a:solidFill>
                  <a:srgbClr val="000000"/>
                </a:solidFill>
                <a:ea typeface="Calibri"/>
                <a:cs typeface="Simplified Arabic"/>
              </a:rPr>
              <a:t>لا تَحْسبِ المجدَ تَمْراً أنتَ آكلهُ ... لنْ تبلغَ المجدَ حتّى تلعقَ </a:t>
            </a:r>
            <a:r>
              <a:rPr lang="ar-SA" sz="2800" dirty="0" err="1">
                <a:solidFill>
                  <a:srgbClr val="000000"/>
                </a:solidFill>
                <a:ea typeface="Calibri"/>
                <a:cs typeface="Simplified Arabic"/>
              </a:rPr>
              <a:t>الصبرا</a:t>
            </a:r>
            <a:r>
              <a:rPr lang="ar-SA" sz="2800" dirty="0">
                <a:solidFill>
                  <a:srgbClr val="000000"/>
                </a:solidFill>
                <a:ea typeface="Calibri"/>
                <a:cs typeface="Simplified Arabic"/>
              </a:rPr>
              <a:t> </a:t>
            </a:r>
            <a:r>
              <a:rPr lang="ar-SA" sz="2800" dirty="0">
                <a:solidFill>
                  <a:srgbClr val="000000"/>
                </a:solidFill>
                <a:ea typeface="Calibri"/>
              </a:rPr>
              <a:t> </a:t>
            </a:r>
            <a:endParaRPr lang="en-US" sz="2000" dirty="0">
              <a:ea typeface="Calibri"/>
              <a:cs typeface="Arial"/>
            </a:endParaRPr>
          </a:p>
          <a:p>
            <a:pPr algn="just">
              <a:lnSpc>
                <a:spcPct val="9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54</a:t>
            </a:fld>
            <a:endParaRPr lang="en-US">
              <a:solidFill>
                <a:srgbClr val="000000"/>
              </a:solidFill>
            </a:endParaRPr>
          </a:p>
        </p:txBody>
      </p:sp>
    </p:spTree>
    <p:extLst>
      <p:ext uri="{BB962C8B-B14F-4D97-AF65-F5344CB8AC3E}">
        <p14:creationId xmlns:p14="http://schemas.microsoft.com/office/powerpoint/2010/main" val="960543976"/>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المعنى الحقيقي لصيغة النهي:</a:t>
            </a:r>
          </a:p>
          <a:p>
            <a:pPr algn="just">
              <a:lnSpc>
                <a:spcPct val="110000"/>
              </a:lnSpc>
              <a:buNone/>
            </a:pPr>
            <a:r>
              <a:rPr lang="ar-SA" sz="2800" dirty="0">
                <a:latin typeface="Simplified Arabic" pitchFamily="18" charset="-78"/>
                <a:cs typeface="Simplified Arabic" pitchFamily="18" charset="-78"/>
              </a:rPr>
              <a:t>    هو- على ما ذهب إليه الجمهور- طلب ترك الفعل طلباً جازماً وهذا أرجح الأقوال, وقيل: غير ذلك مما لا مجال لذكره.</a:t>
            </a:r>
          </a:p>
          <a:p>
            <a:pPr algn="just">
              <a:lnSpc>
                <a:spcPct val="110000"/>
              </a:lnSpc>
              <a:buNone/>
            </a:pPr>
            <a:r>
              <a:rPr lang="ar-SA" sz="2800" dirty="0">
                <a:latin typeface="Simplified Arabic" pitchFamily="18" charset="-78"/>
                <a:cs typeface="Simplified Arabic" pitchFamily="18" charset="-78"/>
              </a:rPr>
              <a:t>    والفرق بين الأمر والنهي: </a:t>
            </a:r>
          </a:p>
          <a:p>
            <a:pPr algn="just">
              <a:lnSpc>
                <a:spcPct val="110000"/>
              </a:lnSpc>
              <a:buNone/>
            </a:pPr>
            <a:r>
              <a:rPr lang="ar-SA" sz="2800" dirty="0">
                <a:latin typeface="Simplified Arabic" pitchFamily="18" charset="-78"/>
                <a:cs typeface="Simplified Arabic" pitchFamily="18" charset="-78"/>
              </a:rPr>
              <a:t>1. أنَّ كل واحد منهما مختص بصيغة تخالف الآخر.</a:t>
            </a:r>
          </a:p>
          <a:p>
            <a:pPr algn="just">
              <a:lnSpc>
                <a:spcPct val="110000"/>
              </a:lnSpc>
              <a:buNone/>
            </a:pPr>
            <a:r>
              <a:rPr lang="ar-SA" sz="2800" dirty="0">
                <a:latin typeface="Simplified Arabic" pitchFamily="18" charset="-78"/>
                <a:cs typeface="Simplified Arabic" pitchFamily="18" charset="-78"/>
              </a:rPr>
              <a:t>2. أنَّ الأمر دالّ على الطلب، والنهى دالّ على المنع.</a:t>
            </a:r>
          </a:p>
          <a:p>
            <a:pPr algn="just">
              <a:lnSpc>
                <a:spcPct val="110000"/>
              </a:lnSpc>
              <a:buNone/>
            </a:pPr>
            <a:r>
              <a:rPr lang="ar-SA" sz="2800" dirty="0">
                <a:latin typeface="Simplified Arabic" pitchFamily="18" charset="-78"/>
                <a:cs typeface="Simplified Arabic" pitchFamily="18" charset="-78"/>
              </a:rPr>
              <a:t>    المعاني المجازية لصيغة النهي:</a:t>
            </a:r>
          </a:p>
          <a:p>
            <a:pPr algn="just">
              <a:lnSpc>
                <a:spcPct val="110000"/>
              </a:lnSpc>
              <a:buNone/>
            </a:pPr>
            <a:r>
              <a:rPr lang="ar-SA" sz="2800" dirty="0">
                <a:latin typeface="Simplified Arabic" pitchFamily="18" charset="-78"/>
                <a:cs typeface="Simplified Arabic" pitchFamily="18" charset="-78"/>
              </a:rPr>
              <a:t>تخرج صيغة النهي - كما في الأمر - عن معناها الحقيقي إلى معان مجازية تفهم من سياق الكلام، منها:</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55</a:t>
            </a:fld>
            <a:endParaRPr lang="en-US">
              <a:solidFill>
                <a:srgbClr val="000000"/>
              </a:solidFill>
            </a:endParaRPr>
          </a:p>
        </p:txBody>
      </p:sp>
    </p:spTree>
    <p:extLst>
      <p:ext uri="{BB962C8B-B14F-4D97-AF65-F5344CB8AC3E}">
        <p14:creationId xmlns:p14="http://schemas.microsoft.com/office/powerpoint/2010/main" val="2418489212"/>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lvl="0" algn="just">
              <a:lnSpc>
                <a:spcPct val="110000"/>
              </a:lnSpc>
              <a:spcAft>
                <a:spcPts val="1000"/>
              </a:spcAft>
              <a:buFont typeface="+mj-lt"/>
              <a:buAutoNum type="arabicPeriod"/>
            </a:pPr>
            <a:r>
              <a:rPr lang="ar-IQ" sz="2800" dirty="0">
                <a:ea typeface="Calibri"/>
                <a:cs typeface="Simplified Arabic"/>
              </a:rPr>
              <a:t>الدعاء: وذلك عند ما يكون صادراً من الأدنى إلى الأعلى منزلةً وشأناً، ويكون عادةً من العبد لربّه إذا استعملت الصيغة في مقام التخضع والاستعطاف مثل قوله تعالى: </a:t>
            </a:r>
            <a:r>
              <a:rPr lang="ar-SA" sz="2800" dirty="0">
                <a:solidFill>
                  <a:srgbClr val="000000"/>
                </a:solidFill>
                <a:ea typeface="Calibri"/>
                <a:cs typeface="QCF_BSML"/>
              </a:rPr>
              <a:t>ﭽ</a:t>
            </a:r>
            <a:r>
              <a:rPr lang="ar-SA" sz="2800" dirty="0">
                <a:solidFill>
                  <a:srgbClr val="000000"/>
                </a:solidFill>
                <a:ea typeface="Calibri"/>
                <a:cs typeface="QCF_P049"/>
              </a:rPr>
              <a:t> ﯥ  ﯦ  ﯧ  ﯨ    ﯩ  ﯪ  </a:t>
            </a:r>
            <a:r>
              <a:rPr lang="ar-SA" sz="2800" dirty="0" err="1">
                <a:solidFill>
                  <a:srgbClr val="000000"/>
                </a:solidFill>
                <a:ea typeface="Calibri"/>
                <a:cs typeface="QCF_P049"/>
              </a:rPr>
              <a:t>ﯫ</a:t>
            </a:r>
            <a:r>
              <a:rPr lang="ar-SA" sz="2800" dirty="0" err="1">
                <a:solidFill>
                  <a:srgbClr val="0000A5"/>
                </a:solidFill>
                <a:ea typeface="Calibri"/>
                <a:cs typeface="QCF_P049"/>
              </a:rPr>
              <a:t>ﯬ</a:t>
            </a:r>
            <a:r>
              <a:rPr lang="ar-SA" sz="2800" dirty="0">
                <a:solidFill>
                  <a:srgbClr val="000000"/>
                </a:solidFill>
                <a:ea typeface="Calibri"/>
                <a:cs typeface="QCF_P049"/>
              </a:rPr>
              <a:t>  ﯭ  ﯮ  ﯯ   ﯰ   ﯱ  ﯲ    ﯳ    ﯴ  ﯵ  ﯶ  </a:t>
            </a:r>
            <a:r>
              <a:rPr lang="ar-SA" sz="2800" dirty="0" err="1">
                <a:solidFill>
                  <a:srgbClr val="000000"/>
                </a:solidFill>
                <a:ea typeface="Calibri"/>
                <a:cs typeface="QCF_P049"/>
              </a:rPr>
              <a:t>ﯷ</a:t>
            </a:r>
            <a:r>
              <a:rPr lang="ar-SA" sz="2800" dirty="0" err="1">
                <a:solidFill>
                  <a:srgbClr val="0000A5"/>
                </a:solidFill>
                <a:ea typeface="Calibri"/>
                <a:cs typeface="QCF_P049"/>
              </a:rPr>
              <a:t>ﯸ</a:t>
            </a:r>
            <a:r>
              <a:rPr lang="ar-SA" sz="2800" dirty="0">
                <a:solidFill>
                  <a:srgbClr val="000000"/>
                </a:solidFill>
                <a:ea typeface="Calibri"/>
                <a:cs typeface="QCF_P049"/>
              </a:rPr>
              <a:t>  ﯹ  ﯺ   ﯻ  ﯼ  ﯽ    ﯾ  ﯿ  </a:t>
            </a:r>
            <a:r>
              <a:rPr lang="ar-SA" sz="2800" dirty="0" err="1">
                <a:solidFill>
                  <a:srgbClr val="000000"/>
                </a:solidFill>
                <a:ea typeface="Calibri"/>
                <a:cs typeface="QCF_P049"/>
              </a:rPr>
              <a:t>ﰀ</a:t>
            </a:r>
            <a:r>
              <a:rPr lang="ar-SA" sz="2800" dirty="0" err="1">
                <a:solidFill>
                  <a:srgbClr val="0000A5"/>
                </a:solidFill>
                <a:ea typeface="Calibri"/>
                <a:cs typeface="QCF_P049"/>
              </a:rPr>
              <a:t>ﰁ</a:t>
            </a:r>
            <a:r>
              <a:rPr lang="ar-SA" sz="2800" dirty="0">
                <a:solidFill>
                  <a:srgbClr val="000000"/>
                </a:solidFill>
                <a:ea typeface="Calibri"/>
                <a:cs typeface="QCF_P049"/>
              </a:rPr>
              <a:t>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{البقرة: 286}. </a:t>
            </a:r>
            <a:r>
              <a:rPr lang="ar-SA" sz="1400" dirty="0">
                <a:solidFill>
                  <a:srgbClr val="000000"/>
                </a:solidFill>
                <a:ea typeface="Calibri"/>
              </a:rPr>
              <a:t> </a:t>
            </a:r>
            <a:endParaRPr lang="en-US" sz="2000" dirty="0">
              <a:ea typeface="Calibri"/>
              <a:cs typeface="Arial"/>
            </a:endParaRPr>
          </a:p>
          <a:p>
            <a:pPr algn="just">
              <a:lnSpc>
                <a:spcPct val="110000"/>
              </a:lnSpc>
              <a:buNone/>
            </a:pPr>
            <a:r>
              <a:rPr lang="ar-SA" sz="2800" dirty="0">
                <a:latin typeface="Simplified Arabic" pitchFamily="18" charset="-78"/>
                <a:cs typeface="Simplified Arabic" pitchFamily="18" charset="-78"/>
              </a:rPr>
              <a:t>وقول كعب بن زهير:</a:t>
            </a:r>
          </a:p>
          <a:p>
            <a:pPr algn="just">
              <a:lnSpc>
                <a:spcPct val="110000"/>
              </a:lnSpc>
              <a:buNone/>
            </a:pPr>
            <a:r>
              <a:rPr lang="ar-SA" sz="2800" dirty="0">
                <a:latin typeface="Simplified Arabic" pitchFamily="18" charset="-78"/>
                <a:cs typeface="Simplified Arabic" pitchFamily="18" charset="-78"/>
              </a:rPr>
              <a:t>لا تأخذنّي بأقوالِ الوشاةِ ولمْ … أذنب ولوْ كثرتْ فيَّ الأقاويلُ</a:t>
            </a:r>
          </a:p>
          <a:p>
            <a:pPr algn="just">
              <a:lnSpc>
                <a:spcPct val="110000"/>
              </a:lnSpc>
              <a:buNone/>
            </a:pPr>
            <a:r>
              <a:rPr lang="ar-SA" sz="2800" dirty="0">
                <a:latin typeface="Simplified Arabic" pitchFamily="18" charset="-78"/>
                <a:cs typeface="Simplified Arabic" pitchFamily="18" charset="-78"/>
              </a:rPr>
              <a:t>2.	الالتماس: وذلك عند ما يكون النهي صادراً من شخص إلى آخر يساويه قدراً ومنزلة، كقولك لندك: لا تبرحْ مكانكَ حتّى أعودَ إليكَ.</a:t>
            </a:r>
          </a:p>
          <a:p>
            <a:pPr algn="just">
              <a:lnSpc>
                <a:spcPct val="110000"/>
              </a:lnSpc>
              <a:buNone/>
            </a:pPr>
            <a:r>
              <a:rPr lang="ar-SA" sz="2800" dirty="0">
                <a:latin typeface="Simplified Arabic" pitchFamily="18" charset="-78"/>
                <a:cs typeface="Simplified Arabic" pitchFamily="18" charset="-78"/>
              </a:rPr>
              <a:t>وكقول الشاعر:</a:t>
            </a:r>
          </a:p>
          <a:p>
            <a:pPr algn="just">
              <a:lnSpc>
                <a:spcPct val="110000"/>
              </a:lnSpc>
              <a:buNone/>
            </a:pPr>
            <a:r>
              <a:rPr lang="ar-SA" sz="2800" dirty="0">
                <a:latin typeface="Simplified Arabic" pitchFamily="18" charset="-78"/>
                <a:cs typeface="Simplified Arabic" pitchFamily="18" charset="-78"/>
              </a:rPr>
              <a:t>لا تَطْوِيا السِّرَّ عَنِّي يَوْمَ نَائِبَةٍ... فَإنَّ ذلك ذَنْبٌ غَيْرُ مُغْتَفَرِ</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56</a:t>
            </a:fld>
            <a:endParaRPr lang="en-US">
              <a:solidFill>
                <a:srgbClr val="000000"/>
              </a:solidFill>
            </a:endParaRPr>
          </a:p>
        </p:txBody>
      </p:sp>
    </p:spTree>
    <p:extLst>
      <p:ext uri="{BB962C8B-B14F-4D97-AF65-F5344CB8AC3E}">
        <p14:creationId xmlns:p14="http://schemas.microsoft.com/office/powerpoint/2010/main" val="2971400823"/>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وكقول شاعر معاصر من قصيدتين:</a:t>
            </a:r>
          </a:p>
          <a:p>
            <a:pPr algn="just">
              <a:lnSpc>
                <a:spcPct val="110000"/>
              </a:lnSpc>
              <a:buNone/>
            </a:pPr>
            <a:r>
              <a:rPr lang="ar-SA" sz="2800" dirty="0">
                <a:latin typeface="Simplified Arabic" pitchFamily="18" charset="-78"/>
                <a:cs typeface="Simplified Arabic" pitchFamily="18" charset="-78"/>
              </a:rPr>
              <a:t>لا تَحْسبوا البُعدَ ينسيني مودتكم … هيهاتَ هيهاتَ أنْ تنسى عليَّ الزَّمن</a:t>
            </a:r>
          </a:p>
          <a:p>
            <a:pPr algn="just">
              <a:lnSpc>
                <a:spcPct val="110000"/>
              </a:lnSpc>
              <a:buNone/>
            </a:pPr>
            <a:r>
              <a:rPr lang="ar-SA" sz="2800" dirty="0">
                <a:latin typeface="Simplified Arabic" pitchFamily="18" charset="-78"/>
                <a:cs typeface="Simplified Arabic" pitchFamily="18" charset="-78"/>
              </a:rPr>
              <a:t>3.	التهديد: وذلك عند ما يقصد المتكلم أن يخوّف من هو دونه قدراً ومنزلة عاقبة القيام بفعل لا يرضى عنه المتكلم، كأن تقول لمن هو دونك: "ألا تمتثل أمري", وإنما كان تهديدًا للعلم الضروري بأنَّ السيد لا ينهى خادمه عن امتثال أمره بل الحال بالعكس فكأنه يقول: سترى ما </a:t>
            </a:r>
            <a:r>
              <a:rPr lang="ar-SA" sz="2800" dirty="0" err="1">
                <a:latin typeface="Simplified Arabic" pitchFamily="18" charset="-78"/>
                <a:cs typeface="Simplified Arabic" pitchFamily="18" charset="-78"/>
              </a:rPr>
              <a:t>يسوؤك</a:t>
            </a:r>
            <a:r>
              <a:rPr lang="ar-SA" sz="2800" dirty="0">
                <a:latin typeface="Simplified Arabic" pitchFamily="18" charset="-78"/>
                <a:cs typeface="Simplified Arabic" pitchFamily="18" charset="-78"/>
              </a:rPr>
              <a:t> لعدم امتثالك.</a:t>
            </a:r>
          </a:p>
          <a:p>
            <a:pPr lvl="0" algn="just">
              <a:lnSpc>
                <a:spcPct val="110000"/>
              </a:lnSpc>
              <a:spcAft>
                <a:spcPts val="1000"/>
              </a:spcAft>
              <a:buFont typeface="+mj-lt"/>
              <a:buAutoNum type="arabicPeriod"/>
            </a:pPr>
            <a:r>
              <a:rPr lang="ar-IQ" sz="2800" dirty="0">
                <a:ea typeface="Calibri"/>
                <a:cs typeface="Simplified Arabic"/>
              </a:rPr>
              <a:t>النصح والإرشاد: وذلك عند ما يكون النهي يحمل بين ثناياه معنى من معاني النصح والإرشاد، كقوله تعالى: </a:t>
            </a:r>
            <a:r>
              <a:rPr lang="ar-SA" sz="2800" dirty="0">
                <a:solidFill>
                  <a:srgbClr val="000000"/>
                </a:solidFill>
                <a:ea typeface="Calibri"/>
                <a:cs typeface="QCF_BSML"/>
              </a:rPr>
              <a:t>ﭽ </a:t>
            </a:r>
            <a:r>
              <a:rPr lang="ar-SA" sz="2800" dirty="0">
                <a:solidFill>
                  <a:srgbClr val="000000"/>
                </a:solidFill>
                <a:ea typeface="Calibri"/>
                <a:cs typeface="QCF_P124"/>
              </a:rPr>
              <a:t>ﮮ  ﮯ  ﮰ  ﮱ  ﯓ   ﯔ  ﯕ  ﯖ   ﯗ  ﯘ  ﯙ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{المائدة: 101}،</a:t>
            </a:r>
            <a:r>
              <a:rPr lang="ar-SA" sz="1400" dirty="0">
                <a:solidFill>
                  <a:srgbClr val="000000"/>
                </a:solidFill>
                <a:ea typeface="Calibri"/>
              </a:rPr>
              <a:t> </a:t>
            </a:r>
            <a:r>
              <a:rPr lang="ar-IQ" sz="2800" dirty="0">
                <a:ea typeface="Calibri"/>
                <a:cs typeface="Simplified Arabic"/>
              </a:rPr>
              <a:t>والمقصود بهذا النهي: إرشاد المسلمين إلى أنه لا ينبغي التدخل في أمور يسوء وقعها، ولا يسرّ العلم بها.</a:t>
            </a:r>
            <a:endParaRPr lang="en-US" sz="2000" dirty="0">
              <a:ea typeface="Calibri"/>
              <a:cs typeface="Arial"/>
            </a:endParaRP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57</a:t>
            </a:fld>
            <a:endParaRPr lang="en-US">
              <a:solidFill>
                <a:srgbClr val="000000"/>
              </a:solidFill>
            </a:endParaRPr>
          </a:p>
        </p:txBody>
      </p:sp>
    </p:spTree>
    <p:extLst>
      <p:ext uri="{BB962C8B-B14F-4D97-AF65-F5344CB8AC3E}">
        <p14:creationId xmlns:p14="http://schemas.microsoft.com/office/powerpoint/2010/main" val="1788627985"/>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وكقول أبي العلاء المعرِّي:</a:t>
            </a:r>
          </a:p>
          <a:p>
            <a:pPr algn="just">
              <a:lnSpc>
                <a:spcPct val="110000"/>
              </a:lnSpc>
              <a:buNone/>
            </a:pPr>
            <a:r>
              <a:rPr lang="ar-SA" sz="2800" dirty="0">
                <a:latin typeface="Simplified Arabic" pitchFamily="18" charset="-78"/>
                <a:cs typeface="Simplified Arabic" pitchFamily="18" charset="-78"/>
              </a:rPr>
              <a:t>ولا تجلِسْ إلى أهلِ الدّنايا... فإنَّ خلائقَ السّفَهاءِ تُعدي</a:t>
            </a:r>
          </a:p>
          <a:p>
            <a:pPr algn="just">
              <a:lnSpc>
                <a:spcPct val="110000"/>
              </a:lnSpc>
              <a:buNone/>
            </a:pPr>
            <a:r>
              <a:rPr lang="ar-SA" sz="2800" dirty="0">
                <a:latin typeface="Simplified Arabic" pitchFamily="18" charset="-78"/>
                <a:cs typeface="Simplified Arabic" pitchFamily="18" charset="-78"/>
              </a:rPr>
              <a:t>    فهو ينصح مخاطبه ويرشده إلى الابتعاد عن السفهاء، وأهل الدنايا، قد عبر بصيغة النهي؛ لبيان رغبته وحرصه على أن يمتثل المخاطب ويستجيب لنصحه وإرشاده.</a:t>
            </a:r>
          </a:p>
          <a:p>
            <a:pPr algn="just">
              <a:lnSpc>
                <a:spcPct val="110000"/>
              </a:lnSpc>
              <a:buNone/>
            </a:pPr>
            <a:r>
              <a:rPr lang="ar-SA" sz="2800" dirty="0">
                <a:latin typeface="Simplified Arabic" pitchFamily="18" charset="-78"/>
                <a:cs typeface="Simplified Arabic" pitchFamily="18" charset="-78"/>
              </a:rPr>
              <a:t>وكقول أحمد شوقي:</a:t>
            </a:r>
          </a:p>
          <a:p>
            <a:pPr algn="just">
              <a:lnSpc>
                <a:spcPct val="110000"/>
              </a:lnSpc>
              <a:buNone/>
            </a:pPr>
            <a:r>
              <a:rPr lang="ar-SA" sz="2800" dirty="0">
                <a:latin typeface="Simplified Arabic" pitchFamily="18" charset="-78"/>
                <a:cs typeface="Simplified Arabic" pitchFamily="18" charset="-78"/>
              </a:rPr>
              <a:t>لا تَسمعوا للمرجفينَ وجهلهمْ … فَمصيبةُ الإسلام من </a:t>
            </a:r>
            <a:r>
              <a:rPr lang="ar-SA" sz="2800" dirty="0" err="1">
                <a:latin typeface="Simplified Arabic" pitchFamily="18" charset="-78"/>
                <a:cs typeface="Simplified Arabic" pitchFamily="18" charset="-78"/>
              </a:rPr>
              <a:t>جهالهِ</a:t>
            </a:r>
            <a:endParaRPr lang="ar-SA" sz="2800" dirty="0">
              <a:latin typeface="Simplified Arabic" pitchFamily="18" charset="-78"/>
              <a:cs typeface="Simplified Arabic" pitchFamily="18" charset="-78"/>
            </a:endParaRPr>
          </a:p>
          <a:p>
            <a:pPr algn="just">
              <a:lnSpc>
                <a:spcPct val="110000"/>
              </a:lnSpc>
              <a:buNone/>
            </a:pPr>
            <a:r>
              <a:rPr lang="ar-SA" sz="2800" dirty="0">
                <a:latin typeface="Simplified Arabic" pitchFamily="18" charset="-78"/>
                <a:cs typeface="Simplified Arabic" pitchFamily="18" charset="-78"/>
              </a:rPr>
              <a:t>وكقول أبي العلاء المعرّي:</a:t>
            </a:r>
          </a:p>
          <a:p>
            <a:pPr algn="just">
              <a:lnSpc>
                <a:spcPct val="110000"/>
              </a:lnSpc>
              <a:buNone/>
            </a:pPr>
            <a:r>
              <a:rPr lang="ar-SA" sz="2800" dirty="0">
                <a:latin typeface="Simplified Arabic" pitchFamily="18" charset="-78"/>
                <a:cs typeface="Simplified Arabic" pitchFamily="18" charset="-78"/>
              </a:rPr>
              <a:t>لا تَحْلِفَنَّ على صِدْقٍ ولا كَذِبٍ... فلا </a:t>
            </a:r>
            <a:r>
              <a:rPr lang="ar-SA" sz="2800" dirty="0" err="1">
                <a:latin typeface="Simplified Arabic" pitchFamily="18" charset="-78"/>
                <a:cs typeface="Simplified Arabic" pitchFamily="18" charset="-78"/>
              </a:rPr>
              <a:t>يُفِيدُك</a:t>
            </a:r>
            <a:r>
              <a:rPr lang="ar-SA" sz="2800" dirty="0">
                <a:latin typeface="Simplified Arabic" pitchFamily="18" charset="-78"/>
                <a:cs typeface="Simplified Arabic" pitchFamily="18" charset="-78"/>
              </a:rPr>
              <a:t> إِلاَّ الْمَأْثَمَ الحَلِفُ</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58</a:t>
            </a:fld>
            <a:endParaRPr lang="en-US">
              <a:solidFill>
                <a:srgbClr val="000000"/>
              </a:solidFill>
            </a:endParaRPr>
          </a:p>
        </p:txBody>
      </p:sp>
    </p:spTree>
    <p:extLst>
      <p:ext uri="{BB962C8B-B14F-4D97-AF65-F5344CB8AC3E}">
        <p14:creationId xmlns:p14="http://schemas.microsoft.com/office/powerpoint/2010/main" val="621133110"/>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lvl="0" algn="just">
              <a:lnSpc>
                <a:spcPct val="110000"/>
              </a:lnSpc>
              <a:spcAft>
                <a:spcPts val="1000"/>
              </a:spcAft>
              <a:buFont typeface="+mj-lt"/>
              <a:buAutoNum type="arabicPeriod"/>
            </a:pPr>
            <a:r>
              <a:rPr lang="ar-IQ" sz="2800" dirty="0" err="1">
                <a:ea typeface="Calibri"/>
                <a:cs typeface="Simplified Arabic"/>
              </a:rPr>
              <a:t>التيئيس</a:t>
            </a:r>
            <a:r>
              <a:rPr lang="ar-IQ" sz="2800" dirty="0">
                <a:ea typeface="Calibri"/>
                <a:cs typeface="Simplified Arabic"/>
              </a:rPr>
              <a:t>: ويكون في حال المخاطب الذي يهمّ بفعل أمر لا يقوى عليه أو لا نفع له فيه من وجهة نظر المتكلم، كأن تقول لشخص يحاول نظم الشعر وليس لديه ملكة الشعر وأدواته: «لا تحاولْ نظمَ الشِّعر»، ونحو قوله تعالى في بيان حال الكافرين: </a:t>
            </a:r>
            <a:r>
              <a:rPr lang="ar-SA" sz="2800" dirty="0">
                <a:solidFill>
                  <a:srgbClr val="000000"/>
                </a:solidFill>
                <a:ea typeface="Calibri"/>
                <a:cs typeface="QCF_BSML"/>
              </a:rPr>
              <a:t>ﭽ </a:t>
            </a:r>
            <a:r>
              <a:rPr lang="ar-SA" sz="2800" dirty="0">
                <a:solidFill>
                  <a:srgbClr val="000000"/>
                </a:solidFill>
                <a:ea typeface="Calibri"/>
                <a:cs typeface="QCF_P197"/>
              </a:rPr>
              <a:t>ﮒ  ﮓ  ﮔ  ﮕ     ﮖ  </a:t>
            </a:r>
            <a:r>
              <a:rPr lang="ar-SA" sz="2800" dirty="0" err="1">
                <a:solidFill>
                  <a:srgbClr val="000000"/>
                </a:solidFill>
                <a:ea typeface="Calibri"/>
                <a:cs typeface="QCF_P197"/>
              </a:rPr>
              <a:t>ﮗ</a:t>
            </a:r>
            <a:r>
              <a:rPr lang="ar-SA" sz="2800" dirty="0" err="1">
                <a:solidFill>
                  <a:srgbClr val="0000A5"/>
                </a:solidFill>
                <a:ea typeface="Calibri"/>
                <a:cs typeface="QCF_P197"/>
              </a:rPr>
              <a:t>ﮘ</a:t>
            </a:r>
            <a:r>
              <a:rPr lang="ar-SA" sz="2800" dirty="0">
                <a:solidFill>
                  <a:srgbClr val="000000"/>
                </a:solidFill>
                <a:ea typeface="Calibri"/>
                <a:cs typeface="QCF_P197"/>
              </a:rPr>
              <a:t>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{التوبة: 66}،</a:t>
            </a:r>
            <a:r>
              <a:rPr lang="ar-SA" sz="1400" dirty="0">
                <a:solidFill>
                  <a:srgbClr val="000000"/>
                </a:solidFill>
                <a:ea typeface="Calibri"/>
              </a:rPr>
              <a:t> </a:t>
            </a:r>
            <a:r>
              <a:rPr lang="ar-IQ" sz="2800" dirty="0">
                <a:ea typeface="Calibri"/>
                <a:cs typeface="Simplified Arabic"/>
              </a:rPr>
              <a:t>والمقصود من الآية لا فائدة في الاعتذار وأنكم في يأس مما تأملون.</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ومنه </a:t>
            </a:r>
            <a:r>
              <a:rPr lang="ar-IQ" sz="2800" dirty="0">
                <a:ea typeface="Calibri"/>
                <a:cs typeface="Simplified Arabic"/>
              </a:rPr>
              <a:t>قول المتنبي في مدح سيف الدولة:</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لا </a:t>
            </a:r>
            <a:r>
              <a:rPr lang="ar-IQ" sz="2800" dirty="0">
                <a:ea typeface="Calibri"/>
                <a:cs typeface="Simplified Arabic"/>
              </a:rPr>
              <a:t>تطلبنَّ كريماً بعدَ رؤيتهِ … إنَّ الكرامَ </a:t>
            </a:r>
            <a:r>
              <a:rPr lang="ar-IQ" sz="2800" dirty="0" err="1">
                <a:ea typeface="Calibri"/>
                <a:cs typeface="Simplified Arabic"/>
              </a:rPr>
              <a:t>بأسخاهم</a:t>
            </a:r>
            <a:r>
              <a:rPr lang="ar-IQ" sz="2800" dirty="0">
                <a:ea typeface="Calibri"/>
                <a:cs typeface="Simplified Arabic"/>
              </a:rPr>
              <a:t> يداً ختموا</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وقول </a:t>
            </a:r>
            <a:r>
              <a:rPr lang="ar-IQ" sz="2800" dirty="0">
                <a:ea typeface="Calibri"/>
                <a:cs typeface="Simplified Arabic"/>
              </a:rPr>
              <a:t>آخر:</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لا </a:t>
            </a:r>
            <a:r>
              <a:rPr lang="ar-IQ" sz="2800" dirty="0">
                <a:ea typeface="Calibri"/>
                <a:cs typeface="Simplified Arabic"/>
              </a:rPr>
              <a:t>تَعرضنَّ لجَعفر متشبّها … بندى يديهِ فلسْتَ منْ أندادهِ </a:t>
            </a:r>
            <a:endParaRPr lang="en-US" sz="2000" dirty="0">
              <a:ea typeface="Calibri"/>
              <a:cs typeface="Arial"/>
            </a:endParaRPr>
          </a:p>
          <a:p>
            <a:pPr algn="just">
              <a:lnSpc>
                <a:spcPct val="9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59</a:t>
            </a:fld>
            <a:endParaRPr lang="en-US">
              <a:solidFill>
                <a:srgbClr val="000000"/>
              </a:solidFill>
            </a:endParaRPr>
          </a:p>
        </p:txBody>
      </p:sp>
    </p:spTree>
    <p:extLst>
      <p:ext uri="{BB962C8B-B14F-4D97-AF65-F5344CB8AC3E}">
        <p14:creationId xmlns:p14="http://schemas.microsoft.com/office/powerpoint/2010/main" val="4228400910"/>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798286" y="381000"/>
            <a:ext cx="10493828" cy="6096000"/>
          </a:xfrm>
        </p:spPr>
        <p:txBody>
          <a:bodyPr>
            <a:normAutofit/>
          </a:bodyPr>
          <a:lstStyle/>
          <a:p>
            <a:pPr algn="just">
              <a:lnSpc>
                <a:spcPct val="110000"/>
              </a:lnSpc>
              <a:buNone/>
            </a:pPr>
            <a:r>
              <a:rPr lang="ar-IQ" sz="2800" b="1" dirty="0"/>
              <a:t>المطلب الثاني نشأة علم المعاني وتطوره</a:t>
            </a:r>
          </a:p>
          <a:p>
            <a:pPr algn="just">
              <a:lnSpc>
                <a:spcPct val="110000"/>
              </a:lnSpc>
              <a:buNone/>
            </a:pPr>
            <a:r>
              <a:rPr lang="ar-IQ" sz="2800" dirty="0"/>
              <a:t>    </a:t>
            </a:r>
            <a:r>
              <a:rPr lang="ar-IQ" sz="2800" b="1" dirty="0"/>
              <a:t>أولاً: نشأة علم المعاني </a:t>
            </a:r>
            <a:r>
              <a:rPr lang="ar-IQ" sz="2800" b="1" dirty="0" smtClean="0"/>
              <a:t>وتطوره</a:t>
            </a:r>
          </a:p>
          <a:p>
            <a:pPr algn="just" eaLnBrk="1" hangingPunct="1">
              <a:lnSpc>
                <a:spcPct val="110000"/>
              </a:lnSpc>
              <a:buFontTx/>
              <a:buNone/>
            </a:pPr>
            <a:r>
              <a:rPr lang="ar-SA" sz="2800" dirty="0" smtClean="0">
                <a:latin typeface="Simplified Arabic" pitchFamily="18" charset="-78"/>
                <a:cs typeface="Simplified Arabic" pitchFamily="18" charset="-78"/>
              </a:rPr>
              <a:t>علم المعاني هو أحد علوم البلاغة الثلاثة المعروفة: المعاني والبيان والبديع. وقد كانت البلاغة العربية في أول الأمر وحدة شاملة لمباحث هذه العلوم بلا تحديد أو تمييز. وكتب المتقدمين من علماء العربية خير شاهد على ذلك، ففيها تتجاور مسائل علوم البلاغة ويختلط بعضها ببعض من غير فصل بينها.</a:t>
            </a:r>
          </a:p>
          <a:p>
            <a:pPr algn="just">
              <a:lnSpc>
                <a:spcPct val="110000"/>
              </a:lnSpc>
              <a:buNone/>
            </a:pPr>
            <a:r>
              <a:rPr lang="ar-SA" sz="2800" dirty="0" smtClean="0">
                <a:latin typeface="Simplified Arabic" pitchFamily="18" charset="-78"/>
                <a:cs typeface="Simplified Arabic" pitchFamily="18" charset="-78"/>
              </a:rPr>
              <a:t>    وشيئاً فشيئاً أخذ المشتغلون بالبلاغة العربية ينحون بها منحى التخصص والاستقلال، كما أخذت مسائل كل فن بلاغيّ تتبلور وتتلاحق واحدة بعد الأخرى. وظلَّ الأمر كذلك حتى جاء عبد القاهر الجرجاني في القرن الخامس الهجري (471هـ) ووضع نظرية علم المعاني في كتابه «دلائل الإعجاز» ونظرية علم البيان في كتابه «أسرار البلاغة»، كما وضع ابن المعتز من قبله أساس علم البديع.</a:t>
            </a:r>
            <a:endParaRPr lang="ar-SA" sz="2800" dirty="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837178372"/>
      </p:ext>
    </p:extLst>
  </p:cSld>
  <p:clrMapOvr>
    <a:masterClrMapping/>
  </p:clrMapOvr>
  <p:transition spd="slow" advTm="108065"/>
  <p:timing>
    <p:tnLst>
      <p:par>
        <p:cTn id="1" dur="indefinite" restart="never" nodeType="tmRoot"/>
      </p:par>
    </p:tnLst>
  </p:timing>
  <p:extLst mod="1">
    <p:ext uri="{3A86A75C-4F4B-4683-9AE1-C65F6400EC91}">
      <p14:laserTraceLst xmlns:p14="http://schemas.microsoft.com/office/powerpoint/2010/main">
        <p14:tracePtLst>
          <p14:tracePt t="10618" x="8402638" y="5946775"/>
          <p14:tracePt t="10632" x="8394700" y="5946775"/>
          <p14:tracePt t="11017" x="8385175" y="5946775"/>
          <p14:tracePt t="11024" x="8375650" y="5946775"/>
          <p14:tracePt t="11033" x="8358188" y="5946775"/>
          <p14:tracePt t="11049" x="8340725" y="5946775"/>
          <p14:tracePt t="11068" x="8313738" y="5946775"/>
          <p14:tracePt t="11084" x="8277225" y="5946775"/>
          <p14:tracePt t="11101" x="8242300" y="5946775"/>
          <p14:tracePt t="11101" x="8224838" y="5938838"/>
          <p14:tracePt t="11119" x="8161338" y="5919788"/>
          <p14:tracePt t="11136" x="8108950" y="5894388"/>
          <p14:tracePt t="11151" x="8054975" y="5875338"/>
          <p14:tracePt t="11169" x="7983538" y="5848350"/>
          <p14:tracePt t="11184" x="7912100" y="5822950"/>
          <p14:tracePt t="11184" x="7875588" y="5803900"/>
          <p14:tracePt t="11203" x="7831138" y="5786438"/>
          <p14:tracePt t="11216" x="7705725" y="5751513"/>
          <p14:tracePt t="11236" x="7608888" y="5715000"/>
          <p14:tracePt t="11250" x="7545388" y="5697538"/>
          <p14:tracePt t="11268" x="7466013" y="5680075"/>
          <p14:tracePt t="11283" x="7412038" y="5661025"/>
          <p14:tracePt t="11301" x="7340600" y="5653088"/>
          <p14:tracePt t="11317" x="7269163" y="5626100"/>
          <p14:tracePt t="11335" x="7232650" y="5616575"/>
          <p14:tracePt t="11350" x="7197725" y="5608638"/>
          <p14:tracePt t="11368" x="7180263" y="5599113"/>
          <p14:tracePt t="11383" x="7170738" y="5599113"/>
          <p14:tracePt t="11399" x="7161213" y="5589588"/>
          <p14:tracePt t="11418" x="7161213" y="5572125"/>
          <p14:tracePt t="11773" x="7153275" y="5554663"/>
          <p14:tracePt t="11782" x="7126288" y="5518150"/>
          <p14:tracePt t="11788" x="7099300" y="5465763"/>
          <p14:tracePt t="11801" x="6983413" y="5295900"/>
          <p14:tracePt t="11822" x="6884988" y="5170488"/>
          <p14:tracePt t="11837" x="6759575" y="4983163"/>
          <p14:tracePt t="11854" x="6608763" y="4768850"/>
          <p14:tracePt t="11869" x="6375400" y="4473575"/>
          <p14:tracePt t="11887" x="6180138" y="4152900"/>
          <p14:tracePt t="11902" x="5946775" y="3795713"/>
          <p14:tracePt t="11902" x="5848350" y="3625850"/>
          <p14:tracePt t="11922" x="5653088" y="3330575"/>
          <p14:tracePt t="11937" x="5500688" y="3089275"/>
          <p14:tracePt t="11954" x="5367338" y="2894013"/>
          <p14:tracePt t="11970" x="5251450" y="2687638"/>
          <p14:tracePt t="11987" x="5160963" y="2509838"/>
          <p14:tracePt t="12002" x="5081588" y="2339975"/>
          <p14:tracePt t="12002" x="5054600" y="2259013"/>
          <p14:tracePt t="12022" x="5010150" y="2152650"/>
          <p14:tracePt t="12037" x="4973638" y="2081213"/>
          <p14:tracePt t="12054" x="4965700" y="2027238"/>
          <p14:tracePt t="12069" x="4956175" y="2017713"/>
          <p14:tracePt t="12085" x="4973638" y="2017713"/>
          <p14:tracePt t="12420" x="4991100" y="2017713"/>
          <p14:tracePt t="12428" x="5045075" y="2017713"/>
          <p14:tracePt t="12437" x="5224463" y="1990725"/>
          <p14:tracePt t="12454" x="5518150" y="1946275"/>
          <p14:tracePt t="12471" x="5857875" y="1866900"/>
          <p14:tracePt t="12485" x="6170613" y="1785938"/>
          <p14:tracePt t="12485" x="6313488" y="1751013"/>
          <p14:tracePt t="12505" x="6581775" y="1652588"/>
          <p14:tracePt t="12521" x="6831013" y="1581150"/>
          <p14:tracePt t="12538" x="7099300" y="1527175"/>
          <p14:tracePt t="12552" x="7331075" y="1490663"/>
          <p14:tracePt t="12569" x="7518400" y="1465263"/>
          <p14:tracePt t="12584" x="7688263" y="1455738"/>
          <p14:tracePt t="12602" x="7804150" y="1455738"/>
          <p14:tracePt t="12617" x="7902575" y="1455738"/>
          <p14:tracePt t="12617" x="7929563" y="1455738"/>
          <p14:tracePt t="12637" x="7974013" y="1455738"/>
          <p14:tracePt t="12653" x="8018463" y="1455738"/>
          <p14:tracePt t="12668" x="8054975" y="1455738"/>
          <p14:tracePt t="12685" x="8089900" y="1455738"/>
          <p14:tracePt t="12703" x="8143875" y="1455738"/>
          <p14:tracePt t="12718" x="8215313" y="1455738"/>
          <p14:tracePt t="12718" x="8242300" y="1455738"/>
          <p14:tracePt t="12737" x="8304213" y="1455738"/>
          <p14:tracePt t="12753" x="8358188" y="1455738"/>
          <p14:tracePt t="12768" x="8402638" y="1455738"/>
          <p14:tracePt t="12785" x="8420100" y="1455738"/>
          <p14:tracePt t="12800" x="8429625" y="1455738"/>
          <p14:tracePt t="12816" x="8439150" y="1455738"/>
          <p14:tracePt t="12836" x="8429625" y="1455738"/>
          <p14:tracePt t="12928" x="8420100" y="1455738"/>
          <p14:tracePt t="12936" x="8375650" y="1455738"/>
          <p14:tracePt t="12955" x="8340725" y="1455738"/>
          <p14:tracePt t="12969" x="8304213" y="1446213"/>
          <p14:tracePt t="12988" x="8259763" y="1446213"/>
          <p14:tracePt t="13003" x="8215313" y="1438275"/>
          <p14:tracePt t="13022" x="8205788" y="1438275"/>
          <p14:tracePt t="13036" x="8170863" y="1438275"/>
          <p14:tracePt t="13054" x="8134350" y="1438275"/>
          <p14:tracePt t="13070" x="8108950" y="1438275"/>
          <p14:tracePt t="13087" x="8081963" y="1438275"/>
          <p14:tracePt t="13102" x="8054975" y="1438275"/>
          <p14:tracePt t="13102" x="8045450" y="1438275"/>
          <p14:tracePt t="13122" x="8027988" y="1438275"/>
          <p14:tracePt t="13136" x="8018463" y="1438275"/>
          <p14:tracePt t="13136" x="8010525" y="1438275"/>
          <p14:tracePt t="13154" x="7991475" y="1438275"/>
          <p14:tracePt t="13169" x="7974013" y="1438275"/>
          <p14:tracePt t="13183" x="7956550" y="1438275"/>
          <p14:tracePt t="13201" x="7939088" y="1438275"/>
          <p14:tracePt t="13218" x="7920038" y="1438275"/>
          <p14:tracePt t="13234" x="7902575" y="1438275"/>
          <p14:tracePt t="13234" x="7894638" y="1438275"/>
          <p14:tracePt t="13253" x="7885113" y="1438275"/>
          <p14:tracePt t="13268" x="7875588" y="1438275"/>
          <p14:tracePt t="13285" x="7848600" y="1438275"/>
          <p14:tracePt t="13301" x="7840663" y="1438275"/>
          <p14:tracePt t="13316" x="7813675" y="1438275"/>
          <p14:tracePt t="13334" x="7796213" y="1438275"/>
          <p14:tracePt t="13350" x="7769225" y="1438275"/>
          <p14:tracePt t="13368" x="7751763" y="1438275"/>
          <p14:tracePt t="13384" x="7732713" y="1438275"/>
          <p14:tracePt t="13400" x="7705725" y="1438275"/>
          <p14:tracePt t="13418" x="7688263" y="1438275"/>
          <p14:tracePt t="13434" x="7653338" y="1438275"/>
          <p14:tracePt t="13434" x="7643813" y="1438275"/>
          <p14:tracePt t="13453" x="7626350" y="1438275"/>
          <p14:tracePt t="13468" x="7608888" y="1438275"/>
          <p14:tracePt t="13484" x="7589838" y="1438275"/>
          <p14:tracePt t="13500" x="7572375" y="1438275"/>
          <p14:tracePt t="13518" x="7554913" y="1428750"/>
          <p14:tracePt t="13533" x="7537450" y="1428750"/>
          <p14:tracePt t="13550" x="7491413" y="1428750"/>
          <p14:tracePt t="13570" x="7473950" y="1428750"/>
          <p14:tracePt t="13585" x="7456488" y="1419225"/>
          <p14:tracePt t="13600" x="7439025" y="1419225"/>
          <p14:tracePt t="13617" x="7429500" y="1419225"/>
          <p14:tracePt t="13633" x="7419975" y="1419225"/>
          <p14:tracePt t="13653" x="7412038" y="1419225"/>
          <p14:tracePt t="13670" x="7402513" y="1419225"/>
          <p14:tracePt t="15483" x="7402513" y="1428750"/>
          <p14:tracePt t="17408" x="7402513" y="1438275"/>
          <p14:tracePt t="17419" x="7402513" y="1446213"/>
          <p14:tracePt t="17473" x="7412038" y="1465263"/>
          <p14:tracePt t="17488" x="7412038" y="1473200"/>
          <p14:tracePt t="17504" x="7412038" y="1482725"/>
          <p14:tracePt t="17513" x="7412038" y="1490663"/>
          <p14:tracePt t="17520" x="7412038" y="1500188"/>
          <p14:tracePt t="17534" x="7412038" y="1517650"/>
          <p14:tracePt t="17553" x="7412038" y="1527175"/>
          <p14:tracePt t="17573" x="7412038" y="1536700"/>
          <p14:tracePt t="17596" x="7412038" y="1544638"/>
          <p14:tracePt t="17619" x="7412038" y="1554163"/>
          <p14:tracePt t="17627" x="7412038" y="1562100"/>
          <p14:tracePt t="17653" x="7412038" y="1571625"/>
          <p14:tracePt t="17665" x="7412038" y="1581150"/>
          <p14:tracePt t="17681" x="7412038" y="1589088"/>
          <p14:tracePt t="17696" x="7412038" y="1598613"/>
          <p14:tracePt t="17711" x="7412038" y="1608138"/>
          <p14:tracePt t="17735" x="7412038" y="1616075"/>
          <p14:tracePt t="17751" x="7412038" y="1625600"/>
          <p14:tracePt t="17758" x="7412038" y="1633538"/>
          <p14:tracePt t="17774" x="7412038" y="1643063"/>
          <p14:tracePt t="17789" x="7412038" y="1652588"/>
          <p14:tracePt t="17805" x="7412038" y="1660525"/>
          <p14:tracePt t="17817" x="7412038" y="1679575"/>
          <p14:tracePt t="17817" x="7412038" y="1687513"/>
          <p14:tracePt t="17836" x="7402513" y="1714500"/>
          <p14:tracePt t="17851" x="7402513" y="1741488"/>
          <p14:tracePt t="17867" x="7402513" y="1758950"/>
          <p14:tracePt t="17883" x="7402513" y="1768475"/>
          <p14:tracePt t="17910" x="7402513" y="1785938"/>
          <p14:tracePt t="18203" x="7402513" y="1803400"/>
          <p14:tracePt t="18211" x="7394575" y="1822450"/>
          <p14:tracePt t="18219" x="7385050" y="1847850"/>
          <p14:tracePt t="18219" x="7385050" y="1874838"/>
          <p14:tracePt t="18236" x="7375525" y="1928813"/>
          <p14:tracePt t="18251" x="7348538" y="1982788"/>
          <p14:tracePt t="18269" x="7340600" y="2036763"/>
          <p14:tracePt t="18284" x="7313613" y="2089150"/>
          <p14:tracePt t="18301" x="7296150" y="2170113"/>
          <p14:tracePt t="18317" x="7269163" y="2251075"/>
          <p14:tracePt t="18317" x="7259638" y="2276475"/>
          <p14:tracePt t="18336" x="7242175" y="2357438"/>
          <p14:tracePt t="18351" x="7224713" y="2411413"/>
          <p14:tracePt t="18369" x="7188200" y="2490788"/>
          <p14:tracePt t="18383" x="7180263" y="2536825"/>
          <p14:tracePt t="18402" x="7161213" y="2589213"/>
          <p14:tracePt t="18416" x="7153275" y="2608263"/>
          <p14:tracePt t="18416" x="7153275" y="2625725"/>
          <p14:tracePt t="18436" x="7143750" y="2633663"/>
          <p14:tracePt t="18436" x="7143750" y="2643188"/>
          <p14:tracePt t="18452" x="7143750" y="2652713"/>
          <p14:tracePt t="18468" x="7134225" y="2652713"/>
          <p14:tracePt t="18484" x="7134225" y="2660650"/>
          <p14:tracePt t="18499" x="7134225" y="2670175"/>
          <p14:tracePt t="18535" x="7126288" y="2670175"/>
          <p14:tracePt t="18557" x="7126288" y="2679700"/>
          <p14:tracePt t="22071" x="7126288" y="2670175"/>
          <p14:tracePt t="22247" x="7126288" y="2660650"/>
          <p14:tracePt t="23502" x="7126288" y="2652713"/>
          <p14:tracePt t="25920" x="7126288" y="2643188"/>
          <p14:tracePt t="26997" x="7134225" y="2652713"/>
          <p14:tracePt t="27053" x="7153275" y="2670175"/>
          <p14:tracePt t="27062" x="7161213" y="2697163"/>
          <p14:tracePt t="27069" x="7188200" y="2724150"/>
          <p14:tracePt t="27081" x="7215188" y="2795588"/>
          <p14:tracePt t="27081" x="7242175" y="2822575"/>
          <p14:tracePt t="27101" x="7242175" y="2847975"/>
          <p14:tracePt t="27114" x="7269163" y="2894013"/>
          <p14:tracePt t="27134" x="7277100" y="2911475"/>
          <p14:tracePt t="27149" x="7277100" y="2919413"/>
          <p14:tracePt t="27167" x="7286625" y="2928938"/>
          <p14:tracePt t="27181" x="7296150" y="2946400"/>
          <p14:tracePt t="27199" x="7304088" y="2955925"/>
          <p14:tracePt t="27216" x="7304088" y="2965450"/>
          <p14:tracePt t="27232" x="7313613" y="2982913"/>
          <p14:tracePt t="27249" x="7323138" y="2982913"/>
          <p14:tracePt t="27585" x="7331075" y="2990850"/>
          <p14:tracePt t="27593" x="7348538" y="2990850"/>
          <p14:tracePt t="27601" x="7358063" y="3009900"/>
          <p14:tracePt t="27616" x="7394575" y="3027363"/>
          <p14:tracePt t="27616" x="7419975" y="3044825"/>
          <p14:tracePt t="27633" x="7491413" y="3081338"/>
          <p14:tracePt t="27650" x="7562850" y="3125788"/>
          <p14:tracePt t="27667" x="7634288" y="3179763"/>
          <p14:tracePt t="27683" x="7688263" y="3205163"/>
          <p14:tracePt t="27698" x="7751763" y="3251200"/>
          <p14:tracePt t="27698" x="7796213" y="3268663"/>
          <p14:tracePt t="27718" x="7840663" y="3295650"/>
          <p14:tracePt t="27731" x="7974013" y="3367088"/>
          <p14:tracePt t="27751" x="8081963" y="3411538"/>
          <p14:tracePt t="27766" x="8143875" y="3455988"/>
          <p14:tracePt t="27783" x="8205788" y="3482975"/>
          <p14:tracePt t="27799" x="8251825" y="3490913"/>
          <p14:tracePt t="27799" x="8277225" y="3500438"/>
          <p14:tracePt t="27818" x="8296275" y="3509963"/>
          <p14:tracePt t="27830" x="8340725" y="3517900"/>
          <p14:tracePt t="27850" x="8375650" y="3527425"/>
          <p14:tracePt t="27865" x="8402638" y="3536950"/>
          <p14:tracePt t="27882" x="8420100" y="3536950"/>
          <p14:tracePt t="27898" x="8429625" y="3544888"/>
          <p14:tracePt t="27916" x="8439150" y="3544888"/>
          <p14:tracePt t="27940" x="8439150" y="3554413"/>
          <p14:tracePt t="28332" x="8439150" y="3562350"/>
          <p14:tracePt t="28440" x="8439150" y="3571875"/>
          <p14:tracePt t="28533" x="8447088" y="3571875"/>
          <p14:tracePt t="28610" x="8456613" y="3571875"/>
          <p14:tracePt t="28779" x="8456613" y="3581400"/>
          <p14:tracePt t="28809" x="8466138" y="3581400"/>
          <p14:tracePt t="28886" x="8456613" y="3581400"/>
          <p14:tracePt t="29311" x="8447088" y="3581400"/>
          <p14:tracePt t="29318" x="8439150" y="3571875"/>
          <p14:tracePt t="29342" x="8429625" y="3571875"/>
          <p14:tracePt t="29357" x="8429625" y="3562350"/>
          <p14:tracePt t="29372" x="8420100" y="3562350"/>
          <p14:tracePt t="29381" x="8412163" y="3554413"/>
          <p14:tracePt t="29397" x="8402638" y="3544888"/>
          <p14:tracePt t="29413" x="8394700" y="3536950"/>
          <p14:tracePt t="29429" x="8375650" y="3536950"/>
          <p14:tracePt t="29448" x="8367713" y="3517900"/>
          <p14:tracePt t="29448" x="8358188" y="3517900"/>
          <p14:tracePt t="29466" x="8348663" y="3517900"/>
          <p14:tracePt t="29479" x="8331200" y="3509963"/>
          <p14:tracePt t="29497" x="8323263" y="3490913"/>
          <p14:tracePt t="29513" x="8313738" y="3490913"/>
          <p14:tracePt t="29529" x="8304213" y="3490913"/>
          <p14:tracePt t="29545" x="8296275" y="3482975"/>
          <p14:tracePt t="29562" x="8277225" y="3482975"/>
          <p14:tracePt t="30027" x="8269288" y="3482975"/>
          <p14:tracePt t="30035" x="8259763" y="3482975"/>
          <p14:tracePt t="30047" x="8197850" y="3482975"/>
          <p14:tracePt t="30047" x="8170863" y="3482975"/>
          <p14:tracePt t="30068" x="8108950" y="3482975"/>
          <p14:tracePt t="30083" x="8072438" y="3482975"/>
          <p14:tracePt t="30099" x="8045450" y="3482975"/>
          <p14:tracePt t="30115" x="8037513" y="3482975"/>
          <p14:tracePt t="30131" x="8027988" y="3482975"/>
          <p14:tracePt t="30147" x="8010525" y="3482975"/>
          <p14:tracePt t="30167" x="8001000" y="3482975"/>
          <p14:tracePt t="30180" x="7983538" y="3490913"/>
          <p14:tracePt t="30200" x="7974013" y="3490913"/>
          <p14:tracePt t="30214" x="7966075" y="3490913"/>
          <p14:tracePt t="30235" x="7956550" y="3490913"/>
          <p14:tracePt t="30282" x="7956550" y="3500438"/>
          <p14:tracePt t="30304" x="7947025" y="3500438"/>
          <p14:tracePt t="30327" x="7939088" y="3500438"/>
          <p14:tracePt t="30397" x="7929563" y="3500438"/>
          <p14:tracePt t="30413" x="7912100" y="3500438"/>
          <p14:tracePt t="30420" x="7902575" y="3500438"/>
          <p14:tracePt t="30431" x="7858125" y="3500438"/>
          <p14:tracePt t="30449" x="7823200" y="3500438"/>
          <p14:tracePt t="30464" x="7777163" y="3500438"/>
          <p14:tracePt t="30464" x="7759700" y="3500438"/>
          <p14:tracePt t="30483" x="7742238" y="3500438"/>
          <p14:tracePt t="30499" x="7724775" y="3500438"/>
          <p14:tracePt t="30516" x="7705725" y="3500438"/>
          <p14:tracePt t="30531" x="7697788" y="3500438"/>
          <p14:tracePt t="30549" x="7688263" y="3500438"/>
          <p14:tracePt t="30563" x="7680325" y="3500438"/>
          <p14:tracePt t="30581" x="7670800" y="3500438"/>
          <p14:tracePt t="30605" x="7661275" y="3500438"/>
          <p14:tracePt t="32406" x="7653338" y="3500438"/>
          <p14:tracePt t="32538" x="7653338" y="3490913"/>
          <p14:tracePt t="33865" x="7661275" y="3500438"/>
          <p14:tracePt t="33978" x="7670800" y="3500438"/>
          <p14:tracePt t="33993" x="7670800" y="3509963"/>
          <p14:tracePt t="34001" x="7670800" y="3517900"/>
          <p14:tracePt t="34013" x="7680325" y="3527425"/>
          <p14:tracePt t="34031" x="7680325" y="3536950"/>
          <p14:tracePt t="34046" x="7697788" y="3554413"/>
          <p14:tracePt t="34065" x="7705725" y="3571875"/>
          <p14:tracePt t="34081" x="7715250" y="3598863"/>
          <p14:tracePt t="34099" x="7732713" y="3633788"/>
          <p14:tracePt t="34114" x="7759700" y="3660775"/>
          <p14:tracePt t="34114" x="7769225" y="3679825"/>
          <p14:tracePt t="34133" x="7786688" y="3697288"/>
          <p14:tracePt t="34148" x="7796213" y="3714750"/>
          <p14:tracePt t="34167" x="7796213" y="3724275"/>
          <p14:tracePt t="34179" x="7796213" y="3732213"/>
          <p14:tracePt t="34256" x="7796213" y="3741738"/>
          <p14:tracePt t="34278" x="7804150" y="3741738"/>
          <p14:tracePt t="34617" x="7823200" y="3741738"/>
          <p14:tracePt t="34633" x="7831138" y="3751263"/>
          <p14:tracePt t="34640" x="7848600" y="3759200"/>
          <p14:tracePt t="34650" x="7867650" y="3759200"/>
          <p14:tracePt t="34650" x="7894638" y="3768725"/>
          <p14:tracePt t="34666" x="7947025" y="3786188"/>
          <p14:tracePt t="34682" x="8001000" y="3813175"/>
          <p14:tracePt t="34698" x="8062913" y="3830638"/>
          <p14:tracePt t="34715" x="8089900" y="3848100"/>
          <p14:tracePt t="34730" x="8126413" y="3857625"/>
          <p14:tracePt t="34730" x="8126413" y="3867150"/>
          <p14:tracePt t="34751" x="8143875" y="3867150"/>
          <p14:tracePt t="34762" x="8153400" y="3867150"/>
          <p14:tracePt t="34782" x="8161338" y="3875088"/>
          <p14:tracePt t="34802" x="8161338" y="3884613"/>
          <p14:tracePt t="35334" x="8161338" y="3894138"/>
          <p14:tracePt t="35372" x="8161338" y="3902075"/>
          <p14:tracePt t="35873" x="8161338" y="3911600"/>
          <p14:tracePt t="36189" x="8161338" y="3919538"/>
          <p14:tracePt t="36319" x="8153400" y="3919538"/>
          <p14:tracePt t="36905" x="8143875" y="3919538"/>
          <p14:tracePt t="36928" x="8134350" y="3919538"/>
          <p14:tracePt t="36943" x="8126413" y="3919538"/>
          <p14:tracePt t="36959" x="8116888" y="3919538"/>
          <p14:tracePt t="36974" x="8108950" y="3919538"/>
          <p14:tracePt t="36982" x="8099425" y="3919538"/>
          <p14:tracePt t="36998" x="8081963" y="3919538"/>
          <p14:tracePt t="37015" x="8062913" y="3911600"/>
          <p14:tracePt t="37032" x="8045450" y="3911600"/>
          <p14:tracePt t="37046" x="8018463" y="3902075"/>
          <p14:tracePt t="37063" x="7983538" y="3894138"/>
          <p14:tracePt t="37077" x="7956550" y="3884613"/>
          <p14:tracePt t="37096" x="7902575" y="3884613"/>
          <p14:tracePt t="37114" x="7875588" y="3875088"/>
          <p14:tracePt t="37132" x="7831138" y="3867150"/>
          <p14:tracePt t="37147" x="7804150" y="3867150"/>
          <p14:tracePt t="37167" x="7769225" y="3867150"/>
          <p14:tracePt t="37180" x="7724775" y="3867150"/>
          <p14:tracePt t="37180" x="7715250" y="3867150"/>
          <p14:tracePt t="37200" x="7705725" y="3867150"/>
          <p14:tracePt t="37214" x="7680325" y="3867150"/>
          <p14:tracePt t="37232" x="7670800" y="3867150"/>
          <p14:tracePt t="39911" x="7670800" y="3857625"/>
          <p14:tracePt t="41136" x="7670800" y="3848100"/>
          <p14:tracePt t="41443" x="7670800" y="3840163"/>
          <p14:tracePt t="41759" x="7670800" y="3830638"/>
          <p14:tracePt t="42749" x="7670800" y="3840163"/>
          <p14:tracePt t="43523" x="7661275" y="3848100"/>
          <p14:tracePt t="43561" x="7661275" y="3857625"/>
          <p14:tracePt t="43570" x="7661275" y="3867150"/>
          <p14:tracePt t="43585" x="7653338" y="3867150"/>
          <p14:tracePt t="43595" x="7653338" y="3884613"/>
          <p14:tracePt t="43613" x="7653338" y="3894138"/>
          <p14:tracePt t="43628" x="7653338" y="3902075"/>
          <p14:tracePt t="43647" x="7653338" y="3911600"/>
          <p14:tracePt t="43664" x="7653338" y="3919538"/>
          <p14:tracePt t="43679" x="7653338" y="3929063"/>
          <p14:tracePt t="43815" x="7643813" y="3929063"/>
          <p14:tracePt t="43823" x="7643813" y="3938588"/>
          <p14:tracePt t="43847" x="7643813" y="3946525"/>
          <p14:tracePt t="43869" x="7634288" y="3956050"/>
          <p14:tracePt t="43885" x="7634288" y="3965575"/>
          <p14:tracePt t="43923" x="7634288" y="3973513"/>
          <p14:tracePt t="43977" x="7634288" y="3983038"/>
          <p14:tracePt t="44093" x="7634288" y="3990975"/>
          <p14:tracePt t="44125" x="7634288" y="4000500"/>
          <p14:tracePt t="44131" x="7626350" y="4000500"/>
          <p14:tracePt t="44145" x="7616825" y="4017963"/>
          <p14:tracePt t="44165" x="7616825" y="4027488"/>
          <p14:tracePt t="44185" x="7616825" y="4037013"/>
          <p14:tracePt t="44209" x="7616825" y="4044950"/>
          <p14:tracePt t="44247" x="7616825" y="4062413"/>
          <p14:tracePt t="44562" x="7608888" y="4062413"/>
          <p14:tracePt t="44570" x="7608888" y="4081463"/>
          <p14:tracePt t="44581" x="7589838" y="4108450"/>
          <p14:tracePt t="44596" x="7572375" y="4133850"/>
          <p14:tracePt t="44613" x="7562850" y="4160838"/>
          <p14:tracePt t="44629" x="7545388" y="4187825"/>
          <p14:tracePt t="44649" x="7537450" y="4205288"/>
          <p14:tracePt t="44665" x="7518400" y="4224338"/>
          <p14:tracePt t="44682" x="7510463" y="4232275"/>
          <p14:tracePt t="44696" x="7491413" y="4259263"/>
          <p14:tracePt t="44714" x="7483475" y="4276725"/>
          <p14:tracePt t="44729" x="7473950" y="4295775"/>
          <p14:tracePt t="44747" x="7456488" y="4322763"/>
          <p14:tracePt t="44764" x="7439025" y="4340225"/>
          <p14:tracePt t="44781" x="7419975" y="4357688"/>
          <p14:tracePt t="44796" x="7412038" y="4375150"/>
          <p14:tracePt t="44814" x="7394575" y="4384675"/>
          <p14:tracePt t="44830" x="7385050" y="4402138"/>
          <p14:tracePt t="44847" x="7375525" y="4411663"/>
          <p14:tracePt t="44847" x="7367588" y="4429125"/>
          <p14:tracePt t="44864" x="7358063" y="4429125"/>
          <p14:tracePt t="44880" x="7348538" y="4438650"/>
          <p14:tracePt t="44897" x="7340600" y="4446588"/>
          <p14:tracePt t="44911" x="7340600" y="4456113"/>
          <p14:tracePt t="44928" x="7331075" y="4456113"/>
          <p14:tracePt t="44947" x="7323138" y="4465638"/>
          <p14:tracePt t="44972" x="7313613" y="4465638"/>
          <p14:tracePt t="45017" x="7304088" y="4465638"/>
          <p14:tracePt t="45094" x="7296150" y="4465638"/>
          <p14:tracePt t="45140" x="7296150" y="4473575"/>
          <p14:tracePt t="45325" x="7296150" y="4483100"/>
          <p14:tracePt t="45463" x="7296150" y="4491038"/>
          <p14:tracePt t="45517" x="7286625" y="4491038"/>
          <p14:tracePt t="46018" x="7277100" y="4491038"/>
          <p14:tracePt t="46249" x="7269163" y="4491038"/>
          <p14:tracePt t="46341" x="7259638" y="4491038"/>
          <p14:tracePt t="46365" x="7251700" y="4491038"/>
          <p14:tracePt t="46388" x="7242175" y="4491038"/>
          <p14:tracePt t="46403" x="7232650" y="4491038"/>
          <p14:tracePt t="46418" x="7224713" y="4491038"/>
          <p14:tracePt t="46426" x="7215188" y="4491038"/>
          <p14:tracePt t="46442" x="7205663" y="4491038"/>
          <p14:tracePt t="46465" x="7197725" y="4491038"/>
          <p14:tracePt t="46488" x="7188200" y="4491038"/>
          <p14:tracePt t="46503" x="7180263" y="4491038"/>
          <p14:tracePt t="47392" x="7180263" y="4500563"/>
          <p14:tracePt t="50049" x="7180263" y="4491038"/>
          <p14:tracePt t="50516" x="7180263" y="4483100"/>
          <p14:tracePt t="60244" x="7180263" y="4473575"/>
          <p14:tracePt t="60451" x="7180263" y="4465638"/>
          <p14:tracePt t="60528" x="7180263" y="4456113"/>
          <p14:tracePt t="60590" x="7180263" y="4446588"/>
          <p14:tracePt t="60620" x="7180263" y="4438650"/>
          <p14:tracePt t="60682" x="7180263" y="4429125"/>
          <p14:tracePt t="60790" x="7180263" y="4419600"/>
          <p14:tracePt t="66167" x="7180263" y="4411663"/>
          <p14:tracePt t="66906" x="7180263" y="4402138"/>
          <p14:tracePt t="68723" x="0" y="0"/>
        </p14:tracePtLst>
      </p14:laserTraceLst>
    </p:ext>
  </p:extLs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6.	التمني: وذلك عندما يكون النهي موجّهاً إلى ما لا يعقل، ويكون عادة في الميؤوس من الحصول عليه، أو فيما هو بعيد المنال، كما في قول الشاعر:</a:t>
            </a:r>
          </a:p>
          <a:p>
            <a:pPr algn="just">
              <a:lnSpc>
                <a:spcPct val="110000"/>
              </a:lnSpc>
              <a:buNone/>
            </a:pPr>
            <a:r>
              <a:rPr lang="ar-SA" sz="2800" dirty="0">
                <a:latin typeface="Simplified Arabic" pitchFamily="18" charset="-78"/>
                <a:cs typeface="Simplified Arabic" pitchFamily="18" charset="-78"/>
              </a:rPr>
              <a:t>يا ليْلُ طُلْ يا نَومُ زُلْ ... يا صُبْحُ قفْ لا تَطْلُعِ</a:t>
            </a:r>
          </a:p>
          <a:p>
            <a:pPr algn="just">
              <a:lnSpc>
                <a:spcPct val="110000"/>
              </a:lnSpc>
              <a:buNone/>
            </a:pPr>
            <a:r>
              <a:rPr lang="ar-SA" sz="2800" dirty="0">
                <a:latin typeface="Simplified Arabic" pitchFamily="18" charset="-78"/>
                <a:cs typeface="Simplified Arabic" pitchFamily="18" charset="-78"/>
              </a:rPr>
              <a:t>    والشاهد في "لا تطلع" فليس مستعملًا في معناه الحقيقي إذ لا يوجه إلى الصبح أمر أو نهي, وإنما كان الغرض: التمني؛ لأنه يستمرُّ مع حبيبته، فهو يودُّ ألا يطلع الصبح، ليطول استمتاعه بحبيبته والتحدث إليها ما شاء له الهوى.</a:t>
            </a:r>
          </a:p>
          <a:p>
            <a:pPr algn="just">
              <a:lnSpc>
                <a:spcPct val="110000"/>
              </a:lnSpc>
              <a:buNone/>
            </a:pPr>
            <a:r>
              <a:rPr lang="ar-SA" sz="2800" dirty="0">
                <a:latin typeface="Simplified Arabic" pitchFamily="18" charset="-78"/>
                <a:cs typeface="Simplified Arabic" pitchFamily="18" charset="-78"/>
              </a:rPr>
              <a:t>7.	التوبيخ: عند ما يكون المنهيّ عنه أمراً لا يشرف الإنسان ولا يليق أن يصدر عنه، كقول المتنبي:</a:t>
            </a:r>
          </a:p>
          <a:p>
            <a:pPr algn="just">
              <a:lnSpc>
                <a:spcPct val="110000"/>
              </a:lnSpc>
              <a:buNone/>
            </a:pPr>
            <a:r>
              <a:rPr lang="ar-SA" sz="2800" dirty="0">
                <a:latin typeface="Simplified Arabic" pitchFamily="18" charset="-78"/>
                <a:cs typeface="Simplified Arabic" pitchFamily="18" charset="-78"/>
              </a:rPr>
              <a:t>لا تحسِبٍ المجدَ تَمراً أَنت آكِلُه... لن تِبْلُغَ المجدَ حَتَّى تَلْعَقَ </a:t>
            </a:r>
            <a:r>
              <a:rPr lang="ar-SA" sz="2800" dirty="0" err="1">
                <a:latin typeface="Simplified Arabic" pitchFamily="18" charset="-78"/>
                <a:cs typeface="Simplified Arabic" pitchFamily="18" charset="-78"/>
              </a:rPr>
              <a:t>الصَّبرا</a:t>
            </a:r>
            <a:endParaRPr lang="ar-SA" sz="2800" dirty="0">
              <a:latin typeface="Simplified Arabic" pitchFamily="18" charset="-78"/>
              <a:cs typeface="Simplified Arabic" pitchFamily="18" charset="-78"/>
            </a:endParaRP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60</a:t>
            </a:fld>
            <a:endParaRPr lang="en-US">
              <a:solidFill>
                <a:srgbClr val="000000"/>
              </a:solidFill>
            </a:endParaRPr>
          </a:p>
        </p:txBody>
      </p:sp>
    </p:spTree>
    <p:extLst>
      <p:ext uri="{BB962C8B-B14F-4D97-AF65-F5344CB8AC3E}">
        <p14:creationId xmlns:p14="http://schemas.microsoft.com/office/powerpoint/2010/main" val="615821516"/>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وقول أبي الأسود الدؤلي:</a:t>
            </a:r>
          </a:p>
          <a:p>
            <a:pPr algn="just">
              <a:lnSpc>
                <a:spcPct val="110000"/>
              </a:lnSpc>
              <a:buNone/>
            </a:pPr>
            <a:r>
              <a:rPr lang="ar-SA" sz="2800" dirty="0">
                <a:latin typeface="Simplified Arabic" pitchFamily="18" charset="-78"/>
                <a:cs typeface="Simplified Arabic" pitchFamily="18" charset="-78"/>
              </a:rPr>
              <a:t>لا تَنْهَ عن خُلُقٍ وتَأْتِيَ مِثْلَهُ... عارٌ عَلَيْكَ إِذا فَعَلْتَ عَظِيمُ</a:t>
            </a:r>
          </a:p>
          <a:p>
            <a:pPr algn="just">
              <a:lnSpc>
                <a:spcPct val="110000"/>
              </a:lnSpc>
              <a:buNone/>
            </a:pPr>
            <a:r>
              <a:rPr lang="ar-SA" sz="2800" dirty="0">
                <a:latin typeface="Simplified Arabic" pitchFamily="18" charset="-78"/>
                <a:cs typeface="Simplified Arabic" pitchFamily="18" charset="-78"/>
              </a:rPr>
              <a:t>فالمراد بأسلوب النهي (لا تنهَ)، توبيخ من ينهى الناس عن الشر والسوء ولا ينتهي هو عنه.</a:t>
            </a:r>
          </a:p>
          <a:p>
            <a:pPr algn="just">
              <a:lnSpc>
                <a:spcPct val="110000"/>
              </a:lnSpc>
              <a:buNone/>
            </a:pPr>
            <a:r>
              <a:rPr lang="ar-SA" sz="2800" dirty="0">
                <a:latin typeface="Simplified Arabic" pitchFamily="18" charset="-78"/>
                <a:cs typeface="Simplified Arabic" pitchFamily="18" charset="-78"/>
              </a:rPr>
              <a:t>8.	التحقير: وذلك عندما يكون الغرض من النهي الإزراء بالمخاطب والتقليل من شأنه وقدراته، كقول الشاعر:</a:t>
            </a:r>
          </a:p>
          <a:p>
            <a:pPr algn="just">
              <a:lnSpc>
                <a:spcPct val="110000"/>
              </a:lnSpc>
              <a:buNone/>
            </a:pPr>
            <a:r>
              <a:rPr lang="ar-SA" sz="2800" dirty="0">
                <a:latin typeface="Simplified Arabic" pitchFamily="18" charset="-78"/>
                <a:cs typeface="Simplified Arabic" pitchFamily="18" charset="-78"/>
              </a:rPr>
              <a:t>لا تَطْلُبِ المَجْدَ واقْنَعْ … فَمَطلبُ المجدِ صَعبٌ</a:t>
            </a:r>
          </a:p>
          <a:p>
            <a:pPr algn="just">
              <a:lnSpc>
                <a:spcPct val="110000"/>
              </a:lnSpc>
              <a:buNone/>
            </a:pPr>
            <a:r>
              <a:rPr lang="ar-SA" sz="2800" dirty="0">
                <a:latin typeface="Simplified Arabic" pitchFamily="18" charset="-78"/>
                <a:cs typeface="Simplified Arabic" pitchFamily="18" charset="-78"/>
              </a:rPr>
              <a:t>لا تَحْسبوا من قتلتم كانَ ذا رمقٍ … فَليْسَ تأكلُ إلّا الميتةَ الضَّبعُ</a:t>
            </a:r>
          </a:p>
          <a:p>
            <a:pPr algn="just">
              <a:lnSpc>
                <a:spcPct val="110000"/>
              </a:lnSpc>
              <a:buNone/>
            </a:pPr>
            <a:r>
              <a:rPr lang="ar-SA" sz="2800" dirty="0">
                <a:latin typeface="Simplified Arabic" pitchFamily="18" charset="-78"/>
                <a:cs typeface="Simplified Arabic" pitchFamily="18" charset="-78"/>
              </a:rPr>
              <a:t>لا تَطْلُبِ المَجْدَ إنَّ المجدَ سُلَّمهُ … صَعبٌ، وعِشْ مستريحاً ناعمَ البال</a:t>
            </a:r>
          </a:p>
          <a:p>
            <a:pPr algn="just">
              <a:lnSpc>
                <a:spcPct val="110000"/>
              </a:lnSpc>
              <a:buNone/>
            </a:pPr>
            <a:r>
              <a:rPr lang="ar-SA" sz="2800" dirty="0">
                <a:latin typeface="Simplified Arabic" pitchFamily="18" charset="-78"/>
                <a:cs typeface="Simplified Arabic" pitchFamily="18" charset="-78"/>
              </a:rPr>
              <a:t>ومنه قول الحطيئة يهجو الزبرقان بن بدر:</a:t>
            </a:r>
          </a:p>
          <a:p>
            <a:pPr algn="just">
              <a:lnSpc>
                <a:spcPct val="110000"/>
              </a:lnSpc>
              <a:buNone/>
            </a:pPr>
            <a:r>
              <a:rPr lang="ar-SA" sz="2800" dirty="0">
                <a:latin typeface="Simplified Arabic" pitchFamily="18" charset="-78"/>
                <a:cs typeface="Simplified Arabic" pitchFamily="18" charset="-78"/>
              </a:rPr>
              <a:t>دَعِ المَكارِمَ لا تَرْحَلْ لبُغْيَتها … واقْعُدْ فإنَّكَ أنْتَ الطّاعِمُ الكاسي</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61</a:t>
            </a:fld>
            <a:endParaRPr lang="en-US">
              <a:solidFill>
                <a:srgbClr val="000000"/>
              </a:solidFill>
            </a:endParaRPr>
          </a:p>
        </p:txBody>
      </p:sp>
    </p:spTree>
    <p:extLst>
      <p:ext uri="{BB962C8B-B14F-4D97-AF65-F5344CB8AC3E}">
        <p14:creationId xmlns:p14="http://schemas.microsoft.com/office/powerpoint/2010/main" val="633318739"/>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b="1" dirty="0">
                <a:latin typeface="Simplified Arabic" pitchFamily="18" charset="-78"/>
                <a:cs typeface="Simplified Arabic" pitchFamily="18" charset="-78"/>
              </a:rPr>
              <a:t>المطلب الثالث: الاستفهام تعريفه، وأدواته، وأنواعه</a:t>
            </a:r>
          </a:p>
          <a:p>
            <a:pPr algn="just">
              <a:lnSpc>
                <a:spcPct val="110000"/>
              </a:lnSpc>
              <a:buNone/>
            </a:pPr>
            <a:r>
              <a:rPr lang="ar-SA" sz="2800" dirty="0">
                <a:latin typeface="Simplified Arabic" pitchFamily="18" charset="-78"/>
                <a:cs typeface="Simplified Arabic" pitchFamily="18" charset="-78"/>
              </a:rPr>
              <a:t>أولاً: تعريف الاستفهام لغة واصطلاحاً:</a:t>
            </a:r>
          </a:p>
          <a:p>
            <a:pPr algn="just">
              <a:lnSpc>
                <a:spcPct val="110000"/>
              </a:lnSpc>
              <a:buNone/>
            </a:pPr>
            <a:r>
              <a:rPr lang="ar-SA" sz="2800" dirty="0">
                <a:latin typeface="Simplified Arabic" pitchFamily="18" charset="-78"/>
                <a:cs typeface="Simplified Arabic" pitchFamily="18" charset="-78"/>
              </a:rPr>
              <a:t>    الاستفهام في اللغة: طلب الفهم.</a:t>
            </a:r>
          </a:p>
          <a:p>
            <a:pPr algn="just">
              <a:lnSpc>
                <a:spcPct val="110000"/>
              </a:lnSpc>
              <a:buNone/>
            </a:pPr>
            <a:r>
              <a:rPr lang="ar-SA" sz="2800" dirty="0">
                <a:latin typeface="Simplified Arabic" pitchFamily="18" charset="-78"/>
                <a:cs typeface="Simplified Arabic" pitchFamily="18" charset="-78"/>
              </a:rPr>
              <a:t>    واصطلاحاً: وهو طلب العلم بشيء لم يكن معلوماً من قبل بأدوات خاصة؛ لتحصيل فائدة عمليّة مجهولة.</a:t>
            </a:r>
          </a:p>
          <a:p>
            <a:pPr algn="just">
              <a:lnSpc>
                <a:spcPct val="110000"/>
              </a:lnSpc>
              <a:buNone/>
            </a:pPr>
            <a:r>
              <a:rPr lang="ar-SA" sz="2800" dirty="0">
                <a:latin typeface="Simplified Arabic" pitchFamily="18" charset="-78"/>
                <a:cs typeface="Simplified Arabic" pitchFamily="18" charset="-78"/>
              </a:rPr>
              <a:t>ثانياً: أدوات الاستفهام:</a:t>
            </a:r>
          </a:p>
          <a:p>
            <a:pPr algn="just">
              <a:lnSpc>
                <a:spcPct val="110000"/>
              </a:lnSpc>
              <a:buNone/>
            </a:pPr>
            <a:r>
              <a:rPr lang="ar-SA" sz="2800" dirty="0">
                <a:latin typeface="Simplified Arabic" pitchFamily="18" charset="-78"/>
                <a:cs typeface="Simplified Arabic" pitchFamily="18" charset="-78"/>
              </a:rPr>
              <a:t>أ. حروف الاستفهام نوعان أشهرها: الهمزة وهل.</a:t>
            </a:r>
          </a:p>
          <a:p>
            <a:pPr algn="just">
              <a:lnSpc>
                <a:spcPct val="110000"/>
              </a:lnSpc>
              <a:buNone/>
            </a:pPr>
            <a:r>
              <a:rPr lang="ar-SA" sz="2800" dirty="0">
                <a:latin typeface="Simplified Arabic" pitchFamily="18" charset="-78"/>
                <a:cs typeface="Simplified Arabic" pitchFamily="18" charset="-78"/>
              </a:rPr>
              <a:t>ب. أسماء الاستفهام: من، ما، أيّ، كيف، أين، أيّان، متى، أنّى وكم الاستفهامية.</a:t>
            </a:r>
          </a:p>
          <a:p>
            <a:pPr algn="just">
              <a:lnSpc>
                <a:spcPct val="110000"/>
              </a:lnSpc>
              <a:buNone/>
            </a:pPr>
            <a:r>
              <a:rPr lang="ar-SA" sz="2800" dirty="0">
                <a:latin typeface="Simplified Arabic" pitchFamily="18" charset="-78"/>
                <a:cs typeface="Simplified Arabic" pitchFamily="18" charset="-78"/>
              </a:rPr>
              <a:t>من أدوات الاستفهام: (الهمزة).</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62</a:t>
            </a:fld>
            <a:endParaRPr lang="en-US">
              <a:solidFill>
                <a:srgbClr val="000000"/>
              </a:solidFill>
            </a:endParaRPr>
          </a:p>
        </p:txBody>
      </p:sp>
    </p:spTree>
    <p:extLst>
      <p:ext uri="{BB962C8B-B14F-4D97-AF65-F5344CB8AC3E}">
        <p14:creationId xmlns:p14="http://schemas.microsoft.com/office/powerpoint/2010/main" val="345911024"/>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أمثلة للهمزة:</a:t>
            </a:r>
          </a:p>
          <a:p>
            <a:pPr algn="just">
              <a:lnSpc>
                <a:spcPct val="110000"/>
              </a:lnSpc>
              <a:buNone/>
            </a:pPr>
            <a:r>
              <a:rPr lang="ar-SA" sz="2800" dirty="0">
                <a:latin typeface="Simplified Arabic" pitchFamily="18" charset="-78"/>
                <a:cs typeface="Simplified Arabic" pitchFamily="18" charset="-78"/>
              </a:rPr>
              <a:t>1 – </a:t>
            </a:r>
            <a:r>
              <a:rPr lang="ar-SA" sz="2800" dirty="0" err="1">
                <a:latin typeface="Simplified Arabic" pitchFamily="18" charset="-78"/>
                <a:cs typeface="Simplified Arabic" pitchFamily="18" charset="-78"/>
              </a:rPr>
              <a:t>أفاطمة</a:t>
            </a:r>
            <a:r>
              <a:rPr lang="ar-SA" sz="2800" dirty="0">
                <a:latin typeface="Simplified Arabic" pitchFamily="18" charset="-78"/>
                <a:cs typeface="Simplified Arabic" pitchFamily="18" charset="-78"/>
              </a:rPr>
              <a:t> فازت بالجائزة أم ليلى؟</a:t>
            </a:r>
          </a:p>
          <a:p>
            <a:pPr algn="just">
              <a:lnSpc>
                <a:spcPct val="110000"/>
              </a:lnSpc>
              <a:buNone/>
            </a:pPr>
            <a:r>
              <a:rPr lang="ar-SA" sz="2800" dirty="0">
                <a:latin typeface="Simplified Arabic" pitchFamily="18" charset="-78"/>
                <a:cs typeface="Simplified Arabic" pitchFamily="18" charset="-78"/>
              </a:rPr>
              <a:t>2 - أكاتب أنت أم شاعر؟</a:t>
            </a:r>
          </a:p>
          <a:p>
            <a:pPr algn="just">
              <a:lnSpc>
                <a:spcPct val="110000"/>
              </a:lnSpc>
              <a:buNone/>
            </a:pPr>
            <a:r>
              <a:rPr lang="ar-SA" sz="2800" dirty="0">
                <a:latin typeface="Simplified Arabic" pitchFamily="18" charset="-78"/>
                <a:cs typeface="Simplified Arabic" pitchFamily="18" charset="-78"/>
              </a:rPr>
              <a:t>3 - </a:t>
            </a:r>
            <a:r>
              <a:rPr lang="ar-SA" sz="2800" dirty="0" err="1">
                <a:latin typeface="Simplified Arabic" pitchFamily="18" charset="-78"/>
                <a:cs typeface="Simplified Arabic" pitchFamily="18" charset="-78"/>
              </a:rPr>
              <a:t>أمبكراً</a:t>
            </a:r>
            <a:r>
              <a:rPr lang="ar-SA" sz="2800" dirty="0">
                <a:latin typeface="Simplified Arabic" pitchFamily="18" charset="-78"/>
                <a:cs typeface="Simplified Arabic" pitchFamily="18" charset="-78"/>
              </a:rPr>
              <a:t> حضرت إلى الجامعة أم متأخراً؟</a:t>
            </a:r>
          </a:p>
          <a:p>
            <a:pPr algn="just">
              <a:lnSpc>
                <a:spcPct val="110000"/>
              </a:lnSpc>
              <a:buNone/>
            </a:pPr>
            <a:r>
              <a:rPr lang="ar-SA" sz="2800" dirty="0">
                <a:latin typeface="Simplified Arabic" pitchFamily="18" charset="-78"/>
                <a:cs typeface="Simplified Arabic" pitchFamily="18" charset="-78"/>
              </a:rPr>
              <a:t>4 - أقلما أهديتَ إلى صديقك أم كتاباً؟</a:t>
            </a:r>
          </a:p>
          <a:p>
            <a:pPr algn="just">
              <a:lnSpc>
                <a:spcPct val="110000"/>
              </a:lnSpc>
              <a:buNone/>
            </a:pPr>
            <a:r>
              <a:rPr lang="ar-SA" sz="2800" dirty="0">
                <a:latin typeface="Simplified Arabic" pitchFamily="18" charset="-78"/>
                <a:cs typeface="Simplified Arabic" pitchFamily="18" charset="-78"/>
              </a:rPr>
              <a:t>5 - </a:t>
            </a:r>
            <a:r>
              <a:rPr lang="ar-SA" sz="2800" dirty="0" err="1">
                <a:latin typeface="Simplified Arabic" pitchFamily="18" charset="-78"/>
                <a:cs typeface="Simplified Arabic" pitchFamily="18" charset="-78"/>
              </a:rPr>
              <a:t>أأسبوعاً</a:t>
            </a:r>
            <a:r>
              <a:rPr lang="ar-SA" sz="2800" dirty="0">
                <a:latin typeface="Simplified Arabic" pitchFamily="18" charset="-78"/>
                <a:cs typeface="Simplified Arabic" pitchFamily="18" charset="-78"/>
              </a:rPr>
              <a:t> قضيت في الجبل أم أكثر من أسبوع؟</a:t>
            </a:r>
          </a:p>
          <a:p>
            <a:pPr algn="just">
              <a:lnSpc>
                <a:spcPct val="110000"/>
              </a:lnSpc>
              <a:buNone/>
            </a:pPr>
            <a:r>
              <a:rPr lang="ar-SA" sz="2800" dirty="0">
                <a:latin typeface="Simplified Arabic" pitchFamily="18" charset="-78"/>
                <a:cs typeface="Simplified Arabic" pitchFamily="18" charset="-78"/>
              </a:rPr>
              <a:t>فهذه الجمل جميعها تفيد الاستفهام الذي هو طلب العلم بشيء لم يكن معلوماً من قبل، وأداة الاستفهام في كل منها هي الهمزة.</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63</a:t>
            </a:fld>
            <a:endParaRPr lang="en-US">
              <a:solidFill>
                <a:srgbClr val="000000"/>
              </a:solidFill>
            </a:endParaRPr>
          </a:p>
        </p:txBody>
      </p:sp>
    </p:spTree>
    <p:extLst>
      <p:ext uri="{BB962C8B-B14F-4D97-AF65-F5344CB8AC3E}">
        <p14:creationId xmlns:p14="http://schemas.microsoft.com/office/powerpoint/2010/main" val="97214085"/>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Autofit/>
          </a:bodyPr>
          <a:lstStyle/>
          <a:p>
            <a:pPr algn="just">
              <a:lnSpc>
                <a:spcPct val="90000"/>
              </a:lnSpc>
              <a:buNone/>
            </a:pPr>
            <a:r>
              <a:rPr lang="ar-SA" sz="2800" dirty="0">
                <a:latin typeface="Simplified Arabic" pitchFamily="18" charset="-78"/>
                <a:cs typeface="Simplified Arabic" pitchFamily="18" charset="-78"/>
              </a:rPr>
              <a:t>أمثلة «هل»:</a:t>
            </a:r>
          </a:p>
          <a:p>
            <a:pPr algn="just">
              <a:lnSpc>
                <a:spcPct val="90000"/>
              </a:lnSpc>
              <a:buNone/>
            </a:pPr>
            <a:r>
              <a:rPr lang="ar-SA" sz="2800" dirty="0">
                <a:latin typeface="Simplified Arabic" pitchFamily="18" charset="-78"/>
                <a:cs typeface="Simplified Arabic" pitchFamily="18" charset="-78"/>
              </a:rPr>
              <a:t>1 - هل تنام الطيور في الليل؟</a:t>
            </a:r>
          </a:p>
          <a:p>
            <a:pPr algn="just">
              <a:lnSpc>
                <a:spcPct val="90000"/>
              </a:lnSpc>
              <a:buNone/>
            </a:pPr>
            <a:r>
              <a:rPr lang="ar-SA" sz="2800" dirty="0">
                <a:latin typeface="Simplified Arabic" pitchFamily="18" charset="-78"/>
                <a:cs typeface="Simplified Arabic" pitchFamily="18" charset="-78"/>
              </a:rPr>
              <a:t>2 - هل تحبُّ كرة القدم؟</a:t>
            </a:r>
          </a:p>
          <a:p>
            <a:pPr algn="just">
              <a:lnSpc>
                <a:spcPct val="90000"/>
              </a:lnSpc>
              <a:buNone/>
            </a:pPr>
            <a:r>
              <a:rPr lang="ar-SA" sz="2800" dirty="0">
                <a:latin typeface="Simplified Arabic" pitchFamily="18" charset="-78"/>
                <a:cs typeface="Simplified Arabic" pitchFamily="18" charset="-78"/>
              </a:rPr>
              <a:t>3 - هل يتألم الحيوان؟</a:t>
            </a:r>
          </a:p>
          <a:p>
            <a:pPr algn="just">
              <a:lnSpc>
                <a:spcPct val="90000"/>
              </a:lnSpc>
              <a:buNone/>
            </a:pPr>
            <a:r>
              <a:rPr lang="ar-SA" sz="2800" dirty="0">
                <a:latin typeface="Simplified Arabic" pitchFamily="18" charset="-78"/>
                <a:cs typeface="Simplified Arabic" pitchFamily="18" charset="-78"/>
              </a:rPr>
              <a:t>4- هل سافرَ والدك؟</a:t>
            </a:r>
          </a:p>
          <a:p>
            <a:pPr algn="just">
              <a:lnSpc>
                <a:spcPct val="90000"/>
              </a:lnSpc>
              <a:buNone/>
            </a:pPr>
            <a:r>
              <a:rPr lang="ar-SA" sz="2800" dirty="0">
                <a:latin typeface="Simplified Arabic" pitchFamily="18" charset="-78"/>
                <a:cs typeface="Simplified Arabic" pitchFamily="18" charset="-78"/>
              </a:rPr>
              <a:t>ثالثاً: أنواع الاستفهام</a:t>
            </a:r>
          </a:p>
          <a:p>
            <a:pPr algn="just">
              <a:lnSpc>
                <a:spcPct val="90000"/>
              </a:lnSpc>
              <a:buNone/>
            </a:pPr>
            <a:r>
              <a:rPr lang="ar-SA" sz="2800" dirty="0">
                <a:latin typeface="Simplified Arabic" pitchFamily="18" charset="-78"/>
                <a:cs typeface="Simplified Arabic" pitchFamily="18" charset="-78"/>
              </a:rPr>
              <a:t>الأول: حرف، وهما (الهمرة) و(هل).</a:t>
            </a:r>
          </a:p>
          <a:p>
            <a:pPr algn="just">
              <a:lnSpc>
                <a:spcPct val="90000"/>
              </a:lnSpc>
              <a:buNone/>
            </a:pPr>
            <a:r>
              <a:rPr lang="ar-SA" sz="2800" dirty="0">
                <a:latin typeface="Simplified Arabic" pitchFamily="18" charset="-78"/>
                <a:cs typeface="Simplified Arabic" pitchFamily="18" charset="-78"/>
              </a:rPr>
              <a:t>1- تستعمل (الهمزة) لطلب التصور أو التصديق. </a:t>
            </a:r>
          </a:p>
          <a:p>
            <a:pPr algn="just">
              <a:lnSpc>
                <a:spcPct val="90000"/>
              </a:lnSpc>
              <a:buNone/>
            </a:pPr>
            <a:r>
              <a:rPr lang="ar-SA" sz="2800" dirty="0">
                <a:latin typeface="Simplified Arabic" pitchFamily="18" charset="-78"/>
                <a:cs typeface="Simplified Arabic" pitchFamily="18" charset="-78"/>
              </a:rPr>
              <a:t>أ- لطلب التصديق وهو إدراك النسبة، أي: تعيينها، مثل: «أسافرَ عليٌّ؟» تستفهم عن حصول السفر وعدمه، ولذا يجابُ «بنعم» أو «لا». </a:t>
            </a:r>
          </a:p>
          <a:p>
            <a:pPr algn="just">
              <a:lnSpc>
                <a:spcPct val="90000"/>
              </a:lnSpc>
              <a:buNone/>
            </a:pPr>
            <a:r>
              <a:rPr lang="ar-SA" sz="2800" dirty="0">
                <a:latin typeface="Simplified Arabic" pitchFamily="18" charset="-78"/>
                <a:cs typeface="Simplified Arabic" pitchFamily="18" charset="-78"/>
              </a:rPr>
              <a:t>ب- ولطلب التصور وهو إدراك المفرد، أي: تعيينه، كقولك: أعليٌّ مسافرٌ أم خالد؟ تعتقد أنَّ السفر حصل من أحدهما، ولكن تطلب تعيينه، ولذا يجابُ بالتعيين، فيقالُ: «عليٌّ» مثلاً. </a:t>
            </a:r>
          </a:p>
          <a:p>
            <a:pPr algn="just">
              <a:lnSpc>
                <a:spcPct val="9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64</a:t>
            </a:fld>
            <a:endParaRPr lang="en-US">
              <a:solidFill>
                <a:srgbClr val="000000"/>
              </a:solidFill>
            </a:endParaRPr>
          </a:p>
        </p:txBody>
      </p:sp>
    </p:spTree>
    <p:extLst>
      <p:ext uri="{BB962C8B-B14F-4D97-AF65-F5344CB8AC3E}">
        <p14:creationId xmlns:p14="http://schemas.microsoft.com/office/powerpoint/2010/main" val="2623797806"/>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Autofit/>
          </a:bodyPr>
          <a:lstStyle/>
          <a:p>
            <a:pPr marL="0" indent="0" algn="just">
              <a:lnSpc>
                <a:spcPct val="110000"/>
              </a:lnSpc>
              <a:spcAft>
                <a:spcPts val="1000"/>
              </a:spcAft>
              <a:buNone/>
            </a:pPr>
            <a:r>
              <a:rPr lang="ar-IQ" sz="2800" b="1" dirty="0">
                <a:ea typeface="Calibri"/>
                <a:cs typeface="Simplified Arabic"/>
              </a:rPr>
              <a:t> </a:t>
            </a:r>
            <a:r>
              <a:rPr lang="ar-IQ" sz="2800" dirty="0">
                <a:ea typeface="Calibri"/>
                <a:cs typeface="Simplified Arabic"/>
              </a:rPr>
              <a:t>2- أما (هل) فلا يطلب بها غير التصديق، مثل: «هل سافر محمد؟»، والجواب عنها يكون بــــ «نعم» أو «لا».</a:t>
            </a:r>
          </a:p>
          <a:p>
            <a:pPr marL="0" indent="0" algn="just">
              <a:lnSpc>
                <a:spcPct val="110000"/>
              </a:lnSpc>
              <a:spcAft>
                <a:spcPts val="1000"/>
              </a:spcAft>
              <a:buNone/>
            </a:pPr>
            <a:r>
              <a:rPr lang="ar-IQ" sz="2800" b="1" dirty="0" smtClean="0">
                <a:ea typeface="Calibri"/>
                <a:cs typeface="Simplified Arabic"/>
              </a:rPr>
              <a:t>الفرق </a:t>
            </a:r>
            <a:r>
              <a:rPr lang="ar-IQ" sz="2800" b="1" dirty="0">
                <a:ea typeface="Calibri"/>
                <a:cs typeface="Simplified Arabic"/>
              </a:rPr>
              <a:t>بين (هل) و (همزة الاستفهام)</a:t>
            </a:r>
            <a:endParaRPr lang="en-US" sz="2800" dirty="0">
              <a:ea typeface="Calibri"/>
              <a:cs typeface="Arial"/>
            </a:endParaRPr>
          </a:p>
          <a:p>
            <a:pPr marL="0" indent="0" algn="just">
              <a:lnSpc>
                <a:spcPct val="110000"/>
              </a:lnSpc>
              <a:spcAft>
                <a:spcPts val="1000"/>
              </a:spcAft>
              <a:buNone/>
            </a:pPr>
            <a:r>
              <a:rPr lang="ar-IQ" sz="2800" dirty="0" smtClean="0">
                <a:ea typeface="Calibri"/>
                <a:cs typeface="Simplified Arabic"/>
              </a:rPr>
              <a:t> هناك </a:t>
            </a:r>
            <a:r>
              <a:rPr lang="ar-IQ" sz="2800" dirty="0">
                <a:ea typeface="Calibri"/>
                <a:cs typeface="Simplified Arabic"/>
              </a:rPr>
              <a:t>عدة فروق بين هل والهمزة، منها:</a:t>
            </a:r>
            <a:endParaRPr lang="en-US" sz="2800" dirty="0">
              <a:ea typeface="Calibri"/>
              <a:cs typeface="Arial"/>
            </a:endParaRPr>
          </a:p>
          <a:p>
            <a:pPr lvl="0" algn="just">
              <a:lnSpc>
                <a:spcPct val="110000"/>
              </a:lnSpc>
              <a:spcAft>
                <a:spcPts val="1000"/>
              </a:spcAft>
              <a:buFont typeface="+mj-lt"/>
              <a:buAutoNum type="arabicPeriod"/>
            </a:pPr>
            <a:r>
              <a:rPr lang="ar-IQ" sz="2800" dirty="0">
                <a:ea typeface="Calibri"/>
                <a:cs typeface="Simplified Arabic"/>
              </a:rPr>
              <a:t>تستعمل (الهمزة) لطلب التصور أو التصديق، مثل: أسافرَ عليٌّ؟، وكقولك: أعليٌّ مسافرٌ أم خالد؟ </a:t>
            </a:r>
            <a:endParaRPr lang="en-US" sz="2800" dirty="0">
              <a:ea typeface="Calibri"/>
              <a:cs typeface="Arial"/>
            </a:endParaRPr>
          </a:p>
          <a:p>
            <a:pPr marL="0" indent="0" algn="just">
              <a:lnSpc>
                <a:spcPct val="110000"/>
              </a:lnSpc>
              <a:spcAft>
                <a:spcPts val="1000"/>
              </a:spcAft>
              <a:buNone/>
            </a:pPr>
            <a:r>
              <a:rPr lang="ar-IQ" sz="2800" dirty="0" smtClean="0">
                <a:ea typeface="Calibri"/>
                <a:cs typeface="Simplified Arabic"/>
              </a:rPr>
              <a:t> أمّا </a:t>
            </a:r>
            <a:r>
              <a:rPr lang="ar-IQ" sz="2800" dirty="0">
                <a:ea typeface="Calibri"/>
                <a:cs typeface="Simplified Arabic"/>
              </a:rPr>
              <a:t>(هل) فلا يطلب بها غير التصديق، مثل: هل سافرت فاطمة؟</a:t>
            </a:r>
            <a:endParaRPr lang="en-US" sz="2800" dirty="0">
              <a:ea typeface="Calibri"/>
              <a:cs typeface="Arial"/>
            </a:endParaRPr>
          </a:p>
          <a:p>
            <a:pPr marL="0" indent="0" algn="just">
              <a:lnSpc>
                <a:spcPct val="110000"/>
              </a:lnSpc>
              <a:spcAft>
                <a:spcPts val="1000"/>
              </a:spcAft>
              <a:buNone/>
            </a:pPr>
            <a:r>
              <a:rPr lang="ar-IQ" sz="2800" dirty="0" smtClean="0">
                <a:ea typeface="Calibri"/>
                <a:cs typeface="Simplified Arabic"/>
              </a:rPr>
              <a:t> </a:t>
            </a: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65</a:t>
            </a:fld>
            <a:endParaRPr lang="en-US">
              <a:solidFill>
                <a:srgbClr val="000000"/>
              </a:solidFill>
            </a:endParaRPr>
          </a:p>
        </p:txBody>
      </p:sp>
    </p:spTree>
    <p:extLst>
      <p:ext uri="{BB962C8B-B14F-4D97-AF65-F5344CB8AC3E}">
        <p14:creationId xmlns:p14="http://schemas.microsoft.com/office/powerpoint/2010/main" val="3900022272"/>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lvl="0" algn="just">
              <a:lnSpc>
                <a:spcPct val="110000"/>
              </a:lnSpc>
              <a:spcAft>
                <a:spcPts val="1000"/>
              </a:spcAft>
              <a:buFont typeface="+mj-lt"/>
              <a:buAutoNum type="arabicPeriod"/>
            </a:pPr>
            <a:r>
              <a:rPr lang="ar-IQ" sz="2800" dirty="0">
                <a:ea typeface="Calibri"/>
                <a:cs typeface="Simplified Arabic"/>
              </a:rPr>
              <a:t>الهمزة لها الصدارة في الكلام، وحروف العطف (الفاء، والواو، وثمَّ)، تأتي بعدها, قال تعالى: </a:t>
            </a:r>
            <a:r>
              <a:rPr lang="ar-SA" sz="2800" dirty="0">
                <a:solidFill>
                  <a:srgbClr val="000000"/>
                </a:solidFill>
                <a:ea typeface="Calibri"/>
                <a:cs typeface="QCF_BSML"/>
              </a:rPr>
              <a:t>ﭽ </a:t>
            </a:r>
            <a:r>
              <a:rPr lang="ar-SA" sz="2800" dirty="0">
                <a:solidFill>
                  <a:srgbClr val="000000"/>
                </a:solidFill>
                <a:ea typeface="Calibri"/>
                <a:cs typeface="QCF_P536"/>
              </a:rPr>
              <a:t>ﮗ  ﮘ  ﮙ   ﮚ  ﮛ  ﮜ  ﮝ  ﮞ  ﮟ   ﮠ  </a:t>
            </a:r>
            <a:r>
              <a:rPr lang="ar-SA" sz="2800" dirty="0">
                <a:solidFill>
                  <a:srgbClr val="000000"/>
                </a:solidFill>
                <a:ea typeface="Calibri"/>
                <a:cs typeface="QCF_BSML"/>
              </a:rPr>
              <a:t>ﭼ</a:t>
            </a:r>
            <a:r>
              <a:rPr lang="ar-SA" sz="2800" dirty="0">
                <a:solidFill>
                  <a:srgbClr val="000000"/>
                </a:solidFill>
                <a:ea typeface="Calibri"/>
                <a:cs typeface="Simplified Arabic"/>
              </a:rPr>
              <a:t>{الواقعة: 63-64}، </a:t>
            </a:r>
            <a:r>
              <a:rPr lang="ar-IQ" sz="2800" dirty="0">
                <a:ea typeface="Calibri"/>
                <a:cs typeface="Simplified Arabic"/>
              </a:rPr>
              <a:t>وقال تعالى: </a:t>
            </a:r>
            <a:r>
              <a:rPr lang="ar-SA" sz="2800" dirty="0">
                <a:solidFill>
                  <a:srgbClr val="000000"/>
                </a:solidFill>
                <a:ea typeface="Calibri"/>
                <a:cs typeface="QCF_BSML"/>
              </a:rPr>
              <a:t>ﭽ </a:t>
            </a:r>
            <a:r>
              <a:rPr lang="ar-SA" sz="2800" dirty="0">
                <a:solidFill>
                  <a:srgbClr val="000000"/>
                </a:solidFill>
                <a:ea typeface="Calibri"/>
                <a:cs typeface="QCF_P143"/>
              </a:rPr>
              <a:t>ﮗ  ﮘ   ﮙ  ﮚ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{الأنعام: 122}،</a:t>
            </a:r>
            <a:r>
              <a:rPr lang="ar-SA" sz="1400" dirty="0">
                <a:solidFill>
                  <a:srgbClr val="000000"/>
                </a:solidFill>
                <a:ea typeface="Calibri"/>
              </a:rPr>
              <a:t> </a:t>
            </a:r>
            <a:r>
              <a:rPr lang="ar-IQ" sz="2800" dirty="0">
                <a:ea typeface="Calibri"/>
                <a:cs typeface="Simplified Arabic"/>
              </a:rPr>
              <a:t>وقال تعالى: </a:t>
            </a:r>
            <a:r>
              <a:rPr lang="ar-SA" sz="2800" dirty="0">
                <a:solidFill>
                  <a:srgbClr val="000000"/>
                </a:solidFill>
                <a:ea typeface="Calibri"/>
                <a:cs typeface="QCF_BSML"/>
              </a:rPr>
              <a:t>ﭽ </a:t>
            </a:r>
            <a:r>
              <a:rPr lang="ar-SA" sz="2800" dirty="0">
                <a:solidFill>
                  <a:srgbClr val="000000"/>
                </a:solidFill>
                <a:ea typeface="Calibri"/>
                <a:cs typeface="QCF_P214"/>
              </a:rPr>
              <a:t>ﯭ  ﯮ  ﯯ  ﯰ  ﯱ  </a:t>
            </a:r>
            <a:r>
              <a:rPr lang="ar-SA" sz="2800" dirty="0" err="1">
                <a:solidFill>
                  <a:srgbClr val="000000"/>
                </a:solidFill>
                <a:ea typeface="Calibri"/>
                <a:cs typeface="QCF_P214"/>
              </a:rPr>
              <a:t>ﯲ</a:t>
            </a:r>
            <a:r>
              <a:rPr lang="ar-SA" sz="2800" dirty="0" err="1">
                <a:solidFill>
                  <a:srgbClr val="0000A5"/>
                </a:solidFill>
                <a:ea typeface="Calibri"/>
                <a:cs typeface="QCF_P214"/>
              </a:rPr>
              <a:t>ﯳ</a:t>
            </a:r>
            <a:r>
              <a:rPr lang="ar-SA" sz="2800" dirty="0">
                <a:solidFill>
                  <a:srgbClr val="000000"/>
                </a:solidFill>
                <a:ea typeface="Calibri"/>
                <a:cs typeface="QCF_P214"/>
              </a:rPr>
              <a:t>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{يونس: 51}. </a:t>
            </a:r>
            <a:r>
              <a:rPr lang="ar-SA" sz="2800" dirty="0">
                <a:solidFill>
                  <a:srgbClr val="000000"/>
                </a:solidFill>
                <a:ea typeface="Calibri"/>
              </a:rPr>
              <a:t> </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وهل</a:t>
            </a:r>
            <a:r>
              <a:rPr lang="ar-IQ" sz="2800" dirty="0">
                <a:ea typeface="Calibri"/>
                <a:cs typeface="Simplified Arabic"/>
              </a:rPr>
              <a:t>: ليس لها الصدارة في الكلام، وحروف العطف تأتي قبلها، قال تعالى: </a:t>
            </a:r>
            <a:r>
              <a:rPr lang="ar-SA" sz="2800" dirty="0">
                <a:solidFill>
                  <a:srgbClr val="000000"/>
                </a:solidFill>
                <a:ea typeface="Calibri"/>
                <a:cs typeface="QCF_BSML"/>
              </a:rPr>
              <a:t>ﭽ </a:t>
            </a:r>
            <a:r>
              <a:rPr lang="ar-SA" sz="2800" dirty="0">
                <a:solidFill>
                  <a:srgbClr val="000000"/>
                </a:solidFill>
                <a:ea typeface="Calibri"/>
                <a:cs typeface="QCF_P328"/>
              </a:rPr>
              <a:t>ﯡ  ﯢ  ﯣ    </a:t>
            </a:r>
            <a:r>
              <a:rPr lang="ar-SA" sz="2800" dirty="0">
                <a:solidFill>
                  <a:srgbClr val="000000"/>
                </a:solidFill>
                <a:ea typeface="Calibri"/>
                <a:cs typeface="QCF_BSML"/>
              </a:rPr>
              <a:t>ﭼ</a:t>
            </a:r>
            <a:r>
              <a:rPr lang="ar-SA" sz="2800" dirty="0">
                <a:solidFill>
                  <a:srgbClr val="000000"/>
                </a:solidFill>
                <a:ea typeface="Calibri"/>
                <a:cs typeface="Simplified Arabic"/>
              </a:rPr>
              <a:t>{الأنبياء: 80}، </a:t>
            </a:r>
            <a:r>
              <a:rPr lang="ar-IQ" sz="2800" dirty="0">
                <a:ea typeface="Calibri"/>
                <a:cs typeface="Simplified Arabic"/>
              </a:rPr>
              <a:t>وقال تعالى: </a:t>
            </a:r>
            <a:r>
              <a:rPr lang="ar-SA" sz="2800" dirty="0">
                <a:solidFill>
                  <a:srgbClr val="000000"/>
                </a:solidFill>
                <a:ea typeface="Calibri"/>
                <a:cs typeface="QCF_BSML"/>
              </a:rPr>
              <a:t>ﭽ </a:t>
            </a:r>
            <a:r>
              <a:rPr lang="ar-SA" sz="2800" dirty="0">
                <a:solidFill>
                  <a:srgbClr val="000000"/>
                </a:solidFill>
                <a:ea typeface="Calibri"/>
                <a:cs typeface="QCF_P312"/>
              </a:rPr>
              <a:t>ﮭ  ﮮ  ﮯ  ﮰ  </a:t>
            </a:r>
            <a:r>
              <a:rPr lang="ar-SA" sz="2800" dirty="0">
                <a:solidFill>
                  <a:srgbClr val="000000"/>
                </a:solidFill>
                <a:ea typeface="Calibri"/>
                <a:cs typeface="QCF_BSML"/>
              </a:rPr>
              <a:t>ﭼ</a:t>
            </a:r>
            <a:r>
              <a:rPr lang="ar-SA" sz="2800" dirty="0">
                <a:solidFill>
                  <a:srgbClr val="000000"/>
                </a:solidFill>
                <a:ea typeface="Calibri"/>
                <a:cs typeface="Simplified Arabic"/>
              </a:rPr>
              <a:t>{طه: 9}. </a:t>
            </a:r>
            <a:r>
              <a:rPr lang="ar-SA" sz="1400" dirty="0">
                <a:solidFill>
                  <a:srgbClr val="000000"/>
                </a:solidFill>
                <a:ea typeface="Calibri"/>
              </a:rPr>
              <a:t> </a:t>
            </a:r>
            <a:endParaRPr lang="en-US" sz="2000" dirty="0">
              <a:ea typeface="Calibri"/>
              <a:cs typeface="Arial"/>
            </a:endParaRPr>
          </a:p>
          <a:p>
            <a:pPr lvl="0" algn="just">
              <a:lnSpc>
                <a:spcPct val="110000"/>
              </a:lnSpc>
              <a:spcAft>
                <a:spcPts val="1000"/>
              </a:spcAft>
              <a:buFont typeface="+mj-lt"/>
              <a:buAutoNum type="arabicPeriod"/>
            </a:pPr>
            <a:r>
              <a:rPr lang="ar-IQ" sz="2800" dirty="0">
                <a:ea typeface="Calibri"/>
                <a:cs typeface="Simplified Arabic"/>
              </a:rPr>
              <a:t>الهمزة تدخل على إنَّ، كقوله تعالى على لسان إخوة يوسف (عليه السلام): </a:t>
            </a:r>
            <a:r>
              <a:rPr lang="ar-SA" sz="2800" dirty="0">
                <a:solidFill>
                  <a:srgbClr val="000000"/>
                </a:solidFill>
                <a:ea typeface="Calibri"/>
                <a:cs typeface="QCF_BSML"/>
              </a:rPr>
              <a:t>ﭽ </a:t>
            </a:r>
            <a:r>
              <a:rPr lang="ar-SA" sz="2800" dirty="0">
                <a:solidFill>
                  <a:srgbClr val="000000"/>
                </a:solidFill>
                <a:ea typeface="Calibri"/>
                <a:cs typeface="QCF_P246"/>
              </a:rPr>
              <a:t>ﮉ  ﮊ    ﮋ  </a:t>
            </a:r>
            <a:r>
              <a:rPr lang="ar-SA" sz="2800" dirty="0" err="1">
                <a:solidFill>
                  <a:srgbClr val="000000"/>
                </a:solidFill>
                <a:ea typeface="Calibri"/>
                <a:cs typeface="QCF_P246"/>
              </a:rPr>
              <a:t>ﮌ</a:t>
            </a:r>
            <a:r>
              <a:rPr lang="ar-SA" sz="2800" dirty="0" err="1">
                <a:solidFill>
                  <a:srgbClr val="0000A5"/>
                </a:solidFill>
                <a:ea typeface="Calibri"/>
                <a:cs typeface="QCF_P246"/>
              </a:rPr>
              <a:t>ﮍ</a:t>
            </a:r>
            <a:r>
              <a:rPr lang="ar-SA" sz="2800" dirty="0">
                <a:solidFill>
                  <a:srgbClr val="000000"/>
                </a:solidFill>
                <a:ea typeface="Calibri"/>
                <a:cs typeface="QCF_P246"/>
              </a:rPr>
              <a:t>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{يوسف: 90}، </a:t>
            </a:r>
            <a:r>
              <a:rPr lang="ar-IQ" sz="2800" dirty="0">
                <a:ea typeface="Calibri"/>
                <a:cs typeface="Simplified Arabic"/>
              </a:rPr>
              <a:t>وتدخل على أسلوب الشرط (إن الشرطية)، قال تعالى: </a:t>
            </a:r>
            <a:r>
              <a:rPr lang="ar-SA" sz="2800" dirty="0">
                <a:solidFill>
                  <a:srgbClr val="000000"/>
                </a:solidFill>
                <a:ea typeface="Calibri"/>
                <a:cs typeface="QCF_BSML"/>
              </a:rPr>
              <a:t>ﭽ </a:t>
            </a:r>
            <a:r>
              <a:rPr lang="ar-SA" sz="2800" dirty="0">
                <a:solidFill>
                  <a:srgbClr val="000000"/>
                </a:solidFill>
                <a:ea typeface="Calibri"/>
                <a:cs typeface="QCF_P324"/>
              </a:rPr>
              <a:t>ﯮ  ﯯ  ﯰ       ﯱ  ﯲ   </a:t>
            </a:r>
            <a:r>
              <a:rPr lang="ar-SA" sz="2800" dirty="0" err="1">
                <a:solidFill>
                  <a:srgbClr val="000000"/>
                </a:solidFill>
                <a:ea typeface="Calibri"/>
                <a:cs typeface="QCF_P324"/>
              </a:rPr>
              <a:t>ﯳ</a:t>
            </a:r>
            <a:r>
              <a:rPr lang="ar-SA" sz="2800" dirty="0" err="1">
                <a:solidFill>
                  <a:srgbClr val="0000A5"/>
                </a:solidFill>
                <a:ea typeface="Calibri"/>
                <a:cs typeface="QCF_P324"/>
              </a:rPr>
              <a:t>ﯴ</a:t>
            </a:r>
            <a:r>
              <a:rPr lang="ar-SA" sz="2800" dirty="0">
                <a:solidFill>
                  <a:srgbClr val="000000"/>
                </a:solidFill>
                <a:ea typeface="Calibri"/>
                <a:cs typeface="QCF_P324"/>
              </a:rPr>
              <a:t>  ﯵ  ﯶ  ﯷ  ﯸ  </a:t>
            </a:r>
            <a:r>
              <a:rPr lang="ar-SA" sz="2800" dirty="0">
                <a:solidFill>
                  <a:srgbClr val="000000"/>
                </a:solidFill>
                <a:ea typeface="Calibri"/>
                <a:cs typeface="QCF_BSML"/>
              </a:rPr>
              <a:t>ﭼ</a:t>
            </a:r>
            <a:r>
              <a:rPr lang="ar-SA" sz="2800" dirty="0">
                <a:solidFill>
                  <a:srgbClr val="000000"/>
                </a:solidFill>
                <a:ea typeface="Calibri"/>
                <a:cs typeface="Simplified Arabic"/>
              </a:rPr>
              <a:t>{الأنبياء: 34}، </a:t>
            </a:r>
            <a:r>
              <a:rPr lang="ar-IQ" sz="2800" dirty="0">
                <a:ea typeface="Calibri"/>
                <a:cs typeface="Simplified Arabic"/>
              </a:rPr>
              <a:t>بخلاف هل.</a:t>
            </a:r>
            <a:endParaRPr lang="en-US" sz="2000" dirty="0">
              <a:ea typeface="Calibri"/>
              <a:cs typeface="Arial"/>
            </a:endParaRPr>
          </a:p>
          <a:p>
            <a:pPr algn="just">
              <a:lnSpc>
                <a:spcPct val="9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66</a:t>
            </a:fld>
            <a:endParaRPr lang="en-US">
              <a:solidFill>
                <a:srgbClr val="000000"/>
              </a:solidFill>
            </a:endParaRPr>
          </a:p>
        </p:txBody>
      </p:sp>
    </p:spTree>
    <p:extLst>
      <p:ext uri="{BB962C8B-B14F-4D97-AF65-F5344CB8AC3E}">
        <p14:creationId xmlns:p14="http://schemas.microsoft.com/office/powerpoint/2010/main" val="2362972627"/>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658195"/>
          </a:xfrm>
        </p:spPr>
        <p:txBody>
          <a:bodyPr>
            <a:noAutofit/>
          </a:bodyPr>
          <a:lstStyle/>
          <a:p>
            <a:pPr lvl="0" algn="just">
              <a:lnSpc>
                <a:spcPct val="110000"/>
              </a:lnSpc>
              <a:spcAft>
                <a:spcPts val="1000"/>
              </a:spcAft>
              <a:buFont typeface="+mj-lt"/>
              <a:buAutoNum type="arabicPeriod"/>
            </a:pPr>
            <a:r>
              <a:rPr lang="ar-IQ" sz="2800" dirty="0">
                <a:ea typeface="Calibri"/>
                <a:cs typeface="Simplified Arabic"/>
              </a:rPr>
              <a:t>الهمزة: ترد معها (أم) المعادلة ويسمّى الاستفهام تصورياً، قال قيس بن الملوح:</a:t>
            </a:r>
            <a:endParaRPr lang="en-US" sz="2800" dirty="0">
              <a:ea typeface="Calibri"/>
              <a:cs typeface="Arial"/>
            </a:endParaRPr>
          </a:p>
          <a:p>
            <a:pPr marL="0" indent="0" algn="just">
              <a:lnSpc>
                <a:spcPct val="110000"/>
              </a:lnSpc>
              <a:spcAft>
                <a:spcPts val="1000"/>
              </a:spcAft>
              <a:buNone/>
            </a:pPr>
            <a:r>
              <a:rPr lang="ar-IQ" sz="2800" dirty="0" smtClean="0">
                <a:ea typeface="Calibri"/>
                <a:cs typeface="Simplified Arabic"/>
              </a:rPr>
              <a:t> حمامُ </a:t>
            </a:r>
            <a:r>
              <a:rPr lang="ar-IQ" sz="2800" dirty="0">
                <a:ea typeface="Calibri"/>
                <a:cs typeface="Simplified Arabic"/>
              </a:rPr>
              <a:t>الأيكِ مالكَ باكياً</a:t>
            </a:r>
            <a:endParaRPr lang="en-US" sz="2800" dirty="0">
              <a:ea typeface="Calibri"/>
              <a:cs typeface="Arial"/>
            </a:endParaRPr>
          </a:p>
          <a:p>
            <a:pPr marL="0" indent="0" algn="just">
              <a:lnSpc>
                <a:spcPct val="110000"/>
              </a:lnSpc>
              <a:spcAft>
                <a:spcPts val="1000"/>
              </a:spcAft>
              <a:buNone/>
            </a:pPr>
            <a:r>
              <a:rPr lang="ar-IQ" sz="2800" dirty="0" smtClean="0">
                <a:ea typeface="Calibri"/>
                <a:cs typeface="Simplified Arabic"/>
              </a:rPr>
              <a:t> أفارقتَ </a:t>
            </a:r>
            <a:r>
              <a:rPr lang="ar-IQ" sz="2800" dirty="0">
                <a:ea typeface="Calibri"/>
                <a:cs typeface="Simplified Arabic"/>
              </a:rPr>
              <a:t>إِلفاً أم جفاكَ حَبيبُ</a:t>
            </a:r>
            <a:endParaRPr lang="en-US" sz="2800" dirty="0">
              <a:ea typeface="Calibri"/>
              <a:cs typeface="Arial"/>
            </a:endParaRPr>
          </a:p>
          <a:p>
            <a:pPr marL="0" indent="0" algn="just">
              <a:lnSpc>
                <a:spcPct val="110000"/>
              </a:lnSpc>
              <a:spcAft>
                <a:spcPts val="1000"/>
              </a:spcAft>
              <a:buNone/>
            </a:pPr>
            <a:r>
              <a:rPr lang="ar-IQ" sz="2800" dirty="0" smtClean="0">
                <a:ea typeface="Calibri"/>
                <a:cs typeface="Simplified Arabic"/>
              </a:rPr>
              <a:t> هل</a:t>
            </a:r>
            <a:r>
              <a:rPr lang="ar-IQ" sz="2800" dirty="0">
                <a:ea typeface="Calibri"/>
                <a:cs typeface="Simplified Arabic"/>
              </a:rPr>
              <a:t>: لا ترد معها (أم) المعادلة المتصلة العاطفة، وإن وردت (أم) في سياق جملتها سُميت (أم) المنقطعة، قال تعالى: </a:t>
            </a:r>
            <a:r>
              <a:rPr lang="ar-SA" sz="2800" dirty="0">
                <a:solidFill>
                  <a:srgbClr val="000000"/>
                </a:solidFill>
                <a:ea typeface="Calibri"/>
                <a:cs typeface="QCF_BSML"/>
              </a:rPr>
              <a:t>ﭽ </a:t>
            </a:r>
            <a:r>
              <a:rPr lang="ar-SA" sz="2800" dirty="0">
                <a:solidFill>
                  <a:srgbClr val="000000"/>
                </a:solidFill>
                <a:ea typeface="Calibri"/>
                <a:cs typeface="QCF_P251"/>
              </a:rPr>
              <a:t>ﮐ  ﮑ  ﮒ  ﮓ  ﮔ  ﮕ  ﮖ  ﮗ   ﮘ  </a:t>
            </a:r>
            <a:r>
              <a:rPr lang="ar-SA" sz="2800" dirty="0" err="1">
                <a:solidFill>
                  <a:srgbClr val="000000"/>
                </a:solidFill>
                <a:ea typeface="Calibri"/>
                <a:cs typeface="QCF_P251"/>
              </a:rPr>
              <a:t>ﮙ</a:t>
            </a:r>
            <a:r>
              <a:rPr lang="ar-SA" sz="2800" dirty="0" err="1">
                <a:solidFill>
                  <a:srgbClr val="0000A5"/>
                </a:solidFill>
                <a:ea typeface="Calibri"/>
                <a:cs typeface="QCF_P251"/>
              </a:rPr>
              <a:t>ﮚ</a:t>
            </a:r>
            <a:r>
              <a:rPr lang="ar-SA" sz="2800" dirty="0">
                <a:solidFill>
                  <a:srgbClr val="000000"/>
                </a:solidFill>
                <a:ea typeface="Calibri"/>
                <a:cs typeface="QCF_P251"/>
              </a:rPr>
              <a:t>  ﮛ  ﮜ  ﮝ  ﮞ  ﮟ  ﮠ      ﮡ  ﮢ     </a:t>
            </a:r>
            <a:r>
              <a:rPr lang="ar-SA" sz="2800" dirty="0" err="1">
                <a:solidFill>
                  <a:srgbClr val="000000"/>
                </a:solidFill>
                <a:ea typeface="Calibri"/>
                <a:cs typeface="QCF_P251"/>
              </a:rPr>
              <a:t>ﮣ</a:t>
            </a:r>
            <a:r>
              <a:rPr lang="ar-SA" sz="2800" dirty="0" err="1">
                <a:solidFill>
                  <a:srgbClr val="0000A5"/>
                </a:solidFill>
                <a:ea typeface="Calibri"/>
                <a:cs typeface="QCF_P251"/>
              </a:rPr>
              <a:t>ﮤ</a:t>
            </a:r>
            <a:r>
              <a:rPr lang="ar-SA" sz="2800" dirty="0">
                <a:solidFill>
                  <a:srgbClr val="000000"/>
                </a:solidFill>
                <a:ea typeface="Calibri"/>
                <a:cs typeface="QCF_P251"/>
              </a:rPr>
              <a:t>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{الرعد: 16}.</a:t>
            </a:r>
            <a:endParaRPr lang="en-US" sz="2800" dirty="0">
              <a:ea typeface="Calibri"/>
              <a:cs typeface="Arial"/>
            </a:endParaRPr>
          </a:p>
          <a:p>
            <a:pPr lvl="0" algn="just">
              <a:lnSpc>
                <a:spcPct val="110000"/>
              </a:lnSpc>
              <a:spcAft>
                <a:spcPts val="1000"/>
              </a:spcAft>
              <a:buFont typeface="+mj-lt"/>
              <a:buAutoNum type="arabicPeriod"/>
            </a:pPr>
            <a:r>
              <a:rPr lang="ar-SA" sz="2800" dirty="0">
                <a:ea typeface="Calibri"/>
                <a:cs typeface="Simplified Arabic"/>
              </a:rPr>
              <a:t>(</a:t>
            </a:r>
            <a:r>
              <a:rPr lang="ar-IQ" sz="2800" dirty="0">
                <a:ea typeface="Calibri"/>
                <a:cs typeface="Simplified Arabic"/>
              </a:rPr>
              <a:t>الهمزة): تدخل على الجمل المثبتة والجمل المنفية، كقوله تعالى: </a:t>
            </a:r>
            <a:r>
              <a:rPr lang="ar-SA" sz="2800" dirty="0">
                <a:solidFill>
                  <a:srgbClr val="000000"/>
                </a:solidFill>
                <a:ea typeface="Calibri"/>
                <a:cs typeface="QCF_BSML"/>
              </a:rPr>
              <a:t>ﭽ </a:t>
            </a:r>
            <a:r>
              <a:rPr lang="ar-SA" sz="2800" dirty="0">
                <a:solidFill>
                  <a:srgbClr val="000000"/>
                </a:solidFill>
                <a:ea typeface="Calibri"/>
                <a:cs typeface="QCF_P596"/>
              </a:rPr>
              <a:t>ﮥ   ﮦ  ﮧ  ﮨ  </a:t>
            </a:r>
            <a:r>
              <a:rPr lang="ar-SA" sz="2800" dirty="0">
                <a:solidFill>
                  <a:srgbClr val="000000"/>
                </a:solidFill>
                <a:ea typeface="Calibri"/>
                <a:cs typeface="QCF_BSML"/>
              </a:rPr>
              <a:t>ﭼ</a:t>
            </a:r>
            <a:r>
              <a:rPr lang="ar-SA" sz="2800" dirty="0">
                <a:solidFill>
                  <a:srgbClr val="000000"/>
                </a:solidFill>
                <a:ea typeface="Calibri"/>
                <a:cs typeface="Simplified Arabic"/>
              </a:rPr>
              <a:t>{الشرح: 1}،</a:t>
            </a:r>
            <a:r>
              <a:rPr lang="ar-SA" sz="2800" dirty="0">
                <a:solidFill>
                  <a:srgbClr val="000000"/>
                </a:solidFill>
                <a:ea typeface="Calibri"/>
              </a:rPr>
              <a:t> </a:t>
            </a:r>
            <a:r>
              <a:rPr lang="ar-IQ" sz="2800" dirty="0">
                <a:ea typeface="Calibri"/>
                <a:cs typeface="Simplified Arabic"/>
              </a:rPr>
              <a:t>وقال تعالى: </a:t>
            </a:r>
            <a:r>
              <a:rPr lang="ar-SA" sz="2800" dirty="0">
                <a:solidFill>
                  <a:srgbClr val="000000"/>
                </a:solidFill>
                <a:ea typeface="Calibri"/>
                <a:cs typeface="QCF_BSML"/>
              </a:rPr>
              <a:t>ﭽ </a:t>
            </a:r>
            <a:r>
              <a:rPr lang="ar-SA" sz="2800" dirty="0">
                <a:solidFill>
                  <a:srgbClr val="000000"/>
                </a:solidFill>
                <a:ea typeface="Calibri"/>
                <a:cs typeface="QCF_P597"/>
              </a:rPr>
              <a:t>ﭶ  ﭷ  ﭸ    ﭹ  </a:t>
            </a:r>
            <a:r>
              <a:rPr lang="ar-SA" sz="2800" dirty="0">
                <a:solidFill>
                  <a:srgbClr val="000000"/>
                </a:solidFill>
                <a:ea typeface="Calibri"/>
                <a:cs typeface="QCF_BSML"/>
              </a:rPr>
              <a:t>ﭼ</a:t>
            </a:r>
            <a:r>
              <a:rPr lang="ar-SA" sz="2800" dirty="0">
                <a:solidFill>
                  <a:srgbClr val="000000"/>
                </a:solidFill>
                <a:ea typeface="Calibri"/>
                <a:cs typeface="Simplified Arabic"/>
              </a:rPr>
              <a:t>{التين: 8}،</a:t>
            </a:r>
            <a:r>
              <a:rPr lang="ar-SA" sz="2800" dirty="0">
                <a:solidFill>
                  <a:srgbClr val="000000"/>
                </a:solidFill>
                <a:ea typeface="Calibri"/>
              </a:rPr>
              <a:t> </a:t>
            </a:r>
            <a:r>
              <a:rPr lang="ar-IQ" sz="2800" dirty="0">
                <a:ea typeface="Calibri"/>
                <a:cs typeface="Simplified Arabic"/>
              </a:rPr>
              <a:t>و (هل): تدخل على الجمل المثبتة فقط ولا تدخل على الجمل المنفية ويكون نوع الاستفهام فيها (تصديق مثبت فقط)، مثل: هلْ سافرَ أبوكَ؟</a:t>
            </a:r>
            <a:endParaRPr lang="en-US" sz="2800" dirty="0">
              <a:ea typeface="Calibri"/>
              <a:cs typeface="Arial"/>
            </a:endParaRPr>
          </a:p>
          <a:p>
            <a:pPr algn="just">
              <a:lnSpc>
                <a:spcPct val="9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67</a:t>
            </a:fld>
            <a:endParaRPr lang="en-US">
              <a:solidFill>
                <a:srgbClr val="000000"/>
              </a:solidFill>
            </a:endParaRPr>
          </a:p>
        </p:txBody>
      </p:sp>
    </p:spTree>
    <p:extLst>
      <p:ext uri="{BB962C8B-B14F-4D97-AF65-F5344CB8AC3E}">
        <p14:creationId xmlns:p14="http://schemas.microsoft.com/office/powerpoint/2010/main" val="292906539"/>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fontScale="92500" lnSpcReduction="10000"/>
          </a:bodyPr>
          <a:lstStyle/>
          <a:p>
            <a:pPr algn="just">
              <a:lnSpc>
                <a:spcPct val="110000"/>
              </a:lnSpc>
              <a:buNone/>
            </a:pPr>
            <a:r>
              <a:rPr lang="ar-SA" sz="2800" dirty="0">
                <a:latin typeface="Simplified Arabic" pitchFamily="18" charset="-78"/>
                <a:cs typeface="Simplified Arabic" pitchFamily="18" charset="-78"/>
              </a:rPr>
              <a:t>الثاني: أسماء، ولا يطلب بها إلا التصور.</a:t>
            </a:r>
          </a:p>
          <a:p>
            <a:pPr algn="just">
              <a:lnSpc>
                <a:spcPct val="110000"/>
              </a:lnSpc>
              <a:buNone/>
            </a:pPr>
            <a:r>
              <a:rPr lang="ar-SA" sz="2800" dirty="0">
                <a:latin typeface="Simplified Arabic" pitchFamily="18" charset="-78"/>
                <a:cs typeface="Simplified Arabic" pitchFamily="18" charset="-78"/>
              </a:rPr>
              <a:t>وهي (من، ما، أيّ، كيف، أين، أيّان، متى، أنّى وكم الاستفهامية).</a:t>
            </a:r>
          </a:p>
          <a:p>
            <a:pPr algn="just">
              <a:lnSpc>
                <a:spcPct val="110000"/>
              </a:lnSpc>
              <a:buNone/>
            </a:pPr>
            <a:r>
              <a:rPr lang="ar-SA" sz="2800" dirty="0">
                <a:latin typeface="Simplified Arabic" pitchFamily="18" charset="-78"/>
                <a:cs typeface="Simplified Arabic" pitchFamily="18" charset="-78"/>
              </a:rPr>
              <a:t>1- (مَنْ): تُستعمل للعقلاء، تقولُ: مَنْ في البيت؟ أو مَنْ في الصف؟ فيقالُ لك فلانٌ مثلاً.  </a:t>
            </a:r>
          </a:p>
          <a:p>
            <a:pPr algn="just">
              <a:lnSpc>
                <a:spcPct val="110000"/>
              </a:lnSpc>
              <a:buNone/>
            </a:pPr>
            <a:r>
              <a:rPr lang="ar-SA" sz="2800" dirty="0">
                <a:latin typeface="Simplified Arabic" pitchFamily="18" charset="-78"/>
                <a:cs typeface="Simplified Arabic" pitchFamily="18" charset="-78"/>
              </a:rPr>
              <a:t>2- (ما): ما: ويستفهم بها عن غير العاقل وهي على ثلاثة أقسام:</a:t>
            </a:r>
          </a:p>
          <a:p>
            <a:pPr algn="just">
              <a:lnSpc>
                <a:spcPct val="110000"/>
              </a:lnSpc>
              <a:buNone/>
            </a:pPr>
            <a:r>
              <a:rPr lang="ar-SA" sz="2800" dirty="0">
                <a:latin typeface="Simplified Arabic" pitchFamily="18" charset="-78"/>
                <a:cs typeface="Simplified Arabic" pitchFamily="18" charset="-78"/>
              </a:rPr>
              <a:t>    الأول: ما يطلب به إيضاح الاسم وشرحه كأن تسمع لفظًا لا تعرف معناه، فتقول، ما هو؟ طالباً أن يبين لك مدلوله اللغوي كقولك: "ما العَسجدُ؟" فيقالُ: "ذهب"، أو "ما اللُّجين"؟ فيقال في الجواب: إنه فضة. </a:t>
            </a:r>
          </a:p>
          <a:p>
            <a:pPr algn="just">
              <a:lnSpc>
                <a:spcPct val="110000"/>
              </a:lnSpc>
              <a:buNone/>
            </a:pPr>
            <a:r>
              <a:rPr lang="ar-SA" sz="2800" dirty="0">
                <a:latin typeface="Simplified Arabic" pitchFamily="18" charset="-78"/>
                <a:cs typeface="Simplified Arabic" pitchFamily="18" charset="-78"/>
              </a:rPr>
              <a:t>    الثاني: بيان حقيقة الشيء وماهيته، كما يقال: "ما الشمس"؟ أي ماهيتها: فيجاب: كوكبٌ نهاري، أو "ما الأسدُ"؟ فيقالُ في الجواب: حيوانٌ مفترسٌ، وهكذا.</a:t>
            </a:r>
          </a:p>
          <a:p>
            <a:pPr algn="just">
              <a:lnSpc>
                <a:spcPct val="110000"/>
              </a:lnSpc>
              <a:buNone/>
            </a:pPr>
            <a:r>
              <a:rPr lang="ar-SA" sz="2800" dirty="0">
                <a:latin typeface="Simplified Arabic" pitchFamily="18" charset="-78"/>
                <a:cs typeface="Simplified Arabic" pitchFamily="18" charset="-78"/>
              </a:rPr>
              <a:t>    الثالث: بيانُ صفةِ الشيءِ، نحو: "ما خليلٌ"؟ وجوابهُ طويلٌ أو قصيرٌ: مثلاً، أو قولك لقادمٍ عليك: "ما أنت"؟ طالباً شرح حال المخاطب، كأنكَّ تقول: أي وصف يقالُ فيك؟ وجوابه: زائرٌ مثلاً. </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68</a:t>
            </a:fld>
            <a:endParaRPr lang="en-US">
              <a:solidFill>
                <a:srgbClr val="000000"/>
              </a:solidFill>
            </a:endParaRPr>
          </a:p>
        </p:txBody>
      </p:sp>
    </p:spTree>
    <p:extLst>
      <p:ext uri="{BB962C8B-B14F-4D97-AF65-F5344CB8AC3E}">
        <p14:creationId xmlns:p14="http://schemas.microsoft.com/office/powerpoint/2010/main" val="1046281793"/>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lnSpcReduction="10000"/>
          </a:bodyPr>
          <a:lstStyle/>
          <a:p>
            <a:pPr marL="0" indent="0" algn="just">
              <a:lnSpc>
                <a:spcPct val="110000"/>
              </a:lnSpc>
              <a:spcAft>
                <a:spcPts val="1000"/>
              </a:spcAft>
              <a:buNone/>
            </a:pPr>
            <a:r>
              <a:rPr lang="ar-IQ" sz="2800" dirty="0" smtClean="0">
                <a:ea typeface="Calibri"/>
                <a:cs typeface="Simplified Arabic"/>
              </a:rPr>
              <a:t> 3- </a:t>
            </a:r>
            <a:r>
              <a:rPr lang="ar-IQ" sz="2800" dirty="0">
                <a:ea typeface="Calibri"/>
                <a:cs typeface="Simplified Arabic"/>
              </a:rPr>
              <a:t>(متى): ويسأل بها عن الزمان ماضيًا كان أو مستقبلًا تقول: "متى قدمت"؟ يقالُ في طلب تعيين الزمان الماضي، فتجاب: "أمس"، وتقول: "متى تسافر"؟ يقالُ في طلب تعيين واحد من زمني الحال والاستقبال، فتجاب: "هذه الساعة"، أو "بعد أسبوع أو بعد شهر".</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4- </a:t>
            </a:r>
            <a:r>
              <a:rPr lang="ar-IQ" sz="2800" dirty="0">
                <a:ea typeface="Calibri"/>
                <a:cs typeface="Simplified Arabic"/>
              </a:rPr>
              <a:t>(أيّانَ): ويسأل بها عن الزمان المستقبل خاصة, فيقال: "أيان يثمرُ هذا الشجر"؟ فيجاب: بعد شهرين، أو ثلاثة، أو بعد سنة. وقد تستعمل في مواضع التفخيم والتهويل كما في قوله تعالى: </a:t>
            </a:r>
            <a:r>
              <a:rPr lang="ar-SA" sz="2800" dirty="0">
                <a:solidFill>
                  <a:srgbClr val="000000"/>
                </a:solidFill>
                <a:ea typeface="Calibri"/>
                <a:cs typeface="QCF_BSML"/>
              </a:rPr>
              <a:t>ﭽ </a:t>
            </a:r>
            <a:r>
              <a:rPr lang="ar-SA" sz="2800" dirty="0">
                <a:solidFill>
                  <a:srgbClr val="000000"/>
                </a:solidFill>
                <a:ea typeface="Calibri"/>
                <a:cs typeface="QCF_P521"/>
              </a:rPr>
              <a:t>ﭨ  ﭩ  ﭪ  ﭫ  </a:t>
            </a:r>
            <a:r>
              <a:rPr lang="ar-SA" sz="2800" dirty="0">
                <a:solidFill>
                  <a:srgbClr val="000000"/>
                </a:solidFill>
                <a:ea typeface="Calibri"/>
                <a:cs typeface="QCF_BSML"/>
              </a:rPr>
              <a:t>ﭼ</a:t>
            </a:r>
            <a:r>
              <a:rPr lang="ar-SA" sz="2800" dirty="0">
                <a:solidFill>
                  <a:srgbClr val="000000"/>
                </a:solidFill>
                <a:ea typeface="Calibri"/>
                <a:cs typeface="Simplified Arabic"/>
              </a:rPr>
              <a:t>{الذاريات: 12}،</a:t>
            </a:r>
            <a:r>
              <a:rPr lang="ar-SA" sz="2800" dirty="0">
                <a:solidFill>
                  <a:srgbClr val="000000"/>
                </a:solidFill>
                <a:ea typeface="Calibri"/>
              </a:rPr>
              <a:t> </a:t>
            </a:r>
            <a:r>
              <a:rPr lang="ar-IQ" sz="2800" dirty="0">
                <a:ea typeface="Calibri"/>
                <a:cs typeface="Simplified Arabic"/>
              </a:rPr>
              <a:t>فإنَّ الغرض: تفخيم هذا اليوم, وجواب هذا السؤال: </a:t>
            </a:r>
            <a:r>
              <a:rPr lang="ar-SA" sz="2800" dirty="0">
                <a:solidFill>
                  <a:srgbClr val="000000"/>
                </a:solidFill>
                <a:ea typeface="Calibri"/>
                <a:cs typeface="QCF_BSML"/>
              </a:rPr>
              <a:t>ﭽ </a:t>
            </a:r>
            <a:r>
              <a:rPr lang="ar-SA" sz="2800" dirty="0">
                <a:solidFill>
                  <a:srgbClr val="000000"/>
                </a:solidFill>
                <a:ea typeface="Calibri"/>
                <a:cs typeface="QCF_P521"/>
              </a:rPr>
              <a:t>ﭭ  ﭮ  ﭯ  ﭰ     ﭱ </a:t>
            </a:r>
            <a:r>
              <a:rPr lang="ar-SA" sz="2800" dirty="0">
                <a:solidFill>
                  <a:srgbClr val="000000"/>
                </a:solidFill>
                <a:ea typeface="Calibri"/>
                <a:cs typeface="QCF_BSML"/>
              </a:rPr>
              <a:t>ﭼ</a:t>
            </a:r>
            <a:r>
              <a:rPr lang="ar-SA" sz="2800" dirty="0">
                <a:solidFill>
                  <a:srgbClr val="000000"/>
                </a:solidFill>
                <a:ea typeface="Calibri"/>
                <a:cs typeface="Simplified Arabic"/>
              </a:rPr>
              <a:t>{الذاريات: 13}.</a:t>
            </a:r>
            <a:r>
              <a:rPr lang="ar-SA" sz="2800" dirty="0">
                <a:solidFill>
                  <a:srgbClr val="000000"/>
                </a:solidFill>
                <a:ea typeface="Calibri"/>
              </a:rPr>
              <a:t> </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5- </a:t>
            </a:r>
            <a:r>
              <a:rPr lang="ar-IQ" sz="2800" dirty="0">
                <a:ea typeface="Calibri"/>
                <a:cs typeface="Simplified Arabic"/>
              </a:rPr>
              <a:t>(كيفَ): ويسأل بها عن الحال, فيقال: "كيف صحتك"؟، أي على أي حالة هي، فيجاب: جيدة أو معتدلة, ويقال: "كيف وجدت صاحبك"؟ أي على أية حال وجدته، فيجاب: وجدته صحيحًا، أو مريضًا، أو مسرورًا أو حزينًا, ويقال: "كيف أتى إليك فلان؟" أي على أي حال أتى إليك، فيجاب أتى ماشيًا، أو راكبًا ... وهكذا.</a:t>
            </a:r>
            <a:endParaRPr lang="en-US" sz="2000" dirty="0">
              <a:ea typeface="Calibri"/>
              <a:cs typeface="Arial"/>
            </a:endParaRPr>
          </a:p>
          <a:p>
            <a:pPr algn="just">
              <a:lnSpc>
                <a:spcPct val="9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69</a:t>
            </a:fld>
            <a:endParaRPr lang="en-US">
              <a:solidFill>
                <a:srgbClr val="000000"/>
              </a:solidFill>
            </a:endParaRPr>
          </a:p>
        </p:txBody>
      </p:sp>
    </p:spTree>
    <p:extLst>
      <p:ext uri="{BB962C8B-B14F-4D97-AF65-F5344CB8AC3E}">
        <p14:creationId xmlns:p14="http://schemas.microsoft.com/office/powerpoint/2010/main" val="626912130"/>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1059543" y="533401"/>
            <a:ext cx="9985827" cy="5592763"/>
          </a:xfrm>
        </p:spPr>
        <p:txBody>
          <a:bodyPr>
            <a:normAutofit/>
          </a:bodyPr>
          <a:lstStyle/>
          <a:p>
            <a:pPr algn="just">
              <a:buNone/>
            </a:pPr>
            <a:r>
              <a:rPr lang="ar-IQ" sz="2800" dirty="0">
                <a:latin typeface="Simplified Arabic" pitchFamily="18" charset="-78"/>
                <a:cs typeface="Simplified Arabic" pitchFamily="18" charset="-78"/>
              </a:rPr>
              <a:t>وقد أخذ المتأخرون لفظة (المعاني) من قول الإمام عبد القاهر: "وأمرُ النظم في أنه ليس شيئاً غيرَ توخّي معاني النحو فيما بين الكلم وأنك ترتبُ المعاني أولاً في نفسك ثم تحذو على ترتيبها الألفاظَ في </a:t>
            </a:r>
            <a:r>
              <a:rPr lang="ar-IQ" sz="2800" dirty="0" smtClean="0">
                <a:latin typeface="Simplified Arabic" pitchFamily="18" charset="-78"/>
                <a:cs typeface="Simplified Arabic" pitchFamily="18" charset="-78"/>
              </a:rPr>
              <a:t>نطقك"</a:t>
            </a:r>
            <a:r>
              <a:rPr lang="ar-IQ" sz="1800" dirty="0" smtClean="0">
                <a:latin typeface="Simplified Arabic" pitchFamily="18" charset="-78"/>
                <a:cs typeface="Simplified Arabic" pitchFamily="18" charset="-78"/>
              </a:rPr>
              <a:t>(1).</a:t>
            </a:r>
          </a:p>
          <a:p>
            <a:pPr algn="just">
              <a:buNone/>
            </a:pPr>
            <a:r>
              <a:rPr lang="ar-IQ" sz="2800" dirty="0">
                <a:latin typeface="Simplified Arabic" pitchFamily="18" charset="-78"/>
                <a:cs typeface="Simplified Arabic" pitchFamily="18" charset="-78"/>
              </a:rPr>
              <a:t>ولكن ليس في كتب البلاغة إشارة إلى متى استخدم هذا المصطلح إلاّ أنَّ بعض الباحثين ذهبوا إلى أنَّ </a:t>
            </a:r>
            <a:r>
              <a:rPr lang="ar-IQ" sz="2800" dirty="0" err="1">
                <a:latin typeface="Simplified Arabic" pitchFamily="18" charset="-78"/>
                <a:cs typeface="Simplified Arabic" pitchFamily="18" charset="-78"/>
              </a:rPr>
              <a:t>السكاكي</a:t>
            </a:r>
            <a:r>
              <a:rPr lang="ar-IQ" sz="2800" dirty="0">
                <a:latin typeface="Simplified Arabic" pitchFamily="18" charset="-78"/>
                <a:cs typeface="Simplified Arabic" pitchFamily="18" charset="-78"/>
              </a:rPr>
              <a:t> (ت626هـ) في كتابه (مفتاح العلوم) هو أول من أشار إلى علم المعاني مصطلحاً بلاغياً عندما قسم البلاغة إلى علومها الثلاثة معان وبيان ومحسنات لفظية ومعنوية وقد جعل </a:t>
            </a:r>
            <a:r>
              <a:rPr lang="ar-IQ" sz="2800" dirty="0" err="1">
                <a:latin typeface="Simplified Arabic" pitchFamily="18" charset="-78"/>
                <a:cs typeface="Simplified Arabic" pitchFamily="18" charset="-78"/>
              </a:rPr>
              <a:t>السكاكي</a:t>
            </a:r>
            <a:r>
              <a:rPr lang="ar-IQ" sz="2800" dirty="0">
                <a:latin typeface="Simplified Arabic" pitchFamily="18" charset="-78"/>
                <a:cs typeface="Simplified Arabic" pitchFamily="18" charset="-78"/>
              </a:rPr>
              <a:t> علم المعاني العلم الأول من علم البلاغة العربية وعرَّفه بقوله: "هو تتبع خواص تراكيب الكلام في الإفادة وما يتصل بها من الاستحسان وغيره ليحترز بالوقوف عليها عن الخطأ في تطبيق الكلام على ما يقتضي الحال </a:t>
            </a:r>
            <a:r>
              <a:rPr lang="ar-IQ" sz="2800" dirty="0" smtClean="0">
                <a:latin typeface="Simplified Arabic" pitchFamily="18" charset="-78"/>
                <a:cs typeface="Simplified Arabic" pitchFamily="18" charset="-78"/>
              </a:rPr>
              <a:t>ذكره"</a:t>
            </a:r>
            <a:r>
              <a:rPr lang="ar-IQ" sz="1800" dirty="0" smtClean="0">
                <a:latin typeface="Simplified Arabic" pitchFamily="18" charset="-78"/>
                <a:cs typeface="Simplified Arabic" pitchFamily="18" charset="-78"/>
              </a:rPr>
              <a:t>(2).</a:t>
            </a:r>
          </a:p>
          <a:p>
            <a:pPr algn="just">
              <a:buNone/>
            </a:pPr>
            <a:endParaRPr lang="ar-IQ" sz="1800" dirty="0" smtClean="0">
              <a:latin typeface="Simplified Arabic" pitchFamily="18" charset="-78"/>
              <a:cs typeface="Simplified Arabic" pitchFamily="18" charset="-78"/>
            </a:endParaRPr>
          </a:p>
          <a:p>
            <a:pPr algn="just">
              <a:buNone/>
            </a:pPr>
            <a:r>
              <a:rPr lang="ar-IQ" sz="1800" dirty="0">
                <a:latin typeface="Simplified Arabic" pitchFamily="18" charset="-78"/>
                <a:cs typeface="Simplified Arabic" pitchFamily="18" charset="-78"/>
              </a:rPr>
              <a:t>( </a:t>
            </a:r>
            <a:r>
              <a:rPr lang="ar-IQ" sz="1800" dirty="0" smtClean="0">
                <a:latin typeface="Simplified Arabic" pitchFamily="18" charset="-78"/>
                <a:cs typeface="Simplified Arabic" pitchFamily="18" charset="-78"/>
              </a:rPr>
              <a:t>1) </a:t>
            </a:r>
            <a:r>
              <a:rPr lang="ar-IQ" sz="1800" dirty="0">
                <a:latin typeface="Simplified Arabic" pitchFamily="18" charset="-78"/>
                <a:cs typeface="Simplified Arabic" pitchFamily="18" charset="-78"/>
              </a:rPr>
              <a:t>دلائل الإعجاز، ص: 329-330. </a:t>
            </a:r>
          </a:p>
          <a:p>
            <a:pPr algn="just">
              <a:buNone/>
            </a:pPr>
            <a:r>
              <a:rPr lang="ar-IQ" sz="1800" dirty="0">
                <a:latin typeface="Simplified Arabic" pitchFamily="18" charset="-78"/>
                <a:cs typeface="Simplified Arabic" pitchFamily="18" charset="-78"/>
              </a:rPr>
              <a:t>( </a:t>
            </a:r>
            <a:r>
              <a:rPr lang="ar-IQ" sz="1800" dirty="0" smtClean="0">
                <a:latin typeface="Simplified Arabic" pitchFamily="18" charset="-78"/>
                <a:cs typeface="Simplified Arabic" pitchFamily="18" charset="-78"/>
              </a:rPr>
              <a:t>2) </a:t>
            </a:r>
            <a:r>
              <a:rPr lang="ar-IQ" sz="1800" dirty="0">
                <a:latin typeface="Simplified Arabic" pitchFamily="18" charset="-78"/>
                <a:cs typeface="Simplified Arabic" pitchFamily="18" charset="-78"/>
              </a:rPr>
              <a:t>مفتاح العلوم، ص: 161. </a:t>
            </a:r>
          </a:p>
          <a:p>
            <a:pPr algn="just">
              <a:buNone/>
            </a:pPr>
            <a:endParaRPr lang="en-US" sz="1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2497159487"/>
      </p:ext>
    </p:extLst>
  </p:cSld>
  <p:clrMapOvr>
    <a:masterClrMapping/>
  </p:clrMapOvr>
  <p:transition spd="slow" advTm="9304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marL="0" indent="0" algn="just">
              <a:lnSpc>
                <a:spcPct val="110000"/>
              </a:lnSpc>
              <a:spcAft>
                <a:spcPts val="1000"/>
              </a:spcAft>
              <a:buNone/>
            </a:pPr>
            <a:r>
              <a:rPr lang="ar-IQ" sz="2800" dirty="0" smtClean="0">
                <a:ea typeface="Calibri"/>
                <a:cs typeface="Simplified Arabic"/>
              </a:rPr>
              <a:t> 6- </a:t>
            </a:r>
            <a:r>
              <a:rPr lang="ar-IQ" sz="2800" dirty="0">
                <a:ea typeface="Calibri"/>
                <a:cs typeface="Simplified Arabic"/>
              </a:rPr>
              <a:t>(أينَ): ويسأل بها عن المكان، فيقال: "أين بيتك؟" و"أين تذهب؟" و"أين قضيت يومك"؟ فيجاب عن كل هذا بأسماء الأماكن. وقال تعالى: </a:t>
            </a:r>
            <a:r>
              <a:rPr lang="ar-SA" sz="2800" dirty="0">
                <a:solidFill>
                  <a:srgbClr val="000000"/>
                </a:solidFill>
                <a:ea typeface="Calibri"/>
                <a:cs typeface="QCF_BSML"/>
              </a:rPr>
              <a:t>ﭽ </a:t>
            </a:r>
            <a:r>
              <a:rPr lang="ar-SA" sz="2800" dirty="0">
                <a:solidFill>
                  <a:srgbClr val="000000"/>
                </a:solidFill>
                <a:ea typeface="Calibri"/>
                <a:cs typeface="QCF_P130"/>
              </a:rPr>
              <a:t>ﮜ  ﮝ  ﮞ  ﮟ  ﮠ  ﮡ  ﮢ  ﮣ  ﮤ   ﮥ  ﮦ        ﮧ  </a:t>
            </a:r>
            <a:r>
              <a:rPr lang="ar-SA" sz="2800" dirty="0">
                <a:solidFill>
                  <a:srgbClr val="000000"/>
                </a:solidFill>
                <a:ea typeface="Calibri"/>
                <a:cs typeface="QCF_BSML"/>
              </a:rPr>
              <a:t>ﭼ</a:t>
            </a:r>
            <a:r>
              <a:rPr lang="ar-SA" sz="2800" dirty="0">
                <a:solidFill>
                  <a:srgbClr val="000000"/>
                </a:solidFill>
                <a:ea typeface="Calibri"/>
                <a:cs typeface="Simplified Arabic"/>
              </a:rPr>
              <a:t>{الأنعام: 22}، وقال تعالى: </a:t>
            </a:r>
            <a:r>
              <a:rPr lang="ar-SA" sz="2800" dirty="0">
                <a:solidFill>
                  <a:srgbClr val="000000"/>
                </a:solidFill>
                <a:ea typeface="Calibri"/>
                <a:cs typeface="QCF_BSML"/>
              </a:rPr>
              <a:t>ﭽ </a:t>
            </a:r>
            <a:r>
              <a:rPr lang="ar-SA" sz="2800" dirty="0">
                <a:solidFill>
                  <a:srgbClr val="000000"/>
                </a:solidFill>
                <a:ea typeface="Calibri"/>
                <a:cs typeface="QCF_P577"/>
              </a:rPr>
              <a:t>ﯘ  ﯙ     ﯚ   ﯛ  ﯜ           </a:t>
            </a:r>
            <a:r>
              <a:rPr lang="ar-SA" sz="2800" dirty="0">
                <a:solidFill>
                  <a:srgbClr val="000000"/>
                </a:solidFill>
                <a:ea typeface="Calibri"/>
                <a:cs typeface="QCF_BSML"/>
              </a:rPr>
              <a:t>ﭼ</a:t>
            </a:r>
            <a:r>
              <a:rPr lang="ar-SA" sz="2800" dirty="0">
                <a:solidFill>
                  <a:srgbClr val="000000"/>
                </a:solidFill>
                <a:ea typeface="Calibri"/>
                <a:cs typeface="Simplified Arabic"/>
              </a:rPr>
              <a:t>{القيامة: 10}. </a:t>
            </a:r>
            <a:r>
              <a:rPr lang="ar-SA" sz="2800" dirty="0">
                <a:solidFill>
                  <a:srgbClr val="000000"/>
                </a:solidFill>
                <a:ea typeface="Calibri"/>
              </a:rPr>
              <a:t> </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7- </a:t>
            </a:r>
            <a:r>
              <a:rPr lang="ar-IQ" sz="2800" dirty="0">
                <a:ea typeface="Calibri"/>
                <a:cs typeface="Simplified Arabic"/>
              </a:rPr>
              <a:t>(أنّى): موضوعةٌ للاستفهام، وتأتي على عدة معان، منها:</a:t>
            </a:r>
            <a:endParaRPr lang="en-US" sz="2000" dirty="0">
              <a:ea typeface="Calibri"/>
              <a:cs typeface="Arial"/>
            </a:endParaRPr>
          </a:p>
          <a:p>
            <a:pPr marL="0" indent="0" algn="just">
              <a:lnSpc>
                <a:spcPct val="110000"/>
              </a:lnSpc>
              <a:spcAft>
                <a:spcPts val="1000"/>
              </a:spcAft>
              <a:buNone/>
            </a:pPr>
            <a:r>
              <a:rPr lang="ar-IQ" sz="2800" b="1" dirty="0" smtClean="0">
                <a:ea typeface="Calibri"/>
                <a:cs typeface="Simplified Arabic"/>
              </a:rPr>
              <a:t> الأول</a:t>
            </a:r>
            <a:r>
              <a:rPr lang="ar-IQ" sz="2800" b="1" dirty="0">
                <a:ea typeface="Calibri"/>
                <a:cs typeface="Simplified Arabic"/>
              </a:rPr>
              <a:t>:</a:t>
            </a:r>
            <a:r>
              <a:rPr lang="ar-IQ" sz="2800" dirty="0">
                <a:ea typeface="Calibri"/>
                <a:cs typeface="Simplified Arabic"/>
              </a:rPr>
              <a:t> أن تكون بمعنى "كيف" كما في قوله تعالى على لسان مريم: </a:t>
            </a:r>
            <a:r>
              <a:rPr lang="ar-SA" sz="2800" dirty="0">
                <a:solidFill>
                  <a:srgbClr val="000000"/>
                </a:solidFill>
                <a:ea typeface="Calibri"/>
                <a:cs typeface="QCF_BSML"/>
              </a:rPr>
              <a:t>ﭽ </a:t>
            </a:r>
            <a:r>
              <a:rPr lang="ar-SA" sz="2800" dirty="0">
                <a:solidFill>
                  <a:srgbClr val="000000"/>
                </a:solidFill>
                <a:ea typeface="Calibri"/>
                <a:cs typeface="QCF_P056"/>
              </a:rPr>
              <a:t>ﭙ  ﭚ  ﭛ  ﭜ  ﭝ  ﭞ   ﭟ  ﭠ  </a:t>
            </a:r>
            <a:r>
              <a:rPr lang="ar-SA" sz="2800" dirty="0" err="1">
                <a:solidFill>
                  <a:srgbClr val="000000"/>
                </a:solidFill>
                <a:ea typeface="Calibri"/>
                <a:cs typeface="QCF_P056"/>
              </a:rPr>
              <a:t>ﭡ</a:t>
            </a:r>
            <a:r>
              <a:rPr lang="ar-SA" sz="2800" dirty="0" err="1">
                <a:solidFill>
                  <a:srgbClr val="0000A5"/>
                </a:solidFill>
                <a:ea typeface="Calibri"/>
                <a:cs typeface="QCF_P056"/>
              </a:rPr>
              <a:t>ﭢ</a:t>
            </a:r>
            <a:r>
              <a:rPr lang="ar-SA" sz="2800" dirty="0">
                <a:solidFill>
                  <a:srgbClr val="000000"/>
                </a:solidFill>
                <a:ea typeface="Calibri"/>
                <a:cs typeface="Simplified Arabic"/>
              </a:rPr>
              <a:t>...</a:t>
            </a:r>
            <a:r>
              <a:rPr lang="ar-SA" sz="2800" dirty="0">
                <a:solidFill>
                  <a:srgbClr val="000000"/>
                </a:solidFill>
                <a:ea typeface="Calibri"/>
                <a:cs typeface="QCF_P056"/>
              </a:rPr>
              <a:t> </a:t>
            </a:r>
            <a:r>
              <a:rPr lang="ar-SA" sz="2800" dirty="0">
                <a:solidFill>
                  <a:srgbClr val="000000"/>
                </a:solidFill>
                <a:ea typeface="Calibri"/>
                <a:cs typeface="QCF_BSML"/>
              </a:rPr>
              <a:t>ﭼ</a:t>
            </a:r>
            <a:r>
              <a:rPr lang="ar-SA" sz="2800" dirty="0">
                <a:solidFill>
                  <a:srgbClr val="000000"/>
                </a:solidFill>
                <a:ea typeface="Calibri"/>
                <a:cs typeface="Simplified Arabic"/>
              </a:rPr>
              <a:t>{آل عمران: 47}</a:t>
            </a:r>
            <a:r>
              <a:rPr lang="ar-IQ" sz="2800" dirty="0">
                <a:ea typeface="Calibri"/>
                <a:cs typeface="Simplified Arabic"/>
              </a:rPr>
              <a:t>، وكقوله تعالى: </a:t>
            </a:r>
            <a:r>
              <a:rPr lang="ar-SA" sz="2800" dirty="0">
                <a:solidFill>
                  <a:srgbClr val="000000"/>
                </a:solidFill>
                <a:ea typeface="Calibri"/>
                <a:cs typeface="QCF_BSML"/>
              </a:rPr>
              <a:t>ﭽ </a:t>
            </a:r>
            <a:r>
              <a:rPr lang="ar-SA" sz="2800" dirty="0">
                <a:solidFill>
                  <a:srgbClr val="000000"/>
                </a:solidFill>
                <a:ea typeface="Calibri"/>
                <a:cs typeface="QCF_P043"/>
              </a:rPr>
              <a:t>ﮥ  ﮦ  ﮧ  ﮨ   ﮩ  </a:t>
            </a:r>
            <a:r>
              <a:rPr lang="ar-SA" sz="2800" dirty="0" err="1">
                <a:solidFill>
                  <a:srgbClr val="000000"/>
                </a:solidFill>
                <a:ea typeface="Calibri"/>
                <a:cs typeface="QCF_P043"/>
              </a:rPr>
              <a:t>ﮪ</a:t>
            </a:r>
            <a:r>
              <a:rPr lang="ar-SA" sz="2800" dirty="0" err="1">
                <a:solidFill>
                  <a:srgbClr val="0000A5"/>
                </a:solidFill>
                <a:ea typeface="Calibri"/>
                <a:cs typeface="QCF_P043"/>
              </a:rPr>
              <a:t>ﮫ</a:t>
            </a:r>
            <a:r>
              <a:rPr lang="ar-SA" sz="2800" dirty="0">
                <a:solidFill>
                  <a:srgbClr val="000000"/>
                </a:solidFill>
                <a:ea typeface="Calibri"/>
                <a:cs typeface="QCF_P043"/>
              </a:rPr>
              <a:t>  ﮬ  ﮭ  ﮮ  ﮯ  ﮰ  </a:t>
            </a:r>
            <a:r>
              <a:rPr lang="ar-SA" sz="2800" dirty="0" err="1">
                <a:solidFill>
                  <a:srgbClr val="000000"/>
                </a:solidFill>
                <a:ea typeface="Calibri"/>
                <a:cs typeface="QCF_P043"/>
              </a:rPr>
              <a:t>ﮱ</a:t>
            </a:r>
            <a:r>
              <a:rPr lang="ar-SA" sz="2800" dirty="0" err="1">
                <a:solidFill>
                  <a:srgbClr val="0000A5"/>
                </a:solidFill>
                <a:ea typeface="Calibri"/>
                <a:cs typeface="QCF_P043"/>
              </a:rPr>
              <a:t>ﯓ</a:t>
            </a:r>
            <a:r>
              <a:rPr lang="ar-SA" sz="2800" dirty="0">
                <a:solidFill>
                  <a:srgbClr val="000000"/>
                </a:solidFill>
                <a:ea typeface="Calibri"/>
                <a:cs typeface="QCF_P043"/>
              </a:rPr>
              <a:t>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{البقرة: 259}؟</a:t>
            </a:r>
            <a:r>
              <a:rPr lang="ar-SA" sz="1400" dirty="0">
                <a:solidFill>
                  <a:srgbClr val="000000"/>
                </a:solidFill>
                <a:ea typeface="Calibri"/>
              </a:rPr>
              <a:t> </a:t>
            </a:r>
            <a:r>
              <a:rPr lang="ar-IQ" sz="2800" dirty="0">
                <a:ea typeface="Calibri"/>
                <a:cs typeface="Simplified Arabic"/>
              </a:rPr>
              <a:t>على معنى كيف في المثالين, ويجب - والحالة هذه - أن يليها الفعل "كما مثلنا" بخلاف "كيف" فلا يجب فيها ذلك كما تقدَّم في أمثلتها.</a:t>
            </a:r>
            <a:endParaRPr lang="en-US" sz="2000" dirty="0">
              <a:ea typeface="Calibri"/>
              <a:cs typeface="Arial"/>
            </a:endParaRPr>
          </a:p>
          <a:p>
            <a:pPr algn="just">
              <a:lnSpc>
                <a:spcPct val="9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70</a:t>
            </a:fld>
            <a:endParaRPr lang="en-US">
              <a:solidFill>
                <a:srgbClr val="000000"/>
              </a:solidFill>
            </a:endParaRPr>
          </a:p>
        </p:txBody>
      </p:sp>
    </p:spTree>
    <p:extLst>
      <p:ext uri="{BB962C8B-B14F-4D97-AF65-F5344CB8AC3E}">
        <p14:creationId xmlns:p14="http://schemas.microsoft.com/office/powerpoint/2010/main" val="960543976"/>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marL="0" indent="0" algn="just">
              <a:lnSpc>
                <a:spcPct val="110000"/>
              </a:lnSpc>
              <a:spcAft>
                <a:spcPts val="1000"/>
              </a:spcAft>
              <a:buNone/>
            </a:pPr>
            <a:r>
              <a:rPr lang="ar-IQ" sz="2800" dirty="0" smtClean="0">
                <a:ea typeface="Calibri"/>
                <a:cs typeface="Simplified Arabic"/>
              </a:rPr>
              <a:t> </a:t>
            </a:r>
            <a:r>
              <a:rPr lang="ar-IQ" sz="2800" b="1" dirty="0" smtClean="0">
                <a:ea typeface="Calibri"/>
                <a:cs typeface="Simplified Arabic"/>
              </a:rPr>
              <a:t>الثاني</a:t>
            </a:r>
            <a:r>
              <a:rPr lang="ar-IQ" sz="2800" b="1" dirty="0">
                <a:ea typeface="Calibri"/>
                <a:cs typeface="Simplified Arabic"/>
              </a:rPr>
              <a:t>:</a:t>
            </a:r>
            <a:r>
              <a:rPr lang="ar-IQ" sz="2800" dirty="0">
                <a:ea typeface="Calibri"/>
                <a:cs typeface="Simplified Arabic"/>
              </a:rPr>
              <a:t> أن تكون بمعنى: "من أين" كما في قوله تعالى: </a:t>
            </a:r>
            <a:r>
              <a:rPr lang="ar-SA" sz="2800" dirty="0">
                <a:solidFill>
                  <a:srgbClr val="000000"/>
                </a:solidFill>
                <a:ea typeface="Calibri"/>
                <a:cs typeface="QCF_BSML"/>
              </a:rPr>
              <a:t>ﭽ </a:t>
            </a:r>
            <a:r>
              <a:rPr lang="ar-SA" sz="2800" dirty="0">
                <a:solidFill>
                  <a:srgbClr val="000000"/>
                </a:solidFill>
                <a:ea typeface="Calibri"/>
                <a:cs typeface="QCF_P054"/>
              </a:rPr>
              <a:t>ﰃ  ﰄ  ﰅ  ﰆ  </a:t>
            </a:r>
            <a:r>
              <a:rPr lang="ar-SA" sz="2800" dirty="0" err="1">
                <a:solidFill>
                  <a:srgbClr val="000000"/>
                </a:solidFill>
                <a:ea typeface="Calibri"/>
                <a:cs typeface="QCF_P054"/>
              </a:rPr>
              <a:t>ﰇ</a:t>
            </a:r>
            <a:r>
              <a:rPr lang="ar-SA" sz="2800" dirty="0" err="1">
                <a:solidFill>
                  <a:srgbClr val="0000A5"/>
                </a:solidFill>
                <a:ea typeface="Calibri"/>
                <a:cs typeface="QCF_P054"/>
              </a:rPr>
              <a:t>ﰈ</a:t>
            </a:r>
            <a:r>
              <a:rPr lang="ar-SA" sz="2800" dirty="0">
                <a:solidFill>
                  <a:srgbClr val="000000"/>
                </a:solidFill>
                <a:ea typeface="Calibri"/>
                <a:cs typeface="QCF_P054"/>
              </a:rPr>
              <a:t>   ﰉ  ﰊ  ﰋ  ﰌ  </a:t>
            </a:r>
            <a:r>
              <a:rPr lang="ar-SA" sz="2800" dirty="0" err="1">
                <a:solidFill>
                  <a:srgbClr val="000000"/>
                </a:solidFill>
                <a:ea typeface="Calibri"/>
                <a:cs typeface="QCF_P054"/>
              </a:rPr>
              <a:t>ﰍ</a:t>
            </a:r>
            <a:r>
              <a:rPr lang="ar-SA" sz="2800" dirty="0" err="1">
                <a:solidFill>
                  <a:srgbClr val="0000A5"/>
                </a:solidFill>
                <a:ea typeface="Calibri"/>
                <a:cs typeface="QCF_P054"/>
              </a:rPr>
              <a:t>ﰎ</a:t>
            </a:r>
            <a:r>
              <a:rPr lang="ar-SA" sz="2800" dirty="0">
                <a:solidFill>
                  <a:srgbClr val="000000"/>
                </a:solidFill>
                <a:ea typeface="Calibri"/>
                <a:cs typeface="QCF_P054"/>
              </a:rPr>
              <a:t>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{آل عمران: 37}،</a:t>
            </a:r>
            <a:r>
              <a:rPr lang="ar-SA" sz="2800" dirty="0">
                <a:ea typeface="Calibri"/>
                <a:cs typeface="Simplified Arabic"/>
              </a:rPr>
              <a:t> </a:t>
            </a:r>
            <a:r>
              <a:rPr lang="ar-IQ" sz="2800" dirty="0">
                <a:ea typeface="Calibri"/>
                <a:cs typeface="Simplified Arabic"/>
              </a:rPr>
              <a:t>على معنى: "من أين لك هذا الرزق"؟ بدليل قولها: "هو من عند الله". </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a:t>
            </a:r>
            <a:r>
              <a:rPr lang="ar-IQ" sz="2800" b="1" dirty="0" smtClean="0">
                <a:ea typeface="Calibri"/>
                <a:cs typeface="Simplified Arabic"/>
              </a:rPr>
              <a:t>الثالث</a:t>
            </a:r>
            <a:r>
              <a:rPr lang="ar-IQ" sz="2800" b="1" dirty="0">
                <a:ea typeface="Calibri"/>
                <a:cs typeface="Simplified Arabic"/>
              </a:rPr>
              <a:t>:</a:t>
            </a:r>
            <a:r>
              <a:rPr lang="ar-IQ" sz="2800" dirty="0">
                <a:ea typeface="Calibri"/>
                <a:cs typeface="Simplified Arabic"/>
              </a:rPr>
              <a:t> تأتي بمعنى "متى" كما في قولك: "أنَّى يفيضُ هذا النيل" أي متى يفيضُ؟ أو تقول: "زرْهُ أنَّى شئتَ"؟ أي متى شئت. </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8- </a:t>
            </a:r>
            <a:r>
              <a:rPr lang="ar-IQ" sz="2800" dirty="0">
                <a:ea typeface="Calibri"/>
                <a:cs typeface="Simplified Arabic"/>
              </a:rPr>
              <a:t>(كم): ويسأل بها عن العدد المبهم، كما في قوله تعالى: </a:t>
            </a:r>
            <a:r>
              <a:rPr lang="ar-SA" sz="2800" dirty="0">
                <a:solidFill>
                  <a:srgbClr val="000000"/>
                </a:solidFill>
                <a:ea typeface="Calibri"/>
                <a:cs typeface="QCF_BSML"/>
              </a:rPr>
              <a:t>ﭽ </a:t>
            </a:r>
            <a:r>
              <a:rPr lang="ar-SA" sz="2800" dirty="0">
                <a:solidFill>
                  <a:srgbClr val="000000"/>
                </a:solidFill>
                <a:ea typeface="Calibri"/>
                <a:cs typeface="QCF_P295"/>
              </a:rPr>
              <a:t>ﮫ  ﮬ  ﮭ  ﮮ  </a:t>
            </a:r>
            <a:r>
              <a:rPr lang="ar-SA" sz="2800" dirty="0" err="1">
                <a:solidFill>
                  <a:srgbClr val="000000"/>
                </a:solidFill>
                <a:ea typeface="Calibri"/>
                <a:cs typeface="QCF_P295"/>
              </a:rPr>
              <a:t>ﮯ</a:t>
            </a:r>
            <a:r>
              <a:rPr lang="ar-SA" sz="2800" dirty="0" err="1">
                <a:solidFill>
                  <a:srgbClr val="0000A5"/>
                </a:solidFill>
                <a:ea typeface="Calibri"/>
                <a:cs typeface="QCF_P295"/>
              </a:rPr>
              <a:t>ﮰ</a:t>
            </a:r>
            <a:r>
              <a:rPr lang="ar-SA" sz="2800" dirty="0">
                <a:solidFill>
                  <a:srgbClr val="000000"/>
                </a:solidFill>
                <a:ea typeface="Calibri"/>
                <a:cs typeface="QCF_P295"/>
              </a:rPr>
              <a:t>  ﮱ  ﯓ   ﯔ  ﯕ  ﯖ  </a:t>
            </a:r>
            <a:r>
              <a:rPr lang="ar-SA" sz="2800" dirty="0" err="1">
                <a:solidFill>
                  <a:srgbClr val="000000"/>
                </a:solidFill>
                <a:ea typeface="Calibri"/>
                <a:cs typeface="QCF_P295"/>
              </a:rPr>
              <a:t>ﯗ</a:t>
            </a:r>
            <a:r>
              <a:rPr lang="ar-SA" sz="2800" dirty="0" err="1">
                <a:solidFill>
                  <a:srgbClr val="0000A5"/>
                </a:solidFill>
                <a:ea typeface="Calibri"/>
                <a:cs typeface="QCF_P295"/>
              </a:rPr>
              <a:t>ﯘ</a:t>
            </a:r>
            <a:r>
              <a:rPr lang="ar-SA" sz="2800" dirty="0">
                <a:solidFill>
                  <a:srgbClr val="000000"/>
                </a:solidFill>
                <a:ea typeface="Calibri"/>
                <a:cs typeface="QCF_P295"/>
              </a:rPr>
              <a:t>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{الكهف: 19}، وقوله تعالى: </a:t>
            </a:r>
            <a:r>
              <a:rPr lang="ar-SA" sz="2800" dirty="0">
                <a:solidFill>
                  <a:srgbClr val="000000"/>
                </a:solidFill>
                <a:ea typeface="Calibri"/>
                <a:cs typeface="QCF_BSML"/>
              </a:rPr>
              <a:t>ﭽ </a:t>
            </a:r>
            <a:r>
              <a:rPr lang="ar-SA" sz="2800" dirty="0">
                <a:solidFill>
                  <a:srgbClr val="000000"/>
                </a:solidFill>
                <a:ea typeface="Calibri"/>
                <a:cs typeface="QCF_P349"/>
              </a:rPr>
              <a:t>ﮒ   ﮓ     ﮔ  ﮕ  ﮖ  ﮗ  ﮘ  ﮙ  ﮚ  ﮛ  ﮜ  ﮝ  ﮞ   ﮟ  ﮠ  ﮡ  ﮢ  </a:t>
            </a:r>
            <a:r>
              <a:rPr lang="ar-SA" sz="2800" dirty="0">
                <a:solidFill>
                  <a:srgbClr val="000000"/>
                </a:solidFill>
                <a:ea typeface="Calibri"/>
                <a:cs typeface="QCF_BSML"/>
              </a:rPr>
              <a:t>ﭼ</a:t>
            </a:r>
            <a:r>
              <a:rPr lang="ar-SA" sz="2800" dirty="0">
                <a:solidFill>
                  <a:srgbClr val="000000"/>
                </a:solidFill>
                <a:ea typeface="Calibri"/>
                <a:cs typeface="Simplified Arabic"/>
              </a:rPr>
              <a:t>{المؤمنون: 112-113}، </a:t>
            </a:r>
            <a:r>
              <a:rPr lang="ar-IQ" sz="2800" dirty="0">
                <a:ea typeface="Calibri"/>
                <a:cs typeface="Simplified Arabic"/>
              </a:rPr>
              <a:t>ويقالُ: "كم كتابًا عندك"؟ فيجاب: كذا من الأعداد</a:t>
            </a:r>
            <a:r>
              <a:rPr lang="ar-IQ" sz="2800" dirty="0" smtClean="0">
                <a:ea typeface="Calibri"/>
                <a:cs typeface="Simplified Arabic"/>
              </a:rPr>
              <a:t>.</a:t>
            </a:r>
            <a:endParaRPr lang="en-US" sz="2000" dirty="0">
              <a:ea typeface="Calibri"/>
              <a:cs typeface="Arial"/>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71</a:t>
            </a:fld>
            <a:endParaRPr lang="en-US">
              <a:solidFill>
                <a:srgbClr val="000000"/>
              </a:solidFill>
            </a:endParaRPr>
          </a:p>
        </p:txBody>
      </p:sp>
    </p:spTree>
    <p:extLst>
      <p:ext uri="{BB962C8B-B14F-4D97-AF65-F5344CB8AC3E}">
        <p14:creationId xmlns:p14="http://schemas.microsoft.com/office/powerpoint/2010/main" val="2418489212"/>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fontScale="92500" lnSpcReduction="10000"/>
          </a:bodyPr>
          <a:lstStyle/>
          <a:p>
            <a:pPr marL="0" indent="0" algn="just">
              <a:lnSpc>
                <a:spcPct val="120000"/>
              </a:lnSpc>
              <a:spcAft>
                <a:spcPts val="1000"/>
              </a:spcAft>
              <a:buNone/>
            </a:pPr>
            <a:r>
              <a:rPr lang="ar-IQ" sz="2800" dirty="0" smtClean="0">
                <a:ea typeface="Calibri"/>
                <a:cs typeface="Simplified Arabic"/>
              </a:rPr>
              <a:t> 9- </a:t>
            </a:r>
            <a:r>
              <a:rPr lang="ar-IQ" sz="2800" dirty="0">
                <a:ea typeface="Calibri"/>
                <a:cs typeface="Simplified Arabic"/>
              </a:rPr>
              <a:t>(أيُّ): ويطلب بها تعيين واحد مما أضيفت إليه، كما في قوله تعالى: </a:t>
            </a:r>
            <a:r>
              <a:rPr lang="ar-SA" sz="2800" dirty="0">
                <a:solidFill>
                  <a:srgbClr val="000000"/>
                </a:solidFill>
                <a:ea typeface="Calibri"/>
                <a:cs typeface="QCF_BSML"/>
              </a:rPr>
              <a:t>ﭽ</a:t>
            </a:r>
            <a:r>
              <a:rPr lang="ar-SA" sz="2800" dirty="0">
                <a:solidFill>
                  <a:srgbClr val="000000"/>
                </a:solidFill>
                <a:ea typeface="Calibri"/>
                <a:cs typeface="QCF_P310"/>
              </a:rPr>
              <a:t> ﮮ  ﮯ   ﮰ   ﮱ  ﯓ  </a:t>
            </a:r>
            <a:r>
              <a:rPr lang="ar-SA" sz="2800" dirty="0" err="1">
                <a:solidFill>
                  <a:srgbClr val="000000"/>
                </a:solidFill>
                <a:ea typeface="Calibri"/>
                <a:cs typeface="QCF_P310"/>
              </a:rPr>
              <a:t>ﯔ</a:t>
            </a:r>
            <a:r>
              <a:rPr lang="ar-SA" sz="2800" dirty="0" err="1">
                <a:solidFill>
                  <a:srgbClr val="000000"/>
                </a:solidFill>
                <a:ea typeface="Calibri"/>
                <a:cs typeface="QCF_BSML"/>
              </a:rPr>
              <a:t>ﭼ</a:t>
            </a:r>
            <a:r>
              <a:rPr lang="ar-SA" sz="2800" dirty="0">
                <a:solidFill>
                  <a:srgbClr val="000000"/>
                </a:solidFill>
                <a:ea typeface="Calibri"/>
                <a:cs typeface="Simplified Arabic"/>
              </a:rPr>
              <a:t>{مريم: 73}، </a:t>
            </a:r>
            <a:r>
              <a:rPr lang="ar-IQ" sz="2800" dirty="0">
                <a:ea typeface="Calibri"/>
                <a:cs typeface="Simplified Arabic"/>
              </a:rPr>
              <a:t>ويجاب بتعيين واحد من المضاف إليه, وهي بحسب ما تضاف إليه, فتكون للزمان، أو المكان إذا أضيفت إليهما، وتكون للحال، أو العدد كذلك وتضاف إلى العاقل، وإلى غيره، فيقال: "أيُّ الأيام قدمت"؟، </a:t>
            </a:r>
            <a:r>
              <a:rPr lang="ar-IQ" sz="2800" dirty="0" err="1">
                <a:ea typeface="Calibri"/>
                <a:cs typeface="Simplified Arabic"/>
              </a:rPr>
              <a:t>و"أيُّ</a:t>
            </a:r>
            <a:r>
              <a:rPr lang="ar-IQ" sz="2800" dirty="0">
                <a:ea typeface="Calibri"/>
                <a:cs typeface="Simplified Arabic"/>
              </a:rPr>
              <a:t> الأماكن نزلت"؟، و"على أيِّ الأحوال كنت"؟، "وأيُّ الرجال بني قلعة أربيل"؟، "وفي أيِّ الكتب تقرأ"؟. </a:t>
            </a:r>
            <a:endParaRPr lang="en-US" sz="2000" dirty="0">
              <a:ea typeface="Calibri"/>
              <a:cs typeface="Arial"/>
            </a:endParaRPr>
          </a:p>
          <a:p>
            <a:pPr marL="0" indent="0" algn="just">
              <a:lnSpc>
                <a:spcPct val="120000"/>
              </a:lnSpc>
              <a:spcAft>
                <a:spcPts val="1000"/>
              </a:spcAft>
              <a:buNone/>
            </a:pPr>
            <a:r>
              <a:rPr lang="ar-IQ" sz="2800" b="1" dirty="0" smtClean="0">
                <a:ea typeface="Calibri"/>
                <a:cs typeface="Simplified Arabic"/>
              </a:rPr>
              <a:t> رابعاً</a:t>
            </a:r>
            <a:r>
              <a:rPr lang="ar-IQ" sz="2800" b="1" dirty="0">
                <a:ea typeface="Calibri"/>
                <a:cs typeface="Simplified Arabic"/>
              </a:rPr>
              <a:t>: استعمال أدوات الاستفهام في غير معناها الحقيقي:</a:t>
            </a:r>
            <a:endParaRPr lang="en-US" sz="2000" dirty="0">
              <a:ea typeface="Calibri"/>
              <a:cs typeface="Arial"/>
            </a:endParaRPr>
          </a:p>
          <a:p>
            <a:pPr marL="0" indent="0" algn="just">
              <a:lnSpc>
                <a:spcPct val="120000"/>
              </a:lnSpc>
              <a:spcAft>
                <a:spcPts val="1000"/>
              </a:spcAft>
              <a:buNone/>
            </a:pPr>
            <a:r>
              <a:rPr lang="ar-IQ" sz="2800" dirty="0" smtClean="0">
                <a:ea typeface="Calibri"/>
                <a:cs typeface="Simplified Arabic"/>
              </a:rPr>
              <a:t> تخرج </a:t>
            </a:r>
            <a:r>
              <a:rPr lang="ar-IQ" sz="2800" dirty="0">
                <a:ea typeface="Calibri"/>
                <a:cs typeface="Simplified Arabic"/>
              </a:rPr>
              <a:t>هذه الأدوات عن معناها الحقيقي إلى معان مجازية، تفهم من سياق الكلام بواسطة القرائن، منها:</a:t>
            </a:r>
            <a:endParaRPr lang="en-US" sz="2000" dirty="0">
              <a:ea typeface="Calibri"/>
              <a:cs typeface="Arial"/>
            </a:endParaRPr>
          </a:p>
          <a:p>
            <a:pPr marL="0" indent="0" algn="just">
              <a:lnSpc>
                <a:spcPct val="120000"/>
              </a:lnSpc>
              <a:spcAft>
                <a:spcPts val="1000"/>
              </a:spcAft>
              <a:buNone/>
            </a:pPr>
            <a:r>
              <a:rPr lang="ar-IQ" sz="2800" dirty="0" smtClean="0">
                <a:ea typeface="Calibri"/>
                <a:cs typeface="Simplified Arabic"/>
              </a:rPr>
              <a:t> 1– </a:t>
            </a:r>
            <a:r>
              <a:rPr lang="ar-IQ" sz="2800" dirty="0">
                <a:ea typeface="Calibri"/>
                <a:cs typeface="Simplified Arabic"/>
              </a:rPr>
              <a:t>الأمرُ: وقد يخرج الاستفهام عن معناه الحقيقي للدلالة على معنى الأمر، نحو قوله تعالى: </a:t>
            </a:r>
            <a:r>
              <a:rPr lang="ar-SA" sz="2800" dirty="0">
                <a:solidFill>
                  <a:srgbClr val="000000"/>
                </a:solidFill>
                <a:ea typeface="Calibri"/>
                <a:cs typeface="QCF_BSML"/>
              </a:rPr>
              <a:t>ﭽ </a:t>
            </a:r>
            <a:r>
              <a:rPr lang="ar-SA" sz="2800" dirty="0">
                <a:solidFill>
                  <a:srgbClr val="000000"/>
                </a:solidFill>
                <a:ea typeface="Calibri"/>
                <a:cs typeface="QCF_P123"/>
              </a:rPr>
              <a:t>ﭳ  ﭴ   ﭵ  </a:t>
            </a:r>
            <a:r>
              <a:rPr lang="ar-SA" sz="2800" dirty="0">
                <a:solidFill>
                  <a:srgbClr val="000000"/>
                </a:solidFill>
                <a:ea typeface="Calibri"/>
                <a:cs typeface="QCF_BSML"/>
              </a:rPr>
              <a:t>ﭼ</a:t>
            </a:r>
            <a:r>
              <a:rPr lang="ar-SA" sz="2800" dirty="0">
                <a:solidFill>
                  <a:srgbClr val="000000"/>
                </a:solidFill>
                <a:ea typeface="Calibri"/>
                <a:cs typeface="Simplified Arabic"/>
              </a:rPr>
              <a:t>{المائدة: 91}. </a:t>
            </a:r>
            <a:r>
              <a:rPr lang="ar-SA" sz="1400" dirty="0">
                <a:solidFill>
                  <a:srgbClr val="000000"/>
                </a:solidFill>
                <a:ea typeface="Calibri"/>
              </a:rPr>
              <a:t> </a:t>
            </a:r>
            <a:endParaRPr lang="en-US" sz="2000" dirty="0">
              <a:ea typeface="Calibri"/>
              <a:cs typeface="Arial"/>
            </a:endParaRPr>
          </a:p>
          <a:p>
            <a:pPr algn="just">
              <a:lnSpc>
                <a:spcPct val="12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72</a:t>
            </a:fld>
            <a:endParaRPr lang="en-US">
              <a:solidFill>
                <a:srgbClr val="000000"/>
              </a:solidFill>
            </a:endParaRPr>
          </a:p>
        </p:txBody>
      </p:sp>
    </p:spTree>
    <p:extLst>
      <p:ext uri="{BB962C8B-B14F-4D97-AF65-F5344CB8AC3E}">
        <p14:creationId xmlns:p14="http://schemas.microsoft.com/office/powerpoint/2010/main" val="2971400823"/>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marL="0" indent="0" algn="just">
              <a:lnSpc>
                <a:spcPct val="110000"/>
              </a:lnSpc>
              <a:spcAft>
                <a:spcPts val="1000"/>
              </a:spcAft>
              <a:buNone/>
            </a:pPr>
            <a:r>
              <a:rPr lang="ar-IQ" sz="2800" dirty="0" smtClean="0">
                <a:ea typeface="Calibri"/>
                <a:cs typeface="Simplified Arabic"/>
              </a:rPr>
              <a:t> 2– </a:t>
            </a:r>
            <a:r>
              <a:rPr lang="ar-IQ" sz="2800" dirty="0">
                <a:ea typeface="Calibri"/>
                <a:cs typeface="Simplified Arabic"/>
              </a:rPr>
              <a:t>النهي: كقوله تعالى: </a:t>
            </a:r>
            <a:r>
              <a:rPr lang="ar-SA" sz="2800" dirty="0">
                <a:solidFill>
                  <a:srgbClr val="000000"/>
                </a:solidFill>
                <a:ea typeface="Calibri"/>
                <a:cs typeface="QCF_BSML"/>
              </a:rPr>
              <a:t>ﭽ </a:t>
            </a:r>
            <a:r>
              <a:rPr lang="ar-SA" sz="2800" dirty="0" err="1">
                <a:solidFill>
                  <a:srgbClr val="000000"/>
                </a:solidFill>
                <a:ea typeface="Calibri"/>
                <a:cs typeface="QCF_P188"/>
              </a:rPr>
              <a:t>ﯩ</a:t>
            </a:r>
            <a:r>
              <a:rPr lang="ar-SA" sz="2800" dirty="0" err="1">
                <a:solidFill>
                  <a:srgbClr val="0000A5"/>
                </a:solidFill>
                <a:ea typeface="Calibri"/>
                <a:cs typeface="QCF_P188"/>
              </a:rPr>
              <a:t>ﯪ</a:t>
            </a:r>
            <a:r>
              <a:rPr lang="ar-SA" sz="2800" dirty="0">
                <a:solidFill>
                  <a:srgbClr val="000000"/>
                </a:solidFill>
                <a:ea typeface="Calibri"/>
                <a:cs typeface="QCF_P188"/>
              </a:rPr>
              <a:t>  ﯫ  ﯬ  ﯭ  ﯮ  ﯯ     ﯰ        ﯱ  </a:t>
            </a:r>
            <a:r>
              <a:rPr lang="ar-SA" sz="2800" dirty="0">
                <a:solidFill>
                  <a:srgbClr val="000000"/>
                </a:solidFill>
                <a:ea typeface="Calibri"/>
                <a:cs typeface="QCF_BSML"/>
              </a:rPr>
              <a:t>ﭼ</a:t>
            </a:r>
            <a:r>
              <a:rPr lang="ar-SA" sz="2800" dirty="0">
                <a:solidFill>
                  <a:srgbClr val="000000"/>
                </a:solidFill>
                <a:ea typeface="Calibri"/>
                <a:cs typeface="Simplified Arabic"/>
              </a:rPr>
              <a:t>{التوبة: 13}،</a:t>
            </a:r>
            <a:r>
              <a:rPr lang="ar-SA" sz="2800" dirty="0">
                <a:solidFill>
                  <a:srgbClr val="000000"/>
                </a:solidFill>
                <a:ea typeface="Calibri"/>
              </a:rPr>
              <a:t> </a:t>
            </a:r>
            <a:r>
              <a:rPr lang="ar-IQ" sz="2800" dirty="0">
                <a:ea typeface="Calibri"/>
                <a:cs typeface="Simplified Arabic"/>
              </a:rPr>
              <a:t>بمعنى: لا تخشوهم فالله هو الجدير بالخشية منه.</a:t>
            </a:r>
            <a:endParaRPr lang="en-US" sz="2000" dirty="0">
              <a:ea typeface="Calibri"/>
              <a:cs typeface="Arial"/>
            </a:endParaRPr>
          </a:p>
          <a:p>
            <a:pPr algn="just">
              <a:lnSpc>
                <a:spcPct val="110000"/>
              </a:lnSpc>
              <a:buNone/>
            </a:pPr>
            <a:r>
              <a:rPr lang="ar-SA" sz="2800" dirty="0">
                <a:latin typeface="Simplified Arabic" pitchFamily="18" charset="-78"/>
                <a:cs typeface="Simplified Arabic" pitchFamily="18" charset="-78"/>
              </a:rPr>
              <a:t>ومنه قول الشاعر:</a:t>
            </a:r>
          </a:p>
          <a:p>
            <a:pPr algn="just">
              <a:lnSpc>
                <a:spcPct val="110000"/>
              </a:lnSpc>
              <a:buNone/>
            </a:pPr>
            <a:r>
              <a:rPr lang="ar-SA" sz="2800" dirty="0">
                <a:latin typeface="Simplified Arabic" pitchFamily="18" charset="-78"/>
                <a:cs typeface="Simplified Arabic" pitchFamily="18" charset="-78"/>
              </a:rPr>
              <a:t>أتقول: أفٍّ للتي … حملتك ثمَّ رعتك دهراً؟</a:t>
            </a:r>
          </a:p>
          <a:p>
            <a:pPr algn="just">
              <a:lnSpc>
                <a:spcPct val="110000"/>
              </a:lnSpc>
              <a:buNone/>
            </a:pPr>
            <a:r>
              <a:rPr lang="ar-SA" sz="2800" dirty="0">
                <a:latin typeface="Simplified Arabic" pitchFamily="18" charset="-78"/>
                <a:cs typeface="Simplified Arabic" pitchFamily="18" charset="-78"/>
              </a:rPr>
              <a:t>أي: لا تقل: أفٍّ لأمك.</a:t>
            </a:r>
          </a:p>
          <a:p>
            <a:pPr algn="just">
              <a:lnSpc>
                <a:spcPct val="110000"/>
              </a:lnSpc>
              <a:buNone/>
            </a:pPr>
            <a:r>
              <a:rPr lang="ar-SA" sz="2800" dirty="0">
                <a:latin typeface="Simplified Arabic" pitchFamily="18" charset="-78"/>
                <a:cs typeface="Simplified Arabic" pitchFamily="18" charset="-78"/>
              </a:rPr>
              <a:t>وقول الشاعر:</a:t>
            </a:r>
          </a:p>
          <a:p>
            <a:pPr algn="just">
              <a:lnSpc>
                <a:spcPct val="110000"/>
              </a:lnSpc>
              <a:buNone/>
            </a:pPr>
            <a:r>
              <a:rPr lang="ar-SA" sz="2800" dirty="0">
                <a:latin typeface="Simplified Arabic" pitchFamily="18" charset="-78"/>
                <a:cs typeface="Simplified Arabic" pitchFamily="18" charset="-78"/>
              </a:rPr>
              <a:t>أَكُلَّ امْرِئٍ تَحْسَبِينَ امْرأً... ونارٍ تَوَقَّدُ في اللَّيْل ناراً؟</a:t>
            </a:r>
          </a:p>
          <a:p>
            <a:pPr algn="just">
              <a:lnSpc>
                <a:spcPct val="110000"/>
              </a:lnSpc>
              <a:buNone/>
            </a:pPr>
            <a:r>
              <a:rPr lang="ar-SA" sz="2800" dirty="0">
                <a:latin typeface="Simplified Arabic" pitchFamily="18" charset="-78"/>
                <a:cs typeface="Simplified Arabic" pitchFamily="18" charset="-78"/>
              </a:rPr>
              <a:t>أي: لا تَحْسَبي ذلك.</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73</a:t>
            </a:fld>
            <a:endParaRPr lang="en-US">
              <a:solidFill>
                <a:srgbClr val="000000"/>
              </a:solidFill>
            </a:endParaRPr>
          </a:p>
        </p:txBody>
      </p:sp>
    </p:spTree>
    <p:extLst>
      <p:ext uri="{BB962C8B-B14F-4D97-AF65-F5344CB8AC3E}">
        <p14:creationId xmlns:p14="http://schemas.microsoft.com/office/powerpoint/2010/main" val="1788627985"/>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marL="0" indent="0" algn="just">
              <a:lnSpc>
                <a:spcPct val="110000"/>
              </a:lnSpc>
              <a:spcAft>
                <a:spcPts val="1000"/>
              </a:spcAft>
              <a:buNone/>
            </a:pPr>
            <a:r>
              <a:rPr lang="ar-IQ" sz="2800" dirty="0" smtClean="0">
                <a:ea typeface="Calibri"/>
                <a:cs typeface="Simplified Arabic"/>
              </a:rPr>
              <a:t> 3- </a:t>
            </a:r>
            <a:r>
              <a:rPr lang="ar-IQ" sz="2800" dirty="0">
                <a:ea typeface="Calibri"/>
                <a:cs typeface="Simplified Arabic"/>
              </a:rPr>
              <a:t>التسويةُ: وتأتي الهمزة للتسوية المصرح بها، نحو قوله تعالى: </a:t>
            </a:r>
            <a:r>
              <a:rPr lang="ar-SA" sz="2800" dirty="0">
                <a:solidFill>
                  <a:srgbClr val="000000"/>
                </a:solidFill>
                <a:ea typeface="Calibri"/>
                <a:cs typeface="QCF_BSML"/>
              </a:rPr>
              <a:t>ﭽ </a:t>
            </a:r>
            <a:r>
              <a:rPr lang="ar-SA" sz="2800" dirty="0">
                <a:solidFill>
                  <a:srgbClr val="000000"/>
                </a:solidFill>
                <a:ea typeface="Calibri"/>
                <a:cs typeface="QCF_P003"/>
              </a:rPr>
              <a:t>ﭑ     ﭒ  ﭓ       ﭔ  ﭕ  ﭖ  ﭗ  ﭘ    ﭙ      ﭚ   ﭛ    </a:t>
            </a:r>
            <a:r>
              <a:rPr lang="ar-SA" sz="2800" dirty="0">
                <a:solidFill>
                  <a:srgbClr val="000000"/>
                </a:solidFill>
                <a:ea typeface="Calibri"/>
                <a:cs typeface="QCF_BSML"/>
              </a:rPr>
              <a:t>ﭼ</a:t>
            </a:r>
            <a:r>
              <a:rPr lang="ar-SA" sz="2800" dirty="0">
                <a:solidFill>
                  <a:srgbClr val="000000"/>
                </a:solidFill>
                <a:ea typeface="Calibri"/>
                <a:cs typeface="Simplified Arabic"/>
              </a:rPr>
              <a:t>{البقرة: 6}، </a:t>
            </a:r>
            <a:r>
              <a:rPr lang="ar-IQ" sz="2800" dirty="0">
                <a:ea typeface="Calibri"/>
                <a:cs typeface="Simplified Arabic"/>
              </a:rPr>
              <a:t>أي: إنذارهم وعدمه سواء، فهم معرضون ولا يؤمنون. </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وكقول </a:t>
            </a:r>
            <a:r>
              <a:rPr lang="ar-IQ" sz="2800" dirty="0">
                <a:ea typeface="Calibri"/>
                <a:cs typeface="Simplified Arabic"/>
              </a:rPr>
              <a:t>المتنبي:</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وَلَستُ </a:t>
            </a:r>
            <a:r>
              <a:rPr lang="ar-IQ" sz="2800" dirty="0">
                <a:ea typeface="Calibri"/>
                <a:cs typeface="Simplified Arabic"/>
              </a:rPr>
              <a:t>أُبالي بَعدَ إِدراكِيَ العُلا 	أَكانَ تُراثاً ما تَناوَلتُ أَم كَسبا </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معنى </a:t>
            </a:r>
            <a:r>
              <a:rPr lang="ar-IQ" sz="2800" dirty="0">
                <a:ea typeface="Calibri"/>
                <a:cs typeface="Simplified Arabic"/>
              </a:rPr>
              <a:t>البيت: إذا استوليت على معالي الأمور فما أبالي أن أكون بلغتها عن إرثٍ أو كسبٍ. </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4- </a:t>
            </a:r>
            <a:r>
              <a:rPr lang="ar-IQ" sz="2800" dirty="0">
                <a:ea typeface="Calibri"/>
                <a:cs typeface="Simplified Arabic"/>
              </a:rPr>
              <a:t>النفيُ: وذلك عند ما تجيء لفظة الاستفهام للنفي لا لطلب العلم بشيء كان مجهولاً، كقوله تعالى: </a:t>
            </a:r>
            <a:r>
              <a:rPr lang="ar-SA" sz="2800" dirty="0">
                <a:solidFill>
                  <a:srgbClr val="000000"/>
                </a:solidFill>
                <a:ea typeface="Calibri"/>
                <a:cs typeface="QCF_BSML"/>
              </a:rPr>
              <a:t>ﭽ </a:t>
            </a:r>
            <a:r>
              <a:rPr lang="ar-SA" sz="2800" dirty="0">
                <a:solidFill>
                  <a:srgbClr val="000000"/>
                </a:solidFill>
                <a:ea typeface="Calibri"/>
                <a:cs typeface="QCF_P533"/>
              </a:rPr>
              <a:t>ﯟ  ﯠ   ﯡ  ﯢ  ﯣ    </a:t>
            </a:r>
            <a:r>
              <a:rPr lang="ar-SA" sz="2800" dirty="0">
                <a:solidFill>
                  <a:srgbClr val="000000"/>
                </a:solidFill>
                <a:ea typeface="Calibri"/>
                <a:cs typeface="QCF_BSML"/>
              </a:rPr>
              <a:t>ﭼ</a:t>
            </a:r>
            <a:r>
              <a:rPr lang="ar-SA" sz="2800" dirty="0">
                <a:solidFill>
                  <a:srgbClr val="000000"/>
                </a:solidFill>
                <a:ea typeface="Calibri"/>
                <a:cs typeface="Simplified Arabic"/>
              </a:rPr>
              <a:t>{الرحمن: 60}، أي: ليس جزاء الإحسان إلاّ الإحسان.</a:t>
            </a:r>
            <a:r>
              <a:rPr lang="ar-SA" sz="2800" dirty="0">
                <a:solidFill>
                  <a:srgbClr val="000000"/>
                </a:solidFill>
                <a:ea typeface="Calibri"/>
              </a:rPr>
              <a:t> </a:t>
            </a:r>
            <a:endParaRPr lang="en-US" sz="2000" dirty="0">
              <a:ea typeface="Calibri"/>
              <a:cs typeface="Arial"/>
            </a:endParaRPr>
          </a:p>
          <a:p>
            <a:pPr algn="just">
              <a:lnSpc>
                <a:spcPct val="9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74</a:t>
            </a:fld>
            <a:endParaRPr lang="en-US">
              <a:solidFill>
                <a:srgbClr val="000000"/>
              </a:solidFill>
            </a:endParaRPr>
          </a:p>
        </p:txBody>
      </p:sp>
    </p:spTree>
    <p:extLst>
      <p:ext uri="{BB962C8B-B14F-4D97-AF65-F5344CB8AC3E}">
        <p14:creationId xmlns:p14="http://schemas.microsoft.com/office/powerpoint/2010/main" val="621133110"/>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90000"/>
              </a:lnSpc>
              <a:buNone/>
            </a:pPr>
            <a:r>
              <a:rPr lang="ar-SA" sz="2800" dirty="0">
                <a:latin typeface="Simplified Arabic" pitchFamily="18" charset="-78"/>
                <a:cs typeface="Simplified Arabic" pitchFamily="18" charset="-78"/>
              </a:rPr>
              <a:t>وقول أبي فراس في رثاء أمه:</a:t>
            </a:r>
          </a:p>
          <a:p>
            <a:pPr algn="just">
              <a:lnSpc>
                <a:spcPct val="90000"/>
              </a:lnSpc>
              <a:buNone/>
            </a:pPr>
            <a:r>
              <a:rPr lang="ar-SA" sz="2800" dirty="0">
                <a:latin typeface="Simplified Arabic" pitchFamily="18" charset="-78"/>
                <a:cs typeface="Simplified Arabic" pitchFamily="18" charset="-78"/>
              </a:rPr>
              <a:t>إلى منْ أشتكي؟ ولمنْ أناجي... إذا ضاقتْ بما فيها الصدورُ؟</a:t>
            </a:r>
          </a:p>
          <a:p>
            <a:pPr algn="just">
              <a:lnSpc>
                <a:spcPct val="90000"/>
              </a:lnSpc>
              <a:buNone/>
            </a:pPr>
            <a:r>
              <a:rPr lang="ar-SA" sz="2800" dirty="0">
                <a:latin typeface="Simplified Arabic" pitchFamily="18" charset="-78"/>
                <a:cs typeface="Simplified Arabic" pitchFamily="18" charset="-78"/>
              </a:rPr>
              <a:t>بأيّ دعاء داعية أوقى؟ … بأيِّ ضياء وجهٍ استنير؟</a:t>
            </a:r>
          </a:p>
          <a:p>
            <a:pPr algn="just">
              <a:lnSpc>
                <a:spcPct val="90000"/>
              </a:lnSpc>
              <a:buNone/>
            </a:pPr>
            <a:r>
              <a:rPr lang="ar-SA" sz="2800" dirty="0">
                <a:latin typeface="Simplified Arabic" pitchFamily="18" charset="-78"/>
                <a:cs typeface="Simplified Arabic" pitchFamily="18" charset="-78"/>
              </a:rPr>
              <a:t>وقول المتنبي:</a:t>
            </a:r>
          </a:p>
          <a:p>
            <a:pPr algn="just">
              <a:lnSpc>
                <a:spcPct val="90000"/>
              </a:lnSpc>
              <a:buNone/>
            </a:pPr>
            <a:r>
              <a:rPr lang="ar-SA" sz="2800" dirty="0">
                <a:latin typeface="Simplified Arabic" pitchFamily="18" charset="-78"/>
                <a:cs typeface="Simplified Arabic" pitchFamily="18" charset="-78"/>
              </a:rPr>
              <a:t>وَمَن لَم يَعشَقِ الدُنيا قَديماً... ولكن لا سَبيلَ إِلى الوِصالِ</a:t>
            </a:r>
          </a:p>
          <a:p>
            <a:pPr algn="just">
              <a:lnSpc>
                <a:spcPct val="90000"/>
              </a:lnSpc>
              <a:buNone/>
            </a:pPr>
            <a:r>
              <a:rPr lang="ar-SA" sz="2800" dirty="0">
                <a:latin typeface="Simplified Arabic" pitchFamily="18" charset="-78"/>
                <a:cs typeface="Simplified Arabic" pitchFamily="18" charset="-78"/>
              </a:rPr>
              <a:t>معنى البيت: إنَّ النفوس مجبولة على عشق الدنيا، مع التيقن بسرعة زوالها، والتحقق لامتناع وصالها وإنَّ سرورها يعقبه الحزن، وحياتها يقطعها الموت. </a:t>
            </a:r>
          </a:p>
          <a:p>
            <a:pPr algn="just">
              <a:lnSpc>
                <a:spcPct val="90000"/>
              </a:lnSpc>
              <a:buNone/>
            </a:pPr>
            <a:r>
              <a:rPr lang="ar-SA" sz="2800" dirty="0">
                <a:latin typeface="Simplified Arabic" pitchFamily="18" charset="-78"/>
                <a:cs typeface="Simplified Arabic" pitchFamily="18" charset="-78"/>
              </a:rPr>
              <a:t>5 – الإنكار: وقد يخرج الاستفهام عن معناه الأصلي للدلالة على أنَّ المستفهم عنه أمر منكر عرفاً أو شرعاً، نحو قولك لمن يقف بسيارته في طريق عام من غير سبب: «أتعوق غيرك عن السير في الطريق؟» ونحو قولك لمسلم يأكل أو يدخن نهاراً في رمضان: «أتأكل أو تدخن في شهر الصيام؟» فأنت في كلا السؤالين تنكر على المخاطب صدور مثل هذا العمل الشائن منه وتقرّعه عليه. </a:t>
            </a: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75</a:t>
            </a:fld>
            <a:endParaRPr lang="en-US">
              <a:solidFill>
                <a:srgbClr val="000000"/>
              </a:solidFill>
            </a:endParaRPr>
          </a:p>
        </p:txBody>
      </p:sp>
    </p:spTree>
    <p:extLst>
      <p:ext uri="{BB962C8B-B14F-4D97-AF65-F5344CB8AC3E}">
        <p14:creationId xmlns:p14="http://schemas.microsoft.com/office/powerpoint/2010/main" val="4228400910"/>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marL="0" indent="0" algn="just">
              <a:lnSpc>
                <a:spcPct val="110000"/>
              </a:lnSpc>
              <a:spcAft>
                <a:spcPts val="1000"/>
              </a:spcAft>
              <a:buNone/>
            </a:pPr>
            <a:r>
              <a:rPr lang="ar-IQ" sz="2800" dirty="0" smtClean="0">
                <a:ea typeface="Calibri"/>
                <a:cs typeface="Simplified Arabic"/>
              </a:rPr>
              <a:t> وهو </a:t>
            </a:r>
            <a:r>
              <a:rPr lang="ar-IQ" sz="2800" dirty="0">
                <a:ea typeface="Calibri"/>
                <a:cs typeface="Simplified Arabic"/>
              </a:rPr>
              <a:t>قسمان: تكذيبي، وتوبيخي.</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أ- </a:t>
            </a:r>
            <a:r>
              <a:rPr lang="ar-IQ" sz="2800" dirty="0">
                <a:ea typeface="Calibri"/>
                <a:cs typeface="Simplified Arabic"/>
              </a:rPr>
              <a:t>الإنكار </a:t>
            </a:r>
            <a:r>
              <a:rPr lang="ar-IQ" sz="2800" dirty="0" err="1">
                <a:ea typeface="Calibri"/>
                <a:cs typeface="Simplified Arabic"/>
              </a:rPr>
              <a:t>التكذيبي</a:t>
            </a:r>
            <a:r>
              <a:rPr lang="ar-IQ" sz="2800" dirty="0">
                <a:ea typeface="Calibri"/>
                <a:cs typeface="Simplified Arabic"/>
              </a:rPr>
              <a:t>: ومعناه أن ما بعدها غير واقع، وأن مدَّعيه كاذبٌ. قال تعالى: </a:t>
            </a:r>
            <a:r>
              <a:rPr lang="ar-SA" sz="2800" dirty="0">
                <a:solidFill>
                  <a:srgbClr val="000000"/>
                </a:solidFill>
                <a:ea typeface="Calibri"/>
                <a:cs typeface="QCF_BSML"/>
              </a:rPr>
              <a:t>ﭽ </a:t>
            </a:r>
            <a:r>
              <a:rPr lang="ar-SA" sz="2800" dirty="0">
                <a:solidFill>
                  <a:srgbClr val="000000"/>
                </a:solidFill>
                <a:ea typeface="Calibri"/>
                <a:cs typeface="QCF_P286"/>
              </a:rPr>
              <a:t>ﭥ  ﭦ   ﭧ  ﭨ  ﭩ  ﭪ  </a:t>
            </a:r>
            <a:r>
              <a:rPr lang="ar-SA" sz="2800" dirty="0" err="1">
                <a:solidFill>
                  <a:srgbClr val="000000"/>
                </a:solidFill>
                <a:ea typeface="Calibri"/>
                <a:cs typeface="QCF_P286"/>
              </a:rPr>
              <a:t>ﭫ</a:t>
            </a:r>
            <a:r>
              <a:rPr lang="ar-SA" sz="2800" dirty="0" err="1">
                <a:solidFill>
                  <a:srgbClr val="0000A5"/>
                </a:solidFill>
                <a:ea typeface="Calibri"/>
                <a:cs typeface="QCF_P286"/>
              </a:rPr>
              <a:t>ﭬ</a:t>
            </a:r>
            <a:r>
              <a:rPr lang="ar-SA" sz="2800" dirty="0">
                <a:solidFill>
                  <a:srgbClr val="000000"/>
                </a:solidFill>
                <a:ea typeface="Calibri"/>
                <a:cs typeface="QCF_P286"/>
              </a:rPr>
              <a:t>  ﭭ      ﭮ  ﭯ  ﭰ  </a:t>
            </a:r>
            <a:r>
              <a:rPr lang="ar-SA" sz="2800" dirty="0">
                <a:solidFill>
                  <a:srgbClr val="000000"/>
                </a:solidFill>
                <a:ea typeface="Calibri"/>
                <a:cs typeface="QCF_BSML"/>
              </a:rPr>
              <a:t>ﭼ</a:t>
            </a:r>
            <a:r>
              <a:rPr lang="ar-SA" sz="2800" dirty="0">
                <a:solidFill>
                  <a:srgbClr val="000000"/>
                </a:solidFill>
                <a:ea typeface="Calibri"/>
                <a:cs typeface="Simplified Arabic"/>
              </a:rPr>
              <a:t>{الإسراء: 40}، </a:t>
            </a:r>
            <a:r>
              <a:rPr lang="ar-IQ" sz="2800" dirty="0">
                <a:ea typeface="Calibri"/>
                <a:cs typeface="Simplified Arabic"/>
              </a:rPr>
              <a:t>أي: أخصكم ربكم بالذكور وخصّ نفسه بالبنات؟ والمقصود أنه لم يفعل هذا لتعاليه عن الولد مطلقاً.</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ونحو </a:t>
            </a:r>
            <a:r>
              <a:rPr lang="ar-IQ" sz="2800" dirty="0">
                <a:ea typeface="Calibri"/>
                <a:cs typeface="Simplified Arabic"/>
              </a:rPr>
              <a:t>قول امرئ القيس:</a:t>
            </a:r>
            <a:endParaRPr lang="en-US" sz="2000" dirty="0">
              <a:ea typeface="Calibri"/>
              <a:cs typeface="Arial"/>
            </a:endParaRPr>
          </a:p>
          <a:p>
            <a:pPr algn="just">
              <a:lnSpc>
                <a:spcPct val="110000"/>
              </a:lnSpc>
              <a:buNone/>
            </a:pPr>
            <a:r>
              <a:rPr lang="ar-SA" sz="2800" dirty="0" smtClean="0">
                <a:latin typeface="Simplified Arabic" pitchFamily="18" charset="-78"/>
                <a:cs typeface="Simplified Arabic" pitchFamily="18" charset="-78"/>
              </a:rPr>
              <a:t>أَيَقْتلني </a:t>
            </a:r>
            <a:r>
              <a:rPr lang="ar-SA" sz="2800" dirty="0">
                <a:latin typeface="Simplified Arabic" pitchFamily="18" charset="-78"/>
                <a:cs typeface="Simplified Arabic" pitchFamily="18" charset="-78"/>
              </a:rPr>
              <a:t>والمشرفي مَضاجعي … ومسنونة زرق كأنيابِ أغوال؟</a:t>
            </a:r>
            <a:r>
              <a:rPr lang="ar-SA" sz="1800" dirty="0">
                <a:latin typeface="Simplified Arabic" pitchFamily="18" charset="-78"/>
                <a:cs typeface="Simplified Arabic" pitchFamily="18" charset="-78"/>
              </a:rPr>
              <a:t>( </a:t>
            </a:r>
            <a:r>
              <a:rPr lang="ar-IQ" sz="1800" dirty="0" smtClean="0">
                <a:latin typeface="Simplified Arabic" pitchFamily="18" charset="-78"/>
                <a:cs typeface="Simplified Arabic" pitchFamily="18" charset="-78"/>
              </a:rPr>
              <a:t>1</a:t>
            </a:r>
            <a:r>
              <a:rPr lang="ar-SA" sz="1800" dirty="0" smtClean="0">
                <a:latin typeface="Simplified Arabic" pitchFamily="18" charset="-78"/>
                <a:cs typeface="Simplified Arabic" pitchFamily="18" charset="-78"/>
              </a:rPr>
              <a:t>)</a:t>
            </a:r>
            <a:endParaRPr lang="ar-IQ" sz="1800" dirty="0" smtClean="0">
              <a:latin typeface="Simplified Arabic" pitchFamily="18" charset="-78"/>
              <a:cs typeface="Simplified Arabic" pitchFamily="18" charset="-78"/>
            </a:endParaRPr>
          </a:p>
          <a:p>
            <a:pPr algn="just">
              <a:lnSpc>
                <a:spcPct val="110000"/>
              </a:lnSpc>
              <a:buNone/>
            </a:pPr>
            <a:endParaRPr lang="ar-IQ" sz="1800" dirty="0" smtClean="0">
              <a:latin typeface="Simplified Arabic" pitchFamily="18" charset="-78"/>
              <a:cs typeface="Simplified Arabic" pitchFamily="18" charset="-78"/>
            </a:endParaRPr>
          </a:p>
          <a:p>
            <a:pPr algn="just">
              <a:lnSpc>
                <a:spcPct val="110000"/>
              </a:lnSpc>
              <a:buNone/>
            </a:pPr>
            <a:r>
              <a:rPr lang="ar-SA" sz="1800" dirty="0">
                <a:latin typeface="Simplified Arabic" pitchFamily="18" charset="-78"/>
                <a:cs typeface="Simplified Arabic" pitchFamily="18" charset="-78"/>
              </a:rPr>
              <a:t>( </a:t>
            </a:r>
            <a:r>
              <a:rPr lang="ar-IQ" sz="1800" dirty="0" smtClean="0">
                <a:latin typeface="Simplified Arabic" pitchFamily="18" charset="-78"/>
                <a:cs typeface="Simplified Arabic" pitchFamily="18" charset="-78"/>
              </a:rPr>
              <a:t>1</a:t>
            </a:r>
            <a:r>
              <a:rPr lang="ar-SA" sz="1800" dirty="0" smtClean="0">
                <a:latin typeface="Simplified Arabic" pitchFamily="18" charset="-78"/>
                <a:cs typeface="Simplified Arabic" pitchFamily="18" charset="-78"/>
              </a:rPr>
              <a:t>)</a:t>
            </a:r>
            <a:r>
              <a:rPr lang="ar-SA" sz="2800" dirty="0" smtClean="0">
                <a:latin typeface="Simplified Arabic" pitchFamily="18" charset="-78"/>
                <a:cs typeface="Simplified Arabic" pitchFamily="18" charset="-78"/>
              </a:rPr>
              <a:t> </a:t>
            </a:r>
            <a:r>
              <a:rPr lang="ar-SA" sz="2800" dirty="0">
                <a:latin typeface="Simplified Arabic" pitchFamily="18" charset="-78"/>
                <a:cs typeface="Simplified Arabic" pitchFamily="18" charset="-78"/>
              </a:rPr>
              <a:t>المشرفي: سيف نسب إلى قرى بالشام يقال لها المشارف، والمسنونة الزرق: السهام المسنونة الصافية، والأغوال: جمع الغول، وهو كل ما اغتال الإنسان وأهلكه.</a:t>
            </a: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76</a:t>
            </a:fld>
            <a:endParaRPr lang="en-US">
              <a:solidFill>
                <a:srgbClr val="000000"/>
              </a:solidFill>
            </a:endParaRPr>
          </a:p>
        </p:txBody>
      </p:sp>
    </p:spTree>
    <p:extLst>
      <p:ext uri="{BB962C8B-B14F-4D97-AF65-F5344CB8AC3E}">
        <p14:creationId xmlns:p14="http://schemas.microsoft.com/office/powerpoint/2010/main" val="615821516"/>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ب- الإنكار التوبيخي: ومعناه أن ما بعدها واقع ولكنّه قبيحٌ، وفاعله يستحق التوبيخ على أمر وقع في الماضي، أو في الحال أو خيف وقوعه في المستقبل، نحو قولك لمن صدر منه عصيان في الماضي: «أعصيت ربك؟، ونحو: «أتعصي ربك؟» تقول هذا لمن هو واقع في المنكر أو لمن همَّ أن يقع فيه، على معنى: لا ينبغي أن يحدث منك حالاً أو يصدر عنك استقبالاً. </a:t>
            </a:r>
            <a:endParaRPr lang="ar-IQ" sz="2800" dirty="0" smtClean="0">
              <a:latin typeface="Simplified Arabic" pitchFamily="18" charset="-78"/>
              <a:cs typeface="Simplified Arabic" pitchFamily="18" charset="-78"/>
            </a:endParaRPr>
          </a:p>
          <a:p>
            <a:pPr marL="0" indent="0" algn="just">
              <a:lnSpc>
                <a:spcPct val="110000"/>
              </a:lnSpc>
              <a:spcAft>
                <a:spcPts val="1000"/>
              </a:spcAft>
              <a:buNone/>
            </a:pPr>
            <a:r>
              <a:rPr lang="ar-IQ" sz="2800" dirty="0" smtClean="0">
                <a:ea typeface="Calibri"/>
                <a:cs typeface="Simplified Arabic"/>
              </a:rPr>
              <a:t> 6- </a:t>
            </a:r>
            <a:r>
              <a:rPr lang="ar-IQ" sz="2800" dirty="0">
                <a:ea typeface="Calibri"/>
                <a:cs typeface="Simplified Arabic"/>
              </a:rPr>
              <a:t>الاستئناس: فقد يقصد المتكلم من الاستفهام أن يؤانِس من يخاطبه، فيطرح عليه أسئلة لغرض المحادثة، مع أنَّ المتكلم يعلم جواب أسئلته، كقوله تعالى: </a:t>
            </a:r>
            <a:r>
              <a:rPr lang="ar-SA" sz="2800" dirty="0">
                <a:solidFill>
                  <a:srgbClr val="000000"/>
                </a:solidFill>
                <a:ea typeface="Calibri"/>
                <a:cs typeface="QCF_BSML"/>
              </a:rPr>
              <a:t>ﭽ </a:t>
            </a:r>
            <a:r>
              <a:rPr lang="ar-SA" sz="2800" dirty="0">
                <a:solidFill>
                  <a:srgbClr val="000000"/>
                </a:solidFill>
                <a:ea typeface="Calibri"/>
                <a:cs typeface="QCF_P313"/>
              </a:rPr>
              <a:t>ﭹ  ﭺ   ﭻ  ﭼ  ﭽ  ﭾ  ﭿ  ﮀ  ﮁ  ﮂ   ﮃ  ﮄ  ﮅ  ﮆ  ﮇ  ﮈ  ﮉ  ﮊ  ﮋ  </a:t>
            </a:r>
            <a:r>
              <a:rPr lang="ar-SA" sz="2800" dirty="0">
                <a:solidFill>
                  <a:srgbClr val="000000"/>
                </a:solidFill>
                <a:ea typeface="Calibri"/>
                <a:cs typeface="QCF_BSML"/>
              </a:rPr>
              <a:t>ﭼ</a:t>
            </a:r>
            <a:r>
              <a:rPr lang="ar-SA" sz="2800" dirty="0">
                <a:solidFill>
                  <a:srgbClr val="000000"/>
                </a:solidFill>
                <a:ea typeface="Calibri"/>
                <a:cs typeface="Simplified Arabic"/>
              </a:rPr>
              <a:t>{طه: 17-18}، فالعصا الموجودة في يد موسى يعرفها السائل ويراها ويعلم حقيقة أمرها. </a:t>
            </a:r>
            <a:r>
              <a:rPr lang="ar-SA" sz="1400" dirty="0">
                <a:solidFill>
                  <a:srgbClr val="000000"/>
                </a:solidFill>
                <a:ea typeface="Calibri"/>
              </a:rPr>
              <a:t> </a:t>
            </a:r>
            <a:endParaRPr lang="en-US" sz="2000" dirty="0">
              <a:ea typeface="Calibri"/>
              <a:cs typeface="Arial"/>
            </a:endParaRP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77</a:t>
            </a:fld>
            <a:endParaRPr lang="en-US">
              <a:solidFill>
                <a:srgbClr val="000000"/>
              </a:solidFill>
            </a:endParaRPr>
          </a:p>
        </p:txBody>
      </p:sp>
    </p:spTree>
    <p:extLst>
      <p:ext uri="{BB962C8B-B14F-4D97-AF65-F5344CB8AC3E}">
        <p14:creationId xmlns:p14="http://schemas.microsoft.com/office/powerpoint/2010/main" val="633318739"/>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marL="0" indent="0" algn="just">
              <a:lnSpc>
                <a:spcPct val="110000"/>
              </a:lnSpc>
              <a:spcAft>
                <a:spcPts val="1000"/>
              </a:spcAft>
              <a:buNone/>
            </a:pPr>
            <a:r>
              <a:rPr lang="ar-IQ" sz="2800" dirty="0" smtClean="0">
                <a:ea typeface="Calibri"/>
                <a:cs typeface="Simplified Arabic"/>
              </a:rPr>
              <a:t> 7– </a:t>
            </a:r>
            <a:r>
              <a:rPr lang="ar-IQ" sz="2800" dirty="0">
                <a:ea typeface="Calibri"/>
                <a:cs typeface="Simplified Arabic"/>
              </a:rPr>
              <a:t>التعظيم: وذلك بالخروج بالاستفهام عن معناه الأصلي واستخدامه في الدلالة على ما يتحلّى به المسؤول عنه من صفات حميدة كالشجاعة والكرم والسيادة والملك وما أشبه ذلك، كقوله تعالى: </a:t>
            </a:r>
            <a:r>
              <a:rPr lang="ar-SA" sz="2800" dirty="0">
                <a:solidFill>
                  <a:srgbClr val="000000"/>
                </a:solidFill>
                <a:ea typeface="Calibri"/>
                <a:cs typeface="QCF_BSML"/>
              </a:rPr>
              <a:t>ﭽ</a:t>
            </a:r>
            <a:r>
              <a:rPr lang="ar-SA" sz="2800" dirty="0">
                <a:solidFill>
                  <a:srgbClr val="000000"/>
                </a:solidFill>
                <a:ea typeface="Calibri"/>
                <a:cs typeface="QCF_P042"/>
              </a:rPr>
              <a:t> ﯚ  ﯛ  ﯜ  ﯝ  ﯞ  ﯟ   </a:t>
            </a:r>
            <a:r>
              <a:rPr lang="ar-SA" sz="2800" dirty="0" err="1">
                <a:solidFill>
                  <a:srgbClr val="000000"/>
                </a:solidFill>
                <a:ea typeface="Calibri"/>
                <a:cs typeface="QCF_P042"/>
              </a:rPr>
              <a:t>ﯠ</a:t>
            </a:r>
            <a:r>
              <a:rPr lang="ar-SA" sz="2800" dirty="0" err="1">
                <a:solidFill>
                  <a:srgbClr val="0000A5"/>
                </a:solidFill>
                <a:ea typeface="Calibri"/>
                <a:cs typeface="QCF_P042"/>
              </a:rPr>
              <a:t>ﯡ</a:t>
            </a:r>
            <a:r>
              <a:rPr lang="ar-SA" sz="2800" dirty="0">
                <a:solidFill>
                  <a:srgbClr val="000000"/>
                </a:solidFill>
                <a:ea typeface="Calibri"/>
                <a:cs typeface="QCF_P042"/>
              </a:rPr>
              <a:t>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{البقرة: 255}</a:t>
            </a:r>
            <a:r>
              <a:rPr lang="ar-IQ" sz="2800" dirty="0">
                <a:ea typeface="Calibri"/>
                <a:cs typeface="Simplified Arabic"/>
              </a:rPr>
              <a:t>؟ والمقصود من الآية يراد تعظيمه سبحانه وتعالى، وأنَّ الأمن في الشفاعة مرجعه إليه, ومنوط بإذنه وإرادته.</a:t>
            </a:r>
            <a:endParaRPr lang="en-US" sz="2000" dirty="0">
              <a:ea typeface="Calibri"/>
              <a:cs typeface="Arial"/>
            </a:endParaRPr>
          </a:p>
          <a:p>
            <a:pPr algn="just">
              <a:lnSpc>
                <a:spcPct val="90000"/>
              </a:lnSpc>
              <a:buNone/>
            </a:pPr>
            <a:r>
              <a:rPr lang="ar-SA" sz="2800" dirty="0">
                <a:latin typeface="Simplified Arabic" pitchFamily="18" charset="-78"/>
                <a:cs typeface="Simplified Arabic" pitchFamily="18" charset="-78"/>
              </a:rPr>
              <a:t>وكقول الشاعر:</a:t>
            </a:r>
          </a:p>
          <a:p>
            <a:pPr algn="just">
              <a:lnSpc>
                <a:spcPct val="90000"/>
              </a:lnSpc>
              <a:buNone/>
            </a:pPr>
            <a:r>
              <a:rPr lang="ar-SA" sz="2800" dirty="0">
                <a:latin typeface="Simplified Arabic" pitchFamily="18" charset="-78"/>
                <a:cs typeface="Simplified Arabic" pitchFamily="18" charset="-78"/>
              </a:rPr>
              <a:t>ومَنْ الّذي تُرْضى سَجايا </a:t>
            </a:r>
            <a:r>
              <a:rPr lang="ar-SA" sz="2800" dirty="0" err="1">
                <a:latin typeface="Simplified Arabic" pitchFamily="18" charset="-78"/>
                <a:cs typeface="Simplified Arabic" pitchFamily="18" charset="-78"/>
              </a:rPr>
              <a:t>هُكُلُّها</a:t>
            </a:r>
            <a:r>
              <a:rPr lang="ar-SA" sz="2800" dirty="0">
                <a:latin typeface="Simplified Arabic" pitchFamily="18" charset="-78"/>
                <a:cs typeface="Simplified Arabic" pitchFamily="18" charset="-78"/>
              </a:rPr>
              <a:t>... كفى الْمَرْءَ نُبْلاً أَنْ تُعَدَّ مَعايِبُهُ؟</a:t>
            </a:r>
          </a:p>
          <a:p>
            <a:pPr algn="just">
              <a:lnSpc>
                <a:spcPct val="90000"/>
              </a:lnSpc>
              <a:buNone/>
            </a:pPr>
            <a:r>
              <a:rPr lang="ar-SA" sz="2800" dirty="0">
                <a:latin typeface="Simplified Arabic" pitchFamily="18" charset="-78"/>
                <a:cs typeface="Simplified Arabic" pitchFamily="18" charset="-78"/>
              </a:rPr>
              <a:t>    أي: إنَّ الذي تُرْضى سجاياه كلُّها رجل عظيم.</a:t>
            </a:r>
          </a:p>
          <a:p>
            <a:pPr algn="just">
              <a:lnSpc>
                <a:spcPct val="90000"/>
              </a:lnSpc>
              <a:buNone/>
            </a:pPr>
            <a:r>
              <a:rPr lang="ar-SA" sz="2800" dirty="0">
                <a:latin typeface="Simplified Arabic" pitchFamily="18" charset="-78"/>
                <a:cs typeface="Simplified Arabic" pitchFamily="18" charset="-78"/>
              </a:rPr>
              <a:t>وكقول المتنبّي يمدح كافوراً:</a:t>
            </a:r>
          </a:p>
          <a:p>
            <a:pPr algn="just">
              <a:lnSpc>
                <a:spcPct val="90000"/>
              </a:lnSpc>
              <a:buNone/>
            </a:pPr>
            <a:r>
              <a:rPr lang="ar-SA" sz="2800" dirty="0">
                <a:latin typeface="Simplified Arabic" pitchFamily="18" charset="-78"/>
                <a:cs typeface="Simplified Arabic" pitchFamily="18" charset="-78"/>
              </a:rPr>
              <a:t>وَمَنْ مِثْلُ كافورٍ إِذا الخَيْلُ أحْجَمَتْ؟... وكانَ قَلِيلاً مَنْ يَقُولُ لَها اقْدُمي</a:t>
            </a:r>
          </a:p>
          <a:p>
            <a:pPr algn="just">
              <a:lnSpc>
                <a:spcPct val="90000"/>
              </a:lnSpc>
              <a:buNone/>
            </a:pPr>
            <a:r>
              <a:rPr lang="ar-SA" sz="2800" dirty="0">
                <a:latin typeface="Simplified Arabic" pitchFamily="18" charset="-78"/>
                <a:cs typeface="Simplified Arabic" pitchFamily="18" charset="-78"/>
              </a:rPr>
              <a:t>    أي: هو عظيم قليل النظير في الحثّ على وُرود المعارك، فأورد الاستفهام والغرض منه التعظيم، والقرينة المْدح.</a:t>
            </a:r>
          </a:p>
          <a:p>
            <a:pPr algn="just">
              <a:lnSpc>
                <a:spcPct val="9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78</a:t>
            </a:fld>
            <a:endParaRPr lang="en-US">
              <a:solidFill>
                <a:srgbClr val="000000"/>
              </a:solidFill>
            </a:endParaRPr>
          </a:p>
        </p:txBody>
      </p:sp>
    </p:spTree>
    <p:extLst>
      <p:ext uri="{BB962C8B-B14F-4D97-AF65-F5344CB8AC3E}">
        <p14:creationId xmlns:p14="http://schemas.microsoft.com/office/powerpoint/2010/main" val="345911024"/>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وكقول الشاعر:</a:t>
            </a:r>
          </a:p>
          <a:p>
            <a:pPr algn="just">
              <a:lnSpc>
                <a:spcPct val="110000"/>
              </a:lnSpc>
              <a:buNone/>
            </a:pPr>
            <a:r>
              <a:rPr lang="ar-SA" sz="2800" dirty="0">
                <a:latin typeface="Simplified Arabic" pitchFamily="18" charset="-78"/>
                <a:cs typeface="Simplified Arabic" pitchFamily="18" charset="-78"/>
              </a:rPr>
              <a:t>أَضَاعُوني وأَيَّ فَتىً أَضَاعوا؟... لِيَوْمِ كَرِيهَةٍ وَسَدادِ ثَغْرِ</a:t>
            </a:r>
          </a:p>
          <a:p>
            <a:pPr algn="just">
              <a:lnSpc>
                <a:spcPct val="110000"/>
              </a:lnSpc>
              <a:buNone/>
            </a:pPr>
            <a:r>
              <a:rPr lang="ar-SA" sz="2800" dirty="0">
                <a:latin typeface="Simplified Arabic" pitchFamily="18" charset="-78"/>
                <a:cs typeface="Simplified Arabic" pitchFamily="18" charset="-78"/>
              </a:rPr>
              <a:t>    وأَيَّ فَتىً أضَاعُوا؟: أي أضاعوا فَتىً عظيماً، فالشاعر يعظم من أمْرِ شجاعته.</a:t>
            </a:r>
          </a:p>
          <a:p>
            <a:pPr marL="0" indent="0" algn="just">
              <a:lnSpc>
                <a:spcPct val="110000"/>
              </a:lnSpc>
              <a:spcAft>
                <a:spcPts val="1000"/>
              </a:spcAft>
              <a:buNone/>
            </a:pPr>
            <a:r>
              <a:rPr lang="ar-IQ" sz="2800" dirty="0" smtClean="0">
                <a:ea typeface="Calibri"/>
                <a:cs typeface="Simplified Arabic"/>
              </a:rPr>
              <a:t> 8- </a:t>
            </a:r>
            <a:r>
              <a:rPr lang="ar-IQ" sz="2800" dirty="0">
                <a:ea typeface="Calibri"/>
                <a:cs typeface="Simplified Arabic"/>
              </a:rPr>
              <a:t>التحقير: عند ما يخرج الاستفهام عن معناه الأصلي للدلالة على ضآلة المسؤول عنه وصغر شأنه مع معرفة المتكلم أو السائل به، نحو «من هذا؟». والعلاقة أنَّ المحتقر من شأنه أن يجهل لعدم الاهتمام به فيسأل عنه والاحتقار فيه إظهار حقارة المخاطب وإظهار اعتقاد صغره، ولذلك يصح في غير العاقل نحو: «ما هذا؟»، أي هو شيء حقير قليل. ومما ورد منه في القرآن قوله تعالى على لسان إبراهيم (عليه السلام) </a:t>
            </a:r>
            <a:r>
              <a:rPr lang="ar-SA" sz="2800" dirty="0">
                <a:solidFill>
                  <a:srgbClr val="000000"/>
                </a:solidFill>
                <a:ea typeface="Calibri"/>
                <a:cs typeface="QCF_BSML"/>
              </a:rPr>
              <a:t>ﭽ </a:t>
            </a:r>
            <a:r>
              <a:rPr lang="ar-SA" sz="2800" dirty="0">
                <a:solidFill>
                  <a:srgbClr val="000000"/>
                </a:solidFill>
                <a:ea typeface="Calibri"/>
                <a:cs typeface="QCF_P326"/>
              </a:rPr>
              <a:t>ﮧ  ﮨ  ﮩ  ﮪ  ﮫ  ﮬ  ﮭ    ﮮ           ﮯ  ﮰ  ﮱ  </a:t>
            </a:r>
            <a:r>
              <a:rPr lang="ar-SA" sz="2800" dirty="0">
                <a:solidFill>
                  <a:srgbClr val="000000"/>
                </a:solidFill>
                <a:ea typeface="Calibri"/>
                <a:cs typeface="QCF_BSML"/>
              </a:rPr>
              <a:t>ﭼ</a:t>
            </a:r>
            <a:r>
              <a:rPr lang="ar-SA" sz="2800" dirty="0">
                <a:solidFill>
                  <a:srgbClr val="000000"/>
                </a:solidFill>
                <a:ea typeface="Calibri"/>
                <a:cs typeface="Simplified Arabic"/>
              </a:rPr>
              <a:t>{الأنبياء: 52}. </a:t>
            </a:r>
            <a:r>
              <a:rPr lang="ar-SA" sz="1400" dirty="0">
                <a:solidFill>
                  <a:srgbClr val="000000"/>
                </a:solidFill>
                <a:ea typeface="Calibri"/>
              </a:rPr>
              <a:t> </a:t>
            </a:r>
            <a:endParaRPr lang="en-US" sz="2000" dirty="0">
              <a:ea typeface="Calibri"/>
              <a:cs typeface="Arial"/>
            </a:endParaRP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79</a:t>
            </a:fld>
            <a:endParaRPr lang="en-US">
              <a:solidFill>
                <a:srgbClr val="000000"/>
              </a:solidFill>
            </a:endParaRPr>
          </a:p>
        </p:txBody>
      </p:sp>
    </p:spTree>
    <p:extLst>
      <p:ext uri="{BB962C8B-B14F-4D97-AF65-F5344CB8AC3E}">
        <p14:creationId xmlns:p14="http://schemas.microsoft.com/office/powerpoint/2010/main" val="97214085"/>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90000"/>
              </a:lnSpc>
              <a:buNone/>
            </a:pPr>
            <a:r>
              <a:rPr lang="ar-SA" sz="2800" dirty="0">
                <a:latin typeface="Simplified Arabic" pitchFamily="18" charset="-78"/>
                <a:cs typeface="Simplified Arabic" pitchFamily="18" charset="-78"/>
              </a:rPr>
              <a:t> وهذا العلم يستمدُّ مباحثه من القرآن الكريم، والحديث النبوي، وأشعار العرب</a:t>
            </a:r>
            <a:r>
              <a:rPr lang="ar-SA" sz="2800" dirty="0" smtClean="0">
                <a:latin typeface="Simplified Arabic" pitchFamily="18" charset="-78"/>
                <a:cs typeface="Simplified Arabic" pitchFamily="18" charset="-78"/>
              </a:rPr>
              <a:t>.</a:t>
            </a:r>
            <a:endParaRPr lang="ar-IQ" sz="2800" dirty="0" smtClean="0">
              <a:latin typeface="Simplified Arabic" pitchFamily="18" charset="-78"/>
              <a:cs typeface="Simplified Arabic" pitchFamily="18" charset="-78"/>
            </a:endParaRPr>
          </a:p>
          <a:p>
            <a:pPr algn="just">
              <a:lnSpc>
                <a:spcPct val="90000"/>
              </a:lnSpc>
              <a:buNone/>
            </a:pPr>
            <a:r>
              <a:rPr lang="ar-SA" sz="2800" b="1" dirty="0">
                <a:latin typeface="Simplified Arabic" pitchFamily="18" charset="-78"/>
                <a:cs typeface="Simplified Arabic" pitchFamily="18" charset="-78"/>
              </a:rPr>
              <a:t>ثانياً: مباحث علم المعاني</a:t>
            </a:r>
          </a:p>
          <a:p>
            <a:pPr algn="just">
              <a:lnSpc>
                <a:spcPct val="90000"/>
              </a:lnSpc>
              <a:buNone/>
            </a:pPr>
            <a:r>
              <a:rPr lang="ar-SA" sz="2800" dirty="0">
                <a:latin typeface="Simplified Arabic" pitchFamily="18" charset="-78"/>
                <a:cs typeface="Simplified Arabic" pitchFamily="18" charset="-78"/>
              </a:rPr>
              <a:t>حصر البلاغيون علم المعاني في ثمانية أبواب: </a:t>
            </a:r>
          </a:p>
          <a:p>
            <a:pPr algn="just">
              <a:lnSpc>
                <a:spcPct val="90000"/>
              </a:lnSpc>
              <a:buNone/>
            </a:pPr>
            <a:r>
              <a:rPr lang="ar-SA" sz="2800" dirty="0">
                <a:latin typeface="Simplified Arabic" pitchFamily="18" charset="-78"/>
                <a:cs typeface="Simplified Arabic" pitchFamily="18" charset="-78"/>
              </a:rPr>
              <a:t>1 - أحوال الإسناد الخبري.</a:t>
            </a:r>
          </a:p>
          <a:p>
            <a:pPr algn="just">
              <a:lnSpc>
                <a:spcPct val="90000"/>
              </a:lnSpc>
              <a:buNone/>
            </a:pPr>
            <a:r>
              <a:rPr lang="ar-SA" sz="2800" dirty="0">
                <a:latin typeface="Simplified Arabic" pitchFamily="18" charset="-78"/>
                <a:cs typeface="Simplified Arabic" pitchFamily="18" charset="-78"/>
              </a:rPr>
              <a:t>2 - أحوال المسند إليه.</a:t>
            </a:r>
          </a:p>
          <a:p>
            <a:pPr algn="just">
              <a:lnSpc>
                <a:spcPct val="90000"/>
              </a:lnSpc>
              <a:buNone/>
            </a:pPr>
            <a:r>
              <a:rPr lang="ar-SA" sz="2800" dirty="0">
                <a:latin typeface="Simplified Arabic" pitchFamily="18" charset="-78"/>
                <a:cs typeface="Simplified Arabic" pitchFamily="18" charset="-78"/>
              </a:rPr>
              <a:t>3 - أحوال المسند.</a:t>
            </a:r>
          </a:p>
          <a:p>
            <a:pPr algn="just">
              <a:lnSpc>
                <a:spcPct val="90000"/>
              </a:lnSpc>
              <a:buNone/>
            </a:pPr>
            <a:r>
              <a:rPr lang="ar-SA" sz="2800" dirty="0">
                <a:latin typeface="Simplified Arabic" pitchFamily="18" charset="-78"/>
                <a:cs typeface="Simplified Arabic" pitchFamily="18" charset="-78"/>
              </a:rPr>
              <a:t>4 - أحوال متعلقات الفعل.</a:t>
            </a:r>
          </a:p>
          <a:p>
            <a:pPr algn="just">
              <a:lnSpc>
                <a:spcPct val="90000"/>
              </a:lnSpc>
              <a:buNone/>
            </a:pPr>
            <a:r>
              <a:rPr lang="ar-SA" sz="2800" dirty="0">
                <a:latin typeface="Simplified Arabic" pitchFamily="18" charset="-78"/>
                <a:cs typeface="Simplified Arabic" pitchFamily="18" charset="-78"/>
              </a:rPr>
              <a:t>5 - القصر.</a:t>
            </a:r>
          </a:p>
          <a:p>
            <a:pPr algn="just">
              <a:lnSpc>
                <a:spcPct val="90000"/>
              </a:lnSpc>
              <a:buNone/>
            </a:pPr>
            <a:r>
              <a:rPr lang="ar-SA" sz="2800" dirty="0">
                <a:latin typeface="Simplified Arabic" pitchFamily="18" charset="-78"/>
                <a:cs typeface="Simplified Arabic" pitchFamily="18" charset="-78"/>
              </a:rPr>
              <a:t>6 - الإنشاء.</a:t>
            </a:r>
          </a:p>
          <a:p>
            <a:pPr algn="just">
              <a:lnSpc>
                <a:spcPct val="90000"/>
              </a:lnSpc>
              <a:buNone/>
            </a:pPr>
            <a:r>
              <a:rPr lang="ar-SA" sz="2800" dirty="0">
                <a:latin typeface="Simplified Arabic" pitchFamily="18" charset="-78"/>
                <a:cs typeface="Simplified Arabic" pitchFamily="18" charset="-78"/>
              </a:rPr>
              <a:t>7 - الفصل والوصل.</a:t>
            </a:r>
          </a:p>
          <a:p>
            <a:pPr algn="just">
              <a:lnSpc>
                <a:spcPct val="90000"/>
              </a:lnSpc>
              <a:buNone/>
            </a:pPr>
            <a:r>
              <a:rPr lang="ar-SA" sz="2800" dirty="0">
                <a:latin typeface="Simplified Arabic" pitchFamily="18" charset="-78"/>
                <a:cs typeface="Simplified Arabic" pitchFamily="18" charset="-78"/>
              </a:rPr>
              <a:t>8 - الإيجاز والإطناب والمساواة.</a:t>
            </a:r>
          </a:p>
          <a:p>
            <a:pPr algn="just">
              <a:lnSpc>
                <a:spcPct val="9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3593180050"/>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90000"/>
              </a:lnSpc>
              <a:buNone/>
            </a:pPr>
            <a:r>
              <a:rPr lang="ar-SA" sz="2800" dirty="0">
                <a:latin typeface="Simplified Arabic" pitchFamily="18" charset="-78"/>
                <a:cs typeface="Simplified Arabic" pitchFamily="18" charset="-78"/>
              </a:rPr>
              <a:t> فالآية لا تستخبر عن التماثيل بل هي تهدف الى تحقيرها وتهوين شأنها.</a:t>
            </a:r>
          </a:p>
          <a:p>
            <a:pPr algn="just">
              <a:lnSpc>
                <a:spcPct val="90000"/>
              </a:lnSpc>
              <a:buNone/>
            </a:pPr>
            <a:r>
              <a:rPr lang="ar-SA" sz="2800" dirty="0">
                <a:latin typeface="Simplified Arabic" pitchFamily="18" charset="-78"/>
                <a:cs typeface="Simplified Arabic" pitchFamily="18" charset="-78"/>
              </a:rPr>
              <a:t>    وكقولك لآخر: "من أنت"؟ استخفافًا به وازدراء.</a:t>
            </a:r>
          </a:p>
          <a:p>
            <a:pPr algn="just">
              <a:lnSpc>
                <a:spcPct val="90000"/>
              </a:lnSpc>
              <a:buNone/>
            </a:pPr>
            <a:r>
              <a:rPr lang="ar-SA" sz="2800" dirty="0">
                <a:latin typeface="Simplified Arabic" pitchFamily="18" charset="-78"/>
                <a:cs typeface="Simplified Arabic" pitchFamily="18" charset="-78"/>
              </a:rPr>
              <a:t>    ومنه قول الشاعر ابن أبي </a:t>
            </a:r>
            <a:r>
              <a:rPr lang="ar-SA" sz="2800" dirty="0" err="1">
                <a:latin typeface="Simplified Arabic" pitchFamily="18" charset="-78"/>
                <a:cs typeface="Simplified Arabic" pitchFamily="18" charset="-78"/>
              </a:rPr>
              <a:t>عيينة</a:t>
            </a:r>
            <a:r>
              <a:rPr lang="ar-SA" sz="2800" dirty="0">
                <a:latin typeface="Simplified Arabic" pitchFamily="18" charset="-78"/>
                <a:cs typeface="Simplified Arabic" pitchFamily="18" charset="-78"/>
              </a:rPr>
              <a:t>:</a:t>
            </a:r>
          </a:p>
          <a:p>
            <a:pPr algn="just">
              <a:lnSpc>
                <a:spcPct val="90000"/>
              </a:lnSpc>
              <a:buNone/>
            </a:pPr>
            <a:r>
              <a:rPr lang="ar-SA" sz="2800" dirty="0">
                <a:latin typeface="Simplified Arabic" pitchFamily="18" charset="-78"/>
                <a:cs typeface="Simplified Arabic" pitchFamily="18" charset="-78"/>
              </a:rPr>
              <a:t>فَدعِ الوعيدَ فما الوَعيدُ بِضائري … </a:t>
            </a:r>
            <a:r>
              <a:rPr lang="ar-SA" sz="2800" dirty="0" err="1">
                <a:latin typeface="Simplified Arabic" pitchFamily="18" charset="-78"/>
                <a:cs typeface="Simplified Arabic" pitchFamily="18" charset="-78"/>
              </a:rPr>
              <a:t>أطنين</a:t>
            </a:r>
            <a:r>
              <a:rPr lang="ar-SA" sz="2800" dirty="0">
                <a:latin typeface="Simplified Arabic" pitchFamily="18" charset="-78"/>
                <a:cs typeface="Simplified Arabic" pitchFamily="18" charset="-78"/>
              </a:rPr>
              <a:t> أَجْنحةِ الذُّبابِ يَطيرُ</a:t>
            </a:r>
            <a:r>
              <a:rPr lang="ar-SA" sz="2800" dirty="0" smtClean="0">
                <a:latin typeface="Simplified Arabic" pitchFamily="18" charset="-78"/>
                <a:cs typeface="Simplified Arabic" pitchFamily="18" charset="-78"/>
              </a:rPr>
              <a:t>؟</a:t>
            </a:r>
            <a:endParaRPr lang="ar-IQ" sz="2800" dirty="0" smtClean="0">
              <a:latin typeface="Simplified Arabic" pitchFamily="18" charset="-78"/>
              <a:cs typeface="Simplified Arabic" pitchFamily="18" charset="-78"/>
            </a:endParaRPr>
          </a:p>
          <a:p>
            <a:pPr algn="just">
              <a:lnSpc>
                <a:spcPct val="90000"/>
              </a:lnSpc>
              <a:buNone/>
            </a:pPr>
            <a:r>
              <a:rPr lang="ar-SA" sz="2800" dirty="0">
                <a:latin typeface="Simplified Arabic" pitchFamily="18" charset="-78"/>
                <a:cs typeface="Simplified Arabic" pitchFamily="18" charset="-78"/>
              </a:rPr>
              <a:t>أتظنُّ أنكَ للمعالي كاسبٌ … وخبيّ أمرك شرّة وشنار</a:t>
            </a:r>
            <a:r>
              <a:rPr lang="ar-SA" sz="1900" dirty="0">
                <a:latin typeface="Simplified Arabic" pitchFamily="18" charset="-78"/>
                <a:cs typeface="Simplified Arabic" pitchFamily="18" charset="-78"/>
              </a:rPr>
              <a:t>( </a:t>
            </a:r>
            <a:r>
              <a:rPr lang="ar-IQ" sz="1900" dirty="0" smtClean="0">
                <a:latin typeface="Simplified Arabic" pitchFamily="18" charset="-78"/>
                <a:cs typeface="Simplified Arabic" pitchFamily="18" charset="-78"/>
              </a:rPr>
              <a:t>1</a:t>
            </a:r>
            <a:r>
              <a:rPr lang="ar-SA" sz="1900" dirty="0" smtClean="0">
                <a:latin typeface="Simplified Arabic" pitchFamily="18" charset="-78"/>
                <a:cs typeface="Simplified Arabic" pitchFamily="18" charset="-78"/>
              </a:rPr>
              <a:t>)</a:t>
            </a:r>
            <a:r>
              <a:rPr lang="ar-SA" sz="2800" dirty="0" smtClean="0">
                <a:latin typeface="Simplified Arabic" pitchFamily="18" charset="-78"/>
                <a:cs typeface="Simplified Arabic" pitchFamily="18" charset="-78"/>
              </a:rPr>
              <a:t>؟ </a:t>
            </a:r>
            <a:endParaRPr lang="ar-SA" sz="2800" dirty="0">
              <a:latin typeface="Simplified Arabic" pitchFamily="18" charset="-78"/>
              <a:cs typeface="Simplified Arabic" pitchFamily="18" charset="-78"/>
            </a:endParaRPr>
          </a:p>
          <a:p>
            <a:pPr algn="just">
              <a:lnSpc>
                <a:spcPct val="90000"/>
              </a:lnSpc>
              <a:buNone/>
            </a:pPr>
            <a:r>
              <a:rPr lang="ar-SA" sz="2800" dirty="0">
                <a:latin typeface="Simplified Arabic" pitchFamily="18" charset="-78"/>
                <a:cs typeface="Simplified Arabic" pitchFamily="18" charset="-78"/>
              </a:rPr>
              <a:t>من أية الطرق يأتي مثلك الكرمُ؟ … أينَ المَحاجمُ يا كافور والجلم</a:t>
            </a:r>
            <a:r>
              <a:rPr lang="ar-SA" sz="1800" dirty="0">
                <a:latin typeface="Simplified Arabic" pitchFamily="18" charset="-78"/>
                <a:cs typeface="Simplified Arabic" pitchFamily="18" charset="-78"/>
              </a:rPr>
              <a:t>( </a:t>
            </a:r>
            <a:r>
              <a:rPr lang="ar-IQ" sz="1800" dirty="0" smtClean="0">
                <a:latin typeface="Simplified Arabic" pitchFamily="18" charset="-78"/>
                <a:cs typeface="Simplified Arabic" pitchFamily="18" charset="-78"/>
              </a:rPr>
              <a:t>2</a:t>
            </a:r>
            <a:r>
              <a:rPr lang="ar-SA" sz="1800" dirty="0" smtClean="0">
                <a:latin typeface="Simplified Arabic" pitchFamily="18" charset="-78"/>
                <a:cs typeface="Simplified Arabic" pitchFamily="18" charset="-78"/>
              </a:rPr>
              <a:t>)</a:t>
            </a:r>
            <a:r>
              <a:rPr lang="ar-SA" sz="2800" dirty="0" smtClean="0">
                <a:latin typeface="Simplified Arabic" pitchFamily="18" charset="-78"/>
                <a:cs typeface="Simplified Arabic" pitchFamily="18" charset="-78"/>
              </a:rPr>
              <a:t>؟</a:t>
            </a:r>
            <a:endParaRPr lang="ar-SA" sz="2800" dirty="0">
              <a:latin typeface="Simplified Arabic" pitchFamily="18" charset="-78"/>
              <a:cs typeface="Simplified Arabic" pitchFamily="18" charset="-78"/>
            </a:endParaRPr>
          </a:p>
          <a:p>
            <a:pPr algn="just">
              <a:lnSpc>
                <a:spcPct val="90000"/>
              </a:lnSpc>
              <a:buNone/>
            </a:pPr>
            <a:r>
              <a:rPr lang="ar-SA" sz="2800" dirty="0">
                <a:latin typeface="Simplified Arabic" pitchFamily="18" charset="-78"/>
                <a:cs typeface="Simplified Arabic" pitchFamily="18" charset="-78"/>
              </a:rPr>
              <a:t>أيشتمنا عبد الأراقم ضلّة؟ … فماذا الذي تجدي عليك الأراقمُ</a:t>
            </a:r>
            <a:r>
              <a:rPr lang="ar-SA" sz="1800" dirty="0">
                <a:latin typeface="Simplified Arabic" pitchFamily="18" charset="-78"/>
                <a:cs typeface="Simplified Arabic" pitchFamily="18" charset="-78"/>
              </a:rPr>
              <a:t>( </a:t>
            </a:r>
            <a:r>
              <a:rPr lang="ar-IQ" sz="1800" dirty="0" smtClean="0">
                <a:latin typeface="Simplified Arabic" pitchFamily="18" charset="-78"/>
                <a:cs typeface="Simplified Arabic" pitchFamily="18" charset="-78"/>
              </a:rPr>
              <a:t>3</a:t>
            </a:r>
            <a:r>
              <a:rPr lang="ar-SA" sz="1800" dirty="0" smtClean="0">
                <a:latin typeface="Simplified Arabic" pitchFamily="18" charset="-78"/>
                <a:cs typeface="Simplified Arabic" pitchFamily="18" charset="-78"/>
              </a:rPr>
              <a:t>)</a:t>
            </a:r>
            <a:endParaRPr lang="ar-IQ" sz="1800" dirty="0" smtClean="0">
              <a:latin typeface="Simplified Arabic" pitchFamily="18" charset="-78"/>
              <a:cs typeface="Simplified Arabic" pitchFamily="18" charset="-78"/>
            </a:endParaRPr>
          </a:p>
          <a:p>
            <a:pPr algn="just">
              <a:lnSpc>
                <a:spcPct val="90000"/>
              </a:lnSpc>
              <a:buNone/>
            </a:pPr>
            <a:r>
              <a:rPr lang="ar-SA" sz="2800" dirty="0">
                <a:latin typeface="Simplified Arabic" pitchFamily="18" charset="-78"/>
                <a:cs typeface="Simplified Arabic" pitchFamily="18" charset="-78"/>
              </a:rPr>
              <a:t>  فقد جعله كأنه قد ظنَّ أنَّ طنين أجنحة الذباب بمثابة ما يضير، حتى ظنَّ أنَّ وعيده يضير.</a:t>
            </a:r>
          </a:p>
          <a:p>
            <a:pPr algn="just">
              <a:lnSpc>
                <a:spcPct val="90000"/>
              </a:lnSpc>
              <a:buNone/>
            </a:pPr>
            <a:r>
              <a:rPr lang="ar-SA" sz="1800" dirty="0" smtClean="0">
                <a:latin typeface="Simplified Arabic" pitchFamily="18" charset="-78"/>
                <a:cs typeface="Simplified Arabic" pitchFamily="18" charset="-78"/>
              </a:rPr>
              <a:t>( </a:t>
            </a:r>
            <a:r>
              <a:rPr lang="ar-IQ" sz="1800" dirty="0" smtClean="0">
                <a:latin typeface="Simplified Arabic" pitchFamily="18" charset="-78"/>
                <a:cs typeface="Simplified Arabic" pitchFamily="18" charset="-78"/>
              </a:rPr>
              <a:t>1</a:t>
            </a:r>
            <a:r>
              <a:rPr lang="ar-SA" sz="1800" dirty="0" smtClean="0">
                <a:latin typeface="Simplified Arabic" pitchFamily="18" charset="-78"/>
                <a:cs typeface="Simplified Arabic" pitchFamily="18" charset="-78"/>
              </a:rPr>
              <a:t>) </a:t>
            </a:r>
            <a:r>
              <a:rPr lang="ar-SA" sz="1800" dirty="0">
                <a:latin typeface="Simplified Arabic" pitchFamily="18" charset="-78"/>
                <a:cs typeface="Simplified Arabic" pitchFamily="18" charset="-78"/>
              </a:rPr>
              <a:t>الشرة بكسر الشين: الشر والحدة والحرص، والشنار بفتح الشين: أقبح العيب.</a:t>
            </a:r>
          </a:p>
          <a:p>
            <a:pPr algn="just">
              <a:lnSpc>
                <a:spcPct val="90000"/>
              </a:lnSpc>
              <a:buNone/>
            </a:pPr>
            <a:r>
              <a:rPr lang="ar-SA" sz="1800" dirty="0" smtClean="0">
                <a:latin typeface="Simplified Arabic" pitchFamily="18" charset="-78"/>
                <a:cs typeface="Simplified Arabic" pitchFamily="18" charset="-78"/>
              </a:rPr>
              <a:t>(</a:t>
            </a:r>
            <a:r>
              <a:rPr lang="ar-IQ" sz="1800" dirty="0" smtClean="0">
                <a:latin typeface="Simplified Arabic" pitchFamily="18" charset="-78"/>
                <a:cs typeface="Simplified Arabic" pitchFamily="18" charset="-78"/>
              </a:rPr>
              <a:t>2</a:t>
            </a:r>
            <a:r>
              <a:rPr lang="ar-SA" sz="1800" dirty="0" smtClean="0">
                <a:latin typeface="Simplified Arabic" pitchFamily="18" charset="-78"/>
                <a:cs typeface="Simplified Arabic" pitchFamily="18" charset="-78"/>
              </a:rPr>
              <a:t> </a:t>
            </a:r>
            <a:r>
              <a:rPr lang="ar-SA" sz="1800" dirty="0">
                <a:latin typeface="Simplified Arabic" pitchFamily="18" charset="-78"/>
                <a:cs typeface="Simplified Arabic" pitchFamily="18" charset="-78"/>
              </a:rPr>
              <a:t>) المحاجم: جمع محجمة بكسر الميم وهي الوعاء الذي يجمع فيه دم الحجامة عند المص، والجلم: أحد شقي المشرط. قيل إن كافوراً كان </a:t>
            </a:r>
            <a:r>
              <a:rPr lang="ar-SA" sz="1800" dirty="0" smtClean="0">
                <a:latin typeface="Simplified Arabic" pitchFamily="18" charset="-78"/>
                <a:cs typeface="Simplified Arabic" pitchFamily="18" charset="-78"/>
              </a:rPr>
              <a:t>عبدا</a:t>
            </a:r>
            <a:r>
              <a:rPr lang="ar-IQ" sz="1800" dirty="0" smtClean="0">
                <a:latin typeface="Simplified Arabic" pitchFamily="18" charset="-78"/>
                <a:cs typeface="Simplified Arabic" pitchFamily="18" charset="-78"/>
              </a:rPr>
              <a:t>ً</a:t>
            </a:r>
            <a:r>
              <a:rPr lang="ar-SA" sz="1800" dirty="0" smtClean="0">
                <a:latin typeface="Simplified Arabic" pitchFamily="18" charset="-78"/>
                <a:cs typeface="Simplified Arabic" pitchFamily="18" charset="-78"/>
              </a:rPr>
              <a:t> </a:t>
            </a:r>
            <a:r>
              <a:rPr lang="ar-SA" sz="1800" dirty="0">
                <a:latin typeface="Simplified Arabic" pitchFamily="18" charset="-78"/>
                <a:cs typeface="Simplified Arabic" pitchFamily="18" charset="-78"/>
              </a:rPr>
              <a:t>لحجام بمصر ثم اشتراه الإخشيد.</a:t>
            </a:r>
          </a:p>
          <a:p>
            <a:pPr algn="just">
              <a:lnSpc>
                <a:spcPct val="90000"/>
              </a:lnSpc>
              <a:buNone/>
            </a:pPr>
            <a:r>
              <a:rPr lang="ar-SA" sz="1800" dirty="0">
                <a:latin typeface="Simplified Arabic" pitchFamily="18" charset="-78"/>
                <a:cs typeface="Simplified Arabic" pitchFamily="18" charset="-78"/>
              </a:rPr>
              <a:t>( </a:t>
            </a:r>
            <a:r>
              <a:rPr lang="ar-IQ" sz="1800" dirty="0" smtClean="0">
                <a:latin typeface="Simplified Arabic" pitchFamily="18" charset="-78"/>
                <a:cs typeface="Simplified Arabic" pitchFamily="18" charset="-78"/>
              </a:rPr>
              <a:t>3</a:t>
            </a:r>
            <a:r>
              <a:rPr lang="ar-SA" sz="1800" dirty="0" smtClean="0">
                <a:latin typeface="Simplified Arabic" pitchFamily="18" charset="-78"/>
                <a:cs typeface="Simplified Arabic" pitchFamily="18" charset="-78"/>
              </a:rPr>
              <a:t>) </a:t>
            </a:r>
            <a:r>
              <a:rPr lang="ar-SA" sz="1800" dirty="0">
                <a:latin typeface="Simplified Arabic" pitchFamily="18" charset="-78"/>
                <a:cs typeface="Simplified Arabic" pitchFamily="18" charset="-78"/>
              </a:rPr>
              <a:t>الأراقم: حي من تغلب، وعبد الأراقم: كناية عن الأخطل، والضلة بكسر الضاد: ضد الهدى.</a:t>
            </a:r>
          </a:p>
          <a:p>
            <a:pPr algn="just">
              <a:lnSpc>
                <a:spcPct val="9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80</a:t>
            </a:fld>
            <a:endParaRPr lang="en-US">
              <a:solidFill>
                <a:srgbClr val="000000"/>
              </a:solidFill>
            </a:endParaRPr>
          </a:p>
        </p:txBody>
      </p:sp>
    </p:spTree>
    <p:extLst>
      <p:ext uri="{BB962C8B-B14F-4D97-AF65-F5344CB8AC3E}">
        <p14:creationId xmlns:p14="http://schemas.microsoft.com/office/powerpoint/2010/main" val="2623797806"/>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Autofit/>
          </a:bodyPr>
          <a:lstStyle/>
          <a:p>
            <a:pPr marL="0" indent="0" algn="just">
              <a:lnSpc>
                <a:spcPct val="110000"/>
              </a:lnSpc>
              <a:spcAft>
                <a:spcPts val="1000"/>
              </a:spcAft>
              <a:buNone/>
            </a:pPr>
            <a:r>
              <a:rPr lang="ar-IQ" sz="2800" dirty="0" smtClean="0">
                <a:ea typeface="Calibri"/>
                <a:cs typeface="Simplified Arabic"/>
              </a:rPr>
              <a:t> 9- </a:t>
            </a:r>
            <a:r>
              <a:rPr lang="ar-IQ" sz="2800" dirty="0">
                <a:ea typeface="Calibri"/>
                <a:cs typeface="Simplified Arabic"/>
              </a:rPr>
              <a:t>التعجُّبُ: ويُسَمَّى اسْتِفْهَاماً تَعْجُبيّاً حين يَكونُ صَادِراً مِنْ متعجِّبٍ فعلاً، ويُسَمَّى اسْتِفْهَاماً </a:t>
            </a:r>
            <a:r>
              <a:rPr lang="ar-IQ" sz="2800" dirty="0" err="1">
                <a:ea typeface="Calibri"/>
                <a:cs typeface="Simplified Arabic"/>
              </a:rPr>
              <a:t>تَعْجِيبيّاً</a:t>
            </a:r>
            <a:r>
              <a:rPr lang="ar-IQ" sz="2800" dirty="0">
                <a:ea typeface="Calibri"/>
                <a:cs typeface="Simplified Arabic"/>
              </a:rPr>
              <a:t> حينَ يكونُ الغرض من إيراده إثارَةَ الْعَجَب عنْد مَنْ يخاطَبُ بهِ أو يتلقَّاهُ. كقوله تعالى: </a:t>
            </a:r>
            <a:r>
              <a:rPr lang="ar-SA" sz="2800" dirty="0">
                <a:solidFill>
                  <a:srgbClr val="000000"/>
                </a:solidFill>
                <a:ea typeface="Calibri"/>
                <a:cs typeface="QCF_BSML"/>
              </a:rPr>
              <a:t>ﭽ </a:t>
            </a:r>
            <a:r>
              <a:rPr lang="ar-SA" sz="2800" dirty="0">
                <a:solidFill>
                  <a:srgbClr val="000000"/>
                </a:solidFill>
                <a:ea typeface="Calibri"/>
                <a:cs typeface="QCF_P360"/>
              </a:rPr>
              <a:t>ﮒ   ﮓ  ﮔ  ﮕ  ﮖ  ﮗ    ﮘ  ﮙ  </a:t>
            </a:r>
            <a:r>
              <a:rPr lang="ar-SA" sz="2800" dirty="0" err="1">
                <a:solidFill>
                  <a:srgbClr val="000000"/>
                </a:solidFill>
                <a:ea typeface="Calibri"/>
                <a:cs typeface="QCF_P360"/>
              </a:rPr>
              <a:t>ﮚ</a:t>
            </a:r>
            <a:r>
              <a:rPr lang="ar-SA" sz="2800" dirty="0" err="1">
                <a:solidFill>
                  <a:srgbClr val="0000A5"/>
                </a:solidFill>
                <a:ea typeface="Calibri"/>
                <a:cs typeface="QCF_P360"/>
              </a:rPr>
              <a:t>ﮛ</a:t>
            </a:r>
            <a:r>
              <a:rPr lang="ar-SA" sz="2800" dirty="0">
                <a:solidFill>
                  <a:srgbClr val="000000"/>
                </a:solidFill>
                <a:ea typeface="Calibri"/>
                <a:cs typeface="QCF_P360"/>
              </a:rPr>
              <a:t>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{الفرقان: 7</a:t>
            </a:r>
            <a:r>
              <a:rPr lang="ar-SA" sz="2800" dirty="0" smtClean="0">
                <a:solidFill>
                  <a:srgbClr val="000000"/>
                </a:solidFill>
                <a:ea typeface="Calibri"/>
                <a:cs typeface="Simplified Arabic"/>
              </a:rPr>
              <a:t>}.</a:t>
            </a:r>
            <a:endParaRPr lang="ar-IQ" sz="2800" dirty="0" smtClean="0">
              <a:solidFill>
                <a:srgbClr val="000000"/>
              </a:solidFill>
              <a:ea typeface="Calibri"/>
              <a:cs typeface="Simplified Arabic"/>
            </a:endParaRPr>
          </a:p>
          <a:p>
            <a:pPr marL="0" indent="0" algn="just">
              <a:lnSpc>
                <a:spcPct val="110000"/>
              </a:lnSpc>
              <a:spcAft>
                <a:spcPts val="1000"/>
              </a:spcAft>
              <a:buNone/>
            </a:pPr>
            <a:r>
              <a:rPr lang="ar-IQ" sz="2800" dirty="0">
                <a:solidFill>
                  <a:srgbClr val="000000"/>
                </a:solidFill>
                <a:ea typeface="Calibri"/>
                <a:cs typeface="Simplified Arabic"/>
              </a:rPr>
              <a:t> فالاستفهام هنا إنما هو للتعجب؛ لأنَّ الكفار لما رأوا الرسول يأكل كما يأكل غيره، ويتردد في الأسواق كما يتردد غيره فيها، تعجبوا من حاله بناء على زعمهم أنَّ الرسول يجب أن يكون مستغنياً عن الأكل والتعيش.  </a:t>
            </a:r>
          </a:p>
          <a:p>
            <a:pPr marL="0" indent="0" algn="just">
              <a:lnSpc>
                <a:spcPct val="110000"/>
              </a:lnSpc>
              <a:spcAft>
                <a:spcPts val="1000"/>
              </a:spcAft>
              <a:buNone/>
            </a:pPr>
            <a:r>
              <a:rPr lang="ar-IQ" sz="2800" dirty="0">
                <a:solidFill>
                  <a:srgbClr val="000000"/>
                </a:solidFill>
                <a:ea typeface="Calibri"/>
                <a:cs typeface="Simplified Arabic"/>
              </a:rPr>
              <a:t>وكقول الشاعر:</a:t>
            </a:r>
          </a:p>
          <a:p>
            <a:pPr marL="0" indent="0" algn="just">
              <a:lnSpc>
                <a:spcPct val="110000"/>
              </a:lnSpc>
              <a:spcAft>
                <a:spcPts val="1000"/>
              </a:spcAft>
              <a:buNone/>
            </a:pPr>
            <a:r>
              <a:rPr lang="ar-IQ" sz="2800" dirty="0">
                <a:solidFill>
                  <a:srgbClr val="000000"/>
                </a:solidFill>
                <a:ea typeface="Calibri"/>
                <a:cs typeface="Simplified Arabic"/>
              </a:rPr>
              <a:t>مالي أَرَاكُمْ تُنْكِرُون مَكانَتي؟!... الشَّمْسُ لا تَخْفى معَ الإشراقِ</a:t>
            </a:r>
          </a:p>
          <a:p>
            <a:pPr marL="0" indent="0" algn="just">
              <a:lnSpc>
                <a:spcPct val="110000"/>
              </a:lnSpc>
              <a:spcAft>
                <a:spcPts val="1000"/>
              </a:spcAft>
              <a:buNone/>
            </a:pPr>
            <a:endParaRPr lang="en-US" sz="2800" dirty="0">
              <a:ea typeface="Calibri"/>
              <a:cs typeface="Arial"/>
            </a:endParaRPr>
          </a:p>
          <a:p>
            <a:pPr algn="just">
              <a:lnSpc>
                <a:spcPct val="9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81</a:t>
            </a:fld>
            <a:endParaRPr lang="en-US">
              <a:solidFill>
                <a:srgbClr val="000000"/>
              </a:solidFill>
            </a:endParaRPr>
          </a:p>
        </p:txBody>
      </p:sp>
    </p:spTree>
    <p:extLst>
      <p:ext uri="{BB962C8B-B14F-4D97-AF65-F5344CB8AC3E}">
        <p14:creationId xmlns:p14="http://schemas.microsoft.com/office/powerpoint/2010/main" val="3900022272"/>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وقول الآخر:</a:t>
            </a:r>
          </a:p>
          <a:p>
            <a:pPr algn="just">
              <a:lnSpc>
                <a:spcPct val="110000"/>
              </a:lnSpc>
              <a:buNone/>
            </a:pPr>
            <a:r>
              <a:rPr lang="ar-SA" sz="2800" dirty="0">
                <a:latin typeface="Simplified Arabic" pitchFamily="18" charset="-78"/>
                <a:cs typeface="Simplified Arabic" pitchFamily="18" charset="-78"/>
              </a:rPr>
              <a:t>أنشأ يمزق أثوابي يؤدِّبني ... أَبعْدَ شيبي عندي الأدباءُ</a:t>
            </a:r>
          </a:p>
          <a:p>
            <a:pPr marL="0" indent="0" algn="just">
              <a:lnSpc>
                <a:spcPct val="110000"/>
              </a:lnSpc>
              <a:spcAft>
                <a:spcPts val="1000"/>
              </a:spcAft>
              <a:buNone/>
            </a:pPr>
            <a:r>
              <a:rPr lang="ar-IQ" sz="2800" dirty="0">
                <a:ea typeface="Calibri"/>
                <a:cs typeface="Simplified Arabic"/>
              </a:rPr>
              <a:t> </a:t>
            </a:r>
            <a:r>
              <a:rPr lang="ar-IQ" sz="2800" dirty="0" smtClean="0">
                <a:ea typeface="Calibri"/>
                <a:cs typeface="Simplified Arabic"/>
              </a:rPr>
              <a:t>10- </a:t>
            </a:r>
            <a:r>
              <a:rPr lang="ar-IQ" sz="2800" dirty="0">
                <a:ea typeface="Calibri"/>
                <a:cs typeface="Simplified Arabic"/>
              </a:rPr>
              <a:t>التهكّمُ والاستهزاء: وهو إظهار عدم المبالاة بالمستهزئ أو المتهكم به ولو كان عظيماً، نحو قولك: أعقلكَ يُسَوِّغُ لكَ أن تفعل كذا؟، ونحو قوله تعالى حكاية عن الكافرين في شعيب: </a:t>
            </a:r>
            <a:r>
              <a:rPr lang="ar-SA" sz="2800" dirty="0">
                <a:solidFill>
                  <a:srgbClr val="000000"/>
                </a:solidFill>
                <a:ea typeface="Calibri"/>
                <a:cs typeface="QCF_BSML"/>
              </a:rPr>
              <a:t>ﭽ </a:t>
            </a:r>
            <a:r>
              <a:rPr lang="ar-SA" sz="2800" dirty="0">
                <a:solidFill>
                  <a:srgbClr val="000000"/>
                </a:solidFill>
                <a:ea typeface="Calibri"/>
                <a:cs typeface="QCF_P231"/>
              </a:rPr>
              <a:t>ﮤ  ﮥ  ﮦ  ﮧ  ﮨ   ﮩ  ﮪ  ﮫ  ﮬ  ﮭ  ﮮ  ﮯ  ﮰ  ﮱ  ﯓ  </a:t>
            </a:r>
            <a:r>
              <a:rPr lang="ar-SA" sz="2800" dirty="0" err="1">
                <a:solidFill>
                  <a:srgbClr val="000000"/>
                </a:solidFill>
                <a:ea typeface="Calibri"/>
                <a:cs typeface="QCF_P231"/>
              </a:rPr>
              <a:t>ﯔ</a:t>
            </a:r>
            <a:r>
              <a:rPr lang="ar-SA" sz="2800" dirty="0" err="1">
                <a:solidFill>
                  <a:srgbClr val="0000A5"/>
                </a:solidFill>
                <a:ea typeface="Calibri"/>
                <a:cs typeface="QCF_P231"/>
              </a:rPr>
              <a:t>ﯕ</a:t>
            </a:r>
            <a:r>
              <a:rPr lang="ar-SA" sz="2800" dirty="0">
                <a:solidFill>
                  <a:srgbClr val="000000"/>
                </a:solidFill>
                <a:ea typeface="Calibri"/>
                <a:cs typeface="QCF_P231"/>
              </a:rPr>
              <a:t>   ﯖ     ﯗ  ﯘ    ﯙ  </a:t>
            </a:r>
            <a:r>
              <a:rPr lang="ar-SA" sz="2800" dirty="0">
                <a:solidFill>
                  <a:srgbClr val="000000"/>
                </a:solidFill>
                <a:ea typeface="Calibri"/>
                <a:cs typeface="QCF_BSML"/>
              </a:rPr>
              <a:t>ﭼ</a:t>
            </a:r>
            <a:r>
              <a:rPr lang="ar-SA" sz="2800" dirty="0">
                <a:solidFill>
                  <a:srgbClr val="000000"/>
                </a:solidFill>
                <a:ea typeface="Calibri"/>
                <a:cs typeface="Simplified Arabic"/>
              </a:rPr>
              <a:t>{هود: 87</a:t>
            </a:r>
            <a:r>
              <a:rPr lang="ar-SA" sz="2800" dirty="0" smtClean="0">
                <a:solidFill>
                  <a:srgbClr val="000000"/>
                </a:solidFill>
                <a:ea typeface="Calibri"/>
                <a:cs typeface="Simplified Arabic"/>
              </a:rPr>
              <a:t>}.</a:t>
            </a:r>
            <a:endParaRPr lang="ar-IQ" sz="2800" dirty="0" smtClean="0">
              <a:solidFill>
                <a:srgbClr val="000000"/>
              </a:solidFill>
              <a:ea typeface="Calibri"/>
              <a:cs typeface="Simplified Arabic"/>
            </a:endParaRPr>
          </a:p>
          <a:p>
            <a:pPr marL="0" indent="0" algn="just">
              <a:lnSpc>
                <a:spcPct val="110000"/>
              </a:lnSpc>
              <a:spcAft>
                <a:spcPts val="1000"/>
              </a:spcAft>
              <a:buNone/>
            </a:pPr>
            <a:r>
              <a:rPr lang="ar-SA" sz="2800" dirty="0">
                <a:solidFill>
                  <a:srgbClr val="000000"/>
                </a:solidFill>
                <a:ea typeface="Calibri"/>
                <a:cs typeface="Simplified Arabic"/>
              </a:rPr>
              <a:t> فليس الاستفهام هنا محمولاً على معناه الحقيقي، إنَّما المقصود السخرية والاستهزاء به؛ لأنَّ شعيباً كان كثير الصلاة، وكان قومه إذا رأوه يصلي تضاحكوا واستهزئوا به. </a:t>
            </a:r>
          </a:p>
          <a:p>
            <a:pPr marL="0" indent="0" algn="just">
              <a:lnSpc>
                <a:spcPct val="110000"/>
              </a:lnSpc>
              <a:spcAft>
                <a:spcPts val="1000"/>
              </a:spcAft>
              <a:buNone/>
            </a:pPr>
            <a:endParaRPr lang="en-US" sz="2000" dirty="0">
              <a:ea typeface="Calibri"/>
              <a:cs typeface="Arial"/>
            </a:endParaRP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82</a:t>
            </a:fld>
            <a:endParaRPr lang="en-US">
              <a:solidFill>
                <a:srgbClr val="000000"/>
              </a:solidFill>
            </a:endParaRPr>
          </a:p>
        </p:txBody>
      </p:sp>
    </p:spTree>
    <p:extLst>
      <p:ext uri="{BB962C8B-B14F-4D97-AF65-F5344CB8AC3E}">
        <p14:creationId xmlns:p14="http://schemas.microsoft.com/office/powerpoint/2010/main" val="2362972627"/>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lnSpcReduction="10000"/>
          </a:bodyPr>
          <a:lstStyle/>
          <a:p>
            <a:pPr algn="just">
              <a:lnSpc>
                <a:spcPct val="110000"/>
              </a:lnSpc>
              <a:buNone/>
            </a:pPr>
            <a:r>
              <a:rPr lang="ar-SA" sz="2800" dirty="0">
                <a:latin typeface="Simplified Arabic" pitchFamily="18" charset="-78"/>
                <a:cs typeface="Simplified Arabic" pitchFamily="18" charset="-78"/>
              </a:rPr>
              <a:t>ومنه قول المتنبي في </a:t>
            </a:r>
            <a:r>
              <a:rPr lang="ar-SA" sz="2800" dirty="0" err="1">
                <a:latin typeface="Simplified Arabic" pitchFamily="18" charset="-78"/>
                <a:cs typeface="Simplified Arabic" pitchFamily="18" charset="-78"/>
              </a:rPr>
              <a:t>الدمستق</a:t>
            </a:r>
            <a:r>
              <a:rPr lang="ar-SA" sz="2800" dirty="0">
                <a:latin typeface="Simplified Arabic" pitchFamily="18" charset="-78"/>
                <a:cs typeface="Simplified Arabic" pitchFamily="18" charset="-78"/>
              </a:rPr>
              <a:t>:</a:t>
            </a:r>
          </a:p>
          <a:p>
            <a:pPr algn="just">
              <a:lnSpc>
                <a:spcPct val="110000"/>
              </a:lnSpc>
              <a:buNone/>
            </a:pPr>
            <a:r>
              <a:rPr lang="ar-SA" sz="2800" dirty="0">
                <a:latin typeface="Simplified Arabic" pitchFamily="18" charset="-78"/>
                <a:cs typeface="Simplified Arabic" pitchFamily="18" charset="-78"/>
              </a:rPr>
              <a:t> 	أَفي كُلِّ يَومٍ ذا </a:t>
            </a:r>
            <a:r>
              <a:rPr lang="ar-SA" sz="2800" dirty="0" err="1">
                <a:latin typeface="Simplified Arabic" pitchFamily="18" charset="-78"/>
                <a:cs typeface="Simplified Arabic" pitchFamily="18" charset="-78"/>
              </a:rPr>
              <a:t>الدُمُستُقُ</a:t>
            </a:r>
            <a:r>
              <a:rPr lang="ar-SA" sz="2800" dirty="0">
                <a:latin typeface="Simplified Arabic" pitchFamily="18" charset="-78"/>
                <a:cs typeface="Simplified Arabic" pitchFamily="18" charset="-78"/>
              </a:rPr>
              <a:t> مُقدِمٌ... قَفاهُ على الإِقدامِ لِلوَجهِ لائِمُ </a:t>
            </a:r>
          </a:p>
          <a:p>
            <a:pPr algn="just">
              <a:lnSpc>
                <a:spcPct val="110000"/>
              </a:lnSpc>
              <a:buNone/>
            </a:pPr>
            <a:r>
              <a:rPr lang="ar-SA" sz="2800" dirty="0">
                <a:latin typeface="Simplified Arabic" pitchFamily="18" charset="-78"/>
                <a:cs typeface="Simplified Arabic" pitchFamily="18" charset="-78"/>
              </a:rPr>
              <a:t>	معنى البيت: </a:t>
            </a:r>
            <a:r>
              <a:rPr lang="ar-SA" sz="2800" dirty="0" err="1">
                <a:latin typeface="Simplified Arabic" pitchFamily="18" charset="-78"/>
                <a:cs typeface="Simplified Arabic" pitchFamily="18" charset="-78"/>
              </a:rPr>
              <a:t>الدمستق</a:t>
            </a:r>
            <a:r>
              <a:rPr lang="ar-SA" sz="2800" dirty="0">
                <a:latin typeface="Simplified Arabic" pitchFamily="18" charset="-78"/>
                <a:cs typeface="Simplified Arabic" pitchFamily="18" charset="-78"/>
              </a:rPr>
              <a:t> كل يوم مقبل، فيقدم على لقائك ثم ينهزم من بين يديك، فيلوم قفاه وجهه فيقول إلى كم تعرضني للجراحة ولا تكتفي بما تقدم من الانهزام؟!.</a:t>
            </a:r>
          </a:p>
          <a:p>
            <a:pPr algn="just">
              <a:lnSpc>
                <a:spcPct val="110000"/>
              </a:lnSpc>
              <a:buNone/>
            </a:pPr>
            <a:r>
              <a:rPr lang="ar-SA" sz="2800" dirty="0">
                <a:latin typeface="Simplified Arabic" pitchFamily="18" charset="-78"/>
                <a:cs typeface="Simplified Arabic" pitchFamily="18" charset="-78"/>
              </a:rPr>
              <a:t>وقول زهير بن أبي سلمى:</a:t>
            </a:r>
          </a:p>
          <a:p>
            <a:pPr algn="just">
              <a:lnSpc>
                <a:spcPct val="110000"/>
              </a:lnSpc>
              <a:buNone/>
            </a:pPr>
            <a:r>
              <a:rPr lang="ar-SA" sz="2800" dirty="0">
                <a:latin typeface="Simplified Arabic" pitchFamily="18" charset="-78"/>
                <a:cs typeface="Simplified Arabic" pitchFamily="18" charset="-78"/>
              </a:rPr>
              <a:t>     وما أَدري وَسَوفَ إِخالُ أَدري... أَقَومٌ آلُ حِصنٍ أَم نِساءُ</a:t>
            </a:r>
          </a:p>
          <a:p>
            <a:pPr marL="0" indent="0" algn="just">
              <a:lnSpc>
                <a:spcPct val="110000"/>
              </a:lnSpc>
              <a:spcAft>
                <a:spcPts val="1000"/>
              </a:spcAft>
              <a:buNone/>
            </a:pPr>
            <a:r>
              <a:rPr lang="ar-IQ" sz="2800" dirty="0">
                <a:ea typeface="Calibri"/>
                <a:cs typeface="Simplified Arabic"/>
              </a:rPr>
              <a:t> </a:t>
            </a:r>
            <a:r>
              <a:rPr lang="ar-IQ" sz="2800" dirty="0" smtClean="0">
                <a:ea typeface="Calibri"/>
                <a:cs typeface="Simplified Arabic"/>
              </a:rPr>
              <a:t>11- </a:t>
            </a:r>
            <a:r>
              <a:rPr lang="ar-IQ" sz="2800" dirty="0">
                <a:ea typeface="Calibri"/>
                <a:cs typeface="Simplified Arabic"/>
              </a:rPr>
              <a:t>التمنِّي: كما في قوله تعالى في بيان حال الكفار: </a:t>
            </a:r>
            <a:r>
              <a:rPr lang="ar-SA" sz="2800" dirty="0">
                <a:solidFill>
                  <a:srgbClr val="000000"/>
                </a:solidFill>
                <a:ea typeface="Calibri"/>
                <a:cs typeface="QCF_BSML"/>
              </a:rPr>
              <a:t>ﭽ </a:t>
            </a:r>
            <a:r>
              <a:rPr lang="ar-SA" sz="2800" dirty="0">
                <a:solidFill>
                  <a:srgbClr val="000000"/>
                </a:solidFill>
                <a:ea typeface="Calibri"/>
                <a:cs typeface="QCF_P157"/>
              </a:rPr>
              <a:t>ﭮ  ﭯ   ﭰ  ﭱ  ﭲ  ﭳ    ﭴ    ﭵ  ﭶ  ﭷ    ﭸ  ﭹ            </a:t>
            </a:r>
            <a:r>
              <a:rPr lang="ar-SA" sz="2800" dirty="0" err="1">
                <a:solidFill>
                  <a:srgbClr val="000000"/>
                </a:solidFill>
                <a:ea typeface="Calibri"/>
                <a:cs typeface="QCF_P157"/>
              </a:rPr>
              <a:t>ﭺ</a:t>
            </a:r>
            <a:r>
              <a:rPr lang="ar-SA" sz="2800" dirty="0" err="1">
                <a:solidFill>
                  <a:srgbClr val="0000A5"/>
                </a:solidFill>
                <a:ea typeface="Calibri"/>
                <a:cs typeface="QCF_P157"/>
              </a:rPr>
              <a:t>ﭻ</a:t>
            </a:r>
            <a:r>
              <a:rPr lang="ar-SA" sz="2800" dirty="0">
                <a:solidFill>
                  <a:srgbClr val="000000"/>
                </a:solidFill>
                <a:ea typeface="Calibri"/>
                <a:cs typeface="QCF_P157"/>
              </a:rPr>
              <a:t>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{الأعراف: 53}</a:t>
            </a:r>
            <a:r>
              <a:rPr lang="ar-IQ" sz="2800" dirty="0">
                <a:ea typeface="Calibri"/>
                <a:cs typeface="Simplified Arabic"/>
              </a:rPr>
              <a:t>؟</a:t>
            </a:r>
            <a:endParaRPr lang="en-US" sz="2000" dirty="0">
              <a:ea typeface="Calibri"/>
              <a:cs typeface="Arial"/>
            </a:endParaRPr>
          </a:p>
          <a:p>
            <a:pPr marL="0" indent="0" algn="just">
              <a:lnSpc>
                <a:spcPct val="110000"/>
              </a:lnSpc>
              <a:spcAft>
                <a:spcPts val="1000"/>
              </a:spcAft>
              <a:buNone/>
            </a:pPr>
            <a:r>
              <a:rPr lang="ar-IQ" sz="2800" dirty="0" smtClean="0">
                <a:ea typeface="Calibri"/>
                <a:cs typeface="Simplified Arabic"/>
              </a:rPr>
              <a:t> فليس </a:t>
            </a:r>
            <a:r>
              <a:rPr lang="ar-IQ" sz="2800" dirty="0">
                <a:ea typeface="Calibri"/>
                <a:cs typeface="Simplified Arabic"/>
              </a:rPr>
              <a:t>الغرض: الاستفهام عن وجود شفعاء لهم إذ هم يعتقدون أن لا شفيع لهم في ذلك اليوم، ولكنهم يتمنون لو يكون لهم شفعاء يشفعون لهم.</a:t>
            </a:r>
            <a:endParaRPr lang="en-US" sz="2000" dirty="0">
              <a:ea typeface="Calibri"/>
              <a:cs typeface="Arial"/>
            </a:endParaRP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83</a:t>
            </a:fld>
            <a:endParaRPr lang="en-US">
              <a:solidFill>
                <a:srgbClr val="000000"/>
              </a:solidFill>
            </a:endParaRPr>
          </a:p>
        </p:txBody>
      </p:sp>
    </p:spTree>
    <p:extLst>
      <p:ext uri="{BB962C8B-B14F-4D97-AF65-F5344CB8AC3E}">
        <p14:creationId xmlns:p14="http://schemas.microsoft.com/office/powerpoint/2010/main" val="292906539"/>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fontScale="92500" lnSpcReduction="10000"/>
          </a:bodyPr>
          <a:lstStyle/>
          <a:p>
            <a:pPr marL="0" indent="0" algn="just">
              <a:lnSpc>
                <a:spcPct val="120000"/>
              </a:lnSpc>
              <a:spcAft>
                <a:spcPts val="1000"/>
              </a:spcAft>
              <a:buNone/>
            </a:pPr>
            <a:r>
              <a:rPr lang="ar-IQ" sz="2800" dirty="0">
                <a:ea typeface="Calibri"/>
                <a:cs typeface="Simplified Arabic"/>
              </a:rPr>
              <a:t> </a:t>
            </a:r>
            <a:r>
              <a:rPr lang="ar-IQ" sz="2800" dirty="0" smtClean="0">
                <a:ea typeface="Calibri"/>
                <a:cs typeface="Simplified Arabic"/>
              </a:rPr>
              <a:t>12- </a:t>
            </a:r>
            <a:r>
              <a:rPr lang="ar-IQ" sz="2800" dirty="0">
                <a:ea typeface="Calibri"/>
                <a:cs typeface="Simplified Arabic"/>
              </a:rPr>
              <a:t>التنبيه على الضلال والخطأ: نحو قوله تعالى في الكفار: </a:t>
            </a:r>
            <a:r>
              <a:rPr lang="ar-SA" sz="2800" dirty="0">
                <a:solidFill>
                  <a:srgbClr val="000000"/>
                </a:solidFill>
                <a:ea typeface="Calibri"/>
                <a:cs typeface="QCF_BSML"/>
              </a:rPr>
              <a:t>ﭽ </a:t>
            </a:r>
            <a:r>
              <a:rPr lang="ar-SA" sz="2800" dirty="0">
                <a:solidFill>
                  <a:srgbClr val="000000"/>
                </a:solidFill>
                <a:ea typeface="Calibri"/>
                <a:cs typeface="QCF_P586"/>
              </a:rPr>
              <a:t>ﯟ  ﯠ  </a:t>
            </a:r>
            <a:r>
              <a:rPr lang="ar-SA" sz="2800" dirty="0">
                <a:solidFill>
                  <a:srgbClr val="000000"/>
                </a:solidFill>
                <a:ea typeface="Calibri"/>
                <a:cs typeface="QCF_BSML"/>
              </a:rPr>
              <a:t>ﭼ</a:t>
            </a:r>
            <a:r>
              <a:rPr lang="ar-SA" sz="2800" dirty="0">
                <a:solidFill>
                  <a:srgbClr val="000000"/>
                </a:solidFill>
                <a:ea typeface="Calibri"/>
                <a:cs typeface="Simplified Arabic"/>
              </a:rPr>
              <a:t>{التكوير: 26}</a:t>
            </a:r>
            <a:r>
              <a:rPr lang="ar-IQ" sz="2800" dirty="0">
                <a:ea typeface="Calibri"/>
                <a:cs typeface="Simplified Arabic"/>
              </a:rPr>
              <a:t>؟ فليس الغرض: الاستفهام عن مكان الذهاب، بل المراد: تنبيههم على أنهم ضالون، وأنَّ لا مفر لهم من عذاب الله، فهو لاحق بهم حيثما كانوا.</a:t>
            </a:r>
            <a:endParaRPr lang="en-US" sz="2000" dirty="0">
              <a:ea typeface="Calibri"/>
              <a:cs typeface="Arial"/>
            </a:endParaRPr>
          </a:p>
          <a:p>
            <a:pPr algn="just">
              <a:lnSpc>
                <a:spcPct val="120000"/>
              </a:lnSpc>
              <a:buNone/>
            </a:pPr>
            <a:r>
              <a:rPr lang="ar-SA" sz="2800" dirty="0">
                <a:latin typeface="Simplified Arabic" pitchFamily="18" charset="-78"/>
                <a:cs typeface="Simplified Arabic" pitchFamily="18" charset="-78"/>
              </a:rPr>
              <a:t>وقول الشاعر:</a:t>
            </a:r>
          </a:p>
          <a:p>
            <a:pPr algn="just">
              <a:lnSpc>
                <a:spcPct val="120000"/>
              </a:lnSpc>
              <a:buNone/>
            </a:pPr>
            <a:r>
              <a:rPr lang="ar-SA" sz="2800" dirty="0">
                <a:latin typeface="Simplified Arabic" pitchFamily="18" charset="-78"/>
                <a:cs typeface="Simplified Arabic" pitchFamily="18" charset="-78"/>
              </a:rPr>
              <a:t>أَلَم تَسْمَعي أيْ عَبْدَ في رَوْنَقِ الضُّحَى... بُكاءَ حَماماتٍ لَهُنَّ هَدِيرُ؟</a:t>
            </a:r>
          </a:p>
          <a:p>
            <a:pPr algn="just">
              <a:lnSpc>
                <a:spcPct val="120000"/>
              </a:lnSpc>
              <a:buNone/>
            </a:pPr>
            <a:r>
              <a:rPr lang="ar-SA" sz="2800" dirty="0">
                <a:latin typeface="Simplified Arabic" pitchFamily="18" charset="-78"/>
                <a:cs typeface="Simplified Arabic" pitchFamily="18" charset="-78"/>
              </a:rPr>
              <a:t>أي: انتبهي لبكائهِنَّ، فإنّك عندئذٍ تذكرين بُكاء عاشقك.</a:t>
            </a:r>
          </a:p>
          <a:p>
            <a:pPr marL="0" indent="0" algn="just">
              <a:lnSpc>
                <a:spcPct val="120000"/>
              </a:lnSpc>
              <a:spcAft>
                <a:spcPts val="1000"/>
              </a:spcAft>
              <a:buNone/>
            </a:pPr>
            <a:r>
              <a:rPr lang="ar-IQ" sz="2800" dirty="0">
                <a:ea typeface="Calibri"/>
                <a:cs typeface="Simplified Arabic"/>
              </a:rPr>
              <a:t> </a:t>
            </a:r>
            <a:r>
              <a:rPr lang="ar-IQ" sz="2800" dirty="0" smtClean="0">
                <a:ea typeface="Calibri"/>
                <a:cs typeface="Simplified Arabic"/>
              </a:rPr>
              <a:t>13- </a:t>
            </a:r>
            <a:r>
              <a:rPr lang="ar-IQ" sz="2800" dirty="0">
                <a:ea typeface="Calibri"/>
                <a:cs typeface="Simplified Arabic"/>
              </a:rPr>
              <a:t>التكثير: وقد يعبّر المتكلم عن الكَثْرَة بأسلوب الاستفهام، والأداة المستعملة في هذا غالباً كلمة "كم" وتخرج حينئذ عن الاستفهام وتسمى "كم" الخبرية التي يُعبَّر بها عن الكثرة، كقوله تعالى: </a:t>
            </a:r>
            <a:r>
              <a:rPr lang="ar-SA" sz="2800" dirty="0">
                <a:solidFill>
                  <a:srgbClr val="000000"/>
                </a:solidFill>
                <a:ea typeface="Calibri"/>
                <a:cs typeface="QCF_BSML"/>
              </a:rPr>
              <a:t>ﭽ </a:t>
            </a:r>
            <a:r>
              <a:rPr lang="ar-SA" sz="2800" dirty="0">
                <a:solidFill>
                  <a:srgbClr val="000000"/>
                </a:solidFill>
                <a:ea typeface="Calibri"/>
                <a:cs typeface="QCF_P033"/>
              </a:rPr>
              <a:t>ﭑ  ﭒ  ﭓ  ﭔ       ﭕ  ﭖ  ﭗ  </a:t>
            </a:r>
            <a:r>
              <a:rPr lang="ar-SA" sz="2800" dirty="0" err="1">
                <a:solidFill>
                  <a:srgbClr val="000000"/>
                </a:solidFill>
                <a:ea typeface="Calibri"/>
                <a:cs typeface="QCF_P033"/>
              </a:rPr>
              <a:t>ﭘ</a:t>
            </a:r>
            <a:r>
              <a:rPr lang="ar-SA" sz="2800" dirty="0" err="1">
                <a:solidFill>
                  <a:srgbClr val="0000A5"/>
                </a:solidFill>
                <a:ea typeface="Calibri"/>
                <a:cs typeface="QCF_P033"/>
              </a:rPr>
              <a:t>ﭙ</a:t>
            </a:r>
            <a:r>
              <a:rPr lang="ar-SA" sz="2800" dirty="0">
                <a:solidFill>
                  <a:srgbClr val="000000"/>
                </a:solidFill>
                <a:ea typeface="Calibri"/>
                <a:cs typeface="QCF_P033"/>
              </a:rPr>
              <a:t>  </a:t>
            </a:r>
            <a:r>
              <a:rPr lang="ar-SA" sz="2800" dirty="0">
                <a:solidFill>
                  <a:srgbClr val="000000"/>
                </a:solidFill>
                <a:ea typeface="Calibri"/>
                <a:cs typeface="QCF_BSML"/>
              </a:rPr>
              <a:t>ﭼ</a:t>
            </a:r>
            <a:r>
              <a:rPr lang="ar-SA" sz="2800" dirty="0">
                <a:solidFill>
                  <a:srgbClr val="000000"/>
                </a:solidFill>
                <a:ea typeface="Calibri"/>
                <a:cs typeface="Simplified Arabic"/>
              </a:rPr>
              <a:t>{البقرة: 211}،</a:t>
            </a:r>
            <a:r>
              <a:rPr lang="ar-IQ" sz="2800" dirty="0">
                <a:ea typeface="Calibri"/>
                <a:cs typeface="Simplified Arabic"/>
              </a:rPr>
              <a:t>؟ فليس المراد: السؤال من عدد الآيات، وهو الذي لا تخفى عليه خافية، إنما الغرض: بيان أنَّ ما أوتي إليهم من الآيات البينات كثير العدد، أي وهم - مع ذلك - يكابرون عناداً.</a:t>
            </a:r>
            <a:endParaRPr lang="en-US" sz="2000" dirty="0">
              <a:ea typeface="Calibri"/>
              <a:cs typeface="Arial"/>
            </a:endParaRPr>
          </a:p>
          <a:p>
            <a:pPr algn="just">
              <a:lnSpc>
                <a:spcPct val="12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84</a:t>
            </a:fld>
            <a:endParaRPr lang="en-US">
              <a:solidFill>
                <a:srgbClr val="000000"/>
              </a:solidFill>
            </a:endParaRPr>
          </a:p>
        </p:txBody>
      </p:sp>
    </p:spTree>
    <p:extLst>
      <p:ext uri="{BB962C8B-B14F-4D97-AF65-F5344CB8AC3E}">
        <p14:creationId xmlns:p14="http://schemas.microsoft.com/office/powerpoint/2010/main" val="1046281793"/>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lnSpcReduction="10000"/>
          </a:bodyPr>
          <a:lstStyle/>
          <a:p>
            <a:pPr algn="just">
              <a:lnSpc>
                <a:spcPct val="90000"/>
              </a:lnSpc>
              <a:buNone/>
            </a:pPr>
            <a:r>
              <a:rPr lang="ar-SA" sz="2800" dirty="0">
                <a:latin typeface="Simplified Arabic" pitchFamily="18" charset="-78"/>
                <a:cs typeface="Simplified Arabic" pitchFamily="18" charset="-78"/>
              </a:rPr>
              <a:t>وكقول أبي العلاء المعرِّي:</a:t>
            </a:r>
          </a:p>
          <a:p>
            <a:pPr algn="just">
              <a:lnSpc>
                <a:spcPct val="90000"/>
              </a:lnSpc>
              <a:buNone/>
            </a:pPr>
            <a:r>
              <a:rPr lang="ar-SA" sz="2800" dirty="0">
                <a:latin typeface="Simplified Arabic" pitchFamily="18" charset="-78"/>
                <a:cs typeface="Simplified Arabic" pitchFamily="18" charset="-78"/>
              </a:rPr>
              <a:t>صاحِ هذي قُبُورُنَا تَمْلأُ الرَّحْـ... ـبَ فَأَيْنَ الْقُبُورُ مِنْ عَهد عادِ؟</a:t>
            </a:r>
          </a:p>
          <a:p>
            <a:pPr algn="just">
              <a:lnSpc>
                <a:spcPct val="90000"/>
              </a:lnSpc>
              <a:buNone/>
            </a:pPr>
            <a:r>
              <a:rPr lang="ar-SA" sz="2800" dirty="0">
                <a:latin typeface="Simplified Arabic" pitchFamily="18" charset="-78"/>
                <a:cs typeface="Simplified Arabic" pitchFamily="18" charset="-78"/>
              </a:rPr>
              <a:t>أي: فقبورٌ كثيرة من عهد عاد.</a:t>
            </a:r>
          </a:p>
          <a:p>
            <a:pPr algn="just">
              <a:lnSpc>
                <a:spcPct val="90000"/>
              </a:lnSpc>
              <a:buNone/>
            </a:pPr>
            <a:r>
              <a:rPr lang="ar-SA" sz="2800" dirty="0">
                <a:latin typeface="Simplified Arabic" pitchFamily="18" charset="-78"/>
                <a:cs typeface="Simplified Arabic" pitchFamily="18" charset="-78"/>
              </a:rPr>
              <a:t>    وغير ذلك من الأغراض.</a:t>
            </a:r>
          </a:p>
          <a:p>
            <a:pPr algn="just">
              <a:lnSpc>
                <a:spcPct val="90000"/>
              </a:lnSpc>
              <a:buNone/>
            </a:pPr>
            <a:r>
              <a:rPr lang="ar-SA" sz="2800" b="1" dirty="0">
                <a:latin typeface="Simplified Arabic" pitchFamily="18" charset="-78"/>
                <a:cs typeface="Simplified Arabic" pitchFamily="18" charset="-78"/>
              </a:rPr>
              <a:t>المطلب الرابع: التمنِّي، تعريفه، وصيغه </a:t>
            </a:r>
          </a:p>
          <a:p>
            <a:pPr algn="just">
              <a:lnSpc>
                <a:spcPct val="90000"/>
              </a:lnSpc>
              <a:buNone/>
            </a:pPr>
            <a:r>
              <a:rPr lang="ar-SA" sz="2800" dirty="0">
                <a:latin typeface="Simplified Arabic" pitchFamily="18" charset="-78"/>
                <a:cs typeface="Simplified Arabic" pitchFamily="18" charset="-78"/>
              </a:rPr>
              <a:t>أولاً: تعريف التمنِّي</a:t>
            </a:r>
          </a:p>
          <a:p>
            <a:pPr algn="just">
              <a:lnSpc>
                <a:spcPct val="90000"/>
              </a:lnSpc>
              <a:buNone/>
            </a:pPr>
            <a:r>
              <a:rPr lang="ar-SA" sz="2800" dirty="0">
                <a:latin typeface="Simplified Arabic" pitchFamily="18" charset="-78"/>
                <a:cs typeface="Simplified Arabic" pitchFamily="18" charset="-78"/>
              </a:rPr>
              <a:t>    هو طلب الشيء المحبوب الذي لا يرجى حصوله, أما لكونه مستحيلاً، أو لأنه بعيد الحصول، فالأول كما في قول الشاعر:</a:t>
            </a:r>
          </a:p>
          <a:p>
            <a:pPr algn="just">
              <a:lnSpc>
                <a:spcPct val="90000"/>
              </a:lnSpc>
              <a:buNone/>
            </a:pPr>
            <a:r>
              <a:rPr lang="ar-SA" sz="2800" dirty="0">
                <a:latin typeface="Simplified Arabic" pitchFamily="18" charset="-78"/>
                <a:cs typeface="Simplified Arabic" pitchFamily="18" charset="-78"/>
              </a:rPr>
              <a:t>ليْتَ الكواكبَ تَدْنو لي فأنظِمَها ... عُقودَ مَدْحٍ فَما أرضى لكمْ كَلِمي</a:t>
            </a:r>
          </a:p>
          <a:p>
            <a:pPr algn="just">
              <a:lnSpc>
                <a:spcPct val="90000"/>
              </a:lnSpc>
              <a:buNone/>
            </a:pPr>
            <a:r>
              <a:rPr lang="ar-SA" sz="2800" dirty="0">
                <a:latin typeface="Simplified Arabic" pitchFamily="18" charset="-78"/>
                <a:cs typeface="Simplified Arabic" pitchFamily="18" charset="-78"/>
              </a:rPr>
              <a:t>وقول أبي العتاهية:</a:t>
            </a:r>
          </a:p>
          <a:p>
            <a:pPr algn="just">
              <a:lnSpc>
                <a:spcPct val="90000"/>
              </a:lnSpc>
              <a:buNone/>
            </a:pPr>
            <a:r>
              <a:rPr lang="ar-SA" sz="2800" dirty="0">
                <a:latin typeface="Simplified Arabic" pitchFamily="18" charset="-78"/>
                <a:cs typeface="Simplified Arabic" pitchFamily="18" charset="-78"/>
              </a:rPr>
              <a:t>ألا لَيتَ الشّبابَ يَعُودُ يَوْماً... فأُخبرَهُ بما فَعَلَ المَشيبُ</a:t>
            </a:r>
          </a:p>
          <a:p>
            <a:pPr algn="just">
              <a:lnSpc>
                <a:spcPct val="90000"/>
              </a:lnSpc>
              <a:buNone/>
            </a:pPr>
            <a:r>
              <a:rPr lang="ar-SA" sz="2800" dirty="0">
                <a:latin typeface="Simplified Arabic" pitchFamily="18" charset="-78"/>
                <a:cs typeface="Simplified Arabic" pitchFamily="18" charset="-78"/>
              </a:rPr>
              <a:t>    فإنَّ كلاًّ من عودة الشباب ودنو الكواكب أمر غير ممكن وقوعه. </a:t>
            </a:r>
          </a:p>
          <a:p>
            <a:pPr algn="just">
              <a:lnSpc>
                <a:spcPct val="9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85</a:t>
            </a:fld>
            <a:endParaRPr lang="en-US">
              <a:solidFill>
                <a:srgbClr val="000000"/>
              </a:solidFill>
            </a:endParaRPr>
          </a:p>
        </p:txBody>
      </p:sp>
    </p:spTree>
    <p:extLst>
      <p:ext uri="{BB962C8B-B14F-4D97-AF65-F5344CB8AC3E}">
        <p14:creationId xmlns:p14="http://schemas.microsoft.com/office/powerpoint/2010/main" val="626912130"/>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 والثاني كقول أحد السوقة: "ليتني وزيراً".</a:t>
            </a:r>
          </a:p>
          <a:p>
            <a:pPr algn="just">
              <a:lnSpc>
                <a:spcPct val="110000"/>
              </a:lnSpc>
              <a:buNone/>
            </a:pPr>
            <a:r>
              <a:rPr lang="ar-SA" sz="2800" dirty="0">
                <a:latin typeface="Simplified Arabic" pitchFamily="18" charset="-78"/>
                <a:cs typeface="Simplified Arabic" pitchFamily="18" charset="-78"/>
              </a:rPr>
              <a:t>ومنه قول الشاعر:</a:t>
            </a:r>
          </a:p>
          <a:p>
            <a:pPr algn="just">
              <a:lnSpc>
                <a:spcPct val="110000"/>
              </a:lnSpc>
              <a:buNone/>
            </a:pPr>
            <a:r>
              <a:rPr lang="ar-SA" sz="2800" dirty="0">
                <a:latin typeface="Simplified Arabic" pitchFamily="18" charset="-78"/>
                <a:cs typeface="Simplified Arabic" pitchFamily="18" charset="-78"/>
              </a:rPr>
              <a:t>فَيا ليتَ ما بَيني وبيْنَ أحبَّتي ... من البُعدِ ما بَيني وبيْنَ المَصائبِ</a:t>
            </a:r>
          </a:p>
          <a:p>
            <a:pPr algn="just">
              <a:lnSpc>
                <a:spcPct val="110000"/>
              </a:lnSpc>
              <a:buNone/>
            </a:pPr>
            <a:r>
              <a:rPr lang="ar-SA" sz="2800" dirty="0">
                <a:latin typeface="Simplified Arabic" pitchFamily="18" charset="-78"/>
                <a:cs typeface="Simplified Arabic" pitchFamily="18" charset="-78"/>
              </a:rPr>
              <a:t>الفرق بين التمني والترجي:</a:t>
            </a:r>
          </a:p>
          <a:p>
            <a:pPr algn="just">
              <a:lnSpc>
                <a:spcPct val="110000"/>
              </a:lnSpc>
              <a:buNone/>
            </a:pPr>
            <a:r>
              <a:rPr lang="ar-SA" sz="2800" dirty="0">
                <a:latin typeface="Simplified Arabic" pitchFamily="18" charset="-78"/>
                <a:cs typeface="Simplified Arabic" pitchFamily="18" charset="-78"/>
              </a:rPr>
              <a:t>    التمنّي: فهو طلب أمْرٍ محبوبٍ أو مرغوبٍ فيه، ولكن لا يُرْجى حصوله في اعتقاد المتمنّي، لاستحالته في تصوُّره، أو هو لا يطمَعُ في الحصول عليه، إذْ يراه بالنسبة إليه معذّراً بعيد المنال، والأداة التي يُتَمنَّى بها هي كلمة: "لَيْتَ"، كقول الشاعر أحمد شوقي:</a:t>
            </a:r>
          </a:p>
          <a:p>
            <a:pPr algn="just">
              <a:lnSpc>
                <a:spcPct val="110000"/>
              </a:lnSpc>
              <a:buNone/>
            </a:pPr>
            <a:r>
              <a:rPr lang="ar-SA" sz="2800" dirty="0">
                <a:latin typeface="Simplified Arabic" pitchFamily="18" charset="-78"/>
                <a:cs typeface="Simplified Arabic" pitchFamily="18" charset="-78"/>
              </a:rPr>
              <a:t>    وما نيلُ المَطالبِ بالتمنِّي ... ولكن تؤخذُ الدُّنيا </a:t>
            </a:r>
            <a:r>
              <a:rPr lang="ar-SA" sz="2800" dirty="0" smtClean="0">
                <a:latin typeface="Simplified Arabic" pitchFamily="18" charset="-78"/>
                <a:cs typeface="Simplified Arabic" pitchFamily="18" charset="-78"/>
              </a:rPr>
              <a:t>غلابا</a:t>
            </a:r>
            <a:endParaRPr lang="ar-IQ" sz="2800" dirty="0" smtClean="0">
              <a:latin typeface="Simplified Arabic" pitchFamily="18" charset="-78"/>
              <a:cs typeface="Simplified Arabic" pitchFamily="18" charset="-78"/>
            </a:endParaRPr>
          </a:p>
          <a:p>
            <a:pPr algn="just">
              <a:lnSpc>
                <a:spcPct val="110000"/>
              </a:lnSpc>
              <a:buNone/>
            </a:pPr>
            <a:r>
              <a:rPr lang="ar-SA" sz="2800" dirty="0">
                <a:latin typeface="Simplified Arabic" pitchFamily="18" charset="-78"/>
                <a:cs typeface="Simplified Arabic" pitchFamily="18" charset="-78"/>
              </a:rPr>
              <a:t>إذاً أسلوب التمني في اللغة العربية يتعلق بأمر مستحيل الحدوث، أو أمر يصعب تحقيقه، بسبب الكسل والتواكل وغير ذلك. </a:t>
            </a: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86</a:t>
            </a:fld>
            <a:endParaRPr lang="en-US">
              <a:solidFill>
                <a:srgbClr val="000000"/>
              </a:solidFill>
            </a:endParaRPr>
          </a:p>
        </p:txBody>
      </p:sp>
    </p:spTree>
    <p:extLst>
      <p:ext uri="{BB962C8B-B14F-4D97-AF65-F5344CB8AC3E}">
        <p14:creationId xmlns:p14="http://schemas.microsoft.com/office/powerpoint/2010/main" val="960543976"/>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marL="0" indent="0" algn="just">
              <a:lnSpc>
                <a:spcPct val="110000"/>
              </a:lnSpc>
              <a:spcAft>
                <a:spcPts val="1000"/>
              </a:spcAft>
              <a:buNone/>
            </a:pPr>
            <a:r>
              <a:rPr lang="ar-IQ" sz="2800" dirty="0" smtClean="0">
                <a:ea typeface="Calibri"/>
                <a:cs typeface="Simplified Arabic"/>
              </a:rPr>
              <a:t> وأما </a:t>
            </a:r>
            <a:r>
              <a:rPr lang="ar-IQ" sz="2800" dirty="0">
                <a:ea typeface="Calibri"/>
                <a:cs typeface="Simplified Arabic"/>
              </a:rPr>
              <a:t>التَّرَجِّي: هو الرغبة في حدوث شيء، أو الحصول على شيء معين مع العمل والاجتهاد والسعي في تحقيقه. مثل قوله تعالى: </a:t>
            </a:r>
            <a:r>
              <a:rPr lang="ar-SA" sz="2800" dirty="0">
                <a:solidFill>
                  <a:srgbClr val="000000"/>
                </a:solidFill>
                <a:ea typeface="Calibri"/>
                <a:cs typeface="QCF_BSML"/>
              </a:rPr>
              <a:t>ﭽ </a:t>
            </a:r>
            <a:r>
              <a:rPr lang="ar-SA" sz="2800" dirty="0" err="1">
                <a:solidFill>
                  <a:srgbClr val="000000"/>
                </a:solidFill>
                <a:ea typeface="Calibri"/>
                <a:cs typeface="QCF_P290"/>
              </a:rPr>
              <a:t>ﭽ</a:t>
            </a:r>
            <a:r>
              <a:rPr lang="ar-SA" sz="2800" dirty="0">
                <a:solidFill>
                  <a:srgbClr val="000000"/>
                </a:solidFill>
                <a:ea typeface="Calibri"/>
                <a:cs typeface="QCF_P290"/>
              </a:rPr>
              <a:t>  ﭾ  ﭿ  ﮀ   ﮁ  ﮂ  ﮃ  ﮄ  ﮅ   ﮆ  ﮇ  ﮈ    </a:t>
            </a:r>
            <a:r>
              <a:rPr lang="ar-SA" sz="2800" dirty="0">
                <a:solidFill>
                  <a:srgbClr val="000000"/>
                </a:solidFill>
                <a:ea typeface="Calibri"/>
                <a:cs typeface="QCF_BSML"/>
              </a:rPr>
              <a:t>ﭼ</a:t>
            </a:r>
            <a:r>
              <a:rPr lang="ar-SA" sz="2800" dirty="0">
                <a:solidFill>
                  <a:srgbClr val="000000"/>
                </a:solidFill>
                <a:ea typeface="Calibri"/>
                <a:cs typeface="Simplified Arabic"/>
              </a:rPr>
              <a:t>{الإسراء: 79}، فالرجاء في هذه الآية الكريمة هو شيء ممكن الوقوع، واقترن بالعمل الذي يؤدي إليه، وهو قيام الليل، فاستخدم القرآن الكريم فيها أسلوب الرجاء وليس التمني.  </a:t>
            </a:r>
            <a:r>
              <a:rPr lang="ar-SA" sz="2800" dirty="0">
                <a:solidFill>
                  <a:srgbClr val="000000"/>
                </a:solidFill>
                <a:ea typeface="Calibri"/>
              </a:rPr>
              <a:t> </a:t>
            </a:r>
            <a:endParaRPr lang="en-US" sz="2800" dirty="0">
              <a:ea typeface="Calibri"/>
              <a:cs typeface="Arial"/>
            </a:endParaRPr>
          </a:p>
          <a:p>
            <a:pPr marL="0" indent="0" algn="just">
              <a:lnSpc>
                <a:spcPct val="110000"/>
              </a:lnSpc>
              <a:spcAft>
                <a:spcPts val="1000"/>
              </a:spcAft>
              <a:buNone/>
            </a:pPr>
            <a:r>
              <a:rPr lang="ar-IQ" sz="2800" dirty="0" smtClean="0">
                <a:ea typeface="Calibri"/>
                <a:cs typeface="Simplified Arabic"/>
              </a:rPr>
              <a:t> ويستعمل </a:t>
            </a:r>
            <a:r>
              <a:rPr lang="ar-IQ" sz="2800" dirty="0">
                <a:ea typeface="Calibri"/>
                <a:cs typeface="Simplified Arabic"/>
              </a:rPr>
              <a:t>في الترجّي كلمتان هما: "لَعَلَّ" </a:t>
            </a:r>
            <a:r>
              <a:rPr lang="ar-IQ" sz="2800" dirty="0" err="1">
                <a:ea typeface="Calibri"/>
                <a:cs typeface="Simplified Arabic"/>
              </a:rPr>
              <a:t>و"عَسى</a:t>
            </a:r>
            <a:r>
              <a:rPr lang="ar-IQ" sz="2800" dirty="0">
                <a:ea typeface="Calibri"/>
                <a:cs typeface="Simplified Arabic"/>
              </a:rPr>
              <a:t>"، نحو قوله تعالى: </a:t>
            </a:r>
            <a:r>
              <a:rPr lang="ar-SA" sz="2800" dirty="0">
                <a:solidFill>
                  <a:srgbClr val="000000"/>
                </a:solidFill>
                <a:ea typeface="Calibri"/>
                <a:cs typeface="QCF_BSML"/>
              </a:rPr>
              <a:t>ﭽ</a:t>
            </a:r>
            <a:r>
              <a:rPr lang="ar-SA" sz="2800" dirty="0">
                <a:solidFill>
                  <a:srgbClr val="000000"/>
                </a:solidFill>
                <a:ea typeface="Calibri"/>
                <a:cs typeface="QCF_P117"/>
              </a:rPr>
              <a:t> ﭹ  ﭺ  ﭻ  ﭼ  ﭽ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{المائدة: 52}، </a:t>
            </a:r>
            <a:r>
              <a:rPr lang="ar-IQ" sz="2800" dirty="0">
                <a:ea typeface="Calibri"/>
                <a:cs typeface="Simplified Arabic"/>
              </a:rPr>
              <a:t>وكقوله تعالى: </a:t>
            </a:r>
            <a:r>
              <a:rPr lang="ar-SA" sz="2800" dirty="0">
                <a:solidFill>
                  <a:srgbClr val="000000"/>
                </a:solidFill>
                <a:ea typeface="Calibri"/>
                <a:cs typeface="QCF_BSML"/>
              </a:rPr>
              <a:t>ﭽ </a:t>
            </a:r>
            <a:r>
              <a:rPr lang="ar-SA" sz="2800" dirty="0">
                <a:solidFill>
                  <a:srgbClr val="000000"/>
                </a:solidFill>
                <a:ea typeface="Calibri"/>
                <a:cs typeface="QCF_P558"/>
              </a:rPr>
              <a:t>ﭷ  ﭸ  ﭹ   ﭺ  ﭻ  ﭼ  ﭽ  ﭾ  </a:t>
            </a:r>
            <a:r>
              <a:rPr lang="ar-SA" sz="2800" dirty="0">
                <a:solidFill>
                  <a:srgbClr val="000000"/>
                </a:solidFill>
                <a:ea typeface="Calibri"/>
                <a:cs typeface="QCF_BSML"/>
              </a:rPr>
              <a:t>ﭼ</a:t>
            </a:r>
            <a:r>
              <a:rPr lang="ar-SA" sz="2800" dirty="0">
                <a:solidFill>
                  <a:srgbClr val="000000"/>
                </a:solidFill>
                <a:ea typeface="Calibri"/>
                <a:cs typeface="Simplified Arabic"/>
              </a:rPr>
              <a:t>{الطلاق: 1}.</a:t>
            </a: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87</a:t>
            </a:fld>
            <a:endParaRPr lang="en-US">
              <a:solidFill>
                <a:srgbClr val="000000"/>
              </a:solidFill>
            </a:endParaRPr>
          </a:p>
        </p:txBody>
      </p:sp>
    </p:spTree>
    <p:extLst>
      <p:ext uri="{BB962C8B-B14F-4D97-AF65-F5344CB8AC3E}">
        <p14:creationId xmlns:p14="http://schemas.microsoft.com/office/powerpoint/2010/main" val="2418489212"/>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b="1" dirty="0">
                <a:latin typeface="Simplified Arabic" pitchFamily="18" charset="-78"/>
                <a:cs typeface="Simplified Arabic" pitchFamily="18" charset="-78"/>
              </a:rPr>
              <a:t>ثانياً: صيغ التمنِّي</a:t>
            </a:r>
          </a:p>
          <a:p>
            <a:pPr algn="just">
              <a:lnSpc>
                <a:spcPct val="110000"/>
              </a:lnSpc>
              <a:buNone/>
            </a:pPr>
            <a:r>
              <a:rPr lang="ar-SA" sz="2800" dirty="0">
                <a:latin typeface="Simplified Arabic" pitchFamily="18" charset="-78"/>
                <a:cs typeface="Simplified Arabic" pitchFamily="18" charset="-78"/>
              </a:rPr>
              <a:t>    للتمني صيغ أربع هي: (ليت) و (هل) و (لو) و (لعلَّ).</a:t>
            </a:r>
          </a:p>
          <a:p>
            <a:pPr algn="just">
              <a:lnSpc>
                <a:spcPct val="110000"/>
              </a:lnSpc>
              <a:buNone/>
            </a:pPr>
            <a:r>
              <a:rPr lang="ar-SA" sz="2800" dirty="0">
                <a:latin typeface="Simplified Arabic" pitchFamily="18" charset="-78"/>
                <a:cs typeface="Simplified Arabic" pitchFamily="18" charset="-78"/>
              </a:rPr>
              <a:t>أ‌-	(ليتَ): فهي الصيغة الأصلية الموضوعة للتمني، كقول أبي العتاهية: </a:t>
            </a:r>
          </a:p>
          <a:p>
            <a:pPr algn="just">
              <a:lnSpc>
                <a:spcPct val="110000"/>
              </a:lnSpc>
              <a:buNone/>
            </a:pPr>
            <a:r>
              <a:rPr lang="ar-SA" sz="2800" dirty="0">
                <a:latin typeface="Simplified Arabic" pitchFamily="18" charset="-78"/>
                <a:cs typeface="Simplified Arabic" pitchFamily="18" charset="-78"/>
              </a:rPr>
              <a:t>ألا ليتَ الشبابَ يَعودُ يوماً … فأخبرهُ بِما فَعلَ المشيبُ</a:t>
            </a:r>
          </a:p>
          <a:p>
            <a:pPr algn="just">
              <a:lnSpc>
                <a:spcPct val="110000"/>
              </a:lnSpc>
              <a:buNone/>
            </a:pPr>
            <a:r>
              <a:rPr lang="ar-SA" sz="2800" dirty="0">
                <a:latin typeface="Simplified Arabic" pitchFamily="18" charset="-78"/>
                <a:cs typeface="Simplified Arabic" pitchFamily="18" charset="-78"/>
              </a:rPr>
              <a:t>وبقية الصيغ غير أصلية تنوب عنها، ويتمنّي بها لغرض بلاغي، وهي: «هل» و «لعلَّ» و «لو».</a:t>
            </a:r>
          </a:p>
          <a:p>
            <a:pPr lvl="0" algn="just">
              <a:lnSpc>
                <a:spcPct val="110000"/>
              </a:lnSpc>
              <a:spcAft>
                <a:spcPts val="1000"/>
              </a:spcAft>
              <a:buFont typeface="+mj-cs"/>
              <a:buAutoNum type="arabic1Minus"/>
            </a:pPr>
            <a:r>
              <a:rPr lang="en-US" sz="2800" dirty="0">
                <a:latin typeface="Simplified Arabic"/>
                <a:ea typeface="Calibri"/>
                <a:cs typeface="Arial"/>
              </a:rPr>
              <a:t> </a:t>
            </a:r>
            <a:r>
              <a:rPr lang="ar-IQ" sz="2800" dirty="0">
                <a:latin typeface="Simplified Arabic"/>
                <a:ea typeface="Calibri"/>
              </a:rPr>
              <a:t>(هلْ): فإنها تستعمل حيث يعلم أنَّ المستفهم عنه غير حاصل؛ وأنه غير </a:t>
            </a:r>
            <a:r>
              <a:rPr lang="ar-IQ" sz="2800" dirty="0" err="1">
                <a:latin typeface="Simplified Arabic"/>
                <a:ea typeface="Calibri"/>
              </a:rPr>
              <a:t>مطموع</a:t>
            </a:r>
            <a:r>
              <a:rPr lang="ar-IQ" sz="2800" dirty="0">
                <a:latin typeface="Simplified Arabic"/>
                <a:ea typeface="Calibri"/>
              </a:rPr>
              <a:t> في حصوله؛ وذلك لإبراز المتمني في صورة الممكن؛ إظهارًا لشدة الرغبة فيه، ومنه قول الله تعالى: </a:t>
            </a:r>
            <a:r>
              <a:rPr lang="ar-SA" sz="2800" dirty="0">
                <a:solidFill>
                  <a:srgbClr val="000000"/>
                </a:solidFill>
                <a:ea typeface="Calibri"/>
                <a:cs typeface="QCF_BSML"/>
              </a:rPr>
              <a:t>ﭽ</a:t>
            </a:r>
            <a:r>
              <a:rPr lang="ar-SA" sz="2800" dirty="0">
                <a:solidFill>
                  <a:srgbClr val="000000"/>
                </a:solidFill>
                <a:ea typeface="Calibri"/>
                <a:cs typeface="QCF_P157"/>
              </a:rPr>
              <a:t> ﭮ  ﭯ   ﭰ  ﭱ  ﭲ  ﭳ    </a:t>
            </a:r>
            <a:r>
              <a:rPr lang="ar-SA" sz="2800" dirty="0">
                <a:solidFill>
                  <a:srgbClr val="000000"/>
                </a:solidFill>
                <a:ea typeface="Calibri"/>
                <a:cs typeface="QCF_BSML"/>
              </a:rPr>
              <a:t>ﭼ</a:t>
            </a:r>
            <a:r>
              <a:rPr lang="ar-SA" sz="2800" dirty="0">
                <a:solidFill>
                  <a:srgbClr val="000000"/>
                </a:solidFill>
                <a:ea typeface="Calibri"/>
                <a:cs typeface="Simplified Arabic"/>
              </a:rPr>
              <a:t>{الأعراف: 53}، </a:t>
            </a:r>
            <a:r>
              <a:rPr lang="ar-IQ" sz="2800" dirty="0">
                <a:ea typeface="Calibri"/>
                <a:cs typeface="Simplified Arabic"/>
              </a:rPr>
              <a:t>أي ليت لنا شفعاء.</a:t>
            </a:r>
            <a:endParaRPr lang="en-US" sz="2000" dirty="0">
              <a:ea typeface="Calibri"/>
              <a:cs typeface="Arial"/>
            </a:endParaRP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88</a:t>
            </a:fld>
            <a:endParaRPr lang="en-US">
              <a:solidFill>
                <a:srgbClr val="000000"/>
              </a:solidFill>
            </a:endParaRPr>
          </a:p>
        </p:txBody>
      </p:sp>
    </p:spTree>
    <p:extLst>
      <p:ext uri="{BB962C8B-B14F-4D97-AF65-F5344CB8AC3E}">
        <p14:creationId xmlns:p14="http://schemas.microsoft.com/office/powerpoint/2010/main" val="2971400823"/>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fontScale="92500"/>
          </a:bodyPr>
          <a:lstStyle/>
          <a:p>
            <a:pPr lvl="0" algn="just">
              <a:lnSpc>
                <a:spcPct val="120000"/>
              </a:lnSpc>
              <a:spcAft>
                <a:spcPts val="1000"/>
              </a:spcAft>
              <a:buFont typeface="+mj-cs"/>
              <a:buAutoNum type="arabic1Minus"/>
            </a:pPr>
            <a:r>
              <a:rPr lang="en-US" sz="2800" dirty="0">
                <a:latin typeface="Simplified Arabic"/>
                <a:ea typeface="Calibri"/>
                <a:cs typeface="Arial"/>
              </a:rPr>
              <a:t> </a:t>
            </a:r>
            <a:r>
              <a:rPr lang="ar-IQ" sz="2800" dirty="0">
                <a:latin typeface="Simplified Arabic"/>
                <a:ea typeface="Calibri"/>
              </a:rPr>
              <a:t>(لو): فإنها تستعمل في التمني؛ لإبراز المتمني في صورة ما لم يوجد إشعاراً </a:t>
            </a:r>
            <a:r>
              <a:rPr lang="ar-IQ" sz="2800" dirty="0" err="1">
                <a:latin typeface="Simplified Arabic"/>
                <a:ea typeface="Calibri"/>
              </a:rPr>
              <a:t>بعزته</a:t>
            </a:r>
            <a:r>
              <a:rPr lang="ar-IQ" sz="2800" dirty="0">
                <a:latin typeface="Simplified Arabic"/>
                <a:ea typeface="Calibri"/>
              </a:rPr>
              <a:t>؛ وذلك لأن (لو) -في الأصل- حرف امتناع لامتناع، وعلى هذا فاستعمالها في التمني مجاز، ومنه قولك: (لو تأْتيَني فتحدِّثني) بنصب الفعل في جواب التمنِّي، وقوله تعالى: </a:t>
            </a:r>
            <a:r>
              <a:rPr lang="ar-SA" sz="2800" dirty="0">
                <a:solidFill>
                  <a:srgbClr val="000000"/>
                </a:solidFill>
                <a:ea typeface="Calibri"/>
                <a:cs typeface="QCF_BSML"/>
              </a:rPr>
              <a:t>ﭽ </a:t>
            </a:r>
            <a:r>
              <a:rPr lang="ar-SA" sz="2800" dirty="0">
                <a:solidFill>
                  <a:srgbClr val="000000"/>
                </a:solidFill>
                <a:ea typeface="Calibri"/>
                <a:cs typeface="QCF_P371"/>
              </a:rPr>
              <a:t>ﯘ  ﯙ  ﯚ  ﯛ       ﯜ  ﯝ  ﯞ  </a:t>
            </a:r>
            <a:r>
              <a:rPr lang="ar-SA" sz="2800" dirty="0">
                <a:solidFill>
                  <a:srgbClr val="000000"/>
                </a:solidFill>
                <a:ea typeface="Calibri"/>
                <a:cs typeface="QCF_BSML"/>
              </a:rPr>
              <a:t>ﭼ</a:t>
            </a:r>
            <a:r>
              <a:rPr lang="ar-SA" sz="2800" dirty="0">
                <a:solidFill>
                  <a:srgbClr val="000000"/>
                </a:solidFill>
                <a:ea typeface="Calibri"/>
                <a:cs typeface="Simplified Arabic"/>
              </a:rPr>
              <a:t>{الشعراء: 102}، </a:t>
            </a:r>
            <a:r>
              <a:rPr lang="ar-IQ" sz="2800" dirty="0">
                <a:ea typeface="Calibri"/>
                <a:cs typeface="Simplified Arabic"/>
              </a:rPr>
              <a:t>بنصب الفعل - أيضاً-، ومنه قول المهلهل بن ربيعة:</a:t>
            </a:r>
            <a:endParaRPr lang="en-US" sz="2000" dirty="0">
              <a:ea typeface="Calibri"/>
              <a:cs typeface="Arial"/>
            </a:endParaRPr>
          </a:p>
          <a:p>
            <a:pPr algn="just">
              <a:lnSpc>
                <a:spcPct val="120000"/>
              </a:lnSpc>
              <a:buNone/>
            </a:pPr>
            <a:r>
              <a:rPr lang="ar-SA" sz="2800" dirty="0">
                <a:latin typeface="Simplified Arabic" pitchFamily="18" charset="-78"/>
                <a:cs typeface="Simplified Arabic" pitchFamily="18" charset="-78"/>
              </a:rPr>
              <a:t>فلو نثر المقابر عن كليبٍ ... فيخبر بالذنائب أي زير؟ </a:t>
            </a:r>
            <a:endParaRPr lang="ar-IQ" sz="2800" dirty="0" smtClean="0">
              <a:latin typeface="Simplified Arabic" pitchFamily="18" charset="-78"/>
              <a:cs typeface="Simplified Arabic" pitchFamily="18" charset="-78"/>
            </a:endParaRPr>
          </a:p>
          <a:p>
            <a:pPr lvl="0" algn="just">
              <a:lnSpc>
                <a:spcPct val="120000"/>
              </a:lnSpc>
              <a:spcAft>
                <a:spcPts val="1000"/>
              </a:spcAft>
              <a:buFont typeface="+mj-cs"/>
              <a:buAutoNum type="arabic1Minus"/>
            </a:pPr>
            <a:r>
              <a:rPr lang="ar-IQ" sz="2800" dirty="0">
                <a:ea typeface="Calibri"/>
                <a:cs typeface="Simplified Arabic"/>
              </a:rPr>
              <a:t>(لعلَّ): فإنها تستعمل في التمني لإبراز المتمني في صورة الممكن المتوقع حصوله؛ لشدة الرغبة فيه؛ وعلى ذلك فاستعماله في التمني مجاز، قال تعالى: حكاية عن فرعون: </a:t>
            </a:r>
            <a:r>
              <a:rPr lang="ar-SA" sz="2800" dirty="0">
                <a:solidFill>
                  <a:srgbClr val="000000"/>
                </a:solidFill>
                <a:ea typeface="Calibri"/>
                <a:cs typeface="QCF_BSML"/>
              </a:rPr>
              <a:t>ﭽ </a:t>
            </a:r>
            <a:r>
              <a:rPr lang="ar-SA" sz="2800" dirty="0">
                <a:solidFill>
                  <a:srgbClr val="000000"/>
                </a:solidFill>
                <a:ea typeface="Calibri"/>
                <a:cs typeface="QCF_P471"/>
              </a:rPr>
              <a:t>ﮌ  ﮍ      ﮎ  ﮏ  ﮐ  ﮑ  ﮒ  ﮓ  ﮔ  ﮕ  ﮖ   ﮗ  ﮘ  ﮙ  ﮚ  ﮛ  ﮜ  ﮝ  </a:t>
            </a:r>
            <a:r>
              <a:rPr lang="ar-SA" sz="2800" dirty="0" err="1">
                <a:solidFill>
                  <a:srgbClr val="000000"/>
                </a:solidFill>
                <a:ea typeface="Calibri"/>
                <a:cs typeface="QCF_P471"/>
              </a:rPr>
              <a:t>ﮞ</a:t>
            </a:r>
            <a:r>
              <a:rPr lang="ar-SA" sz="2800" dirty="0" err="1">
                <a:solidFill>
                  <a:srgbClr val="0000A5"/>
                </a:solidFill>
                <a:ea typeface="Calibri"/>
                <a:cs typeface="QCF_P471"/>
              </a:rPr>
              <a:t>ﮟ</a:t>
            </a:r>
            <a:r>
              <a:rPr lang="ar-SA" sz="2800" dirty="0">
                <a:solidFill>
                  <a:srgbClr val="000000"/>
                </a:solidFill>
                <a:ea typeface="Calibri"/>
                <a:cs typeface="QCF_P471"/>
              </a:rPr>
              <a:t>   ﮠ  ﮡ  ﮢ  ﮣ  ﮤ  ﮥ  ﮦ  </a:t>
            </a:r>
            <a:r>
              <a:rPr lang="ar-SA" sz="2800" dirty="0" err="1">
                <a:solidFill>
                  <a:srgbClr val="000000"/>
                </a:solidFill>
                <a:ea typeface="Calibri"/>
                <a:cs typeface="QCF_P471"/>
              </a:rPr>
              <a:t>ﮧ</a:t>
            </a:r>
            <a:r>
              <a:rPr lang="ar-SA" sz="2800" dirty="0" err="1">
                <a:solidFill>
                  <a:srgbClr val="0000A5"/>
                </a:solidFill>
                <a:ea typeface="Calibri"/>
                <a:cs typeface="QCF_P471"/>
              </a:rPr>
              <a:t>ﮨ</a:t>
            </a:r>
            <a:r>
              <a:rPr lang="ar-SA" sz="2800" dirty="0">
                <a:solidFill>
                  <a:srgbClr val="000000"/>
                </a:solidFill>
                <a:ea typeface="Calibri"/>
                <a:cs typeface="QCF_P471"/>
              </a:rPr>
              <a:t>   ﮩ  ﮪ  ﮫ  ﮬ   ﮭ  ﮮ  ﮯ  </a:t>
            </a:r>
            <a:r>
              <a:rPr lang="ar-SA" sz="2800" dirty="0">
                <a:solidFill>
                  <a:srgbClr val="000000"/>
                </a:solidFill>
                <a:ea typeface="Calibri"/>
                <a:cs typeface="QCF_BSML"/>
              </a:rPr>
              <a:t>ﭼ</a:t>
            </a:r>
            <a:r>
              <a:rPr lang="ar-SA" sz="2800" dirty="0">
                <a:solidFill>
                  <a:srgbClr val="000000"/>
                </a:solidFill>
                <a:ea typeface="Calibri"/>
                <a:cs typeface="Simplified Arabic"/>
              </a:rPr>
              <a:t>{غافر: 36-37}. </a:t>
            </a:r>
            <a:r>
              <a:rPr lang="ar-SA" sz="1400" dirty="0">
                <a:solidFill>
                  <a:srgbClr val="000000"/>
                </a:solidFill>
                <a:ea typeface="Calibri"/>
              </a:rPr>
              <a:t> </a:t>
            </a:r>
            <a:endParaRPr lang="en-US" sz="2000" dirty="0">
              <a:ea typeface="Calibri"/>
              <a:cs typeface="Arial"/>
            </a:endParaRPr>
          </a:p>
          <a:p>
            <a:pPr algn="just">
              <a:lnSpc>
                <a:spcPct val="12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89</a:t>
            </a:fld>
            <a:endParaRPr lang="en-US">
              <a:solidFill>
                <a:srgbClr val="000000"/>
              </a:solidFill>
            </a:endParaRPr>
          </a:p>
        </p:txBody>
      </p:sp>
    </p:spTree>
    <p:extLst>
      <p:ext uri="{BB962C8B-B14F-4D97-AF65-F5344CB8AC3E}">
        <p14:creationId xmlns:p14="http://schemas.microsoft.com/office/powerpoint/2010/main" val="1788627985"/>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90000"/>
              </a:lnSpc>
              <a:buNone/>
            </a:pPr>
            <a:endParaRPr lang="ar-IQ" sz="2800" dirty="0" smtClean="0">
              <a:latin typeface="Simplified Arabic" pitchFamily="18" charset="-78"/>
              <a:cs typeface="Simplified Arabic" pitchFamily="18" charset="-78"/>
            </a:endParaRPr>
          </a:p>
          <a:p>
            <a:pPr algn="just">
              <a:lnSpc>
                <a:spcPct val="90000"/>
              </a:lnSpc>
              <a:buNone/>
            </a:pPr>
            <a:endParaRPr lang="ar-IQ" sz="2800" dirty="0">
              <a:latin typeface="Simplified Arabic" pitchFamily="18" charset="-78"/>
              <a:cs typeface="Simplified Arabic" pitchFamily="18" charset="-78"/>
            </a:endParaRPr>
          </a:p>
          <a:p>
            <a:pPr algn="just">
              <a:lnSpc>
                <a:spcPct val="90000"/>
              </a:lnSpc>
              <a:buNone/>
            </a:pPr>
            <a:endParaRPr lang="ar-IQ" sz="2800" dirty="0" smtClean="0">
              <a:latin typeface="Simplified Arabic" pitchFamily="18" charset="-78"/>
              <a:cs typeface="Simplified Arabic" pitchFamily="18" charset="-78"/>
            </a:endParaRPr>
          </a:p>
          <a:p>
            <a:pPr algn="just">
              <a:lnSpc>
                <a:spcPct val="90000"/>
              </a:lnSpc>
              <a:buNone/>
            </a:pPr>
            <a:endParaRPr lang="ar-IQ" sz="2800" dirty="0">
              <a:latin typeface="Simplified Arabic" pitchFamily="18" charset="-78"/>
              <a:cs typeface="Simplified Arabic" pitchFamily="18" charset="-78"/>
            </a:endParaRPr>
          </a:p>
          <a:p>
            <a:pPr algn="just">
              <a:lnSpc>
                <a:spcPct val="90000"/>
              </a:lnSpc>
              <a:buNone/>
            </a:pPr>
            <a:r>
              <a:rPr lang="ar-SA" sz="2800" b="1" dirty="0">
                <a:latin typeface="Simplified Arabic" pitchFamily="18" charset="-78"/>
                <a:cs typeface="Simplified Arabic" pitchFamily="18" charset="-78"/>
              </a:rPr>
              <a:t>المطلب الأول: موضوعات المسند والمسند إليه</a:t>
            </a:r>
          </a:p>
          <a:p>
            <a:pPr algn="just">
              <a:lnSpc>
                <a:spcPct val="90000"/>
              </a:lnSpc>
              <a:buNone/>
            </a:pPr>
            <a:r>
              <a:rPr lang="ar-SA" sz="2800" b="1" dirty="0">
                <a:latin typeface="Simplified Arabic" pitchFamily="18" charset="-78"/>
                <a:cs typeface="Simplified Arabic" pitchFamily="18" charset="-78"/>
              </a:rPr>
              <a:t>أولاً: موضوعات المسند </a:t>
            </a:r>
          </a:p>
          <a:p>
            <a:pPr algn="just">
              <a:lnSpc>
                <a:spcPct val="90000"/>
              </a:lnSpc>
              <a:buNone/>
            </a:pPr>
            <a:r>
              <a:rPr lang="ar-SA" sz="2800" dirty="0">
                <a:latin typeface="Simplified Arabic" pitchFamily="18" charset="-78"/>
                <a:cs typeface="Simplified Arabic" pitchFamily="18" charset="-78"/>
              </a:rPr>
              <a:t>موضوعات المسند تسعة:</a:t>
            </a:r>
          </a:p>
          <a:p>
            <a:pPr algn="just">
              <a:lnSpc>
                <a:spcPct val="90000"/>
              </a:lnSpc>
              <a:buNone/>
            </a:pPr>
            <a:r>
              <a:rPr lang="ar-SA" sz="2800" dirty="0">
                <a:latin typeface="Simplified Arabic" pitchFamily="18" charset="-78"/>
                <a:cs typeface="Simplified Arabic" pitchFamily="18" charset="-78"/>
              </a:rPr>
              <a:t>(1) خبر المبتدأ - نحو «قادرٌ» من قولك: الله قادرٌ.</a:t>
            </a:r>
          </a:p>
          <a:p>
            <a:pPr algn="just">
              <a:lnSpc>
                <a:spcPct val="90000"/>
              </a:lnSpc>
              <a:buNone/>
            </a:pPr>
            <a:r>
              <a:rPr lang="ar-SA" sz="2800" dirty="0">
                <a:latin typeface="Simplified Arabic" pitchFamily="18" charset="-78"/>
                <a:cs typeface="Simplified Arabic" pitchFamily="18" charset="-78"/>
              </a:rPr>
              <a:t>(2) والفعل التام - نحو «حضر» من قولك - حَضرَ الأميرُ، أو الفعل للمعلوم: مثل: قرأَ الطالبُ الدرسَ. </a:t>
            </a:r>
          </a:p>
          <a:p>
            <a:pPr algn="just">
              <a:lnSpc>
                <a:spcPct val="90000"/>
              </a:lnSpc>
              <a:buNone/>
            </a:pPr>
            <a:r>
              <a:rPr lang="ar-SA" sz="2800" dirty="0">
                <a:latin typeface="Simplified Arabic" pitchFamily="18" charset="-78"/>
                <a:cs typeface="Simplified Arabic" pitchFamily="18" charset="-78"/>
              </a:rPr>
              <a:t>(3) والفعل للمجهول، مثل: شُربَ الماءُ. </a:t>
            </a:r>
          </a:p>
          <a:p>
            <a:pPr algn="just">
              <a:lnSpc>
                <a:spcPct val="90000"/>
              </a:lnSpc>
              <a:buNone/>
            </a:pPr>
            <a:endParaRPr lang="ar-SA" sz="2800" dirty="0" smtClean="0">
              <a:latin typeface="Simplified Arabic" pitchFamily="18" charset="-78"/>
              <a:cs typeface="Simplified Arabic" pitchFamily="18" charset="-78"/>
            </a:endParaRPr>
          </a:p>
        </p:txBody>
      </p:sp>
      <p:sp>
        <p:nvSpPr>
          <p:cNvPr id="2" name="مجسم مشطوف الحواف 1"/>
          <p:cNvSpPr/>
          <p:nvPr/>
        </p:nvSpPr>
        <p:spPr>
          <a:xfrm>
            <a:off x="2293257" y="638629"/>
            <a:ext cx="7692572" cy="171268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dirty="0" smtClean="0">
                <a:solidFill>
                  <a:srgbClr val="FFFF00"/>
                </a:solidFill>
                <a:cs typeface="Ali-A-Samik" pitchFamily="2" charset="-78"/>
              </a:rPr>
              <a:t>المبحث الثاني</a:t>
            </a:r>
          </a:p>
          <a:p>
            <a:pPr algn="ctr"/>
            <a:r>
              <a:rPr lang="ar-IQ" sz="2800" dirty="0" smtClean="0">
                <a:solidFill>
                  <a:srgbClr val="FFFF00"/>
                </a:solidFill>
                <a:cs typeface="Ali-A-Samik" pitchFamily="2" charset="-78"/>
              </a:rPr>
              <a:t>موضوعات المسند والمسند إليه، والعلاقة بين علم المعاني وعلم النحو</a:t>
            </a:r>
            <a:endParaRPr lang="ar-IQ" sz="2800" dirty="0">
              <a:solidFill>
                <a:srgbClr val="FFFF00"/>
              </a:solidFill>
              <a:cs typeface="Ali-A-Samik" pitchFamily="2" charset="-78"/>
            </a:endParaRPr>
          </a:p>
        </p:txBody>
      </p:sp>
      <p:sp>
        <p:nvSpPr>
          <p:cNvPr id="3" name="عنصر نائب لرقم الشريحة 2"/>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824296813"/>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 ففرعون يعلم أن ما يأمله بعيد الحصول، ولكن إمعانه في عتوه وضلاله ورغبته الشديدة في الوصول إلى ما يريد خيلا له أنه قريب الحصول، ولهذا أمر هامان ببناء الصرح.</a:t>
            </a:r>
          </a:p>
          <a:p>
            <a:pPr algn="just">
              <a:lnSpc>
                <a:spcPct val="110000"/>
              </a:lnSpc>
              <a:buNone/>
            </a:pPr>
            <a:r>
              <a:rPr lang="ar-SA" sz="2800" dirty="0">
                <a:latin typeface="Simplified Arabic" pitchFamily="18" charset="-78"/>
                <a:cs typeface="Simplified Arabic" pitchFamily="18" charset="-78"/>
              </a:rPr>
              <a:t>وكقول الشاعر:</a:t>
            </a:r>
          </a:p>
          <a:p>
            <a:pPr algn="just">
              <a:lnSpc>
                <a:spcPct val="110000"/>
              </a:lnSpc>
              <a:buNone/>
            </a:pPr>
            <a:r>
              <a:rPr lang="ar-SA" sz="2800" dirty="0">
                <a:latin typeface="Simplified Arabic" pitchFamily="18" charset="-78"/>
                <a:cs typeface="Simplified Arabic" pitchFamily="18" charset="-78"/>
              </a:rPr>
              <a:t>أَسِرْبَ القطا هلْ من يُعيرُ جَناحهُ … لَعلّي إلى منْ قدْ هَويْتُ أَطيرُ؟!</a:t>
            </a:r>
          </a:p>
          <a:p>
            <a:pPr algn="just">
              <a:lnSpc>
                <a:spcPct val="110000"/>
              </a:lnSpc>
              <a:buNone/>
            </a:pPr>
            <a:r>
              <a:rPr lang="ar-SA" sz="2800" dirty="0">
                <a:latin typeface="Simplified Arabic" pitchFamily="18" charset="-78"/>
                <a:cs typeface="Simplified Arabic" pitchFamily="18" charset="-78"/>
              </a:rPr>
              <a:t>    على معنى: ليتني أطير، ولم تحمل على معناها الحقيقي الذي هو "الرجاء" لاستحالة بلوغ الأسباب في الأول، والطيران في الثاني</a:t>
            </a:r>
            <a:r>
              <a:rPr lang="ar-SA" sz="2800" dirty="0" smtClean="0">
                <a:latin typeface="Simplified Arabic" pitchFamily="18" charset="-78"/>
                <a:cs typeface="Simplified Arabic" pitchFamily="18" charset="-78"/>
              </a:rPr>
              <a:t>.</a:t>
            </a:r>
            <a:endParaRPr lang="ar-IQ" sz="2800" dirty="0" smtClean="0">
              <a:latin typeface="Simplified Arabic" pitchFamily="18" charset="-78"/>
              <a:cs typeface="Simplified Arabic" pitchFamily="18" charset="-78"/>
            </a:endParaRPr>
          </a:p>
          <a:p>
            <a:pPr marL="0" indent="0" algn="just">
              <a:lnSpc>
                <a:spcPct val="110000"/>
              </a:lnSpc>
              <a:spcAft>
                <a:spcPts val="1000"/>
              </a:spcAft>
              <a:buNone/>
            </a:pPr>
            <a:r>
              <a:rPr lang="ar-IQ" sz="2800" b="1" dirty="0" smtClean="0">
                <a:ea typeface="Calibri"/>
                <a:cs typeface="Simplified Arabic"/>
              </a:rPr>
              <a:t> </a:t>
            </a: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90</a:t>
            </a:fld>
            <a:endParaRPr lang="en-US">
              <a:solidFill>
                <a:srgbClr val="000000"/>
              </a:solidFill>
            </a:endParaRPr>
          </a:p>
        </p:txBody>
      </p:sp>
    </p:spTree>
    <p:extLst>
      <p:ext uri="{BB962C8B-B14F-4D97-AF65-F5344CB8AC3E}">
        <p14:creationId xmlns:p14="http://schemas.microsoft.com/office/powerpoint/2010/main" val="621133110"/>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Autofit/>
          </a:bodyPr>
          <a:lstStyle/>
          <a:p>
            <a:pPr algn="just">
              <a:lnSpc>
                <a:spcPct val="90000"/>
              </a:lnSpc>
              <a:buNone/>
            </a:pPr>
            <a:r>
              <a:rPr lang="ar-SA" sz="2800" b="1" dirty="0">
                <a:latin typeface="Simplified Arabic" pitchFamily="18" charset="-78"/>
                <a:cs typeface="Simplified Arabic" pitchFamily="18" charset="-78"/>
              </a:rPr>
              <a:t>المطلب الخامس: النداء، تعريفه، وأدواته </a:t>
            </a:r>
          </a:p>
          <a:p>
            <a:pPr algn="just">
              <a:lnSpc>
                <a:spcPct val="90000"/>
              </a:lnSpc>
              <a:buNone/>
            </a:pPr>
            <a:r>
              <a:rPr lang="ar-SA" sz="2800" b="1" dirty="0">
                <a:latin typeface="Simplified Arabic" pitchFamily="18" charset="-78"/>
                <a:cs typeface="Simplified Arabic" pitchFamily="18" charset="-78"/>
              </a:rPr>
              <a:t>أولاً: تعريفه</a:t>
            </a:r>
          </a:p>
          <a:p>
            <a:pPr algn="just">
              <a:lnSpc>
                <a:spcPct val="90000"/>
              </a:lnSpc>
              <a:buNone/>
            </a:pPr>
            <a:r>
              <a:rPr lang="ar-SA" sz="2800" dirty="0">
                <a:latin typeface="Simplified Arabic" pitchFamily="18" charset="-78"/>
                <a:cs typeface="Simplified Arabic" pitchFamily="18" charset="-78"/>
              </a:rPr>
              <a:t>    وهو طلب إقبال المدعو على الداعي بأحد حروف مخصوصة ينوب كل حرف منها مناب الفعل «أدعو».</a:t>
            </a:r>
          </a:p>
          <a:p>
            <a:pPr marL="0" indent="0">
              <a:lnSpc>
                <a:spcPct val="110000"/>
              </a:lnSpc>
              <a:spcAft>
                <a:spcPts val="1000"/>
              </a:spcAft>
              <a:buNone/>
            </a:pPr>
            <a:r>
              <a:rPr lang="ar-IQ" sz="2800" dirty="0" smtClean="0">
                <a:ea typeface="Calibri"/>
                <a:cs typeface="Simplified Arabic"/>
              </a:rPr>
              <a:t> إما </a:t>
            </a:r>
            <a:r>
              <a:rPr lang="ar-IQ" sz="2800" dirty="0">
                <a:ea typeface="Calibri"/>
                <a:cs typeface="Simplified Arabic"/>
              </a:rPr>
              <a:t>لفظاً:  كقوله تعالى: </a:t>
            </a:r>
            <a:r>
              <a:rPr lang="ar-SA" sz="2800" dirty="0">
                <a:solidFill>
                  <a:srgbClr val="000000"/>
                </a:solidFill>
                <a:ea typeface="Calibri"/>
                <a:cs typeface="QCF_BSML"/>
              </a:rPr>
              <a:t>ﭽ </a:t>
            </a:r>
            <a:r>
              <a:rPr lang="ar-SA" sz="2800" dirty="0">
                <a:solidFill>
                  <a:srgbClr val="000000"/>
                </a:solidFill>
                <a:ea typeface="Calibri"/>
                <a:cs typeface="QCF_P306"/>
              </a:rPr>
              <a:t>ﭑ  ﭒ  ﭓ  </a:t>
            </a:r>
            <a:r>
              <a:rPr lang="ar-SA" sz="2800" dirty="0" err="1">
                <a:solidFill>
                  <a:srgbClr val="000000"/>
                </a:solidFill>
                <a:ea typeface="Calibri"/>
                <a:cs typeface="QCF_P306"/>
              </a:rPr>
              <a:t>ﭔ</a:t>
            </a:r>
            <a:r>
              <a:rPr lang="ar-SA" sz="2800" dirty="0" err="1">
                <a:solidFill>
                  <a:srgbClr val="0000A5"/>
                </a:solidFill>
                <a:ea typeface="Calibri"/>
                <a:cs typeface="QCF_P306"/>
              </a:rPr>
              <a:t>ﭕ</a:t>
            </a:r>
            <a:r>
              <a:rPr lang="ar-SA" sz="2800" dirty="0">
                <a:solidFill>
                  <a:srgbClr val="000000"/>
                </a:solidFill>
                <a:ea typeface="Calibri"/>
                <a:cs typeface="QCF_P306"/>
              </a:rPr>
              <a:t>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{مريم: 12}. </a:t>
            </a:r>
            <a:r>
              <a:rPr lang="ar-SA" sz="2800" dirty="0">
                <a:solidFill>
                  <a:srgbClr val="000000"/>
                </a:solidFill>
                <a:ea typeface="Calibri"/>
              </a:rPr>
              <a:t> </a:t>
            </a:r>
            <a:endParaRPr lang="en-US" sz="2800" dirty="0">
              <a:ea typeface="Calibri"/>
              <a:cs typeface="Arial"/>
            </a:endParaRPr>
          </a:p>
          <a:p>
            <a:pPr marL="0" indent="0" algn="just">
              <a:lnSpc>
                <a:spcPct val="110000"/>
              </a:lnSpc>
              <a:spcAft>
                <a:spcPts val="1000"/>
              </a:spcAft>
              <a:buNone/>
            </a:pPr>
            <a:r>
              <a:rPr lang="ar-IQ" sz="2800" dirty="0" smtClean="0">
                <a:ea typeface="Calibri"/>
                <a:cs typeface="Simplified Arabic"/>
              </a:rPr>
              <a:t> وإما </a:t>
            </a:r>
            <a:r>
              <a:rPr lang="ar-IQ" sz="2800" dirty="0">
                <a:ea typeface="Calibri"/>
                <a:cs typeface="Simplified Arabic"/>
              </a:rPr>
              <a:t>تقديراً: كقوله تعالى: </a:t>
            </a:r>
            <a:r>
              <a:rPr lang="ar-SA" sz="2800" dirty="0">
                <a:solidFill>
                  <a:srgbClr val="000000"/>
                </a:solidFill>
                <a:ea typeface="Calibri"/>
                <a:cs typeface="QCF_BSML"/>
              </a:rPr>
              <a:t>ﭽ </a:t>
            </a:r>
            <a:r>
              <a:rPr lang="ar-SA" sz="2800" dirty="0">
                <a:solidFill>
                  <a:srgbClr val="000000"/>
                </a:solidFill>
                <a:ea typeface="Calibri"/>
                <a:cs typeface="QCF_P238"/>
              </a:rPr>
              <a:t>ﯬ  ﯭ   ﯮ   </a:t>
            </a:r>
            <a:r>
              <a:rPr lang="ar-SA" sz="2800" dirty="0" err="1">
                <a:solidFill>
                  <a:srgbClr val="000000"/>
                </a:solidFill>
                <a:ea typeface="Calibri"/>
                <a:cs typeface="QCF_P238"/>
              </a:rPr>
              <a:t>ﯯ</a:t>
            </a:r>
            <a:r>
              <a:rPr lang="ar-SA" sz="2800" dirty="0" err="1">
                <a:solidFill>
                  <a:srgbClr val="0000A5"/>
                </a:solidFill>
                <a:ea typeface="Calibri"/>
                <a:cs typeface="QCF_P238"/>
              </a:rPr>
              <a:t>ﯰ</a:t>
            </a:r>
            <a:r>
              <a:rPr lang="ar-SA" sz="2800" dirty="0">
                <a:solidFill>
                  <a:srgbClr val="000000"/>
                </a:solidFill>
                <a:ea typeface="Calibri"/>
                <a:cs typeface="QCF_P238"/>
              </a:rPr>
              <a:t>  </a:t>
            </a:r>
            <a:r>
              <a:rPr lang="ar-SA" sz="2800" dirty="0">
                <a:solidFill>
                  <a:srgbClr val="000000"/>
                </a:solidFill>
                <a:ea typeface="Calibri"/>
                <a:cs typeface="Simplified Arabic"/>
              </a:rPr>
              <a:t>...</a:t>
            </a:r>
            <a:r>
              <a:rPr lang="ar-SA" sz="2800" dirty="0">
                <a:solidFill>
                  <a:srgbClr val="000000"/>
                </a:solidFill>
                <a:ea typeface="Calibri"/>
                <a:cs typeface="QCF_BSML"/>
              </a:rPr>
              <a:t>ﭼ</a:t>
            </a:r>
            <a:r>
              <a:rPr lang="ar-SA" sz="2800" dirty="0">
                <a:solidFill>
                  <a:srgbClr val="000000"/>
                </a:solidFill>
                <a:ea typeface="Calibri"/>
                <a:cs typeface="Simplified Arabic"/>
              </a:rPr>
              <a:t>{يوسف: 29}، </a:t>
            </a:r>
            <a:r>
              <a:rPr lang="ar-IQ" sz="2800" dirty="0">
                <a:ea typeface="Calibri"/>
                <a:cs typeface="Simplified Arabic"/>
              </a:rPr>
              <a:t>أي يا يوسف</a:t>
            </a:r>
            <a:r>
              <a:rPr lang="ar-IQ" sz="2800" dirty="0" smtClean="0">
                <a:ea typeface="Calibri"/>
                <a:cs typeface="Simplified Arabic"/>
              </a:rPr>
              <a:t>.</a:t>
            </a:r>
          </a:p>
          <a:p>
            <a:pPr marL="0" indent="0" algn="just">
              <a:lnSpc>
                <a:spcPct val="110000"/>
              </a:lnSpc>
              <a:spcAft>
                <a:spcPts val="1000"/>
              </a:spcAft>
              <a:buNone/>
            </a:pPr>
            <a:r>
              <a:rPr lang="ar-IQ" sz="2800" dirty="0">
                <a:ea typeface="Calibri"/>
                <a:cs typeface="Simplified Arabic"/>
              </a:rPr>
              <a:t>ثانياً: أدوات النداء</a:t>
            </a:r>
          </a:p>
          <a:p>
            <a:pPr marL="0" indent="0" algn="just">
              <a:lnSpc>
                <a:spcPct val="110000"/>
              </a:lnSpc>
              <a:spcAft>
                <a:spcPts val="1000"/>
              </a:spcAft>
              <a:buNone/>
            </a:pPr>
            <a:r>
              <a:rPr lang="ar-IQ" sz="2800" dirty="0">
                <a:ea typeface="Calibri"/>
                <a:cs typeface="Simplified Arabic"/>
              </a:rPr>
              <a:t> وأحرف النداء أو أدواته ثمان: الهمزة، و «أي»، و «يا»، و «أيا»، و «هيا» و «آ» و «</a:t>
            </a:r>
            <a:r>
              <a:rPr lang="ar-IQ" sz="2800" dirty="0" err="1">
                <a:ea typeface="Calibri"/>
                <a:cs typeface="Simplified Arabic"/>
              </a:rPr>
              <a:t>آي</a:t>
            </a:r>
            <a:r>
              <a:rPr lang="ar-IQ" sz="2800" dirty="0">
                <a:ea typeface="Calibri"/>
                <a:cs typeface="Simplified Arabic"/>
              </a:rPr>
              <a:t>» و «</a:t>
            </a:r>
            <a:r>
              <a:rPr lang="ar-IQ" sz="2800" dirty="0" err="1">
                <a:ea typeface="Calibri"/>
                <a:cs typeface="Simplified Arabic"/>
              </a:rPr>
              <a:t>وا</a:t>
            </a:r>
            <a:r>
              <a:rPr lang="ar-IQ" sz="2800" dirty="0">
                <a:ea typeface="Calibri"/>
                <a:cs typeface="Simplified Arabic"/>
              </a:rPr>
              <a:t>».   </a:t>
            </a:r>
          </a:p>
          <a:p>
            <a:pPr marL="0" indent="0" algn="just">
              <a:lnSpc>
                <a:spcPct val="110000"/>
              </a:lnSpc>
              <a:spcAft>
                <a:spcPts val="1000"/>
              </a:spcAft>
              <a:buNone/>
            </a:pPr>
            <a:r>
              <a:rPr lang="ar-IQ" sz="2800" dirty="0">
                <a:ea typeface="Calibri"/>
                <a:cs typeface="Simplified Arabic"/>
              </a:rPr>
              <a:t>وهذه الأدوات في الاستعمال نوعان:</a:t>
            </a:r>
          </a:p>
          <a:p>
            <a:pPr marL="0" indent="0" algn="just">
              <a:lnSpc>
                <a:spcPct val="110000"/>
              </a:lnSpc>
              <a:spcAft>
                <a:spcPts val="1000"/>
              </a:spcAft>
              <a:buNone/>
            </a:pPr>
            <a:r>
              <a:rPr lang="ar-IQ" sz="2800" dirty="0" smtClean="0">
                <a:ea typeface="Calibri"/>
                <a:cs typeface="Simplified Arabic"/>
              </a:rPr>
              <a:t> </a:t>
            </a: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91</a:t>
            </a:fld>
            <a:endParaRPr lang="en-US">
              <a:solidFill>
                <a:srgbClr val="000000"/>
              </a:solidFill>
            </a:endParaRPr>
          </a:p>
        </p:txBody>
      </p:sp>
    </p:spTree>
    <p:extLst>
      <p:ext uri="{BB962C8B-B14F-4D97-AF65-F5344CB8AC3E}">
        <p14:creationId xmlns:p14="http://schemas.microsoft.com/office/powerpoint/2010/main" val="4228400910"/>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90000"/>
              </a:lnSpc>
              <a:buNone/>
            </a:pPr>
            <a:r>
              <a:rPr lang="ar-SA" sz="2800" dirty="0">
                <a:latin typeface="Simplified Arabic" pitchFamily="18" charset="-78"/>
                <a:cs typeface="Simplified Arabic" pitchFamily="18" charset="-78"/>
              </a:rPr>
              <a:t>1 - الهمزة، وأي لنداء القريب.</a:t>
            </a:r>
          </a:p>
          <a:p>
            <a:pPr algn="just">
              <a:lnSpc>
                <a:spcPct val="90000"/>
              </a:lnSpc>
              <a:buNone/>
            </a:pPr>
            <a:r>
              <a:rPr lang="ar-SA" sz="2800" dirty="0">
                <a:latin typeface="Simplified Arabic" pitchFamily="18" charset="-78"/>
                <a:cs typeface="Simplified Arabic" pitchFamily="18" charset="-78"/>
              </a:rPr>
              <a:t>2 - والأدوات الستّ الأخرى لنداء البعيد.</a:t>
            </a:r>
          </a:p>
          <a:p>
            <a:pPr algn="just">
              <a:lnSpc>
                <a:spcPct val="90000"/>
              </a:lnSpc>
              <a:buNone/>
            </a:pPr>
            <a:r>
              <a:rPr lang="ar-SA" sz="2800" dirty="0">
                <a:latin typeface="Simplified Arabic" pitchFamily="18" charset="-78"/>
                <a:cs typeface="Simplified Arabic" pitchFamily="18" charset="-78"/>
              </a:rPr>
              <a:t>1-	(الهمزة): من أمثلة استعمال الهمزة لنداء القريب جرياً على الأصل، قولك: "أمحمد افتح النافذة التي بجوارك".</a:t>
            </a:r>
          </a:p>
          <a:p>
            <a:pPr algn="just">
              <a:lnSpc>
                <a:spcPct val="90000"/>
              </a:lnSpc>
              <a:buNone/>
            </a:pPr>
            <a:r>
              <a:rPr lang="ar-SA" sz="2800" dirty="0">
                <a:latin typeface="Simplified Arabic" pitchFamily="18" charset="-78"/>
                <a:cs typeface="Simplified Arabic" pitchFamily="18" charset="-78"/>
              </a:rPr>
              <a:t>ومنه قول امرئ القيس: </a:t>
            </a:r>
          </a:p>
          <a:p>
            <a:pPr algn="just">
              <a:lnSpc>
                <a:spcPct val="90000"/>
              </a:lnSpc>
              <a:buNone/>
            </a:pPr>
            <a:r>
              <a:rPr lang="ar-SA" sz="2800" dirty="0">
                <a:latin typeface="Simplified Arabic" pitchFamily="18" charset="-78"/>
                <a:cs typeface="Simplified Arabic" pitchFamily="18" charset="-78"/>
              </a:rPr>
              <a:t>أَفَاطِمَ مَهْلًا بَعْـض هذا التَّـدَلُّلِ... وَإِنْ كُنْتِ قَدْ أَزْمَعْتِ صَرْمي فَأَجْمِلي</a:t>
            </a:r>
          </a:p>
          <a:p>
            <a:pPr algn="just">
              <a:lnSpc>
                <a:spcPct val="90000"/>
              </a:lnSpc>
              <a:buNone/>
            </a:pPr>
            <a:r>
              <a:rPr lang="ar-SA" sz="2800" dirty="0">
                <a:latin typeface="Simplified Arabic" pitchFamily="18" charset="-78"/>
                <a:cs typeface="Simplified Arabic" pitchFamily="18" charset="-78"/>
              </a:rPr>
              <a:t>2-	(أيُّ): مثل: "أيُّ زينب ناوليني كتابك لأقرأَ فيهِ قليلاً". </a:t>
            </a:r>
          </a:p>
          <a:p>
            <a:pPr algn="just">
              <a:lnSpc>
                <a:spcPct val="90000"/>
              </a:lnSpc>
              <a:buNone/>
            </a:pPr>
            <a:r>
              <a:rPr lang="ar-SA" sz="2800" dirty="0">
                <a:latin typeface="Simplified Arabic" pitchFamily="18" charset="-78"/>
                <a:cs typeface="Simplified Arabic" pitchFamily="18" charset="-78"/>
              </a:rPr>
              <a:t>ومنه قول الشاعر:</a:t>
            </a:r>
          </a:p>
          <a:p>
            <a:pPr algn="just">
              <a:lnSpc>
                <a:spcPct val="90000"/>
              </a:lnSpc>
              <a:buNone/>
            </a:pPr>
            <a:r>
              <a:rPr lang="ar-SA" sz="2800" dirty="0">
                <a:latin typeface="Simplified Arabic" pitchFamily="18" charset="-78"/>
                <a:cs typeface="Simplified Arabic" pitchFamily="18" charset="-78"/>
              </a:rPr>
              <a:t>أيُّ صَديقي إنِّي قصدتكَ لما … لم أَجدْ في الحياةِ غيركَ شَهماً</a:t>
            </a:r>
          </a:p>
          <a:p>
            <a:pPr algn="just">
              <a:lnSpc>
                <a:spcPct val="90000"/>
              </a:lnSpc>
              <a:buNone/>
            </a:pPr>
            <a:r>
              <a:rPr lang="ar-SA" sz="2800" dirty="0">
                <a:latin typeface="Simplified Arabic" pitchFamily="18" charset="-78"/>
                <a:cs typeface="Simplified Arabic" pitchFamily="18" charset="-78"/>
              </a:rPr>
              <a:t>وكقول شاعر آخر:</a:t>
            </a:r>
          </a:p>
          <a:p>
            <a:pPr algn="just">
              <a:lnSpc>
                <a:spcPct val="90000"/>
              </a:lnSpc>
              <a:buNone/>
            </a:pPr>
            <a:r>
              <a:rPr lang="ar-SA" sz="2800" dirty="0">
                <a:latin typeface="Simplified Arabic" pitchFamily="18" charset="-78"/>
                <a:cs typeface="Simplified Arabic" pitchFamily="18" charset="-78"/>
              </a:rPr>
              <a:t>أَيُّها السائِلُ عنْهُم وعَنِّي.... لَسْتُ من قَيْسٍ ولا قَيْسُ مِنِّي</a:t>
            </a:r>
          </a:p>
          <a:p>
            <a:pPr algn="just">
              <a:lnSpc>
                <a:spcPct val="9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92</a:t>
            </a:fld>
            <a:endParaRPr lang="en-US">
              <a:solidFill>
                <a:srgbClr val="000000"/>
              </a:solidFill>
            </a:endParaRPr>
          </a:p>
        </p:txBody>
      </p:sp>
    </p:spTree>
    <p:extLst>
      <p:ext uri="{BB962C8B-B14F-4D97-AF65-F5344CB8AC3E}">
        <p14:creationId xmlns:p14="http://schemas.microsoft.com/office/powerpoint/2010/main" val="615821516"/>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lvl="0">
              <a:lnSpc>
                <a:spcPct val="110000"/>
              </a:lnSpc>
              <a:spcAft>
                <a:spcPts val="1000"/>
              </a:spcAft>
              <a:buFont typeface="+mj-lt"/>
              <a:buAutoNum type="arabicPeriod"/>
            </a:pPr>
            <a:r>
              <a:rPr lang="ar-IQ" sz="2800" dirty="0">
                <a:ea typeface="Calibri"/>
                <a:cs typeface="Simplified Arabic"/>
              </a:rPr>
              <a:t>(يا): كقوله تعالى: </a:t>
            </a:r>
            <a:r>
              <a:rPr lang="ar-SA" sz="2800" dirty="0">
                <a:solidFill>
                  <a:srgbClr val="000000"/>
                </a:solidFill>
                <a:ea typeface="Calibri"/>
                <a:cs typeface="QCF_BSML"/>
              </a:rPr>
              <a:t>ﭽ </a:t>
            </a:r>
            <a:r>
              <a:rPr lang="ar-SA" sz="2800" dirty="0">
                <a:solidFill>
                  <a:srgbClr val="000000"/>
                </a:solidFill>
                <a:ea typeface="Calibri"/>
                <a:cs typeface="QCF_P004"/>
              </a:rPr>
              <a:t>ﮜ  ﮝ  ﮞ  ﮟ  ﮠ  ﮡ   ﮢ  ﮣ  ﮤ  ﮥ  ﮦ    </a:t>
            </a:r>
            <a:r>
              <a:rPr lang="ar-SA" sz="2800" dirty="0">
                <a:solidFill>
                  <a:srgbClr val="000000"/>
                </a:solidFill>
                <a:ea typeface="Calibri"/>
                <a:cs typeface="QCF_BSML"/>
              </a:rPr>
              <a:t>ﭼ</a:t>
            </a:r>
            <a:r>
              <a:rPr lang="ar-SA" sz="2800" dirty="0">
                <a:solidFill>
                  <a:srgbClr val="000000"/>
                </a:solidFill>
                <a:ea typeface="Calibri"/>
                <a:cs typeface="Simplified Arabic"/>
              </a:rPr>
              <a:t>{البقرة: 21}.</a:t>
            </a:r>
            <a:r>
              <a:rPr lang="ar-SA" sz="2800" dirty="0">
                <a:solidFill>
                  <a:srgbClr val="000000"/>
                </a:solidFill>
                <a:ea typeface="Calibri"/>
              </a:rPr>
              <a:t> </a:t>
            </a:r>
            <a:endParaRPr lang="en-US" sz="2000" dirty="0">
              <a:ea typeface="Calibri"/>
              <a:cs typeface="Arial"/>
            </a:endParaRPr>
          </a:p>
          <a:p>
            <a:pPr algn="just">
              <a:lnSpc>
                <a:spcPct val="110000"/>
              </a:lnSpc>
              <a:buNone/>
            </a:pPr>
            <a:r>
              <a:rPr lang="ar-SA" sz="2800" dirty="0">
                <a:latin typeface="Simplified Arabic" pitchFamily="18" charset="-78"/>
                <a:cs typeface="Simplified Arabic" pitchFamily="18" charset="-78"/>
              </a:rPr>
              <a:t>وكقول الشاعر: </a:t>
            </a:r>
          </a:p>
          <a:p>
            <a:pPr algn="just">
              <a:lnSpc>
                <a:spcPct val="110000"/>
              </a:lnSpc>
              <a:buNone/>
            </a:pPr>
            <a:r>
              <a:rPr lang="ar-SA" sz="2800" dirty="0">
                <a:latin typeface="Simplified Arabic" pitchFamily="18" charset="-78"/>
                <a:cs typeface="Simplified Arabic" pitchFamily="18" charset="-78"/>
              </a:rPr>
              <a:t>يا ساريَ البرقِ غاد القصر واسقِ به … من كانَ صرف الهوى والودّ يسقينا</a:t>
            </a:r>
          </a:p>
          <a:p>
            <a:pPr algn="just">
              <a:lnSpc>
                <a:spcPct val="110000"/>
              </a:lnSpc>
              <a:buNone/>
            </a:pPr>
            <a:r>
              <a:rPr lang="ar-SA" sz="2800" dirty="0" err="1">
                <a:latin typeface="Simplified Arabic" pitchFamily="18" charset="-78"/>
                <a:cs typeface="Simplified Arabic" pitchFamily="18" charset="-78"/>
              </a:rPr>
              <a:t>ويا</a:t>
            </a:r>
            <a:r>
              <a:rPr lang="ar-SA" sz="2800" dirty="0">
                <a:latin typeface="Simplified Arabic" pitchFamily="18" charset="-78"/>
                <a:cs typeface="Simplified Arabic" pitchFamily="18" charset="-78"/>
              </a:rPr>
              <a:t> نسيمَ الصَّبا بلِّغْ تحيتنا … من لو على البعدِ حيّاً كان يحيينا</a:t>
            </a:r>
          </a:p>
          <a:p>
            <a:pPr algn="just">
              <a:lnSpc>
                <a:spcPct val="110000"/>
              </a:lnSpc>
              <a:buNone/>
            </a:pPr>
            <a:r>
              <a:rPr lang="ar-SA" sz="2800" dirty="0">
                <a:latin typeface="Simplified Arabic" pitchFamily="18" charset="-78"/>
                <a:cs typeface="Simplified Arabic" pitchFamily="18" charset="-78"/>
              </a:rPr>
              <a:t>4.	 (</a:t>
            </a:r>
            <a:r>
              <a:rPr lang="ar-SA" sz="2800" dirty="0" err="1">
                <a:latin typeface="Simplified Arabic" pitchFamily="18" charset="-78"/>
                <a:cs typeface="Simplified Arabic" pitchFamily="18" charset="-78"/>
              </a:rPr>
              <a:t>آيْ</a:t>
            </a:r>
            <a:r>
              <a:rPr lang="ar-SA" sz="2800" dirty="0">
                <a:latin typeface="Simplified Arabic" pitchFamily="18" charset="-78"/>
                <a:cs typeface="Simplified Arabic" pitchFamily="18" charset="-78"/>
              </a:rPr>
              <a:t>): كقولك: «</a:t>
            </a:r>
            <a:r>
              <a:rPr lang="ar-SA" sz="2800" dirty="0" err="1">
                <a:latin typeface="Simplified Arabic" pitchFamily="18" charset="-78"/>
                <a:cs typeface="Simplified Arabic" pitchFamily="18" charset="-78"/>
              </a:rPr>
              <a:t>آيْ</a:t>
            </a:r>
            <a:r>
              <a:rPr lang="ar-SA" sz="2800" dirty="0">
                <a:latin typeface="Simplified Arabic" pitchFamily="18" charset="-78"/>
                <a:cs typeface="Simplified Arabic" pitchFamily="18" charset="-78"/>
              </a:rPr>
              <a:t> محمد أقبلْ».</a:t>
            </a:r>
          </a:p>
          <a:p>
            <a:pPr algn="just">
              <a:lnSpc>
                <a:spcPct val="110000"/>
              </a:lnSpc>
              <a:buNone/>
            </a:pPr>
            <a:r>
              <a:rPr lang="ar-SA" sz="2800" dirty="0">
                <a:latin typeface="Simplified Arabic" pitchFamily="18" charset="-78"/>
                <a:cs typeface="Simplified Arabic" pitchFamily="18" charset="-78"/>
              </a:rPr>
              <a:t>5.	(أيا): كقولك: «أيا مَنْ لستُ أنساهُ». ونحو: «أيا خالد أقْبِلْ».</a:t>
            </a:r>
          </a:p>
          <a:p>
            <a:pPr algn="just">
              <a:lnSpc>
                <a:spcPct val="110000"/>
              </a:lnSpc>
              <a:buNone/>
            </a:pPr>
            <a:r>
              <a:rPr lang="ar-SA" sz="2800" dirty="0">
                <a:latin typeface="Simplified Arabic" pitchFamily="18" charset="-78"/>
                <a:cs typeface="Simplified Arabic" pitchFamily="18" charset="-78"/>
              </a:rPr>
              <a:t>6.	(هيا): كقول الشاعر:</a:t>
            </a:r>
          </a:p>
          <a:p>
            <a:pPr algn="just">
              <a:lnSpc>
                <a:spcPct val="110000"/>
              </a:lnSpc>
              <a:buNone/>
            </a:pPr>
            <a:r>
              <a:rPr lang="ar-SA" sz="2800" dirty="0">
                <a:latin typeface="Simplified Arabic" pitchFamily="18" charset="-78"/>
                <a:cs typeface="Simplified Arabic" pitchFamily="18" charset="-78"/>
              </a:rPr>
              <a:t>فأصاخَ يرجُو أن يكون حَياً... ويقول من طَمَع: هَيا رَبَّا</a:t>
            </a: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93</a:t>
            </a:fld>
            <a:endParaRPr lang="en-US">
              <a:solidFill>
                <a:srgbClr val="000000"/>
              </a:solidFill>
            </a:endParaRPr>
          </a:p>
        </p:txBody>
      </p:sp>
    </p:spTree>
    <p:extLst>
      <p:ext uri="{BB962C8B-B14F-4D97-AF65-F5344CB8AC3E}">
        <p14:creationId xmlns:p14="http://schemas.microsoft.com/office/powerpoint/2010/main" val="633318739"/>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90000"/>
              </a:lnSpc>
              <a:buNone/>
            </a:pPr>
            <a:r>
              <a:rPr lang="ar-SA" sz="2800" dirty="0">
                <a:latin typeface="Simplified Arabic" pitchFamily="18" charset="-78"/>
                <a:cs typeface="Simplified Arabic" pitchFamily="18" charset="-78"/>
              </a:rPr>
              <a:t>7.	(آ): نحو: </a:t>
            </a:r>
            <a:r>
              <a:rPr lang="ar-SA" sz="2800" dirty="0" err="1">
                <a:latin typeface="Simplified Arabic" pitchFamily="18" charset="-78"/>
                <a:cs typeface="Simplified Arabic" pitchFamily="18" charset="-78"/>
              </a:rPr>
              <a:t>آخالدُ</a:t>
            </a:r>
            <a:r>
              <a:rPr lang="ar-SA" sz="2800" dirty="0">
                <a:latin typeface="Simplified Arabic" pitchFamily="18" charset="-78"/>
                <a:cs typeface="Simplified Arabic" pitchFamily="18" charset="-78"/>
              </a:rPr>
              <a:t> حافظ على نفسك.  </a:t>
            </a:r>
          </a:p>
          <a:p>
            <a:pPr algn="just">
              <a:lnSpc>
                <a:spcPct val="90000"/>
              </a:lnSpc>
              <a:buNone/>
            </a:pPr>
            <a:r>
              <a:rPr lang="ar-SA" sz="2800" dirty="0">
                <a:latin typeface="Simplified Arabic" pitchFamily="18" charset="-78"/>
                <a:cs typeface="Simplified Arabic" pitchFamily="18" charset="-78"/>
              </a:rPr>
              <a:t>8.	(</a:t>
            </a:r>
            <a:r>
              <a:rPr lang="ar-SA" sz="2800" dirty="0" err="1">
                <a:latin typeface="Simplified Arabic" pitchFamily="18" charset="-78"/>
                <a:cs typeface="Simplified Arabic" pitchFamily="18" charset="-78"/>
              </a:rPr>
              <a:t>وا</a:t>
            </a:r>
            <a:r>
              <a:rPr lang="ar-SA" sz="2800" dirty="0">
                <a:latin typeface="Simplified Arabic" pitchFamily="18" charset="-78"/>
                <a:cs typeface="Simplified Arabic" pitchFamily="18" charset="-78"/>
              </a:rPr>
              <a:t>): كقول الشاعر:</a:t>
            </a:r>
          </a:p>
          <a:p>
            <a:pPr algn="just">
              <a:lnSpc>
                <a:spcPct val="90000"/>
              </a:lnSpc>
              <a:buNone/>
            </a:pPr>
            <a:r>
              <a:rPr lang="ar-SA" sz="2800" dirty="0" err="1">
                <a:latin typeface="Simplified Arabic" pitchFamily="18" charset="-78"/>
                <a:cs typeface="Simplified Arabic" pitchFamily="18" charset="-78"/>
              </a:rPr>
              <a:t>فوا</a:t>
            </a:r>
            <a:r>
              <a:rPr lang="ar-SA" sz="2800" dirty="0">
                <a:latin typeface="Simplified Arabic" pitchFamily="18" charset="-78"/>
                <a:cs typeface="Simplified Arabic" pitchFamily="18" charset="-78"/>
              </a:rPr>
              <a:t> عجباً كمْ يدَّعي الفَضلَ ناقصٌ؟... </a:t>
            </a:r>
            <a:r>
              <a:rPr lang="ar-SA" sz="2800" dirty="0" err="1">
                <a:latin typeface="Simplified Arabic" pitchFamily="18" charset="-78"/>
                <a:cs typeface="Simplified Arabic" pitchFamily="18" charset="-78"/>
              </a:rPr>
              <a:t>ووا</a:t>
            </a:r>
            <a:r>
              <a:rPr lang="ar-SA" sz="2800" dirty="0">
                <a:latin typeface="Simplified Arabic" pitchFamily="18" charset="-78"/>
                <a:cs typeface="Simplified Arabic" pitchFamily="18" charset="-78"/>
              </a:rPr>
              <a:t> أسفاً كم يَظهرُ النقصَ فاضلُ؟</a:t>
            </a:r>
          </a:p>
          <a:p>
            <a:pPr algn="just">
              <a:lnSpc>
                <a:spcPct val="90000"/>
              </a:lnSpc>
              <a:buNone/>
            </a:pPr>
            <a:r>
              <a:rPr lang="ar-SA" sz="2800" dirty="0">
                <a:latin typeface="Simplified Arabic" pitchFamily="18" charset="-78"/>
                <a:cs typeface="Simplified Arabic" pitchFamily="18" charset="-78"/>
              </a:rPr>
              <a:t>    وقد ينزل البعيد منزلة القريب، فينادى "بالهمزة وأي" تنبيها على أنه في القلب حاضر، ولا يغيب عن الحاضر كما في قول الشاعر:</a:t>
            </a:r>
          </a:p>
          <a:p>
            <a:pPr algn="just">
              <a:lnSpc>
                <a:spcPct val="90000"/>
              </a:lnSpc>
              <a:buNone/>
            </a:pPr>
            <a:r>
              <a:rPr lang="ar-SA" sz="2800" dirty="0">
                <a:latin typeface="Simplified Arabic" pitchFamily="18" charset="-78"/>
                <a:cs typeface="Simplified Arabic" pitchFamily="18" charset="-78"/>
              </a:rPr>
              <a:t>أَسُكّانَ نَعْمانِ الأراكِ تَيقَّنوا ... بأَنكُمُ في ربَعِ قلبي </a:t>
            </a:r>
            <a:r>
              <a:rPr lang="ar-SA" sz="2800" dirty="0" smtClean="0">
                <a:latin typeface="Simplified Arabic" pitchFamily="18" charset="-78"/>
                <a:cs typeface="Simplified Arabic" pitchFamily="18" charset="-78"/>
              </a:rPr>
              <a:t>سُكّانُ</a:t>
            </a:r>
            <a:r>
              <a:rPr lang="ar-SA" sz="1800" dirty="0" smtClean="0">
                <a:latin typeface="Simplified Arabic" pitchFamily="18" charset="-78"/>
                <a:cs typeface="Simplified Arabic" pitchFamily="18" charset="-78"/>
              </a:rPr>
              <a:t>(</a:t>
            </a:r>
            <a:r>
              <a:rPr lang="ar-IQ" sz="1800" dirty="0" smtClean="0">
                <a:latin typeface="Simplified Arabic" pitchFamily="18" charset="-78"/>
                <a:cs typeface="Simplified Arabic" pitchFamily="18" charset="-78"/>
              </a:rPr>
              <a:t>1</a:t>
            </a:r>
            <a:r>
              <a:rPr lang="ar-SA" sz="1800" dirty="0" smtClean="0">
                <a:latin typeface="Simplified Arabic" pitchFamily="18" charset="-78"/>
                <a:cs typeface="Simplified Arabic" pitchFamily="18" charset="-78"/>
              </a:rPr>
              <a:t> </a:t>
            </a:r>
            <a:r>
              <a:rPr lang="ar-SA" sz="1800" dirty="0">
                <a:latin typeface="Simplified Arabic" pitchFamily="18" charset="-78"/>
                <a:cs typeface="Simplified Arabic" pitchFamily="18" charset="-78"/>
              </a:rPr>
              <a:t>)</a:t>
            </a:r>
          </a:p>
          <a:p>
            <a:pPr algn="just">
              <a:lnSpc>
                <a:spcPct val="90000"/>
              </a:lnSpc>
              <a:buNone/>
            </a:pPr>
            <a:r>
              <a:rPr lang="ar-SA" sz="2800" dirty="0">
                <a:latin typeface="Simplified Arabic" pitchFamily="18" charset="-78"/>
                <a:cs typeface="Simplified Arabic" pitchFamily="18" charset="-78"/>
              </a:rPr>
              <a:t> وقد يعكس فينزل القريب منزلة البعيد، فينادى بأدوات البعيد لغرض من الأغراض منها:</a:t>
            </a:r>
          </a:p>
          <a:p>
            <a:pPr algn="just">
              <a:lnSpc>
                <a:spcPct val="90000"/>
              </a:lnSpc>
              <a:buNone/>
            </a:pPr>
            <a:r>
              <a:rPr lang="ar-SA" sz="2800" dirty="0">
                <a:latin typeface="Simplified Arabic" pitchFamily="18" charset="-78"/>
                <a:cs typeface="Simplified Arabic" pitchFamily="18" charset="-78"/>
              </a:rPr>
              <a:t>1- الإشعار بأنَّ المنادى رفيع القدر، عظيم الشأن، فينزل بعد المنزلة منزلة بعد المكان كما في قولك: "يا الله"، وكقول العبد لسيده وهو في حضرته: "يا مولاي</a:t>
            </a:r>
            <a:r>
              <a:rPr lang="ar-SA" sz="2800" dirty="0" smtClean="0">
                <a:latin typeface="Simplified Arabic" pitchFamily="18" charset="-78"/>
                <a:cs typeface="Simplified Arabic" pitchFamily="18" charset="-78"/>
              </a:rPr>
              <a:t>".</a:t>
            </a:r>
            <a:endParaRPr lang="ar-IQ" sz="2800" dirty="0" smtClean="0">
              <a:latin typeface="Simplified Arabic" pitchFamily="18" charset="-78"/>
              <a:cs typeface="Simplified Arabic" pitchFamily="18" charset="-78"/>
            </a:endParaRPr>
          </a:p>
          <a:p>
            <a:pPr algn="just">
              <a:lnSpc>
                <a:spcPct val="90000"/>
              </a:lnSpc>
              <a:buNone/>
            </a:pPr>
            <a:endParaRPr lang="ar-IQ" sz="2800" dirty="0" smtClean="0">
              <a:latin typeface="Simplified Arabic" pitchFamily="18" charset="-78"/>
              <a:cs typeface="Simplified Arabic" pitchFamily="18" charset="-78"/>
            </a:endParaRPr>
          </a:p>
          <a:p>
            <a:pPr algn="just">
              <a:lnSpc>
                <a:spcPct val="90000"/>
              </a:lnSpc>
              <a:buNone/>
            </a:pPr>
            <a:r>
              <a:rPr lang="ar-SA" sz="1900" dirty="0">
                <a:latin typeface="Simplified Arabic" pitchFamily="18" charset="-78"/>
                <a:cs typeface="Simplified Arabic" pitchFamily="18" charset="-78"/>
              </a:rPr>
              <a:t>( </a:t>
            </a:r>
            <a:r>
              <a:rPr lang="ar-IQ" sz="1900" dirty="0" smtClean="0">
                <a:latin typeface="Simplified Arabic" pitchFamily="18" charset="-78"/>
                <a:cs typeface="Simplified Arabic" pitchFamily="18" charset="-78"/>
              </a:rPr>
              <a:t>1</a:t>
            </a:r>
            <a:r>
              <a:rPr lang="ar-SA" sz="1900" dirty="0" smtClean="0">
                <a:latin typeface="Simplified Arabic" pitchFamily="18" charset="-78"/>
                <a:cs typeface="Simplified Arabic" pitchFamily="18" charset="-78"/>
              </a:rPr>
              <a:t>) </a:t>
            </a:r>
            <a:r>
              <a:rPr lang="ar-SA" sz="1900" dirty="0">
                <a:latin typeface="Simplified Arabic" pitchFamily="18" charset="-78"/>
                <a:cs typeface="Simplified Arabic" pitchFamily="18" charset="-78"/>
              </a:rPr>
              <a:t>أَسُكّان: جمع ساكن، والمقصود: النازل بالمكان، والهمزة للنداء. وقوله: (نَعْمان الأراك): وادٍ بين مكة والطائف. وقوله: (تيقَّنوا) فعل أمرٍ من التيقُّن. وقوله: (رَبع): محلة القوم ومنزلهم، أي: حوالي قلبي. </a:t>
            </a:r>
          </a:p>
          <a:p>
            <a:pPr algn="just">
              <a:lnSpc>
                <a:spcPct val="90000"/>
              </a:lnSpc>
              <a:buNone/>
            </a:pPr>
            <a:r>
              <a:rPr lang="ar-SA" sz="1900" dirty="0">
                <a:latin typeface="Simplified Arabic" pitchFamily="18" charset="-78"/>
                <a:cs typeface="Simplified Arabic" pitchFamily="18" charset="-78"/>
              </a:rPr>
              <a:t>فينادي الشاعر سكان هذا الوادي، وأنهم ساكنون لقلبه ما دامت محبوبته قائمة بينهم، فمهما بعدت المسافة فهي قريبة منه في الحقيقة. </a:t>
            </a:r>
            <a:endParaRPr lang="ar-SA" sz="19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94</a:t>
            </a:fld>
            <a:endParaRPr lang="en-US">
              <a:solidFill>
                <a:srgbClr val="000000"/>
              </a:solidFill>
            </a:endParaRPr>
          </a:p>
        </p:txBody>
      </p:sp>
    </p:spTree>
    <p:extLst>
      <p:ext uri="{BB962C8B-B14F-4D97-AF65-F5344CB8AC3E}">
        <p14:creationId xmlns:p14="http://schemas.microsoft.com/office/powerpoint/2010/main" val="345911024"/>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fontScale="92500" lnSpcReduction="20000"/>
          </a:bodyPr>
          <a:lstStyle/>
          <a:p>
            <a:pPr algn="just">
              <a:lnSpc>
                <a:spcPct val="110000"/>
              </a:lnSpc>
              <a:buNone/>
            </a:pPr>
            <a:r>
              <a:rPr lang="ar-SA" sz="2800" dirty="0">
                <a:latin typeface="Simplified Arabic" pitchFamily="18" charset="-78"/>
                <a:cs typeface="Simplified Arabic" pitchFamily="18" charset="-78"/>
              </a:rPr>
              <a:t> وكقول أبي نواس:</a:t>
            </a:r>
          </a:p>
          <a:p>
            <a:pPr algn="just">
              <a:lnSpc>
                <a:spcPct val="110000"/>
              </a:lnSpc>
              <a:buNone/>
            </a:pPr>
            <a:r>
              <a:rPr lang="ar-SA" sz="2800" dirty="0">
                <a:latin typeface="Simplified Arabic" pitchFamily="18" charset="-78"/>
                <a:cs typeface="Simplified Arabic" pitchFamily="18" charset="-78"/>
              </a:rPr>
              <a:t>    يا رَبِّ إِن عَظُمَت ذُنوبي كَثرَةً... فَلَقَد عَلِمتُ بِأَنَّ عَفوَكَ أَعظَمُ</a:t>
            </a:r>
          </a:p>
          <a:p>
            <a:pPr algn="just">
              <a:lnSpc>
                <a:spcPct val="110000"/>
              </a:lnSpc>
              <a:buNone/>
            </a:pPr>
            <a:r>
              <a:rPr lang="ar-SA" sz="2800" dirty="0">
                <a:latin typeface="Simplified Arabic" pitchFamily="18" charset="-78"/>
                <a:cs typeface="Simplified Arabic" pitchFamily="18" charset="-78"/>
              </a:rPr>
              <a:t>    إِنْ كان لا يَرْجُوْكَ إِلَّا مُحْسِنٌ ... فِبمَنْ يَلُوْذُ وَيَسْتَجِيْرُ المُجْرِمُ</a:t>
            </a:r>
          </a:p>
          <a:p>
            <a:pPr algn="just">
              <a:lnSpc>
                <a:spcPct val="110000"/>
              </a:lnSpc>
              <a:buNone/>
            </a:pPr>
            <a:r>
              <a:rPr lang="ar-SA" sz="2800" dirty="0">
                <a:latin typeface="Simplified Arabic" pitchFamily="18" charset="-78"/>
                <a:cs typeface="Simplified Arabic" pitchFamily="18" charset="-78"/>
              </a:rPr>
              <a:t>    أَدْعُوْكَ رَبِّ كما أَمَرْتَ تَضرعاً ... فإذا رَدَدْتَ يدي فَمَنْ ذا يَرْحمُ؟</a:t>
            </a:r>
          </a:p>
          <a:p>
            <a:pPr algn="just">
              <a:lnSpc>
                <a:spcPct val="110000"/>
              </a:lnSpc>
              <a:buNone/>
            </a:pPr>
            <a:r>
              <a:rPr lang="ar-SA" sz="2800" dirty="0">
                <a:latin typeface="Simplified Arabic" pitchFamily="18" charset="-78"/>
                <a:cs typeface="Simplified Arabic" pitchFamily="18" charset="-78"/>
              </a:rPr>
              <a:t>    ما لي إِلَيْكَ وَسِيْلَة إِلَّا الرَّجا ... وعَظيم عَفْوك ثمَّ إِنيّ </a:t>
            </a:r>
            <a:r>
              <a:rPr lang="ar-SA" sz="2800" dirty="0" smtClean="0">
                <a:latin typeface="Simplified Arabic" pitchFamily="18" charset="-78"/>
                <a:cs typeface="Simplified Arabic" pitchFamily="18" charset="-78"/>
              </a:rPr>
              <a:t>مُسْلِمُ</a:t>
            </a:r>
            <a:r>
              <a:rPr lang="ar-SA" sz="1800" dirty="0" smtClean="0">
                <a:latin typeface="Simplified Arabic" pitchFamily="18" charset="-78"/>
                <a:cs typeface="Simplified Arabic" pitchFamily="18" charset="-78"/>
              </a:rPr>
              <a:t>(</a:t>
            </a:r>
            <a:r>
              <a:rPr lang="ar-IQ" sz="1800" dirty="0" smtClean="0">
                <a:latin typeface="Simplified Arabic" pitchFamily="18" charset="-78"/>
                <a:cs typeface="Simplified Arabic" pitchFamily="18" charset="-78"/>
              </a:rPr>
              <a:t>1</a:t>
            </a:r>
            <a:r>
              <a:rPr lang="ar-SA" sz="1800" dirty="0" smtClean="0">
                <a:latin typeface="Simplified Arabic" pitchFamily="18" charset="-78"/>
                <a:cs typeface="Simplified Arabic" pitchFamily="18" charset="-78"/>
              </a:rPr>
              <a:t> </a:t>
            </a:r>
            <a:r>
              <a:rPr lang="ar-SA" sz="1800" dirty="0">
                <a:latin typeface="Simplified Arabic" pitchFamily="18" charset="-78"/>
                <a:cs typeface="Simplified Arabic" pitchFamily="18" charset="-78"/>
              </a:rPr>
              <a:t>)</a:t>
            </a:r>
          </a:p>
          <a:p>
            <a:pPr algn="just">
              <a:lnSpc>
                <a:spcPct val="110000"/>
              </a:lnSpc>
              <a:buNone/>
            </a:pPr>
            <a:r>
              <a:rPr lang="ar-SA" sz="2800" dirty="0">
                <a:latin typeface="Simplified Arabic" pitchFamily="18" charset="-78"/>
                <a:cs typeface="Simplified Arabic" pitchFamily="18" charset="-78"/>
              </a:rPr>
              <a:t>    فقد استعمل أداة (يا) في نداء القريب على خلاف الأصل في نداء البعيد، إشارة إلى علو مرتبة المنادى وارتفاع شأنه وهو الله تعالى. </a:t>
            </a:r>
            <a:endParaRPr lang="ar-IQ" sz="2800" dirty="0" smtClean="0">
              <a:latin typeface="Simplified Arabic" pitchFamily="18" charset="-78"/>
              <a:cs typeface="Simplified Arabic" pitchFamily="18" charset="-78"/>
            </a:endParaRPr>
          </a:p>
          <a:p>
            <a:pPr algn="just">
              <a:lnSpc>
                <a:spcPct val="110000"/>
              </a:lnSpc>
              <a:buNone/>
            </a:pPr>
            <a:r>
              <a:rPr lang="ar-IQ" sz="2800" dirty="0">
                <a:latin typeface="Simplified Arabic" pitchFamily="18" charset="-78"/>
                <a:cs typeface="Simplified Arabic" pitchFamily="18" charset="-78"/>
              </a:rPr>
              <a:t>وكقول المتنبي:</a:t>
            </a:r>
          </a:p>
          <a:p>
            <a:pPr algn="just">
              <a:lnSpc>
                <a:spcPct val="110000"/>
              </a:lnSpc>
              <a:buNone/>
            </a:pPr>
            <a:r>
              <a:rPr lang="ar-IQ" sz="2800" dirty="0">
                <a:latin typeface="Simplified Arabic" pitchFamily="18" charset="-78"/>
                <a:cs typeface="Simplified Arabic" pitchFamily="18" charset="-78"/>
              </a:rPr>
              <a:t>    يا صائِدَ الجَحفَلِ المَرهوبِ جانِبُهُ... إِنَّ اللِيوثَ تَصيدُ الناسَ </a:t>
            </a:r>
            <a:r>
              <a:rPr lang="ar-IQ" sz="2800" dirty="0" smtClean="0">
                <a:latin typeface="Simplified Arabic" pitchFamily="18" charset="-78"/>
                <a:cs typeface="Simplified Arabic" pitchFamily="18" charset="-78"/>
              </a:rPr>
              <a:t>أُحدانا</a:t>
            </a:r>
            <a:endParaRPr lang="ar-IQ" sz="2800" dirty="0">
              <a:latin typeface="Simplified Arabic" pitchFamily="18" charset="-78"/>
              <a:cs typeface="Simplified Arabic" pitchFamily="18" charset="-78"/>
            </a:endParaRPr>
          </a:p>
          <a:p>
            <a:pPr algn="just">
              <a:lnSpc>
                <a:spcPct val="110000"/>
              </a:lnSpc>
              <a:buNone/>
            </a:pPr>
            <a:endParaRPr lang="ar-SA" sz="2800" dirty="0">
              <a:latin typeface="Simplified Arabic" pitchFamily="18" charset="-78"/>
              <a:cs typeface="Simplified Arabic" pitchFamily="18" charset="-78"/>
            </a:endParaRPr>
          </a:p>
          <a:p>
            <a:pPr algn="just">
              <a:lnSpc>
                <a:spcPct val="110000"/>
              </a:lnSpc>
              <a:buNone/>
            </a:pPr>
            <a:r>
              <a:rPr lang="ar-SA" sz="1900" dirty="0">
                <a:latin typeface="Simplified Arabic" pitchFamily="18" charset="-78"/>
                <a:cs typeface="Simplified Arabic" pitchFamily="18" charset="-78"/>
              </a:rPr>
              <a:t>( </a:t>
            </a:r>
            <a:r>
              <a:rPr lang="ar-IQ" sz="1900" dirty="0" smtClean="0">
                <a:latin typeface="Simplified Arabic" pitchFamily="18" charset="-78"/>
                <a:cs typeface="Simplified Arabic" pitchFamily="18" charset="-78"/>
              </a:rPr>
              <a:t>1</a:t>
            </a:r>
            <a:r>
              <a:rPr lang="ar-SA" sz="1900" dirty="0" smtClean="0">
                <a:latin typeface="Simplified Arabic" pitchFamily="18" charset="-78"/>
                <a:cs typeface="Simplified Arabic" pitchFamily="18" charset="-78"/>
              </a:rPr>
              <a:t>) </a:t>
            </a:r>
            <a:r>
              <a:rPr lang="ar-SA" sz="1900" dirty="0">
                <a:latin typeface="Simplified Arabic" pitchFamily="18" charset="-78"/>
                <a:cs typeface="Simplified Arabic" pitchFamily="18" charset="-78"/>
              </a:rPr>
              <a:t>قيل: وجدت تحت الفراش الذي مات عليه أبو نواس رقعة مكتوب فيها هذه الأبيات، فرؤي في المنام بعد موته فقيل له: ماذا فعل الله بك؟ فقال: غفر لي بأبيات من الشعر قلتها فقيل له وما هي؟ فأنشد هذه الأبيات. ينظر: العقد الفريد: لابن عبد ربه: 3/206، والدر الفريد وبيت القصيد: محمد بن أيدمر: 9/205. </a:t>
            </a:r>
            <a:endParaRPr lang="ar-SA" sz="19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95</a:t>
            </a:fld>
            <a:endParaRPr lang="en-US">
              <a:solidFill>
                <a:srgbClr val="000000"/>
              </a:solidFill>
            </a:endParaRPr>
          </a:p>
        </p:txBody>
      </p:sp>
    </p:spTree>
    <p:extLst>
      <p:ext uri="{BB962C8B-B14F-4D97-AF65-F5344CB8AC3E}">
        <p14:creationId xmlns:p14="http://schemas.microsoft.com/office/powerpoint/2010/main" val="97214085"/>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 فقد استعمل أداة (يا) في نداء القريب؛ لأنَّ المتنبي نشد قصيدته في حضرة </a:t>
            </a:r>
            <a:r>
              <a:rPr lang="ar-SA" sz="2800" dirty="0" err="1">
                <a:latin typeface="Simplified Arabic" pitchFamily="18" charset="-78"/>
                <a:cs typeface="Simplified Arabic" pitchFamily="18" charset="-78"/>
              </a:rPr>
              <a:t>ممدوحه</a:t>
            </a:r>
            <a:r>
              <a:rPr lang="ar-SA" sz="2800" dirty="0">
                <a:latin typeface="Simplified Arabic" pitchFamily="18" charset="-78"/>
                <a:cs typeface="Simplified Arabic" pitchFamily="18" charset="-78"/>
              </a:rPr>
              <a:t> على خلاف الأصل في نداء البعيد إشارة إلى رفعة مرتبة المنادى وعلو شأنه.</a:t>
            </a:r>
          </a:p>
          <a:p>
            <a:pPr algn="just">
              <a:lnSpc>
                <a:spcPct val="110000"/>
              </a:lnSpc>
              <a:buNone/>
            </a:pPr>
            <a:r>
              <a:rPr lang="ar-SA" sz="2800" dirty="0">
                <a:latin typeface="Simplified Arabic" pitchFamily="18" charset="-78"/>
                <a:cs typeface="Simplified Arabic" pitchFamily="18" charset="-78"/>
              </a:rPr>
              <a:t>2- الإشارة إلى أنَّ المنادى وضيع المنزلة، منحط المكانة، فكأنه بعيد عن ساحة عز الحضور كما في قولك: "مَنْ أنتَ يا هذا"؟ لمن هو بين يديك.</a:t>
            </a:r>
          </a:p>
          <a:p>
            <a:pPr algn="just">
              <a:lnSpc>
                <a:spcPct val="110000"/>
              </a:lnSpc>
              <a:buNone/>
            </a:pPr>
            <a:r>
              <a:rPr lang="ar-SA" sz="2800" dirty="0">
                <a:latin typeface="Simplified Arabic" pitchFamily="18" charset="-78"/>
                <a:cs typeface="Simplified Arabic" pitchFamily="18" charset="-78"/>
              </a:rPr>
              <a:t>    وكقول الفرزدق يهجو جريراً:</a:t>
            </a:r>
          </a:p>
          <a:p>
            <a:pPr algn="just">
              <a:lnSpc>
                <a:spcPct val="110000"/>
              </a:lnSpc>
              <a:buNone/>
            </a:pPr>
            <a:r>
              <a:rPr lang="ar-SA" sz="2800" dirty="0">
                <a:latin typeface="Simplified Arabic" pitchFamily="18" charset="-78"/>
                <a:cs typeface="Simplified Arabic" pitchFamily="18" charset="-78"/>
              </a:rPr>
              <a:t>أُولئك آبائي، </a:t>
            </a:r>
            <a:r>
              <a:rPr lang="ar-SA" sz="2800" dirty="0" err="1">
                <a:latin typeface="Simplified Arabic" pitchFamily="18" charset="-78"/>
                <a:cs typeface="Simplified Arabic" pitchFamily="18" charset="-78"/>
              </a:rPr>
              <a:t>فَجِئْني</a:t>
            </a:r>
            <a:r>
              <a:rPr lang="ar-SA" sz="2800" dirty="0">
                <a:latin typeface="Simplified Arabic" pitchFamily="18" charset="-78"/>
                <a:cs typeface="Simplified Arabic" pitchFamily="18" charset="-78"/>
              </a:rPr>
              <a:t> بمِثْلِهِمْ... إذا جَمَعَتْنا يا جَرِيرُ المَجامِعُ</a:t>
            </a:r>
          </a:p>
          <a:p>
            <a:pPr algn="just">
              <a:lnSpc>
                <a:spcPct val="110000"/>
              </a:lnSpc>
              <a:buNone/>
            </a:pPr>
            <a:r>
              <a:rPr lang="ar-SA" sz="2800" dirty="0">
                <a:latin typeface="Simplified Arabic" pitchFamily="18" charset="-78"/>
                <a:cs typeface="Simplified Arabic" pitchFamily="18" charset="-78"/>
              </a:rPr>
              <a:t>    وكقول الشاعر: </a:t>
            </a:r>
          </a:p>
          <a:p>
            <a:pPr algn="just">
              <a:lnSpc>
                <a:spcPct val="110000"/>
              </a:lnSpc>
              <a:buNone/>
            </a:pPr>
            <a:r>
              <a:rPr lang="ar-SA" sz="2800" dirty="0">
                <a:latin typeface="Simplified Arabic" pitchFamily="18" charset="-78"/>
                <a:cs typeface="Simplified Arabic" pitchFamily="18" charset="-78"/>
              </a:rPr>
              <a:t>    أيا هذا أَتَطْمعُ في المَعالي … وما يحظى بها إلاّ الرجالُ</a:t>
            </a:r>
            <a:r>
              <a:rPr lang="ar-SA" sz="2800" dirty="0" smtClean="0">
                <a:latin typeface="Simplified Arabic" pitchFamily="18" charset="-78"/>
                <a:cs typeface="Simplified Arabic" pitchFamily="18" charset="-78"/>
              </a:rPr>
              <a:t>؟</a:t>
            </a:r>
            <a:endParaRPr lang="ar-IQ" sz="2800" dirty="0" smtClean="0">
              <a:latin typeface="Simplified Arabic" pitchFamily="18" charset="-78"/>
              <a:cs typeface="Simplified Arabic" pitchFamily="18" charset="-78"/>
            </a:endParaRPr>
          </a:p>
          <a:p>
            <a:pPr algn="just">
              <a:lnSpc>
                <a:spcPct val="110000"/>
              </a:lnSpc>
              <a:buNone/>
            </a:pPr>
            <a:r>
              <a:rPr lang="ar-SA" sz="2800" dirty="0">
                <a:latin typeface="Simplified Arabic" pitchFamily="18" charset="-78"/>
                <a:cs typeface="Simplified Arabic" pitchFamily="18" charset="-78"/>
              </a:rPr>
              <a:t>فالمنادى هنا قريب -؛ لأنَّ الشاعر قال بيته في حضرته - وقد نودي بـ (أيا) على خلاف الأصل في النداء البعيد، إشارة إلى أنه وضيع القدر صغير الشأن.</a:t>
            </a: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96</a:t>
            </a:fld>
            <a:endParaRPr lang="en-US">
              <a:solidFill>
                <a:srgbClr val="000000"/>
              </a:solidFill>
            </a:endParaRPr>
          </a:p>
        </p:txBody>
      </p:sp>
    </p:spTree>
    <p:extLst>
      <p:ext uri="{BB962C8B-B14F-4D97-AF65-F5344CB8AC3E}">
        <p14:creationId xmlns:p14="http://schemas.microsoft.com/office/powerpoint/2010/main" val="2623797806"/>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a:bodyPr>
          <a:lstStyle/>
          <a:p>
            <a:pPr algn="just">
              <a:lnSpc>
                <a:spcPct val="110000"/>
              </a:lnSpc>
              <a:buNone/>
            </a:pPr>
            <a:r>
              <a:rPr lang="ar-SA" sz="2800" dirty="0">
                <a:latin typeface="Simplified Arabic" pitchFamily="18" charset="-78"/>
                <a:cs typeface="Simplified Arabic" pitchFamily="18" charset="-78"/>
              </a:rPr>
              <a:t>3- الإشارة إلى أنَّ السامع غافل لذهول، أو نوم، أو نحو ذلك، فيعتبر كأنه غير حاضر في مجلس الخطاب كقولك للساهي: "أيا فلان", إلى غير ذلك.</a:t>
            </a:r>
          </a:p>
          <a:p>
            <a:pPr algn="just">
              <a:lnSpc>
                <a:spcPct val="110000"/>
              </a:lnSpc>
              <a:buNone/>
            </a:pPr>
            <a:r>
              <a:rPr lang="ar-SA" sz="2800" dirty="0">
                <a:latin typeface="Simplified Arabic" pitchFamily="18" charset="-78"/>
                <a:cs typeface="Simplified Arabic" pitchFamily="18" charset="-78"/>
              </a:rPr>
              <a:t>    وكقول الشاعر:</a:t>
            </a:r>
          </a:p>
          <a:p>
            <a:pPr algn="just">
              <a:lnSpc>
                <a:spcPct val="110000"/>
              </a:lnSpc>
              <a:buNone/>
            </a:pPr>
            <a:r>
              <a:rPr lang="ar-SA" sz="2800" dirty="0">
                <a:latin typeface="Simplified Arabic" pitchFamily="18" charset="-78"/>
                <a:cs typeface="Simplified Arabic" pitchFamily="18" charset="-78"/>
              </a:rPr>
              <a:t>    يا جامِعَ الدُّنْيَا لِغَيْرِ بَلاغِهِ... لِمَنْ تَجْمَعِ الدُّنْيَا وأَنْتَ تَموتُ</a:t>
            </a:r>
          </a:p>
          <a:p>
            <a:pPr algn="just">
              <a:lnSpc>
                <a:spcPct val="110000"/>
              </a:lnSpc>
              <a:buNone/>
            </a:pPr>
            <a:r>
              <a:rPr lang="ar-SA" sz="2800" dirty="0">
                <a:latin typeface="Simplified Arabic" pitchFamily="18" charset="-78"/>
                <a:cs typeface="Simplified Arabic" pitchFamily="18" charset="-78"/>
              </a:rPr>
              <a:t>    وقول أبي العتاهية:</a:t>
            </a:r>
          </a:p>
          <a:p>
            <a:pPr algn="just">
              <a:lnSpc>
                <a:spcPct val="110000"/>
              </a:lnSpc>
              <a:buNone/>
            </a:pPr>
            <a:r>
              <a:rPr lang="ar-SA" sz="2800" dirty="0">
                <a:latin typeface="Simplified Arabic" pitchFamily="18" charset="-78"/>
                <a:cs typeface="Simplified Arabic" pitchFamily="18" charset="-78"/>
              </a:rPr>
              <a:t>    أيا منْ عاشَ في الدنيا طويلاً … و أفنَى العمرَ في قيلٍ وقالِ</a:t>
            </a:r>
          </a:p>
          <a:p>
            <a:pPr algn="just">
              <a:lnSpc>
                <a:spcPct val="110000"/>
              </a:lnSpc>
              <a:buNone/>
            </a:pPr>
            <a:r>
              <a:rPr lang="ar-SA" sz="2800" dirty="0">
                <a:latin typeface="Simplified Arabic" pitchFamily="18" charset="-78"/>
                <a:cs typeface="Simplified Arabic" pitchFamily="18" charset="-78"/>
              </a:rPr>
              <a:t>    وأتعبَ نفسَه فيـــــــــــــــما سيفنَى … يجمَعُ منْ حرامٍ أو حلالِ</a:t>
            </a:r>
          </a:p>
          <a:p>
            <a:pPr algn="just">
              <a:lnSpc>
                <a:spcPct val="110000"/>
              </a:lnSpc>
              <a:buNone/>
            </a:pPr>
            <a:r>
              <a:rPr lang="ar-SA" sz="2800" dirty="0">
                <a:latin typeface="Simplified Arabic" pitchFamily="18" charset="-78"/>
                <a:cs typeface="Simplified Arabic" pitchFamily="18" charset="-78"/>
              </a:rPr>
              <a:t>    هبِ الدنيا تقادُ إليكَ عفواً … أليسَ مصيرُ ذلك للزوالِ؟</a:t>
            </a:r>
          </a:p>
          <a:p>
            <a:pPr algn="just">
              <a:lnSpc>
                <a:spcPct val="110000"/>
              </a:lnSpc>
              <a:buNone/>
            </a:pPr>
            <a:r>
              <a:rPr lang="ar-SA" sz="2800" dirty="0">
                <a:latin typeface="Simplified Arabic" pitchFamily="18" charset="-78"/>
                <a:cs typeface="Simplified Arabic" pitchFamily="18" charset="-78"/>
              </a:rPr>
              <a:t>    فالمنادى هنا قريب، وقد نودي بـ (يا) الموضوعة لنداء البعيد إشارة إلى أنه غافل لاهٍ فكأنه بعيد غير حاضر.</a:t>
            </a:r>
          </a:p>
          <a:p>
            <a:pPr algn="just">
              <a:lnSpc>
                <a:spcPct val="110000"/>
              </a:lnSpc>
              <a:buNone/>
            </a:pPr>
            <a:endParaRPr lang="ar-SA" sz="2800" dirty="0">
              <a:latin typeface="Simplified Arabic" pitchFamily="18" charset="-78"/>
              <a:cs typeface="Simplified Arabic" pitchFamily="18" charset="-78"/>
            </a:endParaRPr>
          </a:p>
          <a:p>
            <a:pPr algn="just">
              <a:lnSpc>
                <a:spcPct val="110000"/>
              </a:lnSpc>
              <a:buNone/>
            </a:pP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97</a:t>
            </a:fld>
            <a:endParaRPr lang="en-US">
              <a:solidFill>
                <a:srgbClr val="000000"/>
              </a:solidFill>
            </a:endParaRPr>
          </a:p>
        </p:txBody>
      </p:sp>
    </p:spTree>
    <p:extLst>
      <p:ext uri="{BB962C8B-B14F-4D97-AF65-F5344CB8AC3E}">
        <p14:creationId xmlns:p14="http://schemas.microsoft.com/office/powerpoint/2010/main" val="3900022272"/>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Autofit/>
          </a:bodyPr>
          <a:lstStyle/>
          <a:p>
            <a:pPr algn="just">
              <a:lnSpc>
                <a:spcPct val="120000"/>
              </a:lnSpc>
              <a:buNone/>
            </a:pPr>
            <a:r>
              <a:rPr lang="ar-SA" sz="2800" b="1" dirty="0">
                <a:latin typeface="Simplified Arabic" pitchFamily="18" charset="-78"/>
                <a:cs typeface="Simplified Arabic" pitchFamily="18" charset="-78"/>
              </a:rPr>
              <a:t>خروج النداء عن معناه الأصلي:</a:t>
            </a:r>
          </a:p>
          <a:p>
            <a:pPr algn="just">
              <a:lnSpc>
                <a:spcPct val="120000"/>
              </a:lnSpc>
              <a:buNone/>
            </a:pPr>
            <a:r>
              <a:rPr lang="ar-SA" sz="2800" dirty="0">
                <a:latin typeface="Simplified Arabic" pitchFamily="18" charset="-78"/>
                <a:cs typeface="Simplified Arabic" pitchFamily="18" charset="-78"/>
              </a:rPr>
              <a:t>    قد يخرج النداء عن معناه الأصلي من نداء القريب أو البعيد إلى معان أخرى تستفاد من سياق الكلام وقرائن الأحوال، كالإغراء، والتحسر، والاستغاثة، والندبة، والتعجب، والاختصاص.</a:t>
            </a:r>
          </a:p>
          <a:p>
            <a:pPr algn="just">
              <a:lnSpc>
                <a:spcPct val="120000"/>
              </a:lnSpc>
              <a:buNone/>
            </a:pPr>
            <a:r>
              <a:rPr lang="ar-SA" sz="2800" dirty="0">
                <a:latin typeface="Simplified Arabic" pitchFamily="18" charset="-78"/>
                <a:cs typeface="Simplified Arabic" pitchFamily="18" charset="-78"/>
              </a:rPr>
              <a:t>1 – الإغراء والتحذير: وهو الحث على التزام الشيء، والتمسك به كقولك لمن أقبل يتظلم: "يا مظلوم"، فليس الغرض منه، حقيقة النداء الذي هو طلب الإقبال؛ لأنَّ الإقبال حاصل، فلا معنى لطلبه، إنما المراد: إغراء المخاطب، وحثه على زيادة التظلم، وبث الشكوى، بقرينة الحال.</a:t>
            </a:r>
          </a:p>
          <a:p>
            <a:pPr algn="just">
              <a:lnSpc>
                <a:spcPct val="120000"/>
              </a:lnSpc>
              <a:buNone/>
            </a:pPr>
            <a:r>
              <a:rPr lang="ar-SA" sz="2800" dirty="0">
                <a:latin typeface="Simplified Arabic" pitchFamily="18" charset="-78"/>
                <a:cs typeface="Simplified Arabic" pitchFamily="18" charset="-78"/>
              </a:rPr>
              <a:t>    </a:t>
            </a:r>
            <a:r>
              <a:rPr lang="ar-SA" sz="2800" dirty="0" smtClean="0">
                <a:latin typeface="Simplified Arabic" pitchFamily="18" charset="-78"/>
                <a:cs typeface="Simplified Arabic" pitchFamily="18" charset="-78"/>
              </a:rPr>
              <a:t>    </a:t>
            </a: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98</a:t>
            </a:fld>
            <a:endParaRPr lang="en-US">
              <a:solidFill>
                <a:srgbClr val="000000"/>
              </a:solidFill>
            </a:endParaRPr>
          </a:p>
        </p:txBody>
      </p:sp>
    </p:spTree>
    <p:extLst>
      <p:ext uri="{BB962C8B-B14F-4D97-AF65-F5344CB8AC3E}">
        <p14:creationId xmlns:p14="http://schemas.microsoft.com/office/powerpoint/2010/main" val="2362972627"/>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943429" y="609601"/>
            <a:ext cx="10363199" cy="5516563"/>
          </a:xfrm>
        </p:spPr>
        <p:txBody>
          <a:bodyPr>
            <a:normAutofit lnSpcReduction="10000"/>
          </a:bodyPr>
          <a:lstStyle/>
          <a:p>
            <a:pPr algn="just">
              <a:lnSpc>
                <a:spcPct val="110000"/>
              </a:lnSpc>
              <a:buNone/>
            </a:pPr>
            <a:r>
              <a:rPr lang="ar-SA" sz="2800" dirty="0">
                <a:latin typeface="Simplified Arabic" pitchFamily="18" charset="-78"/>
                <a:cs typeface="Simplified Arabic" pitchFamily="18" charset="-78"/>
              </a:rPr>
              <a:t> وقول أبي الطيب المتنبي مخاطباً سيف الدولة:</a:t>
            </a:r>
          </a:p>
          <a:p>
            <a:pPr algn="just">
              <a:lnSpc>
                <a:spcPct val="110000"/>
              </a:lnSpc>
              <a:buNone/>
            </a:pPr>
            <a:r>
              <a:rPr lang="ar-SA" sz="2800" dirty="0">
                <a:latin typeface="Simplified Arabic" pitchFamily="18" charset="-78"/>
                <a:cs typeface="Simplified Arabic" pitchFamily="18" charset="-78"/>
              </a:rPr>
              <a:t>يا أَعدلَ الناسِ إلاّ في مُعاملتي … فيكَ الخصام وأنتَ الخَصْمُ والحَكمُ</a:t>
            </a:r>
          </a:p>
          <a:p>
            <a:pPr algn="just">
              <a:lnSpc>
                <a:spcPct val="110000"/>
              </a:lnSpc>
              <a:buNone/>
            </a:pPr>
            <a:r>
              <a:rPr lang="ar-SA" sz="2800" dirty="0">
                <a:latin typeface="Simplified Arabic" pitchFamily="18" charset="-78"/>
                <a:cs typeface="Simplified Arabic" pitchFamily="18" charset="-78"/>
              </a:rPr>
              <a:t>أُعِيذُها نَظَراتٍ مِنْكَ صادِقَةً... أن تحسَبَ الشّحمَ فيمن شحمهُ وَرَمُ</a:t>
            </a:r>
          </a:p>
          <a:p>
            <a:pPr algn="just">
              <a:lnSpc>
                <a:spcPct val="110000"/>
              </a:lnSpc>
              <a:buNone/>
            </a:pPr>
            <a:r>
              <a:rPr lang="ar-SA" sz="2800" dirty="0">
                <a:latin typeface="Simplified Arabic" pitchFamily="18" charset="-78"/>
                <a:cs typeface="Simplified Arabic" pitchFamily="18" charset="-78"/>
              </a:rPr>
              <a:t>    فالغرض من النداء هنا إغراء سيف الدولة على العدول عن إعراضه عن الشعر بسبب نميمة الحساد</a:t>
            </a:r>
            <a:r>
              <a:rPr lang="ar-SA" sz="2800" dirty="0" smtClean="0">
                <a:latin typeface="Simplified Arabic" pitchFamily="18" charset="-78"/>
                <a:cs typeface="Simplified Arabic" pitchFamily="18" charset="-78"/>
              </a:rPr>
              <a:t>.</a:t>
            </a:r>
            <a:endParaRPr lang="ar-IQ" sz="2800" dirty="0" smtClean="0">
              <a:latin typeface="Simplified Arabic" pitchFamily="18" charset="-78"/>
              <a:cs typeface="Simplified Arabic" pitchFamily="18" charset="-78"/>
            </a:endParaRPr>
          </a:p>
          <a:p>
            <a:pPr marL="0" indent="0" algn="just">
              <a:lnSpc>
                <a:spcPct val="110000"/>
              </a:lnSpc>
              <a:spcAft>
                <a:spcPts val="1000"/>
              </a:spcAft>
              <a:buNone/>
            </a:pPr>
            <a:r>
              <a:rPr lang="ar-IQ" sz="2800" dirty="0" smtClean="0">
                <a:ea typeface="Calibri"/>
                <a:cs typeface="Simplified Arabic"/>
              </a:rPr>
              <a:t> 2 </a:t>
            </a:r>
            <a:r>
              <a:rPr lang="ar-IQ" sz="2800" dirty="0">
                <a:ea typeface="Calibri"/>
                <a:cs typeface="Simplified Arabic"/>
              </a:rPr>
              <a:t>- ومن النداء الذي خرج من معناه الأصلي إلى التحسر </a:t>
            </a:r>
            <a:r>
              <a:rPr lang="ar-IQ" sz="2800" dirty="0" err="1">
                <a:ea typeface="Calibri"/>
                <a:cs typeface="Simplified Arabic"/>
              </a:rPr>
              <a:t>والتحزن</a:t>
            </a:r>
            <a:r>
              <a:rPr lang="ar-IQ" sz="2800" dirty="0">
                <a:ea typeface="Calibri"/>
                <a:cs typeface="Simplified Arabic"/>
              </a:rPr>
              <a:t>، قال تعالى:</a:t>
            </a:r>
            <a:r>
              <a:rPr lang="ar-IQ" sz="2000" dirty="0">
                <a:ea typeface="Calibri"/>
              </a:rPr>
              <a:t> </a:t>
            </a:r>
            <a:r>
              <a:rPr lang="ar-SA" sz="2800" dirty="0">
                <a:solidFill>
                  <a:srgbClr val="000000"/>
                </a:solidFill>
                <a:ea typeface="Calibri"/>
                <a:cs typeface="QCF_BSML"/>
              </a:rPr>
              <a:t>ﭽ </a:t>
            </a:r>
            <a:r>
              <a:rPr lang="ar-SA" sz="2800" dirty="0">
                <a:solidFill>
                  <a:srgbClr val="000000"/>
                </a:solidFill>
                <a:ea typeface="Calibri"/>
                <a:cs typeface="QCF_P442"/>
              </a:rPr>
              <a:t>ﭩ  ﭪ  </a:t>
            </a:r>
            <a:r>
              <a:rPr lang="ar-SA" sz="2800" dirty="0" err="1">
                <a:solidFill>
                  <a:srgbClr val="000000"/>
                </a:solidFill>
                <a:ea typeface="Calibri"/>
                <a:cs typeface="QCF_P442"/>
              </a:rPr>
              <a:t>ﭫ</a:t>
            </a:r>
            <a:r>
              <a:rPr lang="ar-SA" sz="2800" dirty="0" err="1">
                <a:solidFill>
                  <a:srgbClr val="0000A5"/>
                </a:solidFill>
                <a:ea typeface="Calibri"/>
                <a:cs typeface="QCF_P442"/>
              </a:rPr>
              <a:t>ﭬ</a:t>
            </a:r>
            <a:r>
              <a:rPr lang="ar-SA" sz="2800" dirty="0">
                <a:solidFill>
                  <a:srgbClr val="000000"/>
                </a:solidFill>
                <a:ea typeface="Calibri"/>
                <a:cs typeface="QCF_P442"/>
              </a:rPr>
              <a:t>  ﭭ  ﭮ  ﭯ  ﭰ  ﭱ  ﭲ        ﭳ   ﭴ    </a:t>
            </a:r>
            <a:r>
              <a:rPr lang="ar-SA" sz="2800" dirty="0">
                <a:solidFill>
                  <a:srgbClr val="000000"/>
                </a:solidFill>
                <a:ea typeface="Calibri"/>
                <a:cs typeface="QCF_BSML"/>
              </a:rPr>
              <a:t>ﭼ</a:t>
            </a:r>
            <a:r>
              <a:rPr lang="ar-SA" sz="2800" dirty="0">
                <a:solidFill>
                  <a:srgbClr val="000000"/>
                </a:solidFill>
                <a:ea typeface="Calibri"/>
                <a:cs typeface="Simplified Arabic"/>
              </a:rPr>
              <a:t>{</a:t>
            </a:r>
            <a:r>
              <a:rPr lang="ar-SA" sz="2800" dirty="0" err="1">
                <a:solidFill>
                  <a:srgbClr val="000000"/>
                </a:solidFill>
                <a:ea typeface="Calibri"/>
                <a:cs typeface="Simplified Arabic"/>
              </a:rPr>
              <a:t>يس</a:t>
            </a:r>
            <a:r>
              <a:rPr lang="ar-SA" sz="2800" dirty="0">
                <a:solidFill>
                  <a:srgbClr val="000000"/>
                </a:solidFill>
                <a:ea typeface="Calibri"/>
                <a:cs typeface="Simplified Arabic"/>
              </a:rPr>
              <a:t>: 30}. </a:t>
            </a:r>
            <a:r>
              <a:rPr lang="ar-SA" sz="1400" dirty="0">
                <a:solidFill>
                  <a:srgbClr val="000000"/>
                </a:solidFill>
                <a:ea typeface="Calibri"/>
              </a:rPr>
              <a:t> </a:t>
            </a:r>
            <a:endParaRPr lang="en-US" sz="2000" dirty="0">
              <a:ea typeface="Calibri"/>
              <a:cs typeface="Arial"/>
            </a:endParaRPr>
          </a:p>
          <a:p>
            <a:pPr algn="just">
              <a:lnSpc>
                <a:spcPct val="110000"/>
              </a:lnSpc>
              <a:buNone/>
            </a:pPr>
            <a:r>
              <a:rPr lang="ar-SA" sz="2800" dirty="0">
                <a:latin typeface="Simplified Arabic" pitchFamily="18" charset="-78"/>
                <a:cs typeface="Simplified Arabic" pitchFamily="18" charset="-78"/>
              </a:rPr>
              <a:t> فقد عبّر الله تعالى عمّا يَشعر به الذين يتحسّرون من أجل أهل الكفر الذين يعرّضون أنفسهم بكفرهم لعذاب الله الشديد.</a:t>
            </a:r>
          </a:p>
          <a:p>
            <a:pPr algn="just">
              <a:lnSpc>
                <a:spcPct val="110000"/>
              </a:lnSpc>
              <a:buNone/>
            </a:pPr>
            <a:r>
              <a:rPr lang="ar-SA" sz="2800" dirty="0">
                <a:latin typeface="Simplified Arabic" pitchFamily="18" charset="-78"/>
                <a:cs typeface="Simplified Arabic" pitchFamily="18" charset="-78"/>
              </a:rPr>
              <a:t> وقول ابن الرومي:</a:t>
            </a:r>
          </a:p>
          <a:p>
            <a:pPr algn="just">
              <a:lnSpc>
                <a:spcPct val="110000"/>
              </a:lnSpc>
              <a:buNone/>
            </a:pPr>
            <a:r>
              <a:rPr lang="ar-SA" sz="2800" dirty="0">
                <a:latin typeface="Simplified Arabic" pitchFamily="18" charset="-78"/>
                <a:cs typeface="Simplified Arabic" pitchFamily="18" charset="-78"/>
              </a:rPr>
              <a:t>    يا شَبابي! وأين مني شبابي؟ … آذنتني حباله </a:t>
            </a:r>
            <a:r>
              <a:rPr lang="ar-SA" sz="2800" dirty="0" err="1">
                <a:latin typeface="Simplified Arabic" pitchFamily="18" charset="-78"/>
                <a:cs typeface="Simplified Arabic" pitchFamily="18" charset="-78"/>
              </a:rPr>
              <a:t>بانقضاب</a:t>
            </a:r>
            <a:endParaRPr lang="ar-SA" sz="2800" dirty="0" smtClean="0">
              <a:latin typeface="Simplified Arabic" pitchFamily="18" charset="-78"/>
              <a:cs typeface="Simplified Arabic" pitchFamily="18" charset="-78"/>
            </a:endParaRPr>
          </a:p>
        </p:txBody>
      </p:sp>
      <p:sp>
        <p:nvSpPr>
          <p:cNvPr id="2" name="عنصر نائب لرقم الشريحة 1"/>
          <p:cNvSpPr>
            <a:spLocks noGrp="1"/>
          </p:cNvSpPr>
          <p:nvPr>
            <p:ph type="sldNum" sz="quarter" idx="12"/>
          </p:nvPr>
        </p:nvSpPr>
        <p:spPr/>
        <p:txBody>
          <a:bodyPr/>
          <a:lstStyle/>
          <a:p>
            <a:pPr>
              <a:defRPr/>
            </a:pPr>
            <a:fld id="{EAAE9CBA-6CE3-4D8F-8E8B-22AC0A1323B4}" type="slidenum">
              <a:rPr lang="ar-SA" smtClean="0">
                <a:solidFill>
                  <a:srgbClr val="000000"/>
                </a:solidFill>
              </a:rPr>
              <a:pPr>
                <a:defRPr/>
              </a:pPr>
              <a:t>99</a:t>
            </a:fld>
            <a:endParaRPr lang="en-US">
              <a:solidFill>
                <a:srgbClr val="000000"/>
              </a:solidFill>
            </a:endParaRPr>
          </a:p>
        </p:txBody>
      </p:sp>
    </p:spTree>
    <p:extLst>
      <p:ext uri="{BB962C8B-B14F-4D97-AF65-F5344CB8AC3E}">
        <p14:creationId xmlns:p14="http://schemas.microsoft.com/office/powerpoint/2010/main" val="292906539"/>
      </p:ext>
    </p:extLst>
  </p:cSld>
  <p:clrMapOvr>
    <a:masterClrMapping/>
  </p:clrMapOvr>
  <p:transition spd="slow" advTm="76215"/>
  <p:timing>
    <p:tnLst>
      <p:par>
        <p:cTn id="1" dur="indefinite" restart="never" nodeType="tmRoot"/>
      </p:par>
    </p:tnLst>
  </p:timing>
  <p:extLst mod="1">
    <p:ext uri="{3A86A75C-4F4B-4683-9AE1-C65F6400EC91}">
      <p14:laserTraceLst xmlns:p14="http://schemas.microsoft.com/office/powerpoint/2010/main">
        <p14:tracePtLst>
          <p14:tracePt t="27546" x="8180388" y="2857500"/>
          <p14:tracePt t="27809" x="8180388" y="2847975"/>
          <p14:tracePt t="28070" x="8180388" y="2857500"/>
          <p14:tracePt t="28240" x="8180388" y="2867025"/>
          <p14:tracePt t="28247" x="8180388" y="2874963"/>
          <p14:tracePt t="28258" x="8180388" y="2894013"/>
          <p14:tracePt t="28277" x="8180388" y="2911475"/>
          <p14:tracePt t="28292" x="8180388" y="2919413"/>
          <p14:tracePt t="28309" x="8180388" y="2928938"/>
          <p14:tracePt t="28332" x="8180388" y="2938463"/>
          <p14:tracePt t="28342" x="8180388" y="2946400"/>
          <p14:tracePt t="28358" x="8180388" y="2955925"/>
          <p14:tracePt t="28376" x="8180388" y="2973388"/>
          <p14:tracePt t="28392" x="8180388" y="2982913"/>
          <p14:tracePt t="28392" x="8180388" y="2990850"/>
          <p14:tracePt t="28410" x="8180388" y="3000375"/>
          <p14:tracePt t="28424" x="8180388" y="3009900"/>
          <p14:tracePt t="28441" x="8180388" y="3017838"/>
          <p14:tracePt t="28463" x="8180388" y="3027363"/>
          <p14:tracePt t="28479" x="8180388" y="3036888"/>
          <p14:tracePt t="28492" x="8170863" y="3062288"/>
          <p14:tracePt t="28512" x="8161338" y="3081338"/>
          <p14:tracePt t="28527" x="8161338" y="3089275"/>
          <p14:tracePt t="28544" x="8161338" y="3098800"/>
          <p14:tracePt t="28558" x="8161338" y="3108325"/>
          <p14:tracePt t="28594" x="8161338" y="3116263"/>
          <p14:tracePt t="28618" x="8153400" y="3116263"/>
          <p14:tracePt t="28633" x="8153400" y="3125788"/>
          <p14:tracePt t="28934" x="8143875" y="3125788"/>
          <p14:tracePt t="28943" x="8126413" y="3133725"/>
          <p14:tracePt t="28960" x="8108950" y="3143250"/>
          <p14:tracePt t="28966" x="8081963" y="3143250"/>
          <p14:tracePt t="28976" x="8027988" y="3170238"/>
          <p14:tracePt t="28992" x="7983538" y="3179763"/>
          <p14:tracePt t="29009" x="7939088" y="3187700"/>
          <p14:tracePt t="29026" x="7912100" y="3187700"/>
          <p14:tracePt t="29026" x="7902575" y="3187700"/>
          <p14:tracePt t="29043" x="7875588" y="3187700"/>
          <p14:tracePt t="29060" x="7858125" y="3187700"/>
          <p14:tracePt t="29075" x="7823200" y="3187700"/>
          <p14:tracePt t="29093" x="7796213" y="3187700"/>
          <p14:tracePt t="29093" x="7786688" y="3187700"/>
          <p14:tracePt t="29112" x="7759700" y="3197225"/>
          <p14:tracePt t="29112" x="7751763" y="3197225"/>
          <p14:tracePt t="29129" x="7732713" y="3197225"/>
          <p14:tracePt t="29144" x="7705725" y="3197225"/>
          <p14:tracePt t="29162" x="7688263" y="3197225"/>
          <p14:tracePt t="29177" x="7670800" y="3197225"/>
          <p14:tracePt t="29194" x="7661275" y="3197225"/>
          <p14:tracePt t="29209" x="7653338" y="3197225"/>
          <p14:tracePt t="29226" x="7643813" y="3197225"/>
          <p14:tracePt t="29244" x="7634288" y="3197225"/>
          <p14:tracePt t="29262" x="7626350" y="3197225"/>
          <p14:tracePt t="29281" x="7616825" y="3197225"/>
          <p14:tracePt t="29304" x="7608888" y="3197225"/>
          <p14:tracePt t="29319" x="7599363" y="3197225"/>
          <p14:tracePt t="29328" x="7589838" y="3197225"/>
          <p14:tracePt t="29344" x="7572375" y="3197225"/>
          <p14:tracePt t="29360" x="7562850" y="3197225"/>
          <p14:tracePt t="29376" x="7554913" y="3197225"/>
          <p14:tracePt t="29392" x="7537450" y="3197225"/>
          <p14:tracePt t="29409" x="7527925" y="3197225"/>
          <p14:tracePt t="29409" x="7510463" y="3197225"/>
          <p14:tracePt t="29428" x="7500938" y="3197225"/>
          <p14:tracePt t="29444" x="7491413" y="3197225"/>
          <p14:tracePt t="29459" x="7473950" y="3197225"/>
          <p14:tracePt t="29476" x="7466013" y="3197225"/>
          <p14:tracePt t="29494" x="7446963" y="3205163"/>
          <p14:tracePt t="29509" x="7439025" y="3205163"/>
          <p14:tracePt t="29574" x="7439025" y="3214688"/>
          <p14:tracePt t="29597" x="7439025" y="3224213"/>
          <p14:tracePt t="29635" x="7429500" y="3224213"/>
          <p14:tracePt t="30291" x="7412038" y="3224213"/>
          <p14:tracePt t="30298" x="7394575" y="3224213"/>
          <p14:tracePt t="30309" x="7340600" y="3224213"/>
          <p14:tracePt t="30309" x="7313613" y="3224213"/>
          <p14:tracePt t="30330" x="7277100" y="3224213"/>
          <p14:tracePt t="30341" x="7232650" y="3224213"/>
          <p14:tracePt t="30341" x="7197725" y="3224213"/>
          <p14:tracePt t="30362" x="7134225" y="3224213"/>
          <p14:tracePt t="30377" x="7062788" y="3224213"/>
          <p14:tracePt t="30395" x="6973888" y="3224213"/>
          <p14:tracePt t="30410" x="6884988" y="3232150"/>
          <p14:tracePt t="30427" x="6786563" y="3251200"/>
          <p14:tracePt t="30443" x="6661150" y="3268663"/>
          <p14:tracePt t="30443" x="6599238" y="3276600"/>
          <p14:tracePt t="30462" x="6545263" y="3276600"/>
          <p14:tracePt t="30462" x="6491288" y="3286125"/>
          <p14:tracePt t="30477" x="6402388" y="3295650"/>
          <p14:tracePt t="30494" x="6303963" y="3295650"/>
          <p14:tracePt t="30510" x="6188075" y="3313113"/>
          <p14:tracePt t="30527" x="6089650" y="3313113"/>
          <p14:tracePt t="30543" x="6000750" y="3322638"/>
          <p14:tracePt t="30543" x="5973763" y="3322638"/>
          <p14:tracePt t="30562" x="5946775" y="3330575"/>
          <p14:tracePt t="30576" x="5867400" y="3330575"/>
          <p14:tracePt t="30594" x="5830888" y="3340100"/>
          <p14:tracePt t="30610" x="5803900" y="3340100"/>
          <p14:tracePt t="30627" x="5786438" y="3348038"/>
          <p14:tracePt t="30642" x="5776913" y="3348038"/>
          <p14:tracePt t="30642" x="5768975" y="3348038"/>
          <p14:tracePt t="30661" x="5759450" y="3348038"/>
          <p14:tracePt t="30699" x="5759450" y="3357563"/>
          <p14:tracePt t="30722" x="5751513" y="3357563"/>
          <p14:tracePt t="30738" x="5741988" y="3357563"/>
          <p14:tracePt t="30768" x="5724525" y="3357563"/>
          <p14:tracePt t="31193" x="5697538" y="3357563"/>
          <p14:tracePt t="31200" x="5670550" y="3357563"/>
          <p14:tracePt t="31211" x="5616575" y="3340100"/>
          <p14:tracePt t="31226" x="5562600" y="3330575"/>
          <p14:tracePt t="31244" x="5518150" y="3313113"/>
          <p14:tracePt t="31259" x="5473700" y="3313113"/>
          <p14:tracePt t="31259" x="5456238" y="3313113"/>
          <p14:tracePt t="31280" x="5419725" y="3313113"/>
          <p14:tracePt t="31294" x="5384800" y="3313113"/>
          <p14:tracePt t="31311" x="5348288" y="3313113"/>
          <p14:tracePt t="31326" x="5330825" y="3313113"/>
          <p14:tracePt t="31342" x="5313363" y="3313113"/>
          <p14:tracePt t="31358" x="5286375" y="3313113"/>
          <p14:tracePt t="31358" x="5276850" y="3313113"/>
          <p14:tracePt t="31379" x="5268913" y="3313113"/>
          <p14:tracePt t="31391" x="5232400" y="3313113"/>
          <p14:tracePt t="31411" x="5214938" y="3313113"/>
          <p14:tracePt t="31427" x="5205413" y="3313113"/>
          <p14:tracePt t="31443" x="5197475" y="3313113"/>
          <p14:tracePt t="31458" x="5187950" y="3313113"/>
          <p14:tracePt t="31478" x="5180013" y="3313113"/>
          <p14:tracePt t="31510" x="5170488" y="3313113"/>
          <p14:tracePt t="31516" x="5160963" y="3313113"/>
          <p14:tracePt t="31540" x="5153025" y="3313113"/>
          <p14:tracePt t="31555" x="5133975" y="3313113"/>
          <p14:tracePt t="31570" x="5126038" y="3313113"/>
          <p14:tracePt t="31586" x="5116513" y="3313113"/>
          <p14:tracePt t="31601" x="5099050" y="3313113"/>
          <p14:tracePt t="31617" x="5089525" y="3313113"/>
          <p14:tracePt t="31632" x="5072063" y="3313113"/>
          <p14:tracePt t="31642" x="5045075" y="3313113"/>
          <p14:tracePt t="31659" x="5010150" y="3313113"/>
          <p14:tracePt t="31676" x="4965700" y="3313113"/>
          <p14:tracePt t="31692" x="4919663" y="3322638"/>
          <p14:tracePt t="31711" x="4894263" y="3322638"/>
          <p14:tracePt t="31728" x="4867275" y="3322638"/>
          <p14:tracePt t="31743" x="4830763" y="3330575"/>
          <p14:tracePt t="31761" x="4803775" y="3330575"/>
          <p14:tracePt t="31777" x="4768850" y="3340100"/>
          <p14:tracePt t="31777" x="4759325" y="3348038"/>
          <p14:tracePt t="31795" x="4741863" y="3348038"/>
          <p14:tracePt t="31808" x="4705350" y="3348038"/>
          <p14:tracePt t="31827" x="4670425" y="3348038"/>
          <p14:tracePt t="31843" x="4652963" y="3357563"/>
          <p14:tracePt t="31860" x="4625975" y="3357563"/>
          <p14:tracePt t="31877" x="4608513" y="3357563"/>
          <p14:tracePt t="31892" x="4581525" y="3357563"/>
          <p14:tracePt t="31907" x="4554538" y="3357563"/>
          <p14:tracePt t="31907" x="4537075" y="3357563"/>
          <p14:tracePt t="31926" x="4518025" y="3357563"/>
          <p14:tracePt t="31942" x="4483100" y="3357563"/>
          <p14:tracePt t="31959" x="4456113" y="3357563"/>
          <p14:tracePt t="31975" x="4429125" y="3357563"/>
          <p14:tracePt t="31993" x="4419600" y="3357563"/>
          <p14:tracePt t="32008" x="4394200" y="3357563"/>
          <p14:tracePt t="32027" x="4375150" y="3357563"/>
          <p14:tracePt t="32044" x="4367213" y="3357563"/>
          <p14:tracePt t="32060" x="4340225" y="3357563"/>
          <p14:tracePt t="32077" x="4322763" y="3357563"/>
          <p14:tracePt t="32092" x="4303713" y="3348038"/>
          <p14:tracePt t="32109" x="4295775" y="3348038"/>
          <p14:tracePt t="32126" x="4286250" y="3348038"/>
          <p14:tracePt t="32142" x="4276725" y="3348038"/>
          <p14:tracePt t="32164" x="4268788" y="3348038"/>
          <p14:tracePt t="32179" x="4259263" y="3348038"/>
          <p14:tracePt t="32202" x="4251325" y="3348038"/>
          <p14:tracePt t="32218" x="4241800" y="3348038"/>
          <p14:tracePt t="32227" x="4232275" y="3348038"/>
          <p14:tracePt t="32243" x="4224338" y="3348038"/>
          <p14:tracePt t="32272" x="4205288" y="3348038"/>
          <p14:tracePt t="32611" x="4187825" y="3348038"/>
          <p14:tracePt t="32618" x="4179888" y="3348038"/>
          <p14:tracePt t="32627" x="4116388" y="3348038"/>
          <p14:tracePt t="32644" x="4044950" y="3348038"/>
          <p14:tracePt t="32660" x="3938588" y="3348038"/>
          <p14:tracePt t="32677" x="3840163" y="3348038"/>
          <p14:tracePt t="32692" x="3768725" y="3348038"/>
          <p14:tracePt t="32709" x="3697288" y="3340100"/>
          <p14:tracePt t="32726" x="3633788" y="3340100"/>
          <p14:tracePt t="32726" x="3598863" y="3330575"/>
          <p14:tracePt t="32744" x="3554413" y="3330575"/>
          <p14:tracePt t="32760" x="3517900" y="3330575"/>
          <p14:tracePt t="32779" x="3482975" y="3330575"/>
          <p14:tracePt t="32791" x="3465513" y="3330575"/>
          <p14:tracePt t="32807" x="3455988" y="3330575"/>
          <p14:tracePt t="32822" x="3446463" y="3330575"/>
          <p14:tracePt t="32842" x="3438525" y="3330575"/>
          <p14:tracePt t="33982" x="3446463" y="3330575"/>
          <p14:tracePt t="34453" x="3455988" y="3330575"/>
          <p14:tracePt t="34468" x="3473450" y="3330575"/>
          <p14:tracePt t="34494" x="3482975" y="3330575"/>
          <p14:tracePt t="34508" x="3490913" y="3330575"/>
          <p14:tracePt t="34515" x="3500438" y="3330575"/>
          <p14:tracePt t="34530" x="3509963" y="3330575"/>
          <p14:tracePt t="34541" x="3527425" y="3330575"/>
          <p14:tracePt t="34557" x="3554413" y="3330575"/>
          <p14:tracePt t="34557" x="3571875" y="3330575"/>
          <p14:tracePt t="34577" x="3589338" y="3330575"/>
          <p14:tracePt t="34577" x="3608388" y="3330575"/>
          <p14:tracePt t="34594" x="3643313" y="3330575"/>
          <p14:tracePt t="34609" x="3687763" y="3330575"/>
          <p14:tracePt t="34627" x="3724275" y="3330575"/>
          <p14:tracePt t="34642" x="3768725" y="3330575"/>
          <p14:tracePt t="34659" x="3830638" y="3330575"/>
          <p14:tracePt t="34675" x="3983038" y="3340100"/>
          <p14:tracePt t="34695" x="4098925" y="3348038"/>
          <p14:tracePt t="34710" x="4224338" y="3367088"/>
          <p14:tracePt t="34727" x="4357688" y="3384550"/>
          <p14:tracePt t="34742" x="4500563" y="3402013"/>
          <p14:tracePt t="34760" x="4616450" y="3429000"/>
          <p14:tracePt t="34760" x="4687888" y="3438525"/>
          <p14:tracePt t="34780" x="4741863" y="3446463"/>
          <p14:tracePt t="34780" x="4786313" y="3455988"/>
          <p14:tracePt t="34795" x="4911725" y="3473450"/>
          <p14:tracePt t="34811" x="5027613" y="3490913"/>
          <p14:tracePt t="34828" x="5143500" y="3509963"/>
          <p14:tracePt t="34843" x="5232400" y="3517900"/>
          <p14:tracePt t="34861" x="5322888" y="3527425"/>
          <p14:tracePt t="34876" x="5402263" y="3527425"/>
          <p14:tracePt t="34876" x="5429250" y="3527425"/>
          <p14:tracePt t="34896" x="5491163" y="3527425"/>
          <p14:tracePt t="34911" x="5518150" y="3527425"/>
          <p14:tracePt t="34928" x="5537200" y="3527425"/>
          <p14:tracePt t="34943" x="5545138" y="3527425"/>
          <p14:tracePt t="34963" x="5554663" y="3527425"/>
          <p14:tracePt t="35263" x="5562600" y="3527425"/>
          <p14:tracePt t="35273" x="5599113" y="3527425"/>
          <p14:tracePt t="35280" x="5616575" y="3527425"/>
          <p14:tracePt t="35292" x="5724525" y="3536950"/>
          <p14:tracePt t="35292" x="5813425" y="3536950"/>
          <p14:tracePt t="35313" x="5973763" y="3536950"/>
          <p14:tracePt t="35327" x="6153150" y="3536950"/>
          <p14:tracePt t="35344" x="6276975" y="3536950"/>
          <p14:tracePt t="35359" x="6340475" y="3536950"/>
          <p14:tracePt t="35378" x="6402388" y="3536950"/>
          <p14:tracePt t="35393" x="6518275" y="3517900"/>
          <p14:tracePt t="35412" x="6581775" y="3509963"/>
          <p14:tracePt t="35427" x="6653213" y="3500438"/>
          <p14:tracePt t="35444" x="6705600" y="3500438"/>
          <p14:tracePt t="35460" x="6759575" y="3482975"/>
          <p14:tracePt t="35477" x="6786563" y="3482975"/>
          <p14:tracePt t="35494" x="6831013" y="3473450"/>
          <p14:tracePt t="35512" x="6840538" y="3473450"/>
          <p14:tracePt t="35523" x="6867525" y="3473450"/>
          <p14:tracePt t="35543" x="6884988" y="3473450"/>
          <p14:tracePt t="35558" x="6894513" y="3473450"/>
          <p14:tracePt t="35579" x="6902450" y="3473450"/>
          <p14:tracePt t="35618" x="6911975" y="3473450"/>
          <p14:tracePt t="35680" x="6919913" y="3473450"/>
          <p14:tracePt t="35980" x="6929438" y="3473450"/>
          <p14:tracePt t="38833" x="6919913" y="3473450"/>
          <p14:tracePt t="39860" x="6929438" y="3473450"/>
          <p14:tracePt t="40119" x="6938963" y="3473450"/>
          <p14:tracePt t="40142" x="6946900" y="3482975"/>
          <p14:tracePt t="40158" x="6956425" y="3490913"/>
          <p14:tracePt t="40165" x="6965950" y="3509963"/>
          <p14:tracePt t="40175" x="6973888" y="3527425"/>
          <p14:tracePt t="40192" x="7000875" y="3554413"/>
          <p14:tracePt t="40208" x="7010400" y="3581400"/>
          <p14:tracePt t="40225" x="7018338" y="3598863"/>
          <p14:tracePt t="40225" x="7027863" y="3616325"/>
          <p14:tracePt t="40244" x="7027863" y="3633788"/>
          <p14:tracePt t="40263" x="7037388" y="3660775"/>
          <p14:tracePt t="40277" x="7054850" y="3687763"/>
          <p14:tracePt t="40293" x="7054850" y="3714750"/>
          <p14:tracePt t="40307" x="7062788" y="3741738"/>
          <p14:tracePt t="40307" x="7072313" y="3759200"/>
          <p14:tracePt t="40327" x="7072313" y="3768725"/>
          <p14:tracePt t="40340" x="7072313" y="3786188"/>
          <p14:tracePt t="40340" x="7081838" y="3795713"/>
          <p14:tracePt t="40359" x="7081838" y="3813175"/>
          <p14:tracePt t="40374" x="7081838" y="3822700"/>
          <p14:tracePt t="40391" x="7089775" y="3840163"/>
          <p14:tracePt t="40406" x="7099300" y="3857625"/>
          <p14:tracePt t="40426" x="7099300" y="3884613"/>
          <p14:tracePt t="40426" x="7099300" y="3894138"/>
          <p14:tracePt t="40443" x="7099300" y="3919538"/>
          <p14:tracePt t="40460" x="7108825" y="3946525"/>
          <p14:tracePt t="40476" x="7116763" y="3973513"/>
          <p14:tracePt t="40493" x="7116763" y="3990975"/>
          <p14:tracePt t="40508" x="7116763" y="4000500"/>
          <p14:tracePt t="40525" x="7116763" y="4017963"/>
          <p14:tracePt t="40540" x="7116763" y="4027488"/>
          <p14:tracePt t="40559" x="7126288" y="4027488"/>
          <p14:tracePt t="40835" x="7134225" y="4037013"/>
          <p14:tracePt t="40851" x="7143750" y="4044950"/>
          <p14:tracePt t="40866" x="7143750" y="4054475"/>
          <p14:tracePt t="40877" x="7161213" y="4071938"/>
          <p14:tracePt t="40893" x="7170738" y="4089400"/>
          <p14:tracePt t="40910" x="7170738" y="4108450"/>
          <p14:tracePt t="40925" x="7180263" y="4125913"/>
          <p14:tracePt t="40925" x="7180263" y="4133850"/>
          <p14:tracePt t="40945" x="7188200" y="4133850"/>
          <p14:tracePt t="40957" x="7188200" y="4160838"/>
          <p14:tracePt t="40977" x="7188200" y="4179888"/>
          <p14:tracePt t="40993" x="7197725" y="4187825"/>
          <p14:tracePt t="41011" x="7197725" y="4214813"/>
          <p14:tracePt t="41026" x="7197725" y="4232275"/>
          <p14:tracePt t="41026" x="7197725" y="4241800"/>
          <p14:tracePt t="41044" x="7197725" y="4251325"/>
          <p14:tracePt t="41055" x="7197725" y="4276725"/>
          <p14:tracePt t="41055" x="7197725" y="4286250"/>
          <p14:tracePt t="41075" x="7197725" y="4295775"/>
          <p14:tracePt t="41088" x="7197725" y="4313238"/>
          <p14:tracePt t="41109" x="7197725" y="4322763"/>
          <p14:tracePt t="41122" x="7197725" y="4330700"/>
          <p14:tracePt t="41141" x="7197725" y="4340225"/>
          <p14:tracePt t="41182" x="7197725" y="4348163"/>
          <p14:tracePt t="41244" x="7188200" y="4348163"/>
          <p14:tracePt t="41799" x="7170738" y="4348163"/>
          <p14:tracePt t="41808" x="7143750" y="4348163"/>
          <p14:tracePt t="41814" x="7108825" y="4348163"/>
          <p14:tracePt t="41826" x="7018338" y="4340225"/>
          <p14:tracePt t="41841" x="6919913" y="4330700"/>
          <p14:tracePt t="41859" x="6831013" y="4303713"/>
          <p14:tracePt t="41859" x="6786563" y="4286250"/>
          <p14:tracePt t="41877" x="6732588" y="4268788"/>
          <p14:tracePt t="41894" x="6680200" y="4251325"/>
          <p14:tracePt t="41909" x="6634163" y="4251325"/>
          <p14:tracePt t="41927" x="6599238" y="4232275"/>
          <p14:tracePt t="41943" x="6562725" y="4224338"/>
          <p14:tracePt t="41959" x="6545263" y="4224338"/>
          <p14:tracePt t="41975" x="6500813" y="4205288"/>
          <p14:tracePt t="41993" x="6456363" y="4205288"/>
          <p14:tracePt t="42009" x="6429375" y="4197350"/>
          <p14:tracePt t="42026" x="6394450" y="4187825"/>
          <p14:tracePt t="42042" x="6357938" y="4179888"/>
          <p14:tracePt t="42059" x="6330950" y="4179888"/>
          <p14:tracePt t="42074" x="6313488" y="4179888"/>
          <p14:tracePt t="42074" x="6303963" y="4179888"/>
          <p14:tracePt t="42093" x="6296025" y="4179888"/>
          <p14:tracePt t="42108" x="6286500" y="4179888"/>
          <p14:tracePt t="42207" x="6276975" y="4179888"/>
          <p14:tracePt t="42238" x="6269038" y="4179888"/>
          <p14:tracePt t="42276" x="6259513" y="4179888"/>
          <p14:tracePt t="42330" x="6251575" y="4179888"/>
          <p14:tracePt t="42854" x="6242050" y="4179888"/>
          <p14:tracePt t="42862" x="6224588" y="4179888"/>
          <p14:tracePt t="42874" x="6170613" y="4179888"/>
          <p14:tracePt t="42891" x="6018213" y="4143375"/>
          <p14:tracePt t="42891" x="5919788" y="4133850"/>
          <p14:tracePt t="42911" x="5705475" y="4089400"/>
          <p14:tracePt t="42925" x="5537200" y="4044950"/>
          <p14:tracePt t="42943" x="5375275" y="4010025"/>
          <p14:tracePt t="42958" x="5224463" y="3983038"/>
          <p14:tracePt t="42975" x="5045075" y="3956050"/>
          <p14:tracePt t="42991" x="4867275" y="3938588"/>
          <p14:tracePt t="42991" x="4776788" y="3938588"/>
          <p14:tracePt t="43011" x="4616450" y="3938588"/>
          <p14:tracePt t="43027" x="4473575" y="3938588"/>
          <p14:tracePt t="43042" x="4340225" y="3938588"/>
          <p14:tracePt t="43058" x="4268788" y="3938588"/>
          <p14:tracePt t="43074" x="4205288" y="3938588"/>
          <p14:tracePt t="43074" x="4187825" y="3938588"/>
          <p14:tracePt t="43094" x="4170363" y="3938588"/>
          <p14:tracePt t="43107" x="4133850" y="3929063"/>
          <p14:tracePt t="43107" x="4125913" y="3929063"/>
          <p14:tracePt t="43127" x="4081463" y="3929063"/>
          <p14:tracePt t="43142" x="4054475" y="3929063"/>
          <p14:tracePt t="43160" x="4027488" y="3929063"/>
          <p14:tracePt t="43175" x="4010025" y="3929063"/>
          <p14:tracePt t="43192" x="4000500" y="3929063"/>
          <p14:tracePt t="43217" x="4017963" y="3929063"/>
          <p14:tracePt t="43918" x="4027488" y="3929063"/>
          <p14:tracePt t="43926" x="4089400" y="3938588"/>
          <p14:tracePt t="43944" x="4276725" y="3965575"/>
          <p14:tracePt t="43959" x="4562475" y="4010025"/>
          <p14:tracePt t="43976" x="5010150" y="4071938"/>
          <p14:tracePt t="43991" x="5500688" y="4160838"/>
          <p14:tracePt t="44009" x="5946775" y="4241800"/>
          <p14:tracePt t="44009" x="6232525" y="4295775"/>
          <p14:tracePt t="44026" x="6608763" y="4375150"/>
          <p14:tracePt t="44045" x="6991350" y="4465638"/>
          <p14:tracePt t="44058" x="7269163" y="4518025"/>
          <p14:tracePt t="44076" x="7510463" y="4562475"/>
          <p14:tracePt t="44091" x="7705725" y="4598988"/>
          <p14:tracePt t="44108" x="7840663" y="4616450"/>
          <p14:tracePt t="44125" x="7947025" y="4625975"/>
          <p14:tracePt t="44125" x="7974013" y="4625975"/>
          <p14:tracePt t="44143" x="8045450" y="4625975"/>
          <p14:tracePt t="44159" x="8108950" y="4625975"/>
          <p14:tracePt t="44177" x="8188325" y="4625975"/>
          <p14:tracePt t="44191" x="8242300" y="4633913"/>
          <p14:tracePt t="44208" x="8304213" y="4643438"/>
          <p14:tracePt t="44224" x="8367713" y="4660900"/>
          <p14:tracePt t="44224" x="8394700" y="4660900"/>
          <p14:tracePt t="44244" x="8447088" y="4679950"/>
          <p14:tracePt t="44259" x="8501063" y="4687888"/>
          <p14:tracePt t="44278" x="8545513" y="4705350"/>
          <p14:tracePt t="44291" x="8582025" y="4714875"/>
          <p14:tracePt t="44309" x="8634413" y="4724400"/>
          <p14:tracePt t="44324" x="8670925" y="4741863"/>
          <p14:tracePt t="44324" x="8688388" y="4751388"/>
          <p14:tracePt t="44343" x="8715375" y="4759325"/>
          <p14:tracePt t="44359" x="8732838" y="4759325"/>
          <p14:tracePt t="44375" x="8742363" y="4768850"/>
          <p14:tracePt t="44390" x="8751888" y="4768850"/>
          <p14:tracePt t="45305" x="8724900" y="4768850"/>
          <p14:tracePt t="45459" x="8688388" y="4768850"/>
          <p14:tracePt t="45467" x="8616950" y="4768850"/>
          <p14:tracePt t="45476" x="8394700" y="4768850"/>
          <p14:tracePt t="45492" x="8153400" y="4768850"/>
          <p14:tracePt t="45509" x="7920038" y="4768850"/>
          <p14:tracePt t="45523" x="7777163" y="4768850"/>
          <p14:tracePt t="45540" x="7626350" y="4768850"/>
          <p14:tracePt t="45555" x="7439025" y="4768850"/>
          <p14:tracePt t="45572" x="7242175" y="4768850"/>
          <p14:tracePt t="45588" x="6929438" y="4768850"/>
          <p14:tracePt t="45608" x="6732588" y="4768850"/>
          <p14:tracePt t="45622" x="6626225" y="4776788"/>
          <p14:tracePt t="45641" x="6562725" y="4786313"/>
          <p14:tracePt t="45655" x="6500813" y="4786313"/>
          <p14:tracePt t="45672" x="6438900" y="4786313"/>
          <p14:tracePt t="45689" x="6303963" y="4786313"/>
          <p14:tracePt t="45708" x="6242050" y="4786313"/>
          <p14:tracePt t="45723" x="6197600" y="4795838"/>
          <p14:tracePt t="45740" x="6188075" y="4795838"/>
          <p14:tracePt t="45754" x="6180138" y="4795838"/>
          <p14:tracePt t="45772" x="6161088" y="4795838"/>
          <p14:tracePt t="46154" x="6143625" y="4795838"/>
          <p14:tracePt t="46160" x="6108700" y="4795838"/>
          <p14:tracePt t="46173" x="5929313" y="4795838"/>
          <p14:tracePt t="46173" x="5786438" y="4795838"/>
          <p14:tracePt t="46193" x="5322888" y="4795838"/>
          <p14:tracePt t="46208" x="4929188" y="4813300"/>
          <p14:tracePt t="46226" x="4687888" y="4813300"/>
          <p14:tracePt t="46241" x="4537075" y="4813300"/>
          <p14:tracePt t="46258" x="4456113" y="4813300"/>
          <p14:tracePt t="46274" x="4402138" y="4813300"/>
          <p14:tracePt t="46274" x="4384675" y="4813300"/>
          <p14:tracePt t="46293" x="4367213" y="4813300"/>
          <p14:tracePt t="46309" x="4357688" y="4813300"/>
          <p14:tracePt t="47225" x="4375150" y="4813300"/>
          <p14:tracePt t="47817" x="4429125" y="4813300"/>
          <p14:tracePt t="47825" x="4537075" y="4813300"/>
          <p14:tracePt t="47839" x="5108575" y="4795838"/>
          <p14:tracePt t="47859" x="5572125" y="4786313"/>
          <p14:tracePt t="47874" x="5991225" y="4786313"/>
          <p14:tracePt t="47891" x="6313488" y="4786313"/>
          <p14:tracePt t="47907" x="6527800" y="4795838"/>
          <p14:tracePt t="47907" x="6634163" y="4803775"/>
          <p14:tracePt t="47927" x="6742113" y="4813300"/>
          <p14:tracePt t="47939" x="7037388" y="4875213"/>
          <p14:tracePt t="47958" x="7232650" y="4911725"/>
          <p14:tracePt t="47975" x="7402513" y="4973638"/>
          <p14:tracePt t="47990" x="7545388" y="5000625"/>
          <p14:tracePt t="48007" x="7643813" y="5027613"/>
          <p14:tracePt t="48007" x="7697788" y="5027613"/>
          <p14:tracePt t="48026" x="7742238" y="5037138"/>
          <p14:tracePt t="48038" x="7831138" y="5045075"/>
          <p14:tracePt t="48038" x="7885113" y="5054600"/>
          <p14:tracePt t="48058" x="7956550" y="5054600"/>
          <p14:tracePt t="48073" x="8010525" y="5054600"/>
          <p14:tracePt t="48089" x="8037513" y="5054600"/>
          <p14:tracePt t="48105" x="8062913" y="5054600"/>
          <p14:tracePt t="48121" x="8081963" y="5062538"/>
          <p14:tracePt t="48138" x="8099425" y="5062538"/>
          <p14:tracePt t="48138" x="8108950" y="5062538"/>
          <p14:tracePt t="48157" x="8153400" y="5062538"/>
          <p14:tracePt t="48174" x="8205788" y="5062538"/>
          <p14:tracePt t="48189" x="8259763" y="5062538"/>
          <p14:tracePt t="48207" x="8304213" y="5062538"/>
          <p14:tracePt t="48223" x="8331200" y="5062538"/>
          <p14:tracePt t="48223" x="8340725" y="5062538"/>
          <p14:tracePt t="48243" x="8358188" y="5062538"/>
          <p14:tracePt t="48258" x="8367713" y="5062538"/>
          <p14:tracePt t="48287" x="8375650" y="5062538"/>
          <p14:tracePt t="48480" x="8375650" y="5072063"/>
          <p14:tracePt t="48511" x="8394700" y="5072063"/>
          <p14:tracePt t="48580" x="8402638" y="5072063"/>
          <p14:tracePt t="48589" x="8420100" y="5081588"/>
          <p14:tracePt t="48597" x="8439150" y="5081588"/>
          <p14:tracePt t="48606" x="8474075" y="5081588"/>
          <p14:tracePt t="48624" x="8518525" y="5089525"/>
          <p14:tracePt t="48624" x="8528050" y="5089525"/>
          <p14:tracePt t="48643" x="8537575" y="5089525"/>
          <p14:tracePt t="48643" x="8545513" y="5089525"/>
          <p14:tracePt t="48659" x="8555038" y="5089525"/>
          <p14:tracePt t="52364" x="8545513" y="5089525"/>
          <p14:tracePt t="52911" x="8537575" y="5089525"/>
          <p14:tracePt t="52988" x="8528050" y="5089525"/>
          <p14:tracePt t="53027" x="8518525" y="5089525"/>
          <p14:tracePt t="53204" x="8518525" y="5081588"/>
          <p14:tracePt t="53211" x="8510588" y="5081588"/>
          <p14:tracePt t="53224" x="8394700" y="5072063"/>
          <p14:tracePt t="53239" x="8037513" y="5037138"/>
          <p14:tracePt t="53257" x="7608888" y="4991100"/>
          <p14:tracePt t="53257" x="7473950" y="4991100"/>
          <p14:tracePt t="53274" x="7232650" y="4983163"/>
          <p14:tracePt t="53293" x="7054850" y="4973638"/>
          <p14:tracePt t="53307" x="6938963" y="4965700"/>
          <p14:tracePt t="53324" x="6884988" y="4965700"/>
          <p14:tracePt t="53339" x="6848475" y="4956175"/>
          <p14:tracePt t="53339" x="6831013" y="4956175"/>
          <p14:tracePt t="53358" x="6813550" y="4956175"/>
          <p14:tracePt t="53372" x="6751638" y="4938713"/>
          <p14:tracePt t="53391" x="6697663" y="4929188"/>
          <p14:tracePt t="53407" x="6653213" y="4919663"/>
          <p14:tracePt t="53425" x="6626225" y="4911725"/>
          <p14:tracePt t="53439" x="6608763" y="4902200"/>
          <p14:tracePt t="53457" x="6599238" y="4902200"/>
          <p14:tracePt t="53471" x="6589713" y="4902200"/>
          <p14:tracePt t="55270" x="6589713" y="4894263"/>
          <p14:tracePt t="55323" x="6589713" y="4884738"/>
          <p14:tracePt t="55346" x="6589713" y="4875213"/>
          <p14:tracePt t="55362" x="6608763" y="4867275"/>
          <p14:tracePt t="55370" x="6616700" y="4857750"/>
          <p14:tracePt t="55377" x="6634163" y="4840288"/>
          <p14:tracePt t="55387" x="6688138" y="4795838"/>
          <p14:tracePt t="55406" x="6796088" y="4724400"/>
          <p14:tracePt t="55422" x="7027863" y="4572000"/>
          <p14:tracePt t="55441" x="7205663" y="4446588"/>
          <p14:tracePt t="55456" x="7375525" y="4330700"/>
          <p14:tracePt t="55474" x="7527925" y="4197350"/>
          <p14:tracePt t="55489" x="7670800" y="4071938"/>
          <p14:tracePt t="55506" x="7831138" y="3956050"/>
          <p14:tracePt t="55522" x="8045450" y="3803650"/>
          <p14:tracePt t="55541" x="8143875" y="3732213"/>
          <p14:tracePt t="55556" x="8197850" y="3697288"/>
          <p14:tracePt t="55573" x="8215313" y="3679825"/>
          <p14:tracePt t="55588" x="8224838" y="3670300"/>
          <p14:tracePt t="55606" x="8224838" y="3679825"/>
          <p14:tracePt t="56193" x="8224838" y="3687763"/>
          <p14:tracePt t="56224" x="8224838" y="3697288"/>
          <p14:tracePt t="56340" x="8224838" y="3705225"/>
          <p14:tracePt t="57281" x="8224838" y="3714750"/>
          <p14:tracePt t="57742" x="8224838" y="3724275"/>
          <p14:tracePt t="60456" x="8215313" y="3724275"/>
          <p14:tracePt t="66141" x="8215313" y="3714750"/>
          <p14:tracePt t="66403" x="8215313" y="3705225"/>
          <p14:tracePt t="66443" x="8215313" y="3697288"/>
          <p14:tracePt t="66465" x="8205788" y="3697288"/>
          <p14:tracePt t="66480" x="8205788" y="3687763"/>
          <p14:tracePt t="66488" x="8205788" y="3679825"/>
          <p14:tracePt t="66502" x="8197850" y="3670300"/>
          <p14:tracePt t="66521" x="8197850" y="3660775"/>
          <p14:tracePt t="66539" x="8197850" y="3652838"/>
          <p14:tracePt t="66557" x="8188325" y="3652838"/>
          <p14:tracePt t="66573" x="8188325" y="3643313"/>
          <p14:tracePt t="66586" x="8170863" y="3633788"/>
          <p14:tracePt t="66586" x="8153400" y="3625850"/>
          <p14:tracePt t="66606" x="8108950" y="3598863"/>
          <p14:tracePt t="66621" x="8062913" y="3581400"/>
          <p14:tracePt t="66638" x="8001000" y="3544888"/>
          <p14:tracePt t="66653" x="7966075" y="3517900"/>
          <p14:tracePt t="66671" x="7920038" y="3500438"/>
          <p14:tracePt t="66686" x="7902575" y="3482975"/>
          <p14:tracePt t="66686" x="7875588" y="3473450"/>
          <p14:tracePt t="66706" x="7867650" y="3465513"/>
          <p14:tracePt t="66721" x="7848600" y="3455988"/>
          <p14:tracePt t="66738" x="7840663" y="3455988"/>
          <p14:tracePt t="66752" x="7823200" y="3438525"/>
          <p14:tracePt t="66771" x="7796213" y="3438525"/>
          <p14:tracePt t="66787" x="7777163" y="3429000"/>
          <p14:tracePt t="66787" x="7759700" y="3429000"/>
          <p14:tracePt t="66805" x="7732713" y="3419475"/>
          <p14:tracePt t="66821" x="7697788" y="3419475"/>
          <p14:tracePt t="66838" x="7653338" y="3402013"/>
          <p14:tracePt t="66853" x="7599363" y="3394075"/>
          <p14:tracePt t="66871" x="7554913" y="3384550"/>
          <p14:tracePt t="66886" x="7500938" y="3367088"/>
          <p14:tracePt t="66886" x="7483475" y="3367088"/>
          <p14:tracePt t="66906" x="7466013" y="3367088"/>
          <p14:tracePt t="66919" x="7429500" y="3357563"/>
          <p14:tracePt t="66938" x="7419975" y="3348038"/>
          <p14:tracePt t="66953" x="7412038" y="3340100"/>
          <p14:tracePt t="66969" x="7402513" y="3340100"/>
          <p14:tracePt t="66985" x="7385050" y="3330575"/>
          <p14:tracePt t="66985" x="7375525" y="3330575"/>
          <p14:tracePt t="67006" x="7375525" y="3322638"/>
          <p14:tracePt t="67018" x="7348538" y="3322638"/>
          <p14:tracePt t="67038" x="7340600" y="3313113"/>
          <p14:tracePt t="67055" x="7331075" y="3313113"/>
          <p14:tracePt t="67071" x="7313613" y="3313113"/>
          <p14:tracePt t="67084" x="7304088" y="3313113"/>
          <p14:tracePt t="67128" x="7304088" y="3303588"/>
          <p14:tracePt t="67143" x="7296150" y="3303588"/>
          <p14:tracePt t="67159" x="7286625" y="3303588"/>
          <p14:tracePt t="67181" x="7277100" y="3295650"/>
          <p14:tracePt t="67196" x="7277100" y="3286125"/>
          <p14:tracePt t="67222" x="7269163" y="3286125"/>
          <p14:tracePt t="68988" x="7269163" y="3295650"/>
          <p14:tracePt t="69416" x="7269163" y="3303588"/>
          <p14:tracePt t="69462" x="7269163" y="3313113"/>
          <p14:tracePt t="69509" x="7269163" y="3322638"/>
          <p14:tracePt t="69547" x="7269163" y="3330575"/>
          <p14:tracePt t="69555" x="7269163" y="3340100"/>
          <p14:tracePt t="69571" x="7269163" y="3348038"/>
          <p14:tracePt t="69587" x="7269163" y="3375025"/>
          <p14:tracePt t="69604" x="7269163" y="3411538"/>
          <p14:tracePt t="69619" x="7269163" y="3455988"/>
          <p14:tracePt t="69637" x="7269163" y="3490913"/>
          <p14:tracePt t="69653" x="7269163" y="3544888"/>
          <p14:tracePt t="69670" x="7269163" y="3589338"/>
          <p14:tracePt t="69670" x="7269163" y="3625850"/>
          <p14:tracePt t="69687" x="7269163" y="3697288"/>
          <p14:tracePt t="69704" x="7259638" y="3776663"/>
          <p14:tracePt t="69720" x="7259638" y="3848100"/>
          <p14:tracePt t="69737" x="7251700" y="3929063"/>
          <p14:tracePt t="69752" x="7242175" y="4000500"/>
          <p14:tracePt t="69752" x="7242175" y="4027488"/>
          <p14:tracePt t="69772" x="7232650" y="4054475"/>
          <p14:tracePt t="69772" x="7232650" y="4081463"/>
          <p14:tracePt t="69788" x="7224713" y="4133850"/>
          <p14:tracePt t="69804" x="7224713" y="4152900"/>
          <p14:tracePt t="69820" x="7224713" y="4170363"/>
          <p14:tracePt t="69838" x="7224713" y="4179888"/>
          <p14:tracePt t="69851" x="7224713" y="4187825"/>
          <p14:tracePt t="70763" x="0" y="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heme/theme1.xml><?xml version="1.0" encoding="utf-8"?>
<a:theme xmlns:a="http://schemas.openxmlformats.org/drawingml/2006/main" name="1_Theme22">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12976</Words>
  <Application>Microsoft Office PowerPoint</Application>
  <PresentationFormat>مخصص</PresentationFormat>
  <Paragraphs>849</Paragraphs>
  <Slides>120</Slides>
  <Notes>1</Notes>
  <HiddenSlides>0</HiddenSlides>
  <MMClips>0</MMClips>
  <ScaleCrop>false</ScaleCrop>
  <HeadingPairs>
    <vt:vector size="4" baseType="variant">
      <vt:variant>
        <vt:lpstr>نسق</vt:lpstr>
      </vt:variant>
      <vt:variant>
        <vt:i4>3</vt:i4>
      </vt:variant>
      <vt:variant>
        <vt:lpstr>عناوين الشرائح</vt:lpstr>
      </vt:variant>
      <vt:variant>
        <vt:i4>120</vt:i4>
      </vt:variant>
    </vt:vector>
  </HeadingPairs>
  <TitlesOfParts>
    <vt:vector size="123" baseType="lpstr">
      <vt:lpstr>1_Theme22</vt:lpstr>
      <vt:lpstr>نسق Office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علم البلاغة</dc:title>
  <dc:creator>DR.Ahmed Saker 2O14</dc:creator>
  <cp:lastModifiedBy>Maher</cp:lastModifiedBy>
  <cp:revision>121</cp:revision>
  <dcterms:created xsi:type="dcterms:W3CDTF">2020-10-02T20:10:50Z</dcterms:created>
  <dcterms:modified xsi:type="dcterms:W3CDTF">2023-11-16T10:56:03Z</dcterms:modified>
</cp:coreProperties>
</file>