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B3D05E1-2792-4F9F-ABEB-F9D78DC6A239}" type="datetimeFigureOut">
              <a:rPr lang="en-US" smtClean="0"/>
              <a:pPr/>
              <a:t>4/15/2012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DDFC5D-831E-4F6E-92FF-67E8318A6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FC5D-831E-4F6E-92FF-67E8318A6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FC5D-831E-4F6E-92FF-67E8318A6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FC5D-831E-4F6E-92FF-67E8318A629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DDFC5D-831E-4F6E-92FF-67E8318A629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DDFC5D-831E-4F6E-92FF-67E8318A629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DDFC5D-831E-4F6E-92FF-67E8318A62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DDFC5D-831E-4F6E-92FF-67E8318A629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B3D05E1-2792-4F9F-ABEB-F9D78DC6A239}" type="datetimeFigureOut">
              <a:rPr lang="en-US" smtClean="0"/>
              <a:pPr/>
              <a:t>4/15/2012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DDFC5D-831E-4F6E-92FF-67E8318A6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B3D05E1-2792-4F9F-ABEB-F9D78DC6A239}" type="datetimeFigureOut">
              <a:rPr lang="en-US" smtClean="0"/>
              <a:pPr/>
              <a:t>4/15/2012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DDFC5D-831E-4F6E-92FF-67E8318A62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B3D05E1-2792-4F9F-ABEB-F9D78DC6A239}" type="datetimeFigureOut">
              <a:rPr lang="en-US" smtClean="0"/>
              <a:pPr/>
              <a:t>4/15/2012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DDFC5D-831E-4F6E-92FF-67E8318A629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B3D05E1-2792-4F9F-ABEB-F9D78DC6A239}" type="datetimeFigureOut">
              <a:rPr lang="en-US" smtClean="0"/>
              <a:pPr/>
              <a:t>4/15/2012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DDFC5D-831E-4F6E-92FF-67E8318A6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133600"/>
          </a:xfrm>
        </p:spPr>
        <p:txBody>
          <a:bodyPr/>
          <a:lstStyle/>
          <a:p>
            <a:r>
              <a:rPr lang="ar-IQ" dirty="0" smtClean="0"/>
              <a:t>المبادىء العامة في علم الإجرام</a:t>
            </a:r>
            <a:endParaRPr lang="en-US" dirty="0"/>
          </a:p>
        </p:txBody>
      </p:sp>
      <p:sp>
        <p:nvSpPr>
          <p:cNvPr id="3" name="Subtitle 2"/>
          <p:cNvSpPr>
            <a:spLocks noGrp="1"/>
          </p:cNvSpPr>
          <p:nvPr>
            <p:ph type="subTitle" idx="1"/>
          </p:nvPr>
        </p:nvSpPr>
        <p:spPr>
          <a:xfrm>
            <a:off x="1371600" y="2895600"/>
            <a:ext cx="6400800" cy="2819400"/>
          </a:xfrm>
        </p:spPr>
        <p:txBody>
          <a:bodyPr/>
          <a:lstStyle/>
          <a:p>
            <a:pPr algn="r" rtl="1">
              <a:buFont typeface="Wingdings" pitchFamily="2" charset="2"/>
              <a:buChar char="v"/>
            </a:pPr>
            <a:r>
              <a:rPr lang="ar-IQ" dirty="0" smtClean="0"/>
              <a:t>تعريف علم الإجرام</a:t>
            </a:r>
          </a:p>
          <a:p>
            <a:pPr algn="r" rtl="1">
              <a:buFont typeface="Wingdings" pitchFamily="2" charset="2"/>
              <a:buChar char="v"/>
            </a:pPr>
            <a:r>
              <a:rPr lang="ar-IQ" dirty="0" smtClean="0"/>
              <a:t>صلة علم الإجرام بالعلوم الجنائية الأخرى</a:t>
            </a:r>
          </a:p>
          <a:p>
            <a:pPr algn="r" rtl="1">
              <a:buFont typeface="Wingdings" pitchFamily="2" charset="2"/>
              <a:buChar char="v"/>
            </a:pPr>
            <a:r>
              <a:rPr lang="ar-IQ" dirty="0" smtClean="0"/>
              <a:t>فروع علم الإجرام</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endParaRPr lang="ar-IQ" b="1" dirty="0" smtClean="0"/>
          </a:p>
          <a:p>
            <a:pPr algn="r" rtl="1">
              <a:buNone/>
            </a:pPr>
            <a:r>
              <a:rPr lang="ar-IQ" b="1" dirty="0" smtClean="0"/>
              <a:t> ـ تأريخ المؤسسات العقابية</a:t>
            </a:r>
          </a:p>
          <a:p>
            <a:pPr algn="r" rtl="1">
              <a:buNone/>
            </a:pPr>
            <a:endParaRPr lang="ar-IQ" b="1" dirty="0" smtClean="0"/>
          </a:p>
          <a:p>
            <a:pPr algn="r" rtl="1">
              <a:buNone/>
            </a:pPr>
            <a:r>
              <a:rPr lang="ar-IQ" b="1" dirty="0" smtClean="0"/>
              <a:t> ـ نشأة وتطور السجون</a:t>
            </a:r>
          </a:p>
          <a:p>
            <a:pPr algn="r" rtl="1">
              <a:buNone/>
            </a:pPr>
            <a:r>
              <a:rPr lang="ar-IQ" b="1" dirty="0" smtClean="0"/>
              <a:t>أولاً ـ السجون في القرون الوسطى</a:t>
            </a:r>
          </a:p>
          <a:p>
            <a:pPr algn="r" rtl="1">
              <a:buNone/>
            </a:pPr>
            <a:r>
              <a:rPr lang="ar-IQ" b="1" dirty="0" smtClean="0"/>
              <a:t>ثانياً ـ السجون في العصر الحديث</a:t>
            </a:r>
          </a:p>
          <a:p>
            <a:pPr algn="r" rtl="1">
              <a:buNone/>
            </a:pPr>
            <a:endParaRPr lang="ar-IQ" b="1" dirty="0" smtClean="0"/>
          </a:p>
          <a:p>
            <a:pPr algn="r" rtl="1">
              <a:buNone/>
            </a:pPr>
            <a:r>
              <a:rPr lang="ar-IQ" b="1" dirty="0" smtClean="0"/>
              <a:t> ـ السجن في الاسلام</a:t>
            </a:r>
          </a:p>
          <a:p>
            <a:pPr algn="r" rtl="1">
              <a:buNone/>
            </a:pPr>
            <a:r>
              <a:rPr lang="ar-IQ" b="1" dirty="0" smtClean="0"/>
              <a:t> ـ تطور المؤسسات العقابية في العراق</a:t>
            </a:r>
          </a:p>
        </p:txBody>
      </p:sp>
      <p:sp>
        <p:nvSpPr>
          <p:cNvPr id="3" name="Title 2"/>
          <p:cNvSpPr>
            <a:spLocks noGrp="1"/>
          </p:cNvSpPr>
          <p:nvPr>
            <p:ph type="title"/>
          </p:nvPr>
        </p:nvSpPr>
        <p:spPr/>
        <p:txBody>
          <a:bodyPr>
            <a:normAutofit/>
          </a:bodyPr>
          <a:lstStyle/>
          <a:p>
            <a:pPr algn="ctr"/>
            <a:r>
              <a:rPr lang="ar-IQ" dirty="0" smtClean="0"/>
              <a:t> المؤسسات العقابية</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endParaRPr lang="en-US" dirty="0" smtClean="0"/>
          </a:p>
          <a:p>
            <a:pPr algn="r" rtl="1">
              <a:buFont typeface="Wingdings" pitchFamily="2" charset="2"/>
              <a:buChar char="§"/>
            </a:pPr>
            <a:r>
              <a:rPr lang="ar-IQ" sz="2800" b="1" dirty="0" smtClean="0"/>
              <a:t>النظام الجمعي</a:t>
            </a:r>
          </a:p>
          <a:p>
            <a:pPr algn="r" rtl="1">
              <a:buFont typeface="Wingdings" pitchFamily="2" charset="2"/>
              <a:buChar char="§"/>
            </a:pPr>
            <a:r>
              <a:rPr lang="ar-IQ" sz="2800" b="1" dirty="0" smtClean="0"/>
              <a:t>النظام الانفرادي ( النظام البنسلفاني )</a:t>
            </a:r>
          </a:p>
          <a:p>
            <a:pPr algn="r" rtl="1">
              <a:buFont typeface="Wingdings" pitchFamily="2" charset="2"/>
              <a:buChar char="§"/>
            </a:pPr>
            <a:r>
              <a:rPr lang="ar-IQ" sz="2800" b="1" dirty="0" smtClean="0"/>
              <a:t>النظام المختلط ( النظام الاوبراني )</a:t>
            </a:r>
          </a:p>
          <a:p>
            <a:pPr algn="r" rtl="1">
              <a:buFont typeface="Wingdings" pitchFamily="2" charset="2"/>
              <a:buChar char="§"/>
            </a:pPr>
            <a:r>
              <a:rPr lang="ar-IQ" sz="2800" b="1" dirty="0" smtClean="0"/>
              <a:t>النظام التدرجي ( النظام الايرلندي )</a:t>
            </a:r>
          </a:p>
          <a:p>
            <a:pPr algn="r" rtl="1">
              <a:buFont typeface="Wingdings" pitchFamily="2" charset="2"/>
              <a:buChar char="§"/>
            </a:pPr>
            <a:endParaRPr lang="ar-IQ" dirty="0" smtClean="0"/>
          </a:p>
          <a:p>
            <a:pPr algn="r" rtl="1">
              <a:buNone/>
            </a:pPr>
            <a:r>
              <a:rPr lang="ar-IQ" sz="3600" b="1" dirty="0" smtClean="0"/>
              <a:t>موقف القانون العراقي</a:t>
            </a:r>
            <a:endParaRPr lang="en-US" sz="3600" b="1" dirty="0"/>
          </a:p>
        </p:txBody>
      </p:sp>
      <p:sp>
        <p:nvSpPr>
          <p:cNvPr id="3" name="Title 2"/>
          <p:cNvSpPr>
            <a:spLocks noGrp="1"/>
          </p:cNvSpPr>
          <p:nvPr>
            <p:ph type="title"/>
          </p:nvPr>
        </p:nvSpPr>
        <p:spPr/>
        <p:txBody>
          <a:bodyPr>
            <a:normAutofit/>
          </a:bodyPr>
          <a:lstStyle/>
          <a:p>
            <a:pPr algn="ctr"/>
            <a:r>
              <a:rPr lang="ar-IQ" sz="4800" dirty="0" smtClean="0"/>
              <a:t>نظم المؤسسات العقابية</a:t>
            </a:r>
            <a:endParaRPr lang="en-US" sz="4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76399"/>
          </a:xfrm>
        </p:spPr>
        <p:txBody>
          <a:bodyPr/>
          <a:lstStyle/>
          <a:p>
            <a:pPr algn="ctr"/>
            <a:r>
              <a:rPr lang="ar-IQ" dirty="0" smtClean="0">
                <a:solidFill>
                  <a:schemeClr val="accent4">
                    <a:lumMod val="75000"/>
                  </a:schemeClr>
                </a:solidFill>
              </a:rPr>
              <a:t>أنواع المؤسسات العقابية</a:t>
            </a:r>
            <a:endParaRPr lang="en-US" dirty="0">
              <a:solidFill>
                <a:schemeClr val="accent4">
                  <a:lumMod val="75000"/>
                </a:schemeClr>
              </a:solidFill>
            </a:endParaRPr>
          </a:p>
        </p:txBody>
      </p:sp>
      <p:sp>
        <p:nvSpPr>
          <p:cNvPr id="3" name="Subtitle 2"/>
          <p:cNvSpPr>
            <a:spLocks noGrp="1"/>
          </p:cNvSpPr>
          <p:nvPr>
            <p:ph type="subTitle" idx="1"/>
          </p:nvPr>
        </p:nvSpPr>
        <p:spPr>
          <a:xfrm>
            <a:off x="685800" y="2971800"/>
            <a:ext cx="7772400" cy="2133600"/>
          </a:xfrm>
        </p:spPr>
        <p:txBody>
          <a:bodyPr>
            <a:normAutofit/>
          </a:bodyPr>
          <a:lstStyle/>
          <a:p>
            <a:r>
              <a:rPr lang="ar-IQ" sz="3200" b="1" dirty="0" smtClean="0"/>
              <a:t>ـ المؤسسات </a:t>
            </a:r>
            <a:r>
              <a:rPr lang="ar-IQ" sz="3200" b="1" smtClean="0"/>
              <a:t>العقابية المغلقة</a:t>
            </a:r>
            <a:endParaRPr lang="ar-IQ" sz="3200" b="1" dirty="0" smtClean="0"/>
          </a:p>
          <a:p>
            <a:r>
              <a:rPr lang="ar-IQ" sz="3200" b="1" dirty="0" smtClean="0"/>
              <a:t>ـ المؤسسة العقابية المفتوحة</a:t>
            </a:r>
          </a:p>
          <a:p>
            <a:r>
              <a:rPr lang="ar-IQ" sz="3200" b="1" dirty="0" smtClean="0"/>
              <a:t>ـ المؤسسات شبه المفتوحة</a:t>
            </a:r>
            <a:endParaRPr lang="en-US" sz="3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buNone/>
            </a:pPr>
            <a:r>
              <a:rPr lang="ar-IQ" b="1" dirty="0" smtClean="0">
                <a:solidFill>
                  <a:schemeClr val="accent4">
                    <a:lumMod val="50000"/>
                  </a:schemeClr>
                </a:solidFill>
              </a:rPr>
              <a:t>ـ العقوبة</a:t>
            </a:r>
          </a:p>
          <a:p>
            <a:pPr algn="r" rtl="1">
              <a:buNone/>
            </a:pPr>
            <a:r>
              <a:rPr lang="ar-IQ" b="1" dirty="0" smtClean="0">
                <a:solidFill>
                  <a:schemeClr val="accent4">
                    <a:lumMod val="50000"/>
                  </a:schemeClr>
                </a:solidFill>
              </a:rPr>
              <a:t>ـ أنواع العقوبة من حيث جسامتها: (جناية، جنحة، مخالفة)</a:t>
            </a:r>
          </a:p>
          <a:p>
            <a:pPr algn="r" rtl="1">
              <a:buNone/>
            </a:pPr>
            <a:r>
              <a:rPr lang="ar-IQ" b="1" dirty="0" smtClean="0">
                <a:solidFill>
                  <a:schemeClr val="accent4">
                    <a:lumMod val="50000"/>
                  </a:schemeClr>
                </a:solidFill>
              </a:rPr>
              <a:t>ـ أنواع العقوبة من حيث أصالتها وتبعيتها: (أصلية، تبعية، تكميلية)</a:t>
            </a:r>
          </a:p>
          <a:p>
            <a:pPr algn="r" rtl="1">
              <a:buNone/>
            </a:pPr>
            <a:r>
              <a:rPr lang="ar-IQ" b="1" dirty="0" smtClean="0">
                <a:solidFill>
                  <a:schemeClr val="accent4">
                    <a:lumMod val="50000"/>
                  </a:schemeClr>
                </a:solidFill>
              </a:rPr>
              <a:t>ـ أنواع العقوبة من حيث طبيعتها: (عادية، سياسية)</a:t>
            </a:r>
          </a:p>
          <a:p>
            <a:pPr algn="r" rtl="1">
              <a:buNone/>
            </a:pPr>
            <a:r>
              <a:rPr lang="ar-IQ" b="1" dirty="0" smtClean="0">
                <a:solidFill>
                  <a:schemeClr val="accent4">
                    <a:lumMod val="50000"/>
                  </a:schemeClr>
                </a:solidFill>
              </a:rPr>
              <a:t>ـ أنواع العقوبة من حيث آثارها:</a:t>
            </a:r>
          </a:p>
          <a:p>
            <a:pPr algn="r" rtl="1">
              <a:buNone/>
            </a:pPr>
            <a:r>
              <a:rPr lang="ar-IQ" b="1" dirty="0" smtClean="0">
                <a:solidFill>
                  <a:schemeClr val="accent4">
                    <a:lumMod val="50000"/>
                  </a:schemeClr>
                </a:solidFill>
              </a:rPr>
              <a:t>1ـ العقوبات البدنية (الاعدام، القطع، الجلد)</a:t>
            </a:r>
          </a:p>
          <a:p>
            <a:pPr algn="r" rtl="1">
              <a:buNone/>
            </a:pPr>
            <a:r>
              <a:rPr lang="ar-IQ" b="1" dirty="0" smtClean="0">
                <a:solidFill>
                  <a:schemeClr val="accent4">
                    <a:lumMod val="50000"/>
                  </a:schemeClr>
                </a:solidFill>
              </a:rPr>
              <a:t>2ـ العقوبات السالبة للحرية (السجن المؤبد والمؤقت،الحبس الشديد والبسيط، مراقبة الشرطة)</a:t>
            </a:r>
          </a:p>
          <a:p>
            <a:pPr algn="r" rtl="1">
              <a:buNone/>
            </a:pPr>
            <a:r>
              <a:rPr lang="ar-IQ" b="1" dirty="0" smtClean="0">
                <a:solidFill>
                  <a:schemeClr val="accent4">
                    <a:lumMod val="50000"/>
                  </a:schemeClr>
                </a:solidFill>
              </a:rPr>
              <a:t>3ـ العقوبات المالية (المصادرة، الغرامة)</a:t>
            </a:r>
          </a:p>
          <a:p>
            <a:pPr algn="r" rtl="1">
              <a:buNone/>
            </a:pPr>
            <a:r>
              <a:rPr lang="ar-IQ" b="1" dirty="0" smtClean="0">
                <a:solidFill>
                  <a:schemeClr val="accent4">
                    <a:lumMod val="50000"/>
                  </a:schemeClr>
                </a:solidFill>
              </a:rPr>
              <a:t>4ـ العقوبات السالبة للحقوق (الحرمان من بعض الحقوق والمزايا)</a:t>
            </a:r>
          </a:p>
          <a:p>
            <a:pPr algn="r" rtl="1">
              <a:buNone/>
            </a:pPr>
            <a:r>
              <a:rPr lang="ar-IQ" b="1" dirty="0" smtClean="0">
                <a:solidFill>
                  <a:schemeClr val="accent4">
                    <a:lumMod val="50000"/>
                  </a:schemeClr>
                </a:solidFill>
              </a:rPr>
              <a:t>5ـ العقوبات الماسة بالاعتبار الاجتماعي (نشر الحكم)ِ</a:t>
            </a:r>
            <a:endParaRPr lang="en-US" b="1" dirty="0">
              <a:solidFill>
                <a:schemeClr val="accent4">
                  <a:lumMod val="50000"/>
                </a:schemeClr>
              </a:solidFill>
            </a:endParaRPr>
          </a:p>
        </p:txBody>
      </p:sp>
      <p:sp>
        <p:nvSpPr>
          <p:cNvPr id="3" name="Title 2"/>
          <p:cNvSpPr>
            <a:spLocks noGrp="1"/>
          </p:cNvSpPr>
          <p:nvPr>
            <p:ph type="title"/>
          </p:nvPr>
        </p:nvSpPr>
        <p:spPr/>
        <p:txBody>
          <a:bodyPr>
            <a:normAutofit fontScale="90000"/>
          </a:bodyPr>
          <a:lstStyle/>
          <a:p>
            <a:pPr algn="ctr"/>
            <a:r>
              <a:rPr lang="ar-IQ" dirty="0" smtClean="0">
                <a:solidFill>
                  <a:schemeClr val="tx1"/>
                </a:solidFill>
              </a:rPr>
              <a:t>دور المؤسسات العقابية في تنفيذ الجزاءات الجنائية</a:t>
            </a: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r>
              <a:rPr lang="ar-IQ" b="1" dirty="0" smtClean="0"/>
              <a:t>الشروط العامة للتدابير الاحترازية:(الجريمة السابقة،الخطورة الإجرامية)</a:t>
            </a:r>
          </a:p>
          <a:p>
            <a:pPr algn="r">
              <a:buNone/>
            </a:pPr>
            <a:r>
              <a:rPr lang="ar-IQ" b="1" dirty="0" smtClean="0"/>
              <a:t>ـ أنواع التدابير الاحترازية:</a:t>
            </a:r>
          </a:p>
          <a:p>
            <a:pPr algn="r">
              <a:buNone/>
            </a:pPr>
            <a:r>
              <a:rPr lang="ar-IQ" b="1" dirty="0" smtClean="0"/>
              <a:t>1ـ من حيث محلها أو موضوعها: (شخصية، عينية)</a:t>
            </a:r>
          </a:p>
          <a:p>
            <a:pPr algn="r">
              <a:buNone/>
            </a:pPr>
            <a:r>
              <a:rPr lang="ar-IQ" b="1" dirty="0" smtClean="0"/>
              <a:t>2ـ من حيث طبيعتها: (تأهيلية، تعجيزية، ابعادية)</a:t>
            </a:r>
          </a:p>
          <a:p>
            <a:pPr algn="r">
              <a:buNone/>
            </a:pPr>
            <a:endParaRPr lang="ar-IQ" b="1" dirty="0" smtClean="0"/>
          </a:p>
          <a:p>
            <a:pPr algn="r">
              <a:buNone/>
            </a:pPr>
            <a:r>
              <a:rPr lang="ar-IQ" b="1" dirty="0" smtClean="0"/>
              <a:t>ـ أنواع التدابير الاحترازية في القانون العراقي</a:t>
            </a:r>
          </a:p>
          <a:p>
            <a:pPr algn="r">
              <a:buNone/>
            </a:pPr>
            <a:r>
              <a:rPr lang="ar-IQ" b="1" dirty="0" smtClean="0"/>
              <a:t>1ـ التدابير السالبة للحرية أو المقيدة لها</a:t>
            </a:r>
          </a:p>
          <a:p>
            <a:pPr algn="r">
              <a:buNone/>
            </a:pPr>
            <a:r>
              <a:rPr lang="ar-IQ" b="1" dirty="0" smtClean="0"/>
              <a:t>2ـ التدابير السالبة للحقوق</a:t>
            </a:r>
          </a:p>
          <a:p>
            <a:pPr algn="r">
              <a:buNone/>
            </a:pPr>
            <a:r>
              <a:rPr lang="ar-IQ" b="1" dirty="0" smtClean="0"/>
              <a:t>3ـ التدابير الاحترازية المادية</a:t>
            </a:r>
            <a:endParaRPr lang="en-US" b="1" dirty="0"/>
          </a:p>
        </p:txBody>
      </p:sp>
      <p:sp>
        <p:nvSpPr>
          <p:cNvPr id="3" name="Title 2"/>
          <p:cNvSpPr>
            <a:spLocks noGrp="1"/>
          </p:cNvSpPr>
          <p:nvPr>
            <p:ph type="title"/>
          </p:nvPr>
        </p:nvSpPr>
        <p:spPr/>
        <p:txBody>
          <a:bodyPr/>
          <a:lstStyle/>
          <a:p>
            <a:pPr algn="ctr"/>
            <a:r>
              <a:rPr lang="ar-IQ" dirty="0" smtClean="0"/>
              <a:t>التدابير الاحترازية (التدابير الوقائية)</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295400"/>
          </a:xfrm>
        </p:spPr>
        <p:txBody>
          <a:bodyPr/>
          <a:lstStyle/>
          <a:p>
            <a:r>
              <a:rPr lang="ar-IQ" dirty="0" smtClean="0"/>
              <a:t>تعريف علم الإجرام</a:t>
            </a:r>
            <a:endParaRPr lang="en-US" dirty="0"/>
          </a:p>
        </p:txBody>
      </p:sp>
      <p:sp>
        <p:nvSpPr>
          <p:cNvPr id="3" name="Subtitle 2"/>
          <p:cNvSpPr>
            <a:spLocks noGrp="1"/>
          </p:cNvSpPr>
          <p:nvPr>
            <p:ph type="subTitle" idx="1"/>
          </p:nvPr>
        </p:nvSpPr>
        <p:spPr>
          <a:xfrm>
            <a:off x="990600" y="2438400"/>
            <a:ext cx="7162800" cy="3352800"/>
          </a:xfrm>
        </p:spPr>
        <p:txBody>
          <a:bodyPr/>
          <a:lstStyle/>
          <a:p>
            <a:pPr algn="r"/>
            <a:r>
              <a:rPr lang="ar-IQ" dirty="0" smtClean="0"/>
              <a:t>هو العلم الذي يهتم بدراسة الظاهرة الاجرامية في حياة كل من الفرد والمجتمع من أجل التوصل الى تحديد العوامل التي تساهم في تكوين هذه الظاهرة، تمهيداً للوصول الى أفضل الوسائل للقضاء على هذه العوامل أو الحد منها قدر الامكان.</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470025"/>
          </a:xfrm>
        </p:spPr>
        <p:txBody>
          <a:bodyPr>
            <a:normAutofit fontScale="90000"/>
          </a:bodyPr>
          <a:lstStyle/>
          <a:p>
            <a:pPr rtl="1"/>
            <a:r>
              <a:rPr lang="ar-IQ" dirty="0" smtClean="0"/>
              <a:t>صلة علم الإجرام بالعلوم الجنائية الأخرى</a:t>
            </a:r>
            <a:endParaRPr lang="en-US" dirty="0"/>
          </a:p>
        </p:txBody>
      </p:sp>
      <p:sp>
        <p:nvSpPr>
          <p:cNvPr id="3" name="Subtitle 2"/>
          <p:cNvSpPr>
            <a:spLocks noGrp="1"/>
          </p:cNvSpPr>
          <p:nvPr>
            <p:ph type="subTitle" idx="1"/>
          </p:nvPr>
        </p:nvSpPr>
        <p:spPr>
          <a:xfrm>
            <a:off x="1371600" y="3352800"/>
            <a:ext cx="6400800" cy="2209800"/>
          </a:xfrm>
        </p:spPr>
        <p:txBody>
          <a:bodyPr/>
          <a:lstStyle/>
          <a:p>
            <a:pPr algn="r" rtl="1">
              <a:buFontTx/>
              <a:buChar char="-"/>
            </a:pPr>
            <a:r>
              <a:rPr lang="ar-IQ" dirty="0" smtClean="0"/>
              <a:t>علم الإجرام وقانون العقوبات</a:t>
            </a:r>
          </a:p>
          <a:p>
            <a:pPr algn="r" rtl="1"/>
            <a:endParaRPr lang="ar-IQ" dirty="0"/>
          </a:p>
          <a:p>
            <a:pPr rtl="1">
              <a:buFontTx/>
              <a:buChar char="-"/>
            </a:pPr>
            <a:r>
              <a:rPr lang="ar-IQ" dirty="0" smtClean="0"/>
              <a:t>علم الإجرام وقانون اصول المحاكمات الجزائية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829761"/>
          </a:xfrm>
        </p:spPr>
        <p:txBody>
          <a:bodyPr/>
          <a:lstStyle/>
          <a:p>
            <a:pPr algn="ctr"/>
            <a:r>
              <a:rPr lang="ar-IQ" dirty="0" smtClean="0"/>
              <a:t>فروع علم الإجرام</a:t>
            </a:r>
            <a:endParaRPr lang="en-US" dirty="0"/>
          </a:p>
        </p:txBody>
      </p:sp>
      <p:sp>
        <p:nvSpPr>
          <p:cNvPr id="3" name="Subtitle 2"/>
          <p:cNvSpPr>
            <a:spLocks noGrp="1"/>
          </p:cNvSpPr>
          <p:nvPr>
            <p:ph type="subTitle" idx="1"/>
          </p:nvPr>
        </p:nvSpPr>
        <p:spPr>
          <a:xfrm>
            <a:off x="685800" y="3124200"/>
            <a:ext cx="7772400" cy="2514599"/>
          </a:xfrm>
        </p:spPr>
        <p:txBody>
          <a:bodyPr>
            <a:noAutofit/>
          </a:bodyPr>
          <a:lstStyle/>
          <a:p>
            <a:pPr rtl="1">
              <a:buFont typeface="Wingdings" pitchFamily="2" charset="2"/>
              <a:buChar char="v"/>
            </a:pPr>
            <a:r>
              <a:rPr lang="ar-IQ" sz="3600" dirty="0" smtClean="0"/>
              <a:t>علم الانثروبولوجيا الجنائية</a:t>
            </a:r>
          </a:p>
          <a:p>
            <a:pPr rtl="1">
              <a:buFont typeface="Wingdings" pitchFamily="2" charset="2"/>
              <a:buChar char="v"/>
            </a:pPr>
            <a:r>
              <a:rPr lang="ar-IQ" sz="3600" dirty="0" smtClean="0"/>
              <a:t>علم النفس الجنائي</a:t>
            </a:r>
          </a:p>
          <a:p>
            <a:pPr rtl="1">
              <a:buFont typeface="Wingdings" pitchFamily="2" charset="2"/>
              <a:buChar char="v"/>
            </a:pPr>
            <a:r>
              <a:rPr lang="ar-IQ" sz="3600" dirty="0" smtClean="0"/>
              <a:t>علم الاجتماع الجنائي</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buFont typeface="Wingdings" pitchFamily="2" charset="2"/>
              <a:buChar char="§"/>
            </a:pPr>
            <a:endParaRPr lang="ar-IQ" dirty="0" smtClean="0"/>
          </a:p>
          <a:p>
            <a:pPr algn="r" rtl="1">
              <a:buFont typeface="Wingdings" pitchFamily="2" charset="2"/>
              <a:buChar char="§"/>
            </a:pPr>
            <a:r>
              <a:rPr lang="ar-IQ" sz="3000" b="1" dirty="0" smtClean="0"/>
              <a:t>أولاً_ طرق البحث الفردية ( الدراسة البايولوجية)</a:t>
            </a:r>
          </a:p>
          <a:p>
            <a:pPr algn="r" rtl="1">
              <a:buNone/>
            </a:pPr>
            <a:r>
              <a:rPr lang="ar-IQ" sz="3000" b="1" dirty="0" smtClean="0"/>
              <a:t>                                 (الدراسة النفسية والعقلية)</a:t>
            </a:r>
          </a:p>
          <a:p>
            <a:pPr algn="r" rtl="1">
              <a:buNone/>
            </a:pPr>
            <a:endParaRPr lang="ar-IQ" sz="3000" b="1" dirty="0" smtClean="0"/>
          </a:p>
          <a:p>
            <a:pPr algn="r" rtl="1">
              <a:buFont typeface="Wingdings" pitchFamily="2" charset="2"/>
              <a:buChar char="§"/>
            </a:pPr>
            <a:r>
              <a:rPr lang="ar-IQ" sz="3000" b="1" dirty="0" smtClean="0"/>
              <a:t>ثانياً_ طرق البحث الاجتماعية</a:t>
            </a:r>
          </a:p>
          <a:p>
            <a:pPr algn="r" rtl="1">
              <a:buNone/>
            </a:pPr>
            <a:endParaRPr lang="ar-IQ" sz="3000" b="1" dirty="0" smtClean="0"/>
          </a:p>
          <a:p>
            <a:pPr algn="r" rtl="1">
              <a:buFont typeface="Wingdings" pitchFamily="2" charset="2"/>
              <a:buChar char="v"/>
            </a:pPr>
            <a:r>
              <a:rPr lang="ar-IQ" sz="3000" b="1" dirty="0" smtClean="0"/>
              <a:t>الاحصاء      (الاحصاء الثابت) و (الاحصاء المتحرك)</a:t>
            </a:r>
          </a:p>
          <a:p>
            <a:pPr algn="r" rtl="1">
              <a:buFont typeface="Wingdings" pitchFamily="2" charset="2"/>
              <a:buChar char="v"/>
            </a:pPr>
            <a:r>
              <a:rPr lang="ar-IQ" sz="3000" b="1" dirty="0" smtClean="0"/>
              <a:t>دراسة الحالة</a:t>
            </a:r>
          </a:p>
          <a:p>
            <a:pPr algn="r" rtl="1">
              <a:buFont typeface="Wingdings" pitchFamily="2" charset="2"/>
              <a:buChar char="v"/>
            </a:pPr>
            <a:r>
              <a:rPr lang="ar-IQ" sz="3000" b="1" dirty="0" smtClean="0"/>
              <a:t>المسح الاجتماعي (النموذج الاستجوابي) و(دراسة البيئة) </a:t>
            </a:r>
          </a:p>
          <a:p>
            <a:pPr algn="r" rtl="1">
              <a:buFont typeface="Wingdings" pitchFamily="2" charset="2"/>
              <a:buChar char="v"/>
            </a:pPr>
            <a:r>
              <a:rPr lang="ar-IQ" sz="3000" b="1" dirty="0" smtClean="0"/>
              <a:t>الملاحظة     (الملاحظة البسيطة) و(الملاحظة المنظمة)</a:t>
            </a:r>
          </a:p>
          <a:p>
            <a:pPr algn="r" rtl="1">
              <a:buFont typeface="Wingdings" pitchFamily="2" charset="2"/>
              <a:buChar char="v"/>
            </a:pPr>
            <a:r>
              <a:rPr lang="ar-IQ" sz="3000" b="1" dirty="0" smtClean="0"/>
              <a:t>المقارنة</a:t>
            </a:r>
          </a:p>
        </p:txBody>
      </p:sp>
      <p:sp>
        <p:nvSpPr>
          <p:cNvPr id="3" name="Title 2"/>
          <p:cNvSpPr>
            <a:spLocks noGrp="1"/>
          </p:cNvSpPr>
          <p:nvPr>
            <p:ph type="title"/>
          </p:nvPr>
        </p:nvSpPr>
        <p:spPr/>
        <p:txBody>
          <a:bodyPr/>
          <a:lstStyle/>
          <a:p>
            <a:pPr algn="ctr"/>
            <a:r>
              <a:rPr lang="ar-IQ" dirty="0" smtClean="0">
                <a:solidFill>
                  <a:schemeClr val="bg2">
                    <a:lumMod val="25000"/>
                  </a:schemeClr>
                </a:solidFill>
              </a:rPr>
              <a:t>أساليب المنهج العلمي التجريبي في علم الإجرام</a:t>
            </a:r>
            <a:endParaRPr lang="en-US"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pPr algn="r" rtl="1"/>
            <a:endParaRPr lang="ar-IQ" b="1" dirty="0" smtClean="0"/>
          </a:p>
          <a:p>
            <a:pPr algn="r" rtl="1"/>
            <a:endParaRPr lang="ar-IQ" b="1" dirty="0" smtClean="0"/>
          </a:p>
          <a:p>
            <a:pPr algn="r" rtl="1"/>
            <a:r>
              <a:rPr lang="ar-IQ" b="1" dirty="0" smtClean="0"/>
              <a:t>التفسير الفردي للظاهرة الإجرامية _ التفسير البايولوجي (لومبروزو)</a:t>
            </a:r>
          </a:p>
          <a:p>
            <a:pPr algn="r" rtl="1">
              <a:buNone/>
            </a:pPr>
            <a:r>
              <a:rPr lang="ar-IQ" b="1" dirty="0" smtClean="0"/>
              <a:t>                                           _ التفسير النفسي ( فرويد)</a:t>
            </a:r>
          </a:p>
          <a:p>
            <a:pPr algn="r" rtl="1">
              <a:buNone/>
            </a:pPr>
            <a:endParaRPr lang="ar-IQ" b="1" dirty="0" smtClean="0"/>
          </a:p>
          <a:p>
            <a:pPr algn="r" rtl="1">
              <a:buNone/>
            </a:pPr>
            <a:endParaRPr lang="ar-IQ" b="1" dirty="0" smtClean="0"/>
          </a:p>
          <a:p>
            <a:pPr algn="r" rtl="1">
              <a:buNone/>
            </a:pPr>
            <a:r>
              <a:rPr lang="ar-IQ" b="1" dirty="0" smtClean="0"/>
              <a:t> التفسير الإجتماعي للظاهرة الإجرامية_ نظرية التفكك الإجتماعي</a:t>
            </a:r>
          </a:p>
          <a:p>
            <a:pPr algn="r" rtl="1">
              <a:buNone/>
            </a:pPr>
            <a:r>
              <a:rPr lang="ar-IQ" b="1" dirty="0" smtClean="0"/>
              <a:t>                                            _ نظرية العوامل الاقتصادية</a:t>
            </a:r>
            <a:endParaRPr lang="en-US" b="1" dirty="0"/>
          </a:p>
        </p:txBody>
      </p:sp>
      <p:sp>
        <p:nvSpPr>
          <p:cNvPr id="3" name="Title 2"/>
          <p:cNvSpPr>
            <a:spLocks noGrp="1"/>
          </p:cNvSpPr>
          <p:nvPr>
            <p:ph type="title"/>
          </p:nvPr>
        </p:nvSpPr>
        <p:spPr>
          <a:xfrm>
            <a:off x="457200" y="609600"/>
            <a:ext cx="8229600" cy="1143000"/>
          </a:xfrm>
        </p:spPr>
        <p:txBody>
          <a:bodyPr/>
          <a:lstStyle/>
          <a:p>
            <a:pPr algn="ctr"/>
            <a:r>
              <a:rPr lang="ar-IQ" dirty="0" smtClean="0"/>
              <a:t>النظريات العلمية في تفسير الظاهرة الإجرامية</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48761"/>
          </a:xfrm>
        </p:spPr>
        <p:txBody>
          <a:bodyPr/>
          <a:lstStyle/>
          <a:p>
            <a:pPr algn="ctr" rtl="1"/>
            <a:r>
              <a:rPr lang="ar-IQ" dirty="0" smtClean="0"/>
              <a:t>عوامل السلوك الإجرامي</a:t>
            </a:r>
            <a:endParaRPr lang="en-US" dirty="0"/>
          </a:p>
        </p:txBody>
      </p:sp>
      <p:sp>
        <p:nvSpPr>
          <p:cNvPr id="3" name="Subtitle 2"/>
          <p:cNvSpPr>
            <a:spLocks noGrp="1"/>
          </p:cNvSpPr>
          <p:nvPr>
            <p:ph type="subTitle" idx="1"/>
          </p:nvPr>
        </p:nvSpPr>
        <p:spPr>
          <a:xfrm>
            <a:off x="685800" y="3352800"/>
            <a:ext cx="7772400" cy="1600200"/>
          </a:xfrm>
        </p:spPr>
        <p:txBody>
          <a:bodyPr>
            <a:normAutofit/>
          </a:bodyPr>
          <a:lstStyle/>
          <a:p>
            <a:pPr marL="514350" indent="-514350" rtl="1">
              <a:buFont typeface="+mj-lt"/>
              <a:buAutoNum type="arabicParenR"/>
            </a:pPr>
            <a:r>
              <a:rPr lang="ar-IQ" sz="3000" b="1" dirty="0" smtClean="0">
                <a:cs typeface="Ali-A-Sharif Bold" pitchFamily="2" charset="-78"/>
              </a:rPr>
              <a:t>العوامل الداخلية_ (الوراثة_ الجنس _ السن)</a:t>
            </a:r>
          </a:p>
          <a:p>
            <a:pPr marL="514350" indent="-514350" rtl="1">
              <a:buFont typeface="+mj-lt"/>
              <a:buAutoNum type="arabicParenR"/>
            </a:pPr>
            <a:endParaRPr lang="ar-IQ" b="1" dirty="0" smtClean="0">
              <a:cs typeface="Ali-A-Sharif Bold" pitchFamily="2" charset="-78"/>
            </a:endParaRPr>
          </a:p>
          <a:p>
            <a:pPr marL="514350" indent="-514350" rtl="1">
              <a:buFont typeface="+mj-lt"/>
              <a:buAutoNum type="arabicParenR"/>
            </a:pPr>
            <a:r>
              <a:rPr lang="ar-IQ" sz="2800" b="1" dirty="0" smtClean="0">
                <a:cs typeface="Ali-A-Sharif Bold" pitchFamily="2" charset="-78"/>
              </a:rPr>
              <a:t>العوامل الخارجية_ (البيئة العائلية_ البيئة المدرسية_ بيئة العمل)</a:t>
            </a:r>
            <a:endParaRPr lang="en-US" sz="2800" b="1" dirty="0">
              <a:cs typeface="Ali-A-Sharif Bold"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ar-IQ" b="1" dirty="0" smtClean="0"/>
              <a:t>ـ التعريف بعلم العقاب</a:t>
            </a:r>
          </a:p>
          <a:p>
            <a:pPr algn="r" rtl="1">
              <a:buNone/>
            </a:pPr>
            <a:r>
              <a:rPr lang="ar-IQ" b="1" dirty="0" smtClean="0"/>
              <a:t>ـ صلة علم العقاب بالعلوم الجنائية الاخرى</a:t>
            </a:r>
          </a:p>
          <a:p>
            <a:pPr algn="r" rtl="1">
              <a:buNone/>
            </a:pPr>
            <a:endParaRPr lang="ar-IQ" b="1" dirty="0" smtClean="0"/>
          </a:p>
          <a:p>
            <a:pPr algn="r" rtl="1">
              <a:buNone/>
            </a:pPr>
            <a:r>
              <a:rPr lang="ar-IQ" b="1" dirty="0" smtClean="0"/>
              <a:t>أولاًـ علاقة علم العقاب بالقانون الجنائي</a:t>
            </a:r>
          </a:p>
          <a:p>
            <a:pPr algn="r" rtl="1">
              <a:buNone/>
            </a:pPr>
            <a:r>
              <a:rPr lang="ar-IQ" b="1" dirty="0" smtClean="0"/>
              <a:t>ثانياًـ علاقة علم العقاب بعلم الاجرام </a:t>
            </a:r>
          </a:p>
          <a:p>
            <a:pPr algn="r" rtl="1">
              <a:buNone/>
            </a:pPr>
            <a:endParaRPr lang="ar-IQ" b="1" dirty="0" smtClean="0"/>
          </a:p>
          <a:p>
            <a:pPr algn="r" rtl="1">
              <a:buNone/>
            </a:pPr>
            <a:r>
              <a:rPr lang="ar-IQ" b="1" dirty="0" smtClean="0"/>
              <a:t>ـ تأريخ علم العقاب</a:t>
            </a:r>
          </a:p>
          <a:p>
            <a:pPr algn="r" rtl="1">
              <a:buNone/>
            </a:pPr>
            <a:r>
              <a:rPr lang="ar-IQ" b="1" dirty="0" smtClean="0"/>
              <a:t>أولاًـ نشأة علم العقاب</a:t>
            </a:r>
          </a:p>
          <a:p>
            <a:pPr algn="r" rtl="1">
              <a:buNone/>
            </a:pPr>
            <a:r>
              <a:rPr lang="ar-IQ" b="1" dirty="0" smtClean="0"/>
              <a:t>ثانياًـ مراحل تطور علم العقاب</a:t>
            </a:r>
          </a:p>
        </p:txBody>
      </p:sp>
      <p:sp>
        <p:nvSpPr>
          <p:cNvPr id="3" name="Title 2"/>
          <p:cNvSpPr>
            <a:spLocks noGrp="1"/>
          </p:cNvSpPr>
          <p:nvPr>
            <p:ph type="title"/>
          </p:nvPr>
        </p:nvSpPr>
        <p:spPr/>
        <p:txBody>
          <a:bodyPr/>
          <a:lstStyle/>
          <a:p>
            <a:pPr algn="ctr"/>
            <a:r>
              <a:rPr lang="ar-IQ" dirty="0" smtClean="0"/>
              <a:t>مبادئ عامة في علم العقاب</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ar-IQ" dirty="0" smtClean="0"/>
          </a:p>
          <a:p>
            <a:pPr marL="624078" indent="-514350" algn="r" rtl="1">
              <a:buFont typeface="Wingdings" pitchFamily="2" charset="2"/>
              <a:buChar char="v"/>
            </a:pPr>
            <a:r>
              <a:rPr lang="ar-IQ" b="1" dirty="0" smtClean="0"/>
              <a:t>ازدهار الافكارالديمقراطية</a:t>
            </a:r>
          </a:p>
          <a:p>
            <a:pPr marL="624078" indent="-514350" algn="r" rtl="1">
              <a:buFont typeface="Wingdings" pitchFamily="2" charset="2"/>
              <a:buChar char="v"/>
            </a:pPr>
            <a:endParaRPr lang="ar-IQ" b="1" dirty="0" smtClean="0"/>
          </a:p>
          <a:p>
            <a:pPr marL="624078" indent="-514350" algn="r" rtl="1">
              <a:buFont typeface="Wingdings" pitchFamily="2" charset="2"/>
              <a:buChar char="v"/>
            </a:pPr>
            <a:r>
              <a:rPr lang="ar-IQ" b="1" dirty="0" smtClean="0"/>
              <a:t>زيادة الامكانات المالية للدولة</a:t>
            </a:r>
          </a:p>
          <a:p>
            <a:pPr marL="624078" indent="-514350" algn="r" rtl="1">
              <a:buFont typeface="Wingdings" pitchFamily="2" charset="2"/>
              <a:buChar char="v"/>
            </a:pPr>
            <a:endParaRPr lang="ar-IQ" b="1" dirty="0" smtClean="0"/>
          </a:p>
          <a:p>
            <a:pPr marL="624078" indent="-514350" algn="r" rtl="1">
              <a:buFont typeface="Wingdings" pitchFamily="2" charset="2"/>
              <a:buChar char="v"/>
            </a:pPr>
            <a:r>
              <a:rPr lang="ar-IQ" b="1" dirty="0" smtClean="0"/>
              <a:t>التقدم العلمي الذي احرز في مجال العلوم النفسية والاجتماعية</a:t>
            </a:r>
          </a:p>
          <a:p>
            <a:pPr marL="624078" indent="-514350" algn="r" rtl="1">
              <a:buFont typeface="Wingdings" pitchFamily="2" charset="2"/>
              <a:buChar char="v"/>
            </a:pPr>
            <a:endParaRPr lang="ar-IQ" sz="3200" b="1" dirty="0" smtClean="0"/>
          </a:p>
          <a:p>
            <a:pPr marL="624078" indent="-514350" algn="r" rtl="1">
              <a:buNone/>
            </a:pPr>
            <a:r>
              <a:rPr lang="ar-IQ" sz="3200" b="1" dirty="0" smtClean="0"/>
              <a:t> ـ التشريعات الخاصة بالتنفيذ العقابي</a:t>
            </a:r>
            <a:endParaRPr lang="en-US" sz="3200" b="1" dirty="0"/>
          </a:p>
        </p:txBody>
      </p:sp>
      <p:sp>
        <p:nvSpPr>
          <p:cNvPr id="3" name="Title 2"/>
          <p:cNvSpPr>
            <a:spLocks noGrp="1"/>
          </p:cNvSpPr>
          <p:nvPr>
            <p:ph type="title"/>
          </p:nvPr>
        </p:nvSpPr>
        <p:spPr/>
        <p:txBody>
          <a:bodyPr/>
          <a:lstStyle/>
          <a:p>
            <a:pPr algn="ctr"/>
            <a:r>
              <a:rPr lang="ar-IQ" dirty="0" smtClean="0"/>
              <a:t> العوامل المساهمة في تطورعلم العقاب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341</TotalTime>
  <Words>529</Words>
  <Application>Microsoft Office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المبادىء العامة في علم الإجرام</vt:lpstr>
      <vt:lpstr>تعريف علم الإجرام</vt:lpstr>
      <vt:lpstr>صلة علم الإجرام بالعلوم الجنائية الأخرى</vt:lpstr>
      <vt:lpstr>فروع علم الإجرام</vt:lpstr>
      <vt:lpstr>أساليب المنهج العلمي التجريبي في علم الإجرام</vt:lpstr>
      <vt:lpstr>النظريات العلمية في تفسير الظاهرة الإجرامية</vt:lpstr>
      <vt:lpstr>عوامل السلوك الإجرامي</vt:lpstr>
      <vt:lpstr>مبادئ عامة في علم العقاب</vt:lpstr>
      <vt:lpstr> العوامل المساهمة في تطورعلم العقاب </vt:lpstr>
      <vt:lpstr> المؤسسات العقابية</vt:lpstr>
      <vt:lpstr>نظم المؤسسات العقابية</vt:lpstr>
      <vt:lpstr>أنواع المؤسسات العقابية</vt:lpstr>
      <vt:lpstr>دور المؤسسات العقابية في تنفيذ الجزاءات الجنائية</vt:lpstr>
      <vt:lpstr>التدابير الاحترازية (التدابير الوقائية)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المبادىء العامة في علم الإجرام</dc:title>
  <dc:creator>samsung</dc:creator>
  <cp:lastModifiedBy>samsung</cp:lastModifiedBy>
  <cp:revision>34</cp:revision>
  <dcterms:created xsi:type="dcterms:W3CDTF">2011-12-03T19:45:46Z</dcterms:created>
  <dcterms:modified xsi:type="dcterms:W3CDTF">2012-04-14T21:57:38Z</dcterms:modified>
</cp:coreProperties>
</file>