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85" r:id="rId23"/>
    <p:sldId id="278" r:id="rId24"/>
    <p:sldId id="283" r:id="rId25"/>
    <p:sldId id="282"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36" r:id="rId53"/>
    <p:sldId id="312" r:id="rId54"/>
    <p:sldId id="337" r:id="rId55"/>
    <p:sldId id="340" r:id="rId56"/>
    <p:sldId id="339" r:id="rId57"/>
    <p:sldId id="338" r:id="rId58"/>
    <p:sldId id="313" r:id="rId59"/>
    <p:sldId id="341" r:id="rId60"/>
    <p:sldId id="314" r:id="rId61"/>
    <p:sldId id="342"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61" r:id="rId78"/>
    <p:sldId id="362" r:id="rId79"/>
    <p:sldId id="330" r:id="rId80"/>
    <p:sldId id="343" r:id="rId81"/>
    <p:sldId id="344" r:id="rId82"/>
    <p:sldId id="345" r:id="rId83"/>
    <p:sldId id="346" r:id="rId84"/>
    <p:sldId id="347" r:id="rId85"/>
    <p:sldId id="348" r:id="rId86"/>
    <p:sldId id="349" r:id="rId87"/>
    <p:sldId id="350" r:id="rId88"/>
    <p:sldId id="351" r:id="rId89"/>
    <p:sldId id="352" r:id="rId90"/>
    <p:sldId id="353" r:id="rId91"/>
    <p:sldId id="354" r:id="rId92"/>
    <p:sldId id="355" r:id="rId93"/>
    <p:sldId id="356" r:id="rId94"/>
    <p:sldId id="357" r:id="rId95"/>
    <p:sldId id="376" r:id="rId96"/>
    <p:sldId id="358" r:id="rId97"/>
    <p:sldId id="359" r:id="rId98"/>
    <p:sldId id="360" r:id="rId99"/>
    <p:sldId id="331" r:id="rId100"/>
    <p:sldId id="332" r:id="rId101"/>
    <p:sldId id="333" r:id="rId102"/>
    <p:sldId id="372" r:id="rId103"/>
    <p:sldId id="373" r:id="rId104"/>
    <p:sldId id="334" r:id="rId105"/>
    <p:sldId id="374" r:id="rId106"/>
    <p:sldId id="335" r:id="rId107"/>
    <p:sldId id="363" r:id="rId108"/>
    <p:sldId id="364" r:id="rId109"/>
    <p:sldId id="375" r:id="rId110"/>
    <p:sldId id="365" r:id="rId111"/>
    <p:sldId id="366" r:id="rId112"/>
    <p:sldId id="367" r:id="rId113"/>
    <p:sldId id="368" r:id="rId114"/>
    <p:sldId id="369" r:id="rId115"/>
    <p:sldId id="370" r:id="rId116"/>
    <p:sldId id="371" r:id="rId1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6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viewProps" Target="viewProps.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B7F698C-21D3-4E40-B598-40276D53D479}"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91465-12AA-454B-8129-DB349E4B9768}" type="slidenum">
              <a:rPr lang="en-US" smtClean="0"/>
              <a:t>‹#›</a:t>
            </a:fld>
            <a:endParaRPr lang="en-US"/>
          </a:p>
        </p:txBody>
      </p:sp>
    </p:spTree>
    <p:extLst>
      <p:ext uri="{BB962C8B-B14F-4D97-AF65-F5344CB8AC3E}">
        <p14:creationId xmlns:p14="http://schemas.microsoft.com/office/powerpoint/2010/main" val="1104484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7F698C-21D3-4E40-B598-40276D53D479}"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91465-12AA-454B-8129-DB349E4B9768}" type="slidenum">
              <a:rPr lang="en-US" smtClean="0"/>
              <a:t>‹#›</a:t>
            </a:fld>
            <a:endParaRPr lang="en-US"/>
          </a:p>
        </p:txBody>
      </p:sp>
    </p:spTree>
    <p:extLst>
      <p:ext uri="{BB962C8B-B14F-4D97-AF65-F5344CB8AC3E}">
        <p14:creationId xmlns:p14="http://schemas.microsoft.com/office/powerpoint/2010/main" val="1758666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7F698C-21D3-4E40-B598-40276D53D479}"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91465-12AA-454B-8129-DB349E4B9768}" type="slidenum">
              <a:rPr lang="en-US" smtClean="0"/>
              <a:t>‹#›</a:t>
            </a:fld>
            <a:endParaRPr lang="en-US"/>
          </a:p>
        </p:txBody>
      </p:sp>
    </p:spTree>
    <p:extLst>
      <p:ext uri="{BB962C8B-B14F-4D97-AF65-F5344CB8AC3E}">
        <p14:creationId xmlns:p14="http://schemas.microsoft.com/office/powerpoint/2010/main" val="1693811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7F698C-21D3-4E40-B598-40276D53D479}"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91465-12AA-454B-8129-DB349E4B9768}" type="slidenum">
              <a:rPr lang="en-US" smtClean="0"/>
              <a:t>‹#›</a:t>
            </a:fld>
            <a:endParaRPr lang="en-US"/>
          </a:p>
        </p:txBody>
      </p:sp>
    </p:spTree>
    <p:extLst>
      <p:ext uri="{BB962C8B-B14F-4D97-AF65-F5344CB8AC3E}">
        <p14:creationId xmlns:p14="http://schemas.microsoft.com/office/powerpoint/2010/main" val="335031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7F698C-21D3-4E40-B598-40276D53D479}" type="datetimeFigureOut">
              <a:rPr lang="en-US" smtClean="0"/>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91465-12AA-454B-8129-DB349E4B9768}" type="slidenum">
              <a:rPr lang="en-US" smtClean="0"/>
              <a:t>‹#›</a:t>
            </a:fld>
            <a:endParaRPr lang="en-US"/>
          </a:p>
        </p:txBody>
      </p:sp>
    </p:spTree>
    <p:extLst>
      <p:ext uri="{BB962C8B-B14F-4D97-AF65-F5344CB8AC3E}">
        <p14:creationId xmlns:p14="http://schemas.microsoft.com/office/powerpoint/2010/main" val="1110025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B7F698C-21D3-4E40-B598-40276D53D479}"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91465-12AA-454B-8129-DB349E4B9768}" type="slidenum">
              <a:rPr lang="en-US" smtClean="0"/>
              <a:t>‹#›</a:t>
            </a:fld>
            <a:endParaRPr lang="en-US"/>
          </a:p>
        </p:txBody>
      </p:sp>
    </p:spTree>
    <p:extLst>
      <p:ext uri="{BB962C8B-B14F-4D97-AF65-F5344CB8AC3E}">
        <p14:creationId xmlns:p14="http://schemas.microsoft.com/office/powerpoint/2010/main" val="1848683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B7F698C-21D3-4E40-B598-40276D53D479}" type="datetimeFigureOut">
              <a:rPr lang="en-US" smtClean="0"/>
              <a:t>5/23/2023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391465-12AA-454B-8129-DB349E4B9768}" type="slidenum">
              <a:rPr lang="en-US" smtClean="0"/>
              <a:t>‹#›</a:t>
            </a:fld>
            <a:endParaRPr lang="en-US"/>
          </a:p>
        </p:txBody>
      </p:sp>
    </p:spTree>
    <p:extLst>
      <p:ext uri="{BB962C8B-B14F-4D97-AF65-F5344CB8AC3E}">
        <p14:creationId xmlns:p14="http://schemas.microsoft.com/office/powerpoint/2010/main" val="3249630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B7F698C-21D3-4E40-B598-40276D53D479}" type="datetimeFigureOut">
              <a:rPr lang="en-US" smtClean="0"/>
              <a:t>5/23/2023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391465-12AA-454B-8129-DB349E4B9768}" type="slidenum">
              <a:rPr lang="en-US" smtClean="0"/>
              <a:t>‹#›</a:t>
            </a:fld>
            <a:endParaRPr lang="en-US"/>
          </a:p>
        </p:txBody>
      </p:sp>
    </p:spTree>
    <p:extLst>
      <p:ext uri="{BB962C8B-B14F-4D97-AF65-F5344CB8AC3E}">
        <p14:creationId xmlns:p14="http://schemas.microsoft.com/office/powerpoint/2010/main" val="2765713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F698C-21D3-4E40-B598-40276D53D479}" type="datetimeFigureOut">
              <a:rPr lang="en-US" smtClean="0"/>
              <a:t>5/23/2023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391465-12AA-454B-8129-DB349E4B9768}" type="slidenum">
              <a:rPr lang="en-US" smtClean="0"/>
              <a:t>‹#›</a:t>
            </a:fld>
            <a:endParaRPr lang="en-US"/>
          </a:p>
        </p:txBody>
      </p:sp>
    </p:spTree>
    <p:extLst>
      <p:ext uri="{BB962C8B-B14F-4D97-AF65-F5344CB8AC3E}">
        <p14:creationId xmlns:p14="http://schemas.microsoft.com/office/powerpoint/2010/main" val="250080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7F698C-21D3-4E40-B598-40276D53D479}"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91465-12AA-454B-8129-DB349E4B9768}" type="slidenum">
              <a:rPr lang="en-US" smtClean="0"/>
              <a:t>‹#›</a:t>
            </a:fld>
            <a:endParaRPr lang="en-US"/>
          </a:p>
        </p:txBody>
      </p:sp>
    </p:spTree>
    <p:extLst>
      <p:ext uri="{BB962C8B-B14F-4D97-AF65-F5344CB8AC3E}">
        <p14:creationId xmlns:p14="http://schemas.microsoft.com/office/powerpoint/2010/main" val="2373633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7F698C-21D3-4E40-B598-40276D53D479}" type="datetimeFigureOut">
              <a:rPr lang="en-US" smtClean="0"/>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91465-12AA-454B-8129-DB349E4B9768}" type="slidenum">
              <a:rPr lang="en-US" smtClean="0"/>
              <a:t>‹#›</a:t>
            </a:fld>
            <a:endParaRPr lang="en-US"/>
          </a:p>
        </p:txBody>
      </p:sp>
    </p:spTree>
    <p:extLst>
      <p:ext uri="{BB962C8B-B14F-4D97-AF65-F5344CB8AC3E}">
        <p14:creationId xmlns:p14="http://schemas.microsoft.com/office/powerpoint/2010/main" val="749791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F698C-21D3-4E40-B598-40276D53D479}" type="datetimeFigureOut">
              <a:rPr lang="en-US" smtClean="0"/>
              <a:t>5/23/2023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91465-12AA-454B-8129-DB349E4B9768}" type="slidenum">
              <a:rPr lang="en-US" smtClean="0"/>
              <a:t>‹#›</a:t>
            </a:fld>
            <a:endParaRPr lang="en-US"/>
          </a:p>
        </p:txBody>
      </p:sp>
    </p:spTree>
    <p:extLst>
      <p:ext uri="{BB962C8B-B14F-4D97-AF65-F5344CB8AC3E}">
        <p14:creationId xmlns:p14="http://schemas.microsoft.com/office/powerpoint/2010/main" val="210723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964488" cy="6624736"/>
          </a:xfrm>
        </p:spPr>
        <p:txBody>
          <a:bodyPr>
            <a:normAutofit/>
          </a:bodyPr>
          <a:lstStyle/>
          <a:p>
            <a:pPr algn="r" rtl="1">
              <a:lnSpc>
                <a:spcPct val="150000"/>
              </a:lnSpc>
              <a:spcBef>
                <a:spcPts val="1200"/>
              </a:spcBef>
              <a:spcAft>
                <a:spcPts val="800"/>
              </a:spcAft>
            </a:pPr>
            <a:r>
              <a:rPr lang="ar-IQ" sz="4000" b="1" dirty="0">
                <a:solidFill>
                  <a:schemeClr val="tx1"/>
                </a:solidFill>
                <a:latin typeface="Noto Naskh Arabic"/>
                <a:ea typeface="Calibri"/>
              </a:rPr>
              <a:t>بەشی پێنجەم :دەرامەتە ئاوییەکانی (کیشوەرى ئاسیا)</a:t>
            </a:r>
            <a:endParaRPr lang="en-US" sz="4000" dirty="0">
              <a:solidFill>
                <a:schemeClr val="tx1"/>
              </a:solidFill>
              <a:latin typeface="Noto Naskh Arabic"/>
              <a:ea typeface="Calibri"/>
            </a:endParaRPr>
          </a:p>
          <a:p>
            <a:pPr algn="r" rtl="1">
              <a:lnSpc>
                <a:spcPct val="150000"/>
              </a:lnSpc>
              <a:spcBef>
                <a:spcPts val="1200"/>
              </a:spcBef>
              <a:spcAft>
                <a:spcPts val="800"/>
              </a:spcAft>
            </a:pPr>
            <a:r>
              <a:rPr lang="ar-IQ" sz="4000" dirty="0">
                <a:solidFill>
                  <a:schemeClr val="tx1"/>
                </a:solidFill>
                <a:latin typeface="Noto Naskh Arabic"/>
                <a:ea typeface="Calibri"/>
              </a:rPr>
              <a:t>دەرامەتە ئاویەکان ،(سامانی ئاو) ، هەموو شێوەکانی ئاو لە سروشتدا دەگرێتەوە و بەسەر (٢) دوو جۆری سەرەکیدا دابەش دەبێت کە بریتین لە: </a:t>
            </a:r>
            <a:endParaRPr lang="en-US" sz="4000" dirty="0">
              <a:solidFill>
                <a:schemeClr val="tx1"/>
              </a:solidFill>
              <a:latin typeface="Noto Naskh Arabic"/>
              <a:ea typeface="Calibri"/>
            </a:endParaRPr>
          </a:p>
          <a:p>
            <a:pPr algn="r"/>
            <a:endParaRPr lang="en-US" sz="4800" dirty="0">
              <a:solidFill>
                <a:schemeClr val="tx1"/>
              </a:solidFill>
            </a:endParaRPr>
          </a:p>
        </p:txBody>
      </p:sp>
    </p:spTree>
    <p:extLst>
      <p:ext uri="{BB962C8B-B14F-4D97-AF65-F5344CB8AC3E}">
        <p14:creationId xmlns:p14="http://schemas.microsoft.com/office/powerpoint/2010/main" val="414432021"/>
      </p:ext>
    </p:extLst>
  </p:cSld>
  <p:clrMapOvr>
    <a:masterClrMapping/>
  </p:clrMapOvr>
  <mc:AlternateContent xmlns:mc="http://schemas.openxmlformats.org/markup-compatibility/2006">
    <mc:Choice xmlns:p14="http://schemas.microsoft.com/office/powerpoint/2010/main" Requires="p14">
      <p:transition spd="slow" p14:dur="2000" advTm="16892"/>
    </mc:Choice>
    <mc:Fallback>
      <p:transition spd="slow" advTm="1689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964488" cy="6624736"/>
          </a:xfrm>
        </p:spPr>
        <p:txBody>
          <a:bodyPr>
            <a:normAutofit fontScale="85000" lnSpcReduction="10000"/>
          </a:bodyPr>
          <a:lstStyle/>
          <a:p>
            <a:pPr algn="just" rtl="1">
              <a:lnSpc>
                <a:spcPct val="150000"/>
              </a:lnSpc>
              <a:spcBef>
                <a:spcPts val="1200"/>
              </a:spcBef>
              <a:spcAft>
                <a:spcPts val="800"/>
              </a:spcAft>
            </a:pPr>
            <a:r>
              <a:rPr lang="ar-IQ" dirty="0">
                <a:solidFill>
                  <a:schemeClr val="tx1"/>
                </a:solidFill>
                <a:latin typeface="Noto Naskh Arabic"/>
                <a:ea typeface="Calibri"/>
              </a:rPr>
              <a:t>- سوودی زۆریان  هەیە بۆ ئاودێری.</a:t>
            </a:r>
            <a:endParaRPr lang="en-US" dirty="0">
              <a:solidFill>
                <a:schemeClr val="tx1"/>
              </a:solidFill>
              <a:latin typeface="Noto Naskh Arabic"/>
              <a:ea typeface="Calibri"/>
            </a:endParaRPr>
          </a:p>
          <a:p>
            <a:pPr algn="just" rtl="1">
              <a:lnSpc>
                <a:spcPct val="150000"/>
              </a:lnSpc>
              <a:spcBef>
                <a:spcPts val="1200"/>
              </a:spcBef>
              <a:spcAft>
                <a:spcPts val="800"/>
              </a:spcAft>
            </a:pPr>
            <a:r>
              <a:rPr lang="ar-IQ" dirty="0">
                <a:solidFill>
                  <a:schemeClr val="tx1"/>
                </a:solidFill>
                <a:latin typeface="Noto Naskh Arabic"/>
                <a:ea typeface="Calibri"/>
              </a:rPr>
              <a:t>- لەسەر هەندێکیان ویستگەی(کاروئاوی) دروستکراوە, (بە تایبەتی ئەو رووبارانە دەکەونە ووڵاتی چین).</a:t>
            </a:r>
            <a:endParaRPr lang="en-US" dirty="0">
              <a:solidFill>
                <a:schemeClr val="tx1"/>
              </a:solidFill>
              <a:latin typeface="Noto Naskh Arabic"/>
              <a:ea typeface="Calibri"/>
            </a:endParaRPr>
          </a:p>
          <a:p>
            <a:pPr algn="just" rtl="1">
              <a:lnSpc>
                <a:spcPct val="150000"/>
              </a:lnSpc>
              <a:spcBef>
                <a:spcPts val="1200"/>
              </a:spcBef>
              <a:spcAft>
                <a:spcPts val="800"/>
              </a:spcAft>
            </a:pPr>
            <a:r>
              <a:rPr lang="ar-IQ" dirty="0">
                <a:solidFill>
                  <a:schemeClr val="tx1"/>
                </a:solidFill>
                <a:latin typeface="Noto Naskh Arabic"/>
                <a:ea typeface="Calibri"/>
              </a:rPr>
              <a:t>- هەندێکیان بۆ گواستنەوە بەکاردەهێنرێن (یانگستی) بۆ نمونە. </a:t>
            </a:r>
            <a:endParaRPr lang="en-US" dirty="0">
              <a:solidFill>
                <a:schemeClr val="tx1"/>
              </a:solidFill>
              <a:latin typeface="Noto Naskh Arabic"/>
              <a:ea typeface="Calibri"/>
            </a:endParaRPr>
          </a:p>
          <a:p>
            <a:pPr algn="just" rtl="1">
              <a:lnSpc>
                <a:spcPct val="150000"/>
              </a:lnSpc>
              <a:spcBef>
                <a:spcPts val="1200"/>
              </a:spcBef>
              <a:spcAft>
                <a:spcPts val="800"/>
              </a:spcAft>
            </a:pPr>
            <a:r>
              <a:rPr lang="ar-IQ" dirty="0">
                <a:solidFill>
                  <a:schemeClr val="tx1"/>
                </a:solidFill>
                <a:latin typeface="Noto Naskh Arabic"/>
                <a:ea typeface="Calibri"/>
              </a:rPr>
              <a:t>گرنگترین رووبارەکانی ئەم کۆمەڵە کە دەڕژێنە زەریای (پاسفیک), لە باکورەوە بەرەو باشوور بریتین لە : </a:t>
            </a:r>
            <a:endParaRPr lang="en-US" dirty="0">
              <a:solidFill>
                <a:schemeClr val="tx1"/>
              </a:solidFill>
              <a:latin typeface="Noto Naskh Arabic"/>
              <a:ea typeface="Calibri"/>
            </a:endParaRPr>
          </a:p>
          <a:p>
            <a:pPr marL="342900" lvl="0" indent="-342900" algn="just" rtl="1">
              <a:lnSpc>
                <a:spcPct val="150000"/>
              </a:lnSpc>
              <a:spcBef>
                <a:spcPts val="1200"/>
              </a:spcBef>
              <a:spcAft>
                <a:spcPts val="0"/>
              </a:spcAft>
              <a:buFont typeface="Symbol"/>
              <a:buChar char=""/>
            </a:pPr>
            <a:r>
              <a:rPr lang="ar-IQ" dirty="0">
                <a:solidFill>
                  <a:schemeClr val="tx1"/>
                </a:solidFill>
                <a:latin typeface="Noto Naskh Arabic"/>
                <a:ea typeface="Calibri"/>
              </a:rPr>
              <a:t>-(ئامور</a:t>
            </a:r>
            <a:r>
              <a:rPr lang="ar-IQ" dirty="0">
                <a:solidFill>
                  <a:schemeClr val="tx1"/>
                </a:solidFill>
                <a:latin typeface="Noto Naskh Arabic"/>
                <a:ea typeface="Calibri"/>
                <a:cs typeface="Calibri"/>
              </a:rPr>
              <a:t> </a:t>
            </a:r>
            <a:r>
              <a:rPr lang="en-US" dirty="0">
                <a:solidFill>
                  <a:schemeClr val="tx1"/>
                </a:solidFill>
                <a:latin typeface="Times New Roman"/>
                <a:ea typeface="Calibri"/>
              </a:rPr>
              <a:t>Amur</a:t>
            </a:r>
            <a:r>
              <a:rPr lang="ar-IQ" dirty="0">
                <a:solidFill>
                  <a:schemeClr val="tx1"/>
                </a:solidFill>
                <a:latin typeface="Noto Naskh Arabic"/>
                <a:ea typeface="Calibri"/>
              </a:rPr>
              <a:t>) , بە مانای رووباری رەش دێت, درێژیەکەی (٤٣٥٠)کم. </a:t>
            </a:r>
            <a:endParaRPr lang="en-US" dirty="0">
              <a:solidFill>
                <a:schemeClr val="tx1"/>
              </a:solidFill>
              <a:latin typeface="Noto Naskh Arabic"/>
              <a:ea typeface="Calibri"/>
            </a:endParaRPr>
          </a:p>
          <a:p>
            <a:pPr marL="342900" lvl="0" indent="-342900" algn="just" rtl="1">
              <a:lnSpc>
                <a:spcPct val="150000"/>
              </a:lnSpc>
              <a:spcAft>
                <a:spcPts val="800"/>
              </a:spcAft>
              <a:buFont typeface="Symbol"/>
              <a:buChar char=""/>
            </a:pPr>
            <a:r>
              <a:rPr lang="ar-IQ" dirty="0">
                <a:solidFill>
                  <a:schemeClr val="tx1"/>
                </a:solidFill>
                <a:latin typeface="Noto Naskh Arabic"/>
                <a:ea typeface="Calibri"/>
              </a:rPr>
              <a:t>(هوانگ هۆ</a:t>
            </a:r>
            <a:r>
              <a:rPr lang="en-US" dirty="0">
                <a:solidFill>
                  <a:schemeClr val="tx1"/>
                </a:solidFill>
                <a:latin typeface="Times New Roman"/>
                <a:ea typeface="Calibri"/>
              </a:rPr>
              <a:t> Huang Ho</a:t>
            </a:r>
            <a:r>
              <a:rPr lang="en-US" dirty="0">
                <a:solidFill>
                  <a:schemeClr val="tx1"/>
                </a:solidFill>
                <a:latin typeface="Noto Naskh Arabic"/>
                <a:ea typeface="Calibri"/>
              </a:rPr>
              <a:t> </a:t>
            </a:r>
            <a:r>
              <a:rPr lang="ar-IQ" dirty="0">
                <a:solidFill>
                  <a:schemeClr val="tx1"/>
                </a:solidFill>
                <a:latin typeface="Noto Naskh Arabic"/>
                <a:ea typeface="Calibri"/>
              </a:rPr>
              <a:t>) , یان (رووباری زەرد), دریژیەکەی (٥١٩٠)کم. </a:t>
            </a:r>
            <a:endParaRPr lang="en-US" dirty="0">
              <a:solidFill>
                <a:schemeClr val="tx1"/>
              </a:solidFill>
              <a:latin typeface="Noto Naskh Arabic"/>
              <a:ea typeface="Calibri"/>
            </a:endParaRPr>
          </a:p>
          <a:p>
            <a:endParaRPr lang="en-US" dirty="0"/>
          </a:p>
        </p:txBody>
      </p:sp>
    </p:spTree>
    <p:extLst>
      <p:ext uri="{BB962C8B-B14F-4D97-AF65-F5344CB8AC3E}">
        <p14:creationId xmlns:p14="http://schemas.microsoft.com/office/powerpoint/2010/main" val="3310155294"/>
      </p:ext>
    </p:extLst>
  </p:cSld>
  <p:clrMapOvr>
    <a:masterClrMapping/>
  </p:clrMapOvr>
  <mc:AlternateContent xmlns:mc="http://schemas.openxmlformats.org/markup-compatibility/2006">
    <mc:Choice xmlns:p14="http://schemas.microsoft.com/office/powerpoint/2010/main" Requires="p14">
      <p:transition spd="slow" p14:dur="2000" advTm="11407"/>
    </mc:Choice>
    <mc:Fallback>
      <p:transition spd="slow" advTm="11407"/>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10000"/>
          </a:bodyPr>
          <a:lstStyle/>
          <a:p>
            <a:pPr algn="just" rtl="1">
              <a:lnSpc>
                <a:spcPct val="150000"/>
              </a:lnSpc>
              <a:spcBef>
                <a:spcPts val="1200"/>
              </a:spcBef>
              <a:spcAft>
                <a:spcPts val="800"/>
              </a:spcAft>
            </a:pPr>
            <a:r>
              <a:rPr lang="ar-IQ" dirty="0">
                <a:latin typeface="Noto Naskh Arabic"/>
                <a:ea typeface="Calibri"/>
              </a:rPr>
              <a:t>٦. پیشەسازی چنین: پیشەسازی چنین  بە ھەموو جۆرەکانیەوە خاوەن دابەشبوونێکی بەر بڵاوە لە ئاسیادا ( ھیند) لە نێو دەولەتانی ئاسیادا بەناوبانگە بە ( پیشەسازی چنینی لۆکە)، بەشی زۆری کارگەکانی ئەم پیشەسازیە دەکەونە شارەکانی ( ئەحمەد ئاباد ، دەلھی ، لۆمبای) وە (چینیش) یەکێکە لە دەولەتە گرنگەکانی پیشەسازی چنینی لۆکە شاری( شنغھای) ناوەندیکی گرنگی ئەم پیشەسازیە </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ئاسیا بەناوبانگە لە (پیشەسازی چنینی خوری), ژاپۆن بە پلەی یەکەم دێت ھەریەکە لە ( چین و کۆریای باشوور ) بە پلەی دووەم و سێیەم دێن یەک لە دوای یەک لە نێو دەولەتانی کیشوەرەکە</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28445321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10000"/>
          </a:bodyPr>
          <a:lstStyle/>
          <a:p>
            <a:pPr algn="just" rtl="1">
              <a:lnSpc>
                <a:spcPct val="150000"/>
              </a:lnSpc>
              <a:spcBef>
                <a:spcPts val="1200"/>
              </a:spcBef>
              <a:spcAft>
                <a:spcPts val="800"/>
              </a:spcAft>
            </a:pPr>
            <a:r>
              <a:rPr lang="ar-IQ" dirty="0">
                <a:latin typeface="Noto Naskh Arabic"/>
                <a:ea typeface="Calibri"/>
              </a:rPr>
              <a:t>جگە لە (پیشەسازی چنینی لۆکە و پیشەسازی چنینی خوری)، پیشەسازی ( چنینی دەستکرد) یا (چنینە پیشەسازیکان) ،کە بریتیە لە بەرھەم ھێنانی ( نایلۆن و پۆلیستەر ..ھتد)، بەشیێکی گرنگی پیشەسازی چنینە لە کیشوەرەی ئاسیا .</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(ژاپۆن ) بەناوبانگە بەم جۆرە پیشەسازیە و بە پلەی دووەم دێت لەسەر ئاستی جیھان. دوای ویلایەتە یەکگرتووەکانی ئەمریکا لە بەرھەم ھێنانی نایلۆن ، پۆلیستەر و (چین) و ( کۆریای باشوور ) ، بە پلەی دووەم و سێیەم دێن لەسەر ئاستی کیشوەری ئاسیا یەک لە دوای یەک.</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28445321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endParaRPr lang="en-US" dirty="0"/>
          </a:p>
        </p:txBody>
      </p:sp>
    </p:spTree>
    <p:extLst>
      <p:ext uri="{BB962C8B-B14F-4D97-AF65-F5344CB8AC3E}">
        <p14:creationId xmlns:p14="http://schemas.microsoft.com/office/powerpoint/2010/main" val="119444430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endParaRPr lang="en-US" dirty="0"/>
          </a:p>
        </p:txBody>
      </p:sp>
    </p:spTree>
    <p:extLst>
      <p:ext uri="{BB962C8B-B14F-4D97-AF65-F5344CB8AC3E}">
        <p14:creationId xmlns:p14="http://schemas.microsoft.com/office/powerpoint/2010/main" val="119444430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algn="just" rtl="1">
              <a:lnSpc>
                <a:spcPct val="150000"/>
              </a:lnSpc>
              <a:spcBef>
                <a:spcPts val="1200"/>
              </a:spcBef>
              <a:spcAft>
                <a:spcPts val="800"/>
              </a:spcAft>
            </a:pPr>
            <a:r>
              <a:rPr lang="ar-IQ" dirty="0">
                <a:latin typeface="Noto Naskh Arabic"/>
                <a:ea typeface="Calibri"/>
              </a:rPr>
              <a:t>١-جۆراوجۆریەتی رووخساری ڕووی زەوی سروشتی کیشوەری </a:t>
            </a:r>
            <a:r>
              <a:rPr lang="ar-IQ" dirty="0">
                <a:latin typeface="Noto Naskh Arabic"/>
                <a:ea typeface="Calibri"/>
                <a:cs typeface="Calibri"/>
              </a:rPr>
              <a:t>(</a:t>
            </a:r>
            <a:r>
              <a:rPr lang="ar-IQ" dirty="0">
                <a:latin typeface="Noto Naskh Arabic"/>
                <a:ea typeface="Calibri"/>
              </a:rPr>
              <a:t>ئاسیا</a:t>
            </a:r>
            <a:r>
              <a:rPr lang="ar-IQ" dirty="0">
                <a:latin typeface="Noto Naskh Arabic"/>
                <a:ea typeface="Calibri"/>
                <a:cs typeface="Calibri"/>
              </a:rPr>
              <a:t>). </a:t>
            </a:r>
            <a:r>
              <a:rPr lang="ar-IQ" dirty="0">
                <a:latin typeface="Noto Naskh Arabic"/>
                <a:ea typeface="Calibri"/>
              </a:rPr>
              <a:t>جۆراوجۆریەتی رووخساری ڕووی زەوى سروشتی (ئاسیا) ئەنجامی جۆراوجۆریەتی جیۆلۆجی، شێوەکانی رووی زەوى و ئاو و هەوای کیشوەرەکە بى پلەی یەکەم. (گەشتیار) هەمیشە روو لەو شوێنانە دەکات کە جیاوازن لەو ژینگەیەی لێی  و خاوەنی ڕوخساری ڕووی زەوى سەرنج ڕاکێشن. </a:t>
            </a:r>
            <a:endParaRPr lang="en-US" dirty="0">
              <a:latin typeface="Noto Naskh Arabic"/>
              <a:ea typeface="Calibri"/>
            </a:endParaRPr>
          </a:p>
          <a:p>
            <a:pPr marL="0" indent="0" algn="r">
              <a:buNone/>
            </a:pPr>
            <a:endParaRPr lang="en-US" dirty="0">
              <a:cs typeface="Ali_K_Samik" pitchFamily="2" charset="-78"/>
            </a:endParaRPr>
          </a:p>
        </p:txBody>
      </p:sp>
    </p:spTree>
    <p:extLst>
      <p:ext uri="{BB962C8B-B14F-4D97-AF65-F5344CB8AC3E}">
        <p14:creationId xmlns:p14="http://schemas.microsoft.com/office/powerpoint/2010/main" val="228445321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r>
              <a:rPr lang="ar-IQ" dirty="0">
                <a:latin typeface="Noto Naskh Arabic"/>
                <a:ea typeface="Calibri"/>
              </a:rPr>
              <a:t>٢-بوونی ئاووهەوای گەشت و گوزاری: جۆراوجۆریەتی شوێنی ئاووهەوا ، جیاوازی ئاووهەوا لە هەرێمێکەوە بۆ هەرێمێکی تر، جۆراوجۆریەتی کاتی ئاووهەوا ، جیاوازی لە وەرزێکەوە بۆ وەرزێکی تر، لە کیشوەری (ئاسیا) دەرفەتی زیاتری ڕەخساندووە بۆ فەراهەمبوونی ئاووهەوای گەشت و گوزاری لە ئاسیا. لایەنێکی تری گرنگی گەشت و گوزاری ئاووهەوای کیشوەری ئاسیا لە وەدایە کە خواستی گەشتیارانی دەوڵەت و کیشوەرە هەناردەکەرە سەرەکیەکانی گەشتیارانی لە سەرە، (دانیشتوانی ئەوروپا ، ئەمریکای ئەنگلۆ سەکسۆن).</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119444430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lnSpcReduction="10000"/>
          </a:bodyPr>
          <a:lstStyle/>
          <a:p>
            <a:pPr marL="0" indent="0" algn="r">
              <a:buNone/>
            </a:pPr>
            <a:r>
              <a:rPr lang="ar-IQ" dirty="0">
                <a:latin typeface="Noto Naskh Arabic"/>
                <a:ea typeface="Calibri"/>
              </a:rPr>
              <a:t>٣-دەوڵەمەندی(ئاسیا) بە ژیانی کێوی: کیشوەری (ئاسیا) بە هۆی گەورەیی ڕووبەرەکەی و جۆراوجۆریەتی سروشتەکەی زۆر دەوڵەمەندە بە ژیانی کێوی (ڕووەکی سروشتی و ئاژەڵ و باڵندەی کێوی). دەوڵەمەندی بە ژیانی کێوی بایەخی گەشت و گوزاری گرنگی هەیە و هۆکاری سەرەکی دامەزراندنی (پارێزراوە سروشتیەکانە) کە بنەمایەکی گرنگی گەشەکردنی چالاکی گەشت و گوزارە. بیرۆکەی بنیادنانی( پارێزراوە سروشتیەکان) کۆنە و لە کیشوەری(ئاسیا)، لە (هیند)، سەری هەڵداوە و دە گەڕێتەوە بۆ ساڵی (٢٥٣)پ.ز و نزیکەی (٢٥%)ی ڕووبەری (پارێزراوە سروشتیەکان)ی جیهان لە سەرەتای سەدەی (٢١) بیست و یەکدا لە  کیشوەری (ئاسیا)بووە.</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28445321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77500" lnSpcReduction="20000"/>
          </a:bodyPr>
          <a:lstStyle/>
          <a:p>
            <a:pPr algn="just" rtl="1">
              <a:lnSpc>
                <a:spcPct val="150000"/>
              </a:lnSpc>
              <a:spcBef>
                <a:spcPts val="1200"/>
              </a:spcBef>
              <a:spcAft>
                <a:spcPts val="800"/>
              </a:spcAft>
            </a:pPr>
            <a:r>
              <a:rPr lang="ar-IQ" dirty="0">
                <a:ea typeface="Calibri"/>
              </a:rPr>
              <a:t>- بنەما مرۆیەکانی گەشەکردنی چالاکی گەشت و گوزار: گرینگترین بنەما مرۆیەکانی گەشەکردنی چالاکی گەشت و گوزاری لە کیشوەری (ئاسیا) بریتین لە : </a:t>
            </a:r>
            <a:endParaRPr lang="en-US" dirty="0">
              <a:latin typeface="Noto Naskh Arabic"/>
              <a:ea typeface="Calibri"/>
            </a:endParaRPr>
          </a:p>
          <a:p>
            <a:pPr algn="just" rtl="1">
              <a:lnSpc>
                <a:spcPct val="150000"/>
              </a:lnSpc>
              <a:spcBef>
                <a:spcPts val="1200"/>
              </a:spcBef>
              <a:spcAft>
                <a:spcPts val="800"/>
              </a:spcAft>
            </a:pPr>
            <a:r>
              <a:rPr lang="ar-IQ" dirty="0">
                <a:ea typeface="Calibri"/>
              </a:rPr>
              <a:t>١-زۆری ژمارەی دانیشتوانی کیشوەری (ئاسیا)، زیاتر لە (٦٠%) دانیشتوانی جیهان ، کە لەلایەک (خواستی گەشت و گوزاری) پێکدەهێنن و لەلایەکی تر دەستی کاری پێویست دابین دەکەن بۆ کارکردن لە چالاکی گەشت و گوزاریدا. بەرزی ئاستی بژێوی دانیشتوان لە هەندێک لە دەوڵەتانی(ئاسیا) ، دەوڵەتانی کەنداوی عەرەبی ، ژاپۆن و کۆریای باشوور بۆ نموونە هۆکاری زیادبوونی خواستە لەسەر(گەشت و گوزار).</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156109277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10000"/>
          </a:bodyPr>
          <a:lstStyle/>
          <a:p>
            <a:pPr algn="just" rtl="1">
              <a:lnSpc>
                <a:spcPct val="150000"/>
              </a:lnSpc>
              <a:spcBef>
                <a:spcPts val="1200"/>
              </a:spcBef>
              <a:spcAft>
                <a:spcPts val="800"/>
              </a:spcAft>
            </a:pPr>
            <a:r>
              <a:rPr lang="ar-IQ" dirty="0">
                <a:ea typeface="Calibri"/>
              </a:rPr>
              <a:t>٢-(ئاسیا) خاوەنی چەندین شارەستانی رەسەن و شوێنەواری دێرینە کە بنەمای گرنگی گەشەکردنی گەشت و گوزارە . شارەستانیەتیەکانی (میسۆپۆتامیا ، چین ، هیند............هتد) و شوێنەوارە دێرینەکان توانستێکی گەشت و گوزاری گرنگە. </a:t>
            </a:r>
            <a:endParaRPr lang="en-US" dirty="0">
              <a:latin typeface="Noto Naskh Arabic"/>
              <a:ea typeface="Calibri"/>
            </a:endParaRPr>
          </a:p>
          <a:p>
            <a:pPr algn="just" rtl="1">
              <a:lnSpc>
                <a:spcPct val="150000"/>
              </a:lnSpc>
              <a:spcBef>
                <a:spcPts val="1200"/>
              </a:spcBef>
              <a:spcAft>
                <a:spcPts val="800"/>
              </a:spcAft>
            </a:pPr>
            <a:r>
              <a:rPr lang="ar-IQ" dirty="0">
                <a:ea typeface="Calibri"/>
              </a:rPr>
              <a:t>٣- (ئاسیا) کیشوەرێکی فرە کلتورە کە ئاشنابوون پێی خواستێکی سەرەکی گەشتیارانە. جێی خۆیەتی لێرەدا ئاماژە بکرێت کە ژمارەیەک لە (٧) حەوت سەرسوڕهێنەرە کۆن و نوێکەی جیهان ،( باخچەکانی بابل لە عێراق، دیواری چینی مەزن لە چین، بەترا لە ئوردن، تاج محل لە هیند) دەکەونە کیشوەری (ئاسیا).</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156109277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r>
              <a:rPr lang="ar-IQ" dirty="0">
                <a:ea typeface="Calibri"/>
              </a:rPr>
              <a:t>٤-کیشوەری (ئاسیا) شوێنی سەرهەڵدانی هەموو ئاینە سەرەکیە زیندووەکانی جیهانە واتە خاوەنی بنەمای گرنگی (گەشت و گوزاری ئاینە). شارەکانی (مەکە ، مەدینە ، قودس ، بەیت، لحم ، نەجەف ، کەربەلا ، لالش، و پەرستگاکانی ئاینەکانی بووزی ، هیندۆسی......هتد) ساڵانە لە لایەن دەیان ملیۆن کەس سەردانیان دەکرێت.</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1194444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964488" cy="6624736"/>
          </a:xfrm>
        </p:spPr>
        <p:txBody>
          <a:bodyPr>
            <a:normAutofit fontScale="92500" lnSpcReduction="20000"/>
          </a:bodyPr>
          <a:lstStyle/>
          <a:p>
            <a:pPr marL="342900" lvl="0" indent="-342900" algn="just" rtl="1">
              <a:lnSpc>
                <a:spcPct val="150000"/>
              </a:lnSpc>
              <a:spcBef>
                <a:spcPts val="1200"/>
              </a:spcBef>
              <a:spcAft>
                <a:spcPts val="0"/>
              </a:spcAft>
              <a:buFont typeface="Symbol"/>
              <a:buChar char=""/>
            </a:pPr>
            <a:r>
              <a:rPr lang="en-US" dirty="0">
                <a:solidFill>
                  <a:schemeClr val="tx1"/>
                </a:solidFill>
                <a:latin typeface="Noto Naskh Arabic"/>
                <a:ea typeface="Calibri"/>
              </a:rPr>
              <a:t> </a:t>
            </a:r>
            <a:r>
              <a:rPr lang="ar-IQ" dirty="0">
                <a:solidFill>
                  <a:schemeClr val="tx1"/>
                </a:solidFill>
                <a:latin typeface="Noto Naskh Arabic"/>
                <a:ea typeface="Calibri"/>
              </a:rPr>
              <a:t>(یانگستی </a:t>
            </a:r>
            <a:r>
              <a:rPr lang="en-US" dirty="0">
                <a:solidFill>
                  <a:schemeClr val="tx1"/>
                </a:solidFill>
                <a:latin typeface="Times New Roman"/>
                <a:ea typeface="Calibri"/>
              </a:rPr>
              <a:t>Yangtze </a:t>
            </a:r>
            <a:r>
              <a:rPr lang="ar-IQ" dirty="0">
                <a:solidFill>
                  <a:schemeClr val="tx1"/>
                </a:solidFill>
                <a:latin typeface="Noto Naskh Arabic"/>
                <a:ea typeface="Calibri"/>
              </a:rPr>
              <a:t>) , زۆرترین ئاوی پیادا دەڕوا و دریژترین رووباری ( کیشوەری ئاسیا ) یە, دریژیەکەی (٥٧٠٠)کم . لەبەر پانی رووبارەکە و زۆری بڕی ئاوەکەی لە بەشی باشوریدا بە (رووباری دەریایی) ناو دەبرێت. </a:t>
            </a:r>
            <a:endParaRPr lang="en-US" dirty="0">
              <a:solidFill>
                <a:schemeClr val="tx1"/>
              </a:solidFill>
              <a:latin typeface="Noto Naskh Arabic"/>
              <a:ea typeface="Calibri"/>
            </a:endParaRPr>
          </a:p>
          <a:p>
            <a:pPr marL="342900" lvl="0" indent="-342900" algn="just" rtl="1">
              <a:lnSpc>
                <a:spcPct val="150000"/>
              </a:lnSpc>
              <a:spcAft>
                <a:spcPts val="0"/>
              </a:spcAft>
              <a:buFont typeface="Symbol"/>
              <a:buChar char=""/>
            </a:pPr>
            <a:r>
              <a:rPr lang="en-GB" dirty="0">
                <a:solidFill>
                  <a:schemeClr val="tx1"/>
                </a:solidFill>
                <a:latin typeface="Noto Naskh Arabic"/>
                <a:ea typeface="Calibri"/>
              </a:rPr>
              <a:t> </a:t>
            </a:r>
            <a:r>
              <a:rPr lang="ar-IQ" dirty="0">
                <a:solidFill>
                  <a:schemeClr val="tx1"/>
                </a:solidFill>
                <a:latin typeface="Noto Naskh Arabic"/>
                <a:ea typeface="Calibri"/>
              </a:rPr>
              <a:t>(سیکیانگ </a:t>
            </a:r>
            <a:r>
              <a:rPr lang="en-US" dirty="0">
                <a:solidFill>
                  <a:schemeClr val="tx1"/>
                </a:solidFill>
                <a:latin typeface="Times New Roman"/>
                <a:ea typeface="Calibri"/>
              </a:rPr>
              <a:t>Si Kiang </a:t>
            </a:r>
            <a:r>
              <a:rPr lang="ar-IQ" dirty="0">
                <a:solidFill>
                  <a:schemeClr val="tx1"/>
                </a:solidFill>
                <a:latin typeface="Noto Naskh Arabic"/>
                <a:ea typeface="Calibri"/>
              </a:rPr>
              <a:t>) یان رووباری رۆژئاوا, درێژیەکەی (١٩٥٧)کم . </a:t>
            </a:r>
            <a:endParaRPr lang="en-US" dirty="0">
              <a:solidFill>
                <a:schemeClr val="tx1"/>
              </a:solidFill>
              <a:latin typeface="Noto Naskh Arabic"/>
              <a:ea typeface="Calibri"/>
            </a:endParaRPr>
          </a:p>
          <a:p>
            <a:pPr marL="342900" lvl="0" indent="-342900" algn="just" rtl="1">
              <a:lnSpc>
                <a:spcPct val="150000"/>
              </a:lnSpc>
              <a:spcAft>
                <a:spcPts val="800"/>
              </a:spcAft>
              <a:buFont typeface="Symbol"/>
              <a:buChar char=""/>
            </a:pPr>
            <a:r>
              <a:rPr lang="en-GB" dirty="0">
                <a:solidFill>
                  <a:schemeClr val="tx1"/>
                </a:solidFill>
                <a:latin typeface="Noto Naskh Arabic"/>
                <a:ea typeface="Calibri"/>
              </a:rPr>
              <a:t> </a:t>
            </a:r>
            <a:r>
              <a:rPr lang="ar-IQ" dirty="0">
                <a:solidFill>
                  <a:schemeClr val="tx1"/>
                </a:solidFill>
                <a:latin typeface="Noto Naskh Arabic"/>
                <a:ea typeface="Calibri"/>
              </a:rPr>
              <a:t>(میکونگ</a:t>
            </a:r>
            <a:r>
              <a:rPr lang="en-US" dirty="0">
                <a:solidFill>
                  <a:schemeClr val="tx1"/>
                </a:solidFill>
                <a:latin typeface="Times New Roman"/>
                <a:ea typeface="Calibri"/>
              </a:rPr>
              <a:t> Mekong </a:t>
            </a:r>
            <a:r>
              <a:rPr lang="ar-IQ" dirty="0">
                <a:solidFill>
                  <a:schemeClr val="tx1"/>
                </a:solidFill>
                <a:latin typeface="Noto Naskh Arabic"/>
                <a:ea typeface="Calibri"/>
              </a:rPr>
              <a:t>) , درێژترین رووباری هیندی چینیە زۆرترین ئاوی پیادا دەروا , درێژیەکەی (٤٥٠٠)کم.</a:t>
            </a:r>
            <a:endParaRPr lang="en-US" dirty="0">
              <a:solidFill>
                <a:schemeClr val="tx1"/>
              </a:solidFill>
              <a:latin typeface="Noto Naskh Arabic"/>
              <a:ea typeface="Calibri"/>
            </a:endParaRPr>
          </a:p>
          <a:p>
            <a:pPr algn="just" rtl="1">
              <a:lnSpc>
                <a:spcPct val="150000"/>
              </a:lnSpc>
              <a:spcBef>
                <a:spcPts val="1200"/>
              </a:spcBef>
              <a:spcAft>
                <a:spcPts val="800"/>
              </a:spcAft>
            </a:pPr>
            <a:r>
              <a:rPr lang="en-GB" dirty="0">
                <a:solidFill>
                  <a:schemeClr val="tx1"/>
                </a:solidFill>
                <a:ea typeface="Calibri"/>
              </a:rPr>
              <a:t>C</a:t>
            </a:r>
            <a:r>
              <a:rPr lang="ar-IQ" dirty="0">
                <a:solidFill>
                  <a:schemeClr val="tx1"/>
                </a:solidFill>
                <a:latin typeface="Noto Naskh Arabic"/>
                <a:ea typeface="Calibri"/>
              </a:rPr>
              <a:t>- </a:t>
            </a:r>
            <a:r>
              <a:rPr lang="ar-IQ" b="1" dirty="0">
                <a:solidFill>
                  <a:schemeClr val="tx1"/>
                </a:solidFill>
                <a:latin typeface="Noto Naskh Arabic"/>
                <a:ea typeface="Calibri"/>
              </a:rPr>
              <a:t>ئەو رووبارانەی دەڕژێنە زەریای هیندی</a:t>
            </a:r>
            <a:r>
              <a:rPr lang="ar-IQ" dirty="0">
                <a:solidFill>
                  <a:schemeClr val="tx1"/>
                </a:solidFill>
                <a:latin typeface="Noto Naskh Arabic"/>
                <a:ea typeface="Calibri"/>
              </a:rPr>
              <a:t>: بریتین لە کۆمەڵە رووباریک کە دەکەونە باشووری (کیشوەری ئاسیا) و بە ناسراون کە: </a:t>
            </a:r>
            <a:endParaRPr lang="en-US" dirty="0">
              <a:solidFill>
                <a:schemeClr val="tx1"/>
              </a:solidFill>
              <a:latin typeface="Noto Naskh Arabic"/>
              <a:ea typeface="Calibri"/>
            </a:endParaRPr>
          </a:p>
          <a:p>
            <a:endParaRPr lang="en-US" dirty="0"/>
          </a:p>
        </p:txBody>
      </p:sp>
    </p:spTree>
    <p:extLst>
      <p:ext uri="{BB962C8B-B14F-4D97-AF65-F5344CB8AC3E}">
        <p14:creationId xmlns:p14="http://schemas.microsoft.com/office/powerpoint/2010/main" val="2855992564"/>
      </p:ext>
    </p:extLst>
  </p:cSld>
  <p:clrMapOvr>
    <a:masterClrMapping/>
  </p:clrMapOvr>
  <mc:AlternateContent xmlns:mc="http://schemas.openxmlformats.org/markup-compatibility/2006">
    <mc:Choice xmlns:p14="http://schemas.microsoft.com/office/powerpoint/2010/main" Requires="p14">
      <p:transition spd="slow" p14:dur="2000" advTm="12241"/>
    </mc:Choice>
    <mc:Fallback>
      <p:transition spd="slow" advTm="12241"/>
    </mc:Fallback>
  </mc:AlternateContent>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lnSpcReduction="10000"/>
          </a:bodyPr>
          <a:lstStyle/>
          <a:p>
            <a:pPr algn="just" rtl="1">
              <a:lnSpc>
                <a:spcPct val="150000"/>
              </a:lnSpc>
              <a:spcBef>
                <a:spcPts val="1200"/>
              </a:spcBef>
              <a:spcAft>
                <a:spcPts val="800"/>
              </a:spcAft>
            </a:pPr>
            <a:r>
              <a:rPr lang="ar-IQ" dirty="0">
                <a:ea typeface="Calibri"/>
              </a:rPr>
              <a:t>٥-گەشەکردنی بەرچاوی ژێرخان و سەرخانی ئابووری ، واتە گەشەکردن و پێشکەوتنی (تۆر و ئامرازەکانی گواستنەوە، خزمەتگوزارییە داراییەکان ، دام و دەزگا گەشت و گوزاریەکانی وەک شوێنەکانی حەوانەوە و کات بەسەربردن.....هتد) لە هەندێک لە دەوڵەتانی کیشوەری (ئاسیا)، دەوڵەتانی ڕۆژهەڵات و باشووری ڕۆژهەڵاتی (ئاسیا) بە تایبەتی، بنەما و توانستێکی گرنگی گەشەکردنی چالاکی گەشت و گوزاریە لەو دەوڵەتانە.</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156109277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r>
              <a:rPr lang="ar-IQ" dirty="0">
                <a:ea typeface="Calibri"/>
              </a:rPr>
              <a:t>٦-گەشەکردنی توانستەکانی (گەشت و گوزاری چارەسەری) لە هەندێک لە دەوڵەتانی کیشوەری ئاسیا. بۆ نموونە ساڵانە هەزاران (گەشتیار) ڕووی لە (هیند و چین) و ووڵاتانی تری ئاسیا دەکەن بە مەبەستی چارەسەرکردن بە هۆی کەمی تێچوونی چارەسەرکردن لەو وڵاتانە بە بەراورد بە تێچوونی چارەسەرکردن لە (ئەمریکای ئەنگڵۆ سەکسۆن و ئەوڕوپا) لە لایەک و پێویست نەبوون بە چاوەڕوانکردن لە لایەکیتر.</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156109277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endParaRPr lang="en-US" dirty="0"/>
          </a:p>
        </p:txBody>
      </p:sp>
    </p:spTree>
    <p:extLst>
      <p:ext uri="{BB962C8B-B14F-4D97-AF65-F5344CB8AC3E}">
        <p14:creationId xmlns:p14="http://schemas.microsoft.com/office/powerpoint/2010/main" val="156109277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endParaRPr lang="en-US" dirty="0"/>
          </a:p>
        </p:txBody>
      </p:sp>
    </p:spTree>
    <p:extLst>
      <p:ext uri="{BB962C8B-B14F-4D97-AF65-F5344CB8AC3E}">
        <p14:creationId xmlns:p14="http://schemas.microsoft.com/office/powerpoint/2010/main" val="156109277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endParaRPr lang="en-US" dirty="0"/>
          </a:p>
        </p:txBody>
      </p:sp>
    </p:spTree>
    <p:extLst>
      <p:ext uri="{BB962C8B-B14F-4D97-AF65-F5344CB8AC3E}">
        <p14:creationId xmlns:p14="http://schemas.microsoft.com/office/powerpoint/2010/main" val="156109277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endParaRPr lang="en-US" dirty="0"/>
          </a:p>
        </p:txBody>
      </p:sp>
    </p:spTree>
    <p:extLst>
      <p:ext uri="{BB962C8B-B14F-4D97-AF65-F5344CB8AC3E}">
        <p14:creationId xmlns:p14="http://schemas.microsoft.com/office/powerpoint/2010/main" val="156109277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endParaRPr lang="en-US" dirty="0"/>
          </a:p>
        </p:txBody>
      </p:sp>
    </p:spTree>
    <p:extLst>
      <p:ext uri="{BB962C8B-B14F-4D97-AF65-F5344CB8AC3E}">
        <p14:creationId xmlns:p14="http://schemas.microsoft.com/office/powerpoint/2010/main" val="1561092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964488" cy="6624736"/>
          </a:xfrm>
        </p:spPr>
        <p:txBody>
          <a:bodyPr>
            <a:normAutofit/>
          </a:bodyPr>
          <a:lstStyle/>
          <a:p>
            <a:pPr algn="just" rtl="1">
              <a:lnSpc>
                <a:spcPct val="150000"/>
              </a:lnSpc>
              <a:spcBef>
                <a:spcPts val="1200"/>
              </a:spcBef>
              <a:spcAft>
                <a:spcPts val="800"/>
              </a:spcAft>
            </a:pPr>
            <a:r>
              <a:rPr lang="ar-IQ" dirty="0">
                <a:solidFill>
                  <a:schemeClr val="tx1"/>
                </a:solidFill>
                <a:latin typeface="Noto Naskh Arabic"/>
                <a:ea typeface="Calibri"/>
              </a:rPr>
              <a:t>-لە باکوور بەرەو باشوور دەڕۆن.</a:t>
            </a:r>
            <a:endParaRPr lang="en-US" dirty="0">
              <a:solidFill>
                <a:schemeClr val="tx1"/>
              </a:solidFill>
              <a:latin typeface="Noto Naskh Arabic"/>
              <a:ea typeface="Calibri"/>
            </a:endParaRPr>
          </a:p>
          <a:p>
            <a:pPr algn="just" rtl="1">
              <a:lnSpc>
                <a:spcPct val="150000"/>
              </a:lnSpc>
              <a:spcBef>
                <a:spcPts val="1200"/>
              </a:spcBef>
              <a:spcAft>
                <a:spcPts val="800"/>
              </a:spcAft>
            </a:pPr>
            <a:r>
              <a:rPr lang="ar-IQ" dirty="0">
                <a:solidFill>
                  <a:schemeClr val="tx1"/>
                </a:solidFill>
                <a:latin typeface="Noto Naskh Arabic"/>
                <a:ea typeface="Calibri"/>
              </a:rPr>
              <a:t>-خاوەنی بڕێکی زۆر لە ئاون کە بە درێژایی ساڵ ئاو پیایاندا تێدەپەڕی .</a:t>
            </a:r>
            <a:endParaRPr lang="en-US" dirty="0">
              <a:solidFill>
                <a:schemeClr val="tx1"/>
              </a:solidFill>
              <a:latin typeface="Noto Naskh Arabic"/>
              <a:ea typeface="Calibri"/>
            </a:endParaRPr>
          </a:p>
          <a:p>
            <a:pPr algn="just" rtl="1">
              <a:lnSpc>
                <a:spcPct val="150000"/>
              </a:lnSpc>
              <a:spcBef>
                <a:spcPts val="1200"/>
              </a:spcBef>
              <a:spcAft>
                <a:spcPts val="800"/>
              </a:spcAft>
            </a:pPr>
            <a:r>
              <a:rPr lang="ar-IQ" dirty="0">
                <a:solidFill>
                  <a:schemeClr val="tx1"/>
                </a:solidFill>
                <a:latin typeface="Noto Naskh Arabic"/>
                <a:ea typeface="Calibri"/>
              </a:rPr>
              <a:t>- زۆرترین بڕی ئاو کە پیایاندا دەروا لە وەرزی هاویندا واتە هاوکاتە لەگەڵ بارانی  مۆنسوونی. </a:t>
            </a:r>
            <a:endParaRPr lang="en-US" dirty="0">
              <a:solidFill>
                <a:schemeClr val="tx1"/>
              </a:solidFill>
              <a:latin typeface="Noto Naskh Arabic"/>
              <a:ea typeface="Calibri"/>
            </a:endParaRPr>
          </a:p>
          <a:p>
            <a:pPr algn="just" rtl="1">
              <a:lnSpc>
                <a:spcPct val="150000"/>
              </a:lnSpc>
              <a:spcBef>
                <a:spcPts val="1200"/>
              </a:spcBef>
              <a:spcAft>
                <a:spcPts val="800"/>
              </a:spcAft>
            </a:pPr>
            <a:r>
              <a:rPr lang="ar-IQ" dirty="0">
                <a:solidFill>
                  <a:schemeClr val="tx1"/>
                </a:solidFill>
                <a:latin typeface="Noto Naskh Arabic"/>
                <a:ea typeface="Calibri"/>
              </a:rPr>
              <a:t>-سوودی زۆریان هەیە بۆ ئاودێری. </a:t>
            </a:r>
            <a:endParaRPr lang="en-US" dirty="0">
              <a:solidFill>
                <a:schemeClr val="tx1"/>
              </a:solidFill>
              <a:latin typeface="Noto Naskh Arabic"/>
              <a:ea typeface="Calibri"/>
            </a:endParaRPr>
          </a:p>
          <a:p>
            <a:pPr algn="just" rtl="1">
              <a:lnSpc>
                <a:spcPct val="150000"/>
              </a:lnSpc>
              <a:spcBef>
                <a:spcPts val="1200"/>
              </a:spcBef>
              <a:spcAft>
                <a:spcPts val="800"/>
              </a:spcAft>
            </a:pPr>
            <a:r>
              <a:rPr lang="ar-IQ" dirty="0">
                <a:solidFill>
                  <a:schemeClr val="tx1"/>
                </a:solidFill>
                <a:latin typeface="Noto Naskh Arabic"/>
                <a:ea typeface="Calibri"/>
              </a:rPr>
              <a:t>-لەسەر هەندێکیان ویستگەی (کارۆئاوی) هەیە. </a:t>
            </a:r>
            <a:endParaRPr lang="en-US" dirty="0">
              <a:solidFill>
                <a:schemeClr val="tx1"/>
              </a:solidFill>
              <a:latin typeface="Noto Naskh Arabic"/>
              <a:ea typeface="Calibri"/>
            </a:endParaRPr>
          </a:p>
          <a:p>
            <a:endParaRPr lang="en-US" dirty="0">
              <a:solidFill>
                <a:schemeClr val="tx1"/>
              </a:solidFill>
            </a:endParaRPr>
          </a:p>
        </p:txBody>
      </p:sp>
    </p:spTree>
    <p:extLst>
      <p:ext uri="{BB962C8B-B14F-4D97-AF65-F5344CB8AC3E}">
        <p14:creationId xmlns:p14="http://schemas.microsoft.com/office/powerpoint/2010/main" val="2951875918"/>
      </p:ext>
    </p:extLst>
  </p:cSld>
  <p:clrMapOvr>
    <a:masterClrMapping/>
  </p:clrMapOvr>
  <mc:AlternateContent xmlns:mc="http://schemas.openxmlformats.org/markup-compatibility/2006">
    <mc:Choice xmlns:p14="http://schemas.microsoft.com/office/powerpoint/2010/main" Requires="p14">
      <p:transition spd="slow" p14:dur="2000" advTm="8451"/>
    </mc:Choice>
    <mc:Fallback>
      <p:transition spd="slow" advTm="8451"/>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964488" cy="6624736"/>
          </a:xfrm>
        </p:spPr>
        <p:txBody>
          <a:bodyPr>
            <a:normAutofit fontScale="92500" lnSpcReduction="10000"/>
          </a:bodyPr>
          <a:lstStyle/>
          <a:p>
            <a:pPr algn="just" rtl="1">
              <a:lnSpc>
                <a:spcPct val="150000"/>
              </a:lnSpc>
              <a:spcBef>
                <a:spcPts val="1200"/>
              </a:spcBef>
              <a:spcAft>
                <a:spcPts val="800"/>
              </a:spcAft>
            </a:pPr>
            <a:r>
              <a:rPr lang="ar-IQ" dirty="0">
                <a:solidFill>
                  <a:schemeClr val="tx1"/>
                </a:solidFill>
                <a:latin typeface="Noto Naskh Arabic"/>
                <a:ea typeface="Calibri"/>
              </a:rPr>
              <a:t>گرینگترینیان ئەم کۆمەڵە رووبارەی کە دەڕژێنە زەریای هیندی , لە رۆژهەڵاتەوە بەرەو ڕۆژئاوا بریتین لە : </a:t>
            </a:r>
            <a:endParaRPr lang="en-US" dirty="0">
              <a:solidFill>
                <a:schemeClr val="tx1"/>
              </a:solidFill>
              <a:latin typeface="Noto Naskh Arabic"/>
              <a:ea typeface="Calibri"/>
            </a:endParaRPr>
          </a:p>
          <a:p>
            <a:pPr algn="just" rtl="1">
              <a:lnSpc>
                <a:spcPct val="150000"/>
              </a:lnSpc>
              <a:spcBef>
                <a:spcPts val="1200"/>
              </a:spcBef>
              <a:spcAft>
                <a:spcPts val="800"/>
              </a:spcAft>
            </a:pPr>
            <a:r>
              <a:rPr lang="ar-IQ" dirty="0">
                <a:solidFill>
                  <a:schemeClr val="tx1"/>
                </a:solidFill>
                <a:latin typeface="Noto Naskh Arabic"/>
                <a:ea typeface="Calibri"/>
              </a:rPr>
              <a:t>-(سالوین </a:t>
            </a:r>
            <a:r>
              <a:rPr lang="en-US" dirty="0">
                <a:solidFill>
                  <a:schemeClr val="tx1"/>
                </a:solidFill>
                <a:latin typeface="Times New Roman"/>
                <a:ea typeface="Calibri"/>
              </a:rPr>
              <a:t>Salween</a:t>
            </a:r>
            <a:r>
              <a:rPr lang="ar-IQ" dirty="0">
                <a:solidFill>
                  <a:schemeClr val="tx1"/>
                </a:solidFill>
                <a:latin typeface="Noto Naskh Arabic"/>
                <a:ea typeface="Calibri"/>
              </a:rPr>
              <a:t>) , درێژیەکەی (٢٤٨٠)کم.</a:t>
            </a:r>
            <a:endParaRPr lang="en-US" dirty="0">
              <a:solidFill>
                <a:schemeClr val="tx1"/>
              </a:solidFill>
              <a:latin typeface="Noto Naskh Arabic"/>
              <a:ea typeface="Calibri"/>
            </a:endParaRPr>
          </a:p>
          <a:p>
            <a:pPr algn="just" rtl="1">
              <a:lnSpc>
                <a:spcPct val="150000"/>
              </a:lnSpc>
              <a:spcBef>
                <a:spcPts val="1200"/>
              </a:spcBef>
              <a:spcAft>
                <a:spcPts val="800"/>
              </a:spcAft>
            </a:pPr>
            <a:r>
              <a:rPr lang="ar-IQ" dirty="0">
                <a:solidFill>
                  <a:schemeClr val="tx1"/>
                </a:solidFill>
                <a:latin typeface="Noto Naskh Arabic"/>
                <a:ea typeface="Calibri"/>
              </a:rPr>
              <a:t>-(ئیراوادی</a:t>
            </a:r>
            <a:r>
              <a:rPr lang="ar-IQ" dirty="0">
                <a:solidFill>
                  <a:schemeClr val="tx1"/>
                </a:solidFill>
                <a:latin typeface="Noto Naskh Arabic"/>
                <a:ea typeface="Calibri"/>
                <a:cs typeface="Times New Roman"/>
              </a:rPr>
              <a:t> </a:t>
            </a:r>
            <a:r>
              <a:rPr lang="en-US" dirty="0">
                <a:solidFill>
                  <a:schemeClr val="tx1"/>
                </a:solidFill>
                <a:latin typeface="Times New Roman"/>
                <a:ea typeface="Calibri"/>
              </a:rPr>
              <a:t>Irrawaddy</a:t>
            </a:r>
            <a:r>
              <a:rPr lang="en-US" dirty="0">
                <a:solidFill>
                  <a:schemeClr val="tx1"/>
                </a:solidFill>
                <a:latin typeface="Noto Naskh Arabic"/>
                <a:ea typeface="Calibri"/>
              </a:rPr>
              <a:t> </a:t>
            </a:r>
            <a:r>
              <a:rPr lang="ar-IQ" dirty="0">
                <a:solidFill>
                  <a:schemeClr val="tx1"/>
                </a:solidFill>
                <a:latin typeface="Noto Naskh Arabic"/>
                <a:ea typeface="Calibri"/>
              </a:rPr>
              <a:t>) درێژیەکەی (٢٩٦٠)کم.</a:t>
            </a:r>
            <a:endParaRPr lang="en-US" dirty="0">
              <a:solidFill>
                <a:schemeClr val="tx1"/>
              </a:solidFill>
              <a:latin typeface="Noto Naskh Arabic"/>
              <a:ea typeface="Calibri"/>
            </a:endParaRPr>
          </a:p>
          <a:p>
            <a:pPr algn="just" rtl="1">
              <a:lnSpc>
                <a:spcPct val="150000"/>
              </a:lnSpc>
              <a:spcBef>
                <a:spcPts val="1200"/>
              </a:spcBef>
              <a:spcAft>
                <a:spcPts val="800"/>
              </a:spcAft>
            </a:pPr>
            <a:r>
              <a:rPr lang="ar-IQ" dirty="0">
                <a:solidFill>
                  <a:schemeClr val="tx1"/>
                </a:solidFill>
                <a:latin typeface="Noto Naskh Arabic"/>
                <a:ea typeface="Calibri"/>
              </a:rPr>
              <a:t>-(براهما پۆترا </a:t>
            </a:r>
            <a:r>
              <a:rPr lang="en-US" dirty="0">
                <a:solidFill>
                  <a:schemeClr val="tx1"/>
                </a:solidFill>
                <a:latin typeface="Times New Roman"/>
                <a:ea typeface="Calibri"/>
              </a:rPr>
              <a:t>Brahmaputra </a:t>
            </a:r>
            <a:r>
              <a:rPr lang="ar-IQ" dirty="0">
                <a:solidFill>
                  <a:schemeClr val="tx1"/>
                </a:solidFill>
                <a:latin typeface="Noto Naskh Arabic"/>
                <a:ea typeface="Calibri"/>
              </a:rPr>
              <a:t>) درێژیەکەی (٢٤٨٠)کم. </a:t>
            </a:r>
            <a:endParaRPr lang="en-US" dirty="0">
              <a:solidFill>
                <a:schemeClr val="tx1"/>
              </a:solidFill>
              <a:latin typeface="Noto Naskh Arabic"/>
              <a:ea typeface="Calibri"/>
            </a:endParaRPr>
          </a:p>
          <a:p>
            <a:pPr algn="just" rtl="1">
              <a:lnSpc>
                <a:spcPct val="150000"/>
              </a:lnSpc>
              <a:spcBef>
                <a:spcPts val="1200"/>
              </a:spcBef>
              <a:spcAft>
                <a:spcPts val="800"/>
              </a:spcAft>
            </a:pPr>
            <a:r>
              <a:rPr lang="ar-IQ" dirty="0">
                <a:solidFill>
                  <a:schemeClr val="tx1"/>
                </a:solidFill>
                <a:latin typeface="Noto Naskh Arabic"/>
                <a:ea typeface="Calibri"/>
              </a:rPr>
              <a:t>-(گانج </a:t>
            </a:r>
            <a:r>
              <a:rPr lang="en-US" dirty="0">
                <a:solidFill>
                  <a:schemeClr val="tx1"/>
                </a:solidFill>
                <a:latin typeface="Times New Roman"/>
                <a:ea typeface="Calibri"/>
              </a:rPr>
              <a:t>Ganges </a:t>
            </a:r>
            <a:r>
              <a:rPr lang="ar-IQ" dirty="0">
                <a:solidFill>
                  <a:schemeClr val="tx1"/>
                </a:solidFill>
                <a:latin typeface="Noto Naskh Arabic"/>
                <a:ea typeface="Calibri"/>
              </a:rPr>
              <a:t>) , درێژیەکەی (٢٧٠٠)کم. ئەم رووبارە خاوەنی گەورەترین (دەلتا)یە لە جیهاندا, کە رووبەرەکەی دەگاتە (٨٠) هەزار کم</a:t>
            </a:r>
            <a:r>
              <a:rPr lang="ar-IQ" baseline="30000" dirty="0">
                <a:solidFill>
                  <a:schemeClr val="tx1"/>
                </a:solidFill>
                <a:latin typeface="Noto Naskh Arabic"/>
                <a:ea typeface="Calibri"/>
              </a:rPr>
              <a:t>٢</a:t>
            </a:r>
            <a:r>
              <a:rPr lang="ar-IQ" dirty="0">
                <a:solidFill>
                  <a:schemeClr val="tx1"/>
                </a:solidFill>
                <a:latin typeface="Noto Naskh Arabic"/>
                <a:ea typeface="Calibri"/>
              </a:rPr>
              <a:t>.</a:t>
            </a:r>
            <a:endParaRPr lang="en-US" dirty="0">
              <a:solidFill>
                <a:schemeClr val="tx1"/>
              </a:solidFill>
              <a:latin typeface="Noto Naskh Arabic"/>
              <a:ea typeface="Calibri"/>
            </a:endParaRPr>
          </a:p>
          <a:p>
            <a:endParaRPr lang="en-US" dirty="0"/>
          </a:p>
        </p:txBody>
      </p:sp>
    </p:spTree>
    <p:extLst>
      <p:ext uri="{BB962C8B-B14F-4D97-AF65-F5344CB8AC3E}">
        <p14:creationId xmlns:p14="http://schemas.microsoft.com/office/powerpoint/2010/main" val="3739700939"/>
      </p:ext>
    </p:extLst>
  </p:cSld>
  <p:clrMapOvr>
    <a:masterClrMapping/>
  </p:clrMapOvr>
  <mc:AlternateContent xmlns:mc="http://schemas.openxmlformats.org/markup-compatibility/2006">
    <mc:Choice xmlns:p14="http://schemas.microsoft.com/office/powerpoint/2010/main" Requires="p14">
      <p:transition spd="slow" p14:dur="2000" advTm="11306"/>
    </mc:Choice>
    <mc:Fallback>
      <p:transition spd="slow" advTm="11306"/>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964488" cy="6624736"/>
          </a:xfrm>
        </p:spPr>
        <p:txBody>
          <a:bodyPr/>
          <a:lstStyle/>
          <a:p>
            <a:pPr algn="just" rtl="1">
              <a:lnSpc>
                <a:spcPct val="150000"/>
              </a:lnSpc>
              <a:spcBef>
                <a:spcPts val="1200"/>
              </a:spcBef>
              <a:spcAft>
                <a:spcPts val="800"/>
              </a:spcAft>
            </a:pPr>
            <a:r>
              <a:rPr lang="ar-IQ" dirty="0">
                <a:solidFill>
                  <a:schemeClr val="tx1"/>
                </a:solidFill>
                <a:latin typeface="Noto Naskh Arabic"/>
                <a:ea typeface="Calibri"/>
              </a:rPr>
              <a:t>-(سند) یان رووباری (هیندۆس </a:t>
            </a:r>
            <a:r>
              <a:rPr lang="en-US" dirty="0">
                <a:solidFill>
                  <a:schemeClr val="tx1"/>
                </a:solidFill>
                <a:latin typeface="Times New Roman"/>
                <a:ea typeface="Calibri"/>
              </a:rPr>
              <a:t>Indus</a:t>
            </a:r>
            <a:r>
              <a:rPr lang="ar-IQ" dirty="0">
                <a:solidFill>
                  <a:schemeClr val="tx1"/>
                </a:solidFill>
                <a:latin typeface="Noto Naskh Arabic"/>
                <a:ea typeface="Calibri"/>
              </a:rPr>
              <a:t>) , درێژترین رووباری باشووری ئاسیایە , درێژیەکەی دەگاتە (٣١٧٠)کم.</a:t>
            </a:r>
            <a:endParaRPr lang="en-US" dirty="0">
              <a:solidFill>
                <a:schemeClr val="tx1"/>
              </a:solidFill>
              <a:latin typeface="Noto Naskh Arabic"/>
              <a:ea typeface="Calibri"/>
            </a:endParaRPr>
          </a:p>
          <a:p>
            <a:pPr algn="just" rtl="1">
              <a:lnSpc>
                <a:spcPct val="150000"/>
              </a:lnSpc>
              <a:spcBef>
                <a:spcPts val="1200"/>
              </a:spcBef>
              <a:spcAft>
                <a:spcPts val="800"/>
              </a:spcAft>
            </a:pPr>
            <a:r>
              <a:rPr lang="ar-IQ" dirty="0">
                <a:solidFill>
                  <a:schemeClr val="tx1"/>
                </a:solidFill>
                <a:latin typeface="Noto Naskh Arabic"/>
                <a:ea typeface="Calibri"/>
              </a:rPr>
              <a:t>-هەر (٢) دوو رووباری (دیجلە </a:t>
            </a:r>
            <a:r>
              <a:rPr lang="en-US" dirty="0">
                <a:solidFill>
                  <a:schemeClr val="tx1"/>
                </a:solidFill>
                <a:latin typeface="Times New Roman"/>
                <a:ea typeface="Calibri"/>
              </a:rPr>
              <a:t>Tigris</a:t>
            </a:r>
            <a:r>
              <a:rPr lang="en-US" dirty="0">
                <a:solidFill>
                  <a:schemeClr val="tx1"/>
                </a:solidFill>
                <a:ea typeface="Calibri"/>
              </a:rPr>
              <a:t> </a:t>
            </a:r>
            <a:r>
              <a:rPr lang="ar-IQ" dirty="0">
                <a:solidFill>
                  <a:schemeClr val="tx1"/>
                </a:solidFill>
                <a:latin typeface="Noto Naskh Arabic"/>
                <a:ea typeface="Calibri"/>
              </a:rPr>
              <a:t>) , درێژیەکەی نزیکەی (١٨٩٠)کم و رووباری (فورات </a:t>
            </a:r>
            <a:r>
              <a:rPr lang="en-US" dirty="0">
                <a:solidFill>
                  <a:schemeClr val="tx1"/>
                </a:solidFill>
                <a:latin typeface="Times New Roman"/>
                <a:ea typeface="Calibri"/>
              </a:rPr>
              <a:t>Euphrates</a:t>
            </a:r>
            <a:r>
              <a:rPr lang="en-US" dirty="0">
                <a:solidFill>
                  <a:schemeClr val="tx1"/>
                </a:solidFill>
                <a:ea typeface="Calibri"/>
              </a:rPr>
              <a:t> </a:t>
            </a:r>
            <a:r>
              <a:rPr lang="ar-IQ" dirty="0">
                <a:solidFill>
                  <a:schemeClr val="tx1"/>
                </a:solidFill>
                <a:latin typeface="Noto Naskh Arabic"/>
                <a:ea typeface="Calibri"/>
              </a:rPr>
              <a:t>) , درێژیەکەی نزیکەی (٢٨٠٠) کم . هەر (٢) دوو رووباری (دیجلە وفورات) , دوای بە یەک گشتنیان لە (گەرمەت عەلی) رووباری (شەت ئەلعەرەب) پێک دەهێنن کە دەڕژێتە (کەنداوی عەرەب). </a:t>
            </a:r>
            <a:endParaRPr lang="en-US" dirty="0">
              <a:solidFill>
                <a:schemeClr val="tx1"/>
              </a:solidFill>
              <a:latin typeface="Noto Naskh Arabic"/>
              <a:ea typeface="Calibri"/>
            </a:endParaRPr>
          </a:p>
          <a:p>
            <a:endParaRPr lang="en-US" dirty="0"/>
          </a:p>
        </p:txBody>
      </p:sp>
    </p:spTree>
    <p:extLst>
      <p:ext uri="{BB962C8B-B14F-4D97-AF65-F5344CB8AC3E}">
        <p14:creationId xmlns:p14="http://schemas.microsoft.com/office/powerpoint/2010/main" val="498412429"/>
      </p:ext>
    </p:extLst>
  </p:cSld>
  <p:clrMapOvr>
    <a:masterClrMapping/>
  </p:clrMapOvr>
  <mc:AlternateContent xmlns:mc="http://schemas.openxmlformats.org/markup-compatibility/2006">
    <mc:Choice xmlns:p14="http://schemas.microsoft.com/office/powerpoint/2010/main" Requires="p14">
      <p:transition spd="slow" p14:dur="2000" advTm="10564"/>
    </mc:Choice>
    <mc:Fallback>
      <p:transition spd="slow" advTm="10564"/>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964488" cy="6624736"/>
          </a:xfrm>
        </p:spPr>
        <p:txBody>
          <a:bodyPr>
            <a:normAutofit fontScale="85000" lnSpcReduction="20000"/>
          </a:bodyPr>
          <a:lstStyle/>
          <a:p>
            <a:pPr algn="just" rtl="1">
              <a:lnSpc>
                <a:spcPct val="150000"/>
              </a:lnSpc>
              <a:spcBef>
                <a:spcPts val="1200"/>
              </a:spcBef>
              <a:spcAft>
                <a:spcPts val="800"/>
              </a:spcAft>
            </a:pPr>
            <a:r>
              <a:rPr lang="ar-IQ" dirty="0">
                <a:solidFill>
                  <a:schemeClr val="tx1"/>
                </a:solidFill>
                <a:latin typeface="Noto Naskh Arabic"/>
                <a:ea typeface="Calibri"/>
              </a:rPr>
              <a:t>-</a:t>
            </a:r>
            <a:r>
              <a:rPr lang="ar-IQ" b="1" dirty="0">
                <a:solidFill>
                  <a:schemeClr val="tx1"/>
                </a:solidFill>
                <a:latin typeface="Noto Naskh Arabic"/>
                <a:ea typeface="Calibri"/>
              </a:rPr>
              <a:t> ئەو رووبارانەی دەرژێنە دەریا و دەریاچە ناوخۆییەکان</a:t>
            </a:r>
            <a:r>
              <a:rPr lang="ar-IQ" dirty="0">
                <a:solidFill>
                  <a:schemeClr val="tx1"/>
                </a:solidFill>
                <a:latin typeface="Noto Naskh Arabic"/>
                <a:ea typeface="Calibri"/>
              </a:rPr>
              <a:t>: بریتین لە کۆمەڵە رووبارێک کە کۆی رووبەری ئاوزێڵەکانیان لە (١٢.٥) ملیون کم</a:t>
            </a:r>
            <a:r>
              <a:rPr lang="ar-IQ" baseline="30000" dirty="0">
                <a:solidFill>
                  <a:schemeClr val="tx1"/>
                </a:solidFill>
                <a:latin typeface="Noto Naskh Arabic"/>
                <a:ea typeface="Calibri"/>
              </a:rPr>
              <a:t>٢ </a:t>
            </a:r>
            <a:r>
              <a:rPr lang="ar-IQ" dirty="0">
                <a:solidFill>
                  <a:schemeClr val="tx1"/>
                </a:solidFill>
                <a:latin typeface="Noto Naskh Arabic"/>
                <a:ea typeface="Calibri"/>
              </a:rPr>
              <a:t>زیاترە, و دەڕژێنە دەریا و دەریاچە ناوخۆییەکان (کیشوەری ئاسیا) . گرینگترین ئەو رووبارانەی کە دەڕژێنە دەریا و دەریاچە .</a:t>
            </a:r>
            <a:endParaRPr lang="en-US" dirty="0">
              <a:solidFill>
                <a:schemeClr val="tx1"/>
              </a:solidFill>
              <a:latin typeface="Noto Naskh Arabic"/>
              <a:ea typeface="Calibri"/>
            </a:endParaRPr>
          </a:p>
          <a:p>
            <a:pPr marL="342900" lvl="0" indent="-342900" algn="just" rtl="1">
              <a:lnSpc>
                <a:spcPct val="150000"/>
              </a:lnSpc>
              <a:spcBef>
                <a:spcPts val="1200"/>
              </a:spcBef>
              <a:spcAft>
                <a:spcPts val="0"/>
              </a:spcAft>
              <a:buFont typeface="Symbol"/>
              <a:buChar char=""/>
            </a:pPr>
            <a:r>
              <a:rPr lang="ar-IQ" dirty="0">
                <a:solidFill>
                  <a:schemeClr val="tx1"/>
                </a:solidFill>
                <a:latin typeface="Noto Naskh Arabic"/>
                <a:ea typeface="Calibri"/>
              </a:rPr>
              <a:t>(سەر داریا</a:t>
            </a:r>
            <a:r>
              <a:rPr lang="ar-IQ" dirty="0">
                <a:solidFill>
                  <a:schemeClr val="tx1"/>
                </a:solidFill>
                <a:latin typeface="Noto Naskh Arabic"/>
                <a:ea typeface="Calibri"/>
                <a:cs typeface="Times New Roman"/>
              </a:rPr>
              <a:t> </a:t>
            </a:r>
            <a:r>
              <a:rPr lang="en-GB" dirty="0" err="1">
                <a:solidFill>
                  <a:schemeClr val="tx1"/>
                </a:solidFill>
                <a:latin typeface="Times New Roman"/>
                <a:ea typeface="Calibri"/>
              </a:rPr>
              <a:t>Syr</a:t>
            </a:r>
            <a:r>
              <a:rPr lang="en-GB" dirty="0">
                <a:solidFill>
                  <a:schemeClr val="tx1"/>
                </a:solidFill>
                <a:latin typeface="Times New Roman"/>
                <a:ea typeface="Calibri"/>
              </a:rPr>
              <a:t> Darya</a:t>
            </a:r>
            <a:r>
              <a:rPr lang="en-GB" dirty="0">
                <a:solidFill>
                  <a:schemeClr val="tx1"/>
                </a:solidFill>
                <a:ea typeface="Calibri"/>
              </a:rPr>
              <a:t> </a:t>
            </a:r>
            <a:r>
              <a:rPr lang="ar-IQ" dirty="0">
                <a:solidFill>
                  <a:schemeClr val="tx1"/>
                </a:solidFill>
                <a:latin typeface="Noto Naskh Arabic"/>
                <a:ea typeface="Calibri"/>
              </a:rPr>
              <a:t>), لە بەرزاییەکانی ( تیان شان) هەڵدەقوڵێت و دەڕژێتە دەریای (ئارال) , درێژیەکەی (٢٨٥٠) کم.</a:t>
            </a:r>
            <a:endParaRPr lang="en-US" dirty="0">
              <a:solidFill>
                <a:schemeClr val="tx1"/>
              </a:solidFill>
              <a:latin typeface="Noto Naskh Arabic"/>
              <a:ea typeface="Calibri"/>
            </a:endParaRPr>
          </a:p>
          <a:p>
            <a:pPr marL="342900" lvl="0" indent="-342900" algn="just" rtl="1">
              <a:lnSpc>
                <a:spcPct val="150000"/>
              </a:lnSpc>
              <a:spcAft>
                <a:spcPts val="0"/>
              </a:spcAft>
              <a:buFont typeface="Symbol"/>
              <a:buChar char=""/>
              <a:tabLst>
                <a:tab pos="25400" algn="r"/>
              </a:tabLst>
            </a:pPr>
            <a:r>
              <a:rPr lang="ar-IQ" dirty="0">
                <a:solidFill>
                  <a:schemeClr val="tx1"/>
                </a:solidFill>
                <a:latin typeface="Noto Naskh Arabic"/>
                <a:ea typeface="Calibri"/>
              </a:rPr>
              <a:t>رووباری (ئامو داریا</a:t>
            </a:r>
            <a:r>
              <a:rPr lang="en-US" dirty="0">
                <a:solidFill>
                  <a:schemeClr val="tx1"/>
                </a:solidFill>
                <a:ea typeface="Calibri"/>
              </a:rPr>
              <a:t>A</a:t>
            </a:r>
            <a:r>
              <a:rPr lang="en-GB" dirty="0">
                <a:solidFill>
                  <a:schemeClr val="tx1"/>
                </a:solidFill>
                <a:latin typeface="Times New Roman"/>
                <a:ea typeface="Calibri"/>
              </a:rPr>
              <a:t>mu Darya </a:t>
            </a:r>
            <a:r>
              <a:rPr lang="ar-IQ" dirty="0">
                <a:solidFill>
                  <a:schemeClr val="tx1"/>
                </a:solidFill>
                <a:latin typeface="Noto Naskh Arabic"/>
                <a:ea typeface="Calibri"/>
              </a:rPr>
              <a:t>)لە گرێی (پامیر) هەلدەقولێت ودەڕژێتە دەریای ( ئارال)  درێژیەکەی (2850) کم .  </a:t>
            </a:r>
            <a:endParaRPr lang="en-US" dirty="0">
              <a:solidFill>
                <a:schemeClr val="tx1"/>
              </a:solidFill>
              <a:latin typeface="Noto Naskh Arabic"/>
              <a:ea typeface="Calibri"/>
            </a:endParaRPr>
          </a:p>
          <a:p>
            <a:pPr marL="342900" lvl="0" indent="-342900" algn="just" rtl="1">
              <a:lnSpc>
                <a:spcPct val="150000"/>
              </a:lnSpc>
              <a:spcAft>
                <a:spcPts val="800"/>
              </a:spcAft>
              <a:buFont typeface="Symbol"/>
              <a:buChar char=""/>
            </a:pPr>
            <a:r>
              <a:rPr lang="ar-IQ" dirty="0">
                <a:solidFill>
                  <a:schemeClr val="tx1"/>
                </a:solidFill>
                <a:latin typeface="Noto Naskh Arabic"/>
                <a:ea typeface="Calibri"/>
              </a:rPr>
              <a:t>رووباری ( ئۆرال </a:t>
            </a:r>
            <a:r>
              <a:rPr lang="en-US" dirty="0">
                <a:solidFill>
                  <a:schemeClr val="tx1"/>
                </a:solidFill>
                <a:ea typeface="Calibri"/>
              </a:rPr>
              <a:t>Ural </a:t>
            </a:r>
            <a:r>
              <a:rPr lang="ar-IQ" dirty="0">
                <a:solidFill>
                  <a:schemeClr val="tx1"/>
                </a:solidFill>
                <a:latin typeface="Noto Naskh Arabic"/>
                <a:ea typeface="Calibri"/>
              </a:rPr>
              <a:t>) لە چیاکانی( ئۆرال </a:t>
            </a:r>
            <a:r>
              <a:rPr lang="en-GB" dirty="0">
                <a:solidFill>
                  <a:schemeClr val="tx1"/>
                </a:solidFill>
                <a:latin typeface="Times New Roman"/>
                <a:ea typeface="Calibri"/>
              </a:rPr>
              <a:t>Ural</a:t>
            </a:r>
            <a:r>
              <a:rPr lang="en-US" dirty="0">
                <a:solidFill>
                  <a:schemeClr val="tx1"/>
                </a:solidFill>
                <a:latin typeface="Times New Roman"/>
                <a:ea typeface="Calibri"/>
              </a:rPr>
              <a:t> Mts.</a:t>
            </a:r>
            <a:r>
              <a:rPr lang="en-US" dirty="0">
                <a:solidFill>
                  <a:schemeClr val="tx1"/>
                </a:solidFill>
                <a:ea typeface="Calibri"/>
              </a:rPr>
              <a:t> </a:t>
            </a:r>
            <a:r>
              <a:rPr lang="ar-IQ" dirty="0">
                <a:solidFill>
                  <a:schemeClr val="tx1"/>
                </a:solidFill>
                <a:latin typeface="Noto Naskh Arabic"/>
                <a:ea typeface="Calibri"/>
              </a:rPr>
              <a:t>) هەلدقولێت و دەڕژێتە دەریای ( قەزوین ) ، درێژیەکەی ( 2428) کم. ڕووباری (ئۆرال) بەشێک لە سنووری نێوان کیشوەرەکانی (ئاسیا) و (ئەوروپا) پێکدەهێنی.         </a:t>
            </a:r>
            <a:endParaRPr lang="en-US" dirty="0">
              <a:solidFill>
                <a:schemeClr val="tx1"/>
              </a:solidFill>
              <a:latin typeface="Noto Naskh Arabic"/>
              <a:ea typeface="Calibri"/>
            </a:endParaRPr>
          </a:p>
          <a:p>
            <a:endParaRPr lang="en-US" dirty="0"/>
          </a:p>
        </p:txBody>
      </p:sp>
    </p:spTree>
    <p:extLst>
      <p:ext uri="{BB962C8B-B14F-4D97-AF65-F5344CB8AC3E}">
        <p14:creationId xmlns:p14="http://schemas.microsoft.com/office/powerpoint/2010/main" val="708430452"/>
      </p:ext>
    </p:extLst>
  </p:cSld>
  <p:clrMapOvr>
    <a:masterClrMapping/>
  </p:clrMapOvr>
  <mc:AlternateContent xmlns:mc="http://schemas.openxmlformats.org/markup-compatibility/2006">
    <mc:Choice xmlns:p14="http://schemas.microsoft.com/office/powerpoint/2010/main" Requires="p14">
      <p:transition spd="slow" p14:dur="2000" advTm="13756"/>
    </mc:Choice>
    <mc:Fallback>
      <p:transition spd="slow" advTm="13756"/>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964488" cy="6624736"/>
          </a:xfrm>
        </p:spPr>
        <p:txBody>
          <a:bodyPr>
            <a:normAutofit/>
          </a:bodyPr>
          <a:lstStyle/>
          <a:p>
            <a:pPr marL="342900" marR="685800" lvl="0" indent="-342900" algn="just" rtl="1">
              <a:lnSpc>
                <a:spcPct val="150000"/>
              </a:lnSpc>
              <a:spcBef>
                <a:spcPts val="1200"/>
              </a:spcBef>
              <a:spcAft>
                <a:spcPts val="0"/>
              </a:spcAft>
              <a:buFont typeface="+mj-lt"/>
              <a:buAutoNum type="alphaUcPeriod"/>
            </a:pPr>
            <a:r>
              <a:rPr lang="ar-IQ" sz="2800" b="1" dirty="0">
                <a:solidFill>
                  <a:schemeClr val="tx1"/>
                </a:solidFill>
                <a:latin typeface="Noto Naskh Arabic"/>
                <a:ea typeface="Calibri"/>
                <a:cs typeface="Calibri"/>
              </a:rPr>
              <a:t>پشت بەستن بە هۆکاری دروستبونیان</a:t>
            </a:r>
            <a:r>
              <a:rPr lang="ar-IQ" sz="2800" dirty="0">
                <a:solidFill>
                  <a:schemeClr val="tx1"/>
                </a:solidFill>
                <a:latin typeface="Noto Naskh Arabic"/>
                <a:ea typeface="Calibri"/>
                <a:cs typeface="Calibri"/>
              </a:rPr>
              <a:t> ، دەریاچەکانی کیشوەری ئاسیا هەندێکیان لە ئەنجامی جوولە زەمینییەکان دروست بوون ، واتە دەریاچەی تەکتونین ، و هەندێکی تریان لە ئەنجامی پرۆسەکانی رامالین ، رامالینی سەهۆلی بۆ نموونە . ژمارەیەکی زۆریش لە دەریاچە لە لایەن مرۆڤەوە دروست کراون و بریتین لەو بەنداوانەی کە لەسەر ڕووبارەکان دروست کراون بۆ گلدانەوەی ئاو ، بەرهەمهێنانی کارەبا.... تاد. </a:t>
            </a:r>
            <a:endParaRPr lang="en-US" sz="2800" dirty="0">
              <a:solidFill>
                <a:schemeClr val="tx1"/>
              </a:solidFill>
              <a:latin typeface="Noto Naskh Arabic"/>
              <a:ea typeface="Calibri"/>
              <a:cs typeface="Calibri"/>
            </a:endParaRPr>
          </a:p>
          <a:p>
            <a:pPr marL="342900" marR="685800" lvl="0" indent="-342900" algn="just" rtl="1">
              <a:lnSpc>
                <a:spcPct val="150000"/>
              </a:lnSpc>
              <a:spcAft>
                <a:spcPts val="800"/>
              </a:spcAft>
              <a:buFont typeface="+mj-lt"/>
              <a:buAutoNum type="alphaUcPeriod"/>
            </a:pPr>
            <a:r>
              <a:rPr lang="ar-IQ" sz="2800" b="1" dirty="0">
                <a:solidFill>
                  <a:schemeClr val="tx1"/>
                </a:solidFill>
                <a:latin typeface="Noto Naskh Arabic"/>
                <a:ea typeface="Calibri"/>
                <a:cs typeface="Calibri"/>
              </a:rPr>
              <a:t>پشتبەستن بە جۆری ئاوەکانیان</a:t>
            </a:r>
            <a:r>
              <a:rPr lang="ar-IQ" sz="2800" dirty="0">
                <a:solidFill>
                  <a:schemeClr val="tx1"/>
                </a:solidFill>
                <a:latin typeface="Noto Naskh Arabic"/>
                <a:ea typeface="Calibri"/>
                <a:cs typeface="Calibri"/>
              </a:rPr>
              <a:t> ، هەندێکیان ئاوەکانیان شیرینە و هەندێکی تریان ئاوەکانیان سوێرە . </a:t>
            </a:r>
            <a:endParaRPr lang="en-US" sz="2800" dirty="0">
              <a:solidFill>
                <a:schemeClr val="tx1"/>
              </a:solidFill>
              <a:latin typeface="Noto Naskh Arabic"/>
              <a:ea typeface="Calibri"/>
              <a:cs typeface="Calibri"/>
            </a:endParaRPr>
          </a:p>
          <a:p>
            <a:pPr algn="r"/>
            <a:endParaRPr lang="en-US" sz="2800" dirty="0">
              <a:solidFill>
                <a:schemeClr val="tx1"/>
              </a:solidFill>
            </a:endParaRPr>
          </a:p>
        </p:txBody>
      </p:sp>
    </p:spTree>
    <p:extLst>
      <p:ext uri="{BB962C8B-B14F-4D97-AF65-F5344CB8AC3E}">
        <p14:creationId xmlns:p14="http://schemas.microsoft.com/office/powerpoint/2010/main" val="2420218622"/>
      </p:ext>
    </p:extLst>
  </p:cSld>
  <p:clrMapOvr>
    <a:masterClrMapping/>
  </p:clrMapOvr>
  <mc:AlternateContent xmlns:mc="http://schemas.openxmlformats.org/markup-compatibility/2006">
    <mc:Choice xmlns:p14="http://schemas.microsoft.com/office/powerpoint/2010/main" Requires="p14">
      <p:transition spd="slow" p14:dur="2000" advTm="16281"/>
    </mc:Choice>
    <mc:Fallback>
      <p:transition spd="slow" advTm="16281"/>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964488" cy="6624736"/>
          </a:xfrm>
        </p:spPr>
        <p:txBody>
          <a:bodyPr>
            <a:normAutofit/>
          </a:bodyPr>
          <a:lstStyle/>
          <a:p>
            <a:pPr lvl="0" algn="r">
              <a:lnSpc>
                <a:spcPct val="200000"/>
              </a:lnSpc>
            </a:pPr>
            <a:r>
              <a:rPr lang="ar-IQ" sz="2800" b="1" dirty="0">
                <a:solidFill>
                  <a:schemeClr val="tx1"/>
                </a:solidFill>
                <a:latin typeface="Noto Naskh Arabic"/>
                <a:ea typeface="Calibri"/>
                <a:cs typeface="Calibri"/>
              </a:rPr>
              <a:t>پشتبەستن بە ئاستی بەرزی ئاوەکانیان لە ئاستی ڕووی دەریا</a:t>
            </a:r>
            <a:r>
              <a:rPr lang="ar-IQ" sz="2800" dirty="0">
                <a:solidFill>
                  <a:schemeClr val="tx1"/>
                </a:solidFill>
                <a:latin typeface="Noto Naskh Arabic"/>
                <a:ea typeface="Calibri"/>
                <a:cs typeface="Calibri"/>
              </a:rPr>
              <a:t>، هەندێکیان لە ژێر ئاستی ڕووی دەریاوەن. ئاستی ئاو لە دەریای مردوو لە هەندێک شوێنی ( -400 ) مەترە لە ئاستی ڕووی دەریاوە، و ئاستی ئاو لە هەندێکی تریان بەسەدان مەتر بەرزە لە ئاستی ڕووی دەریا، ئاستی ئاو لە دەریاچەی (ڤان) ، لە (کوردستانی باکور) لە بەرزی (1720) مەترە لە ئاستی ڕووی دەریاوە . </a:t>
            </a:r>
            <a:endParaRPr lang="en-US" sz="2800" dirty="0">
              <a:solidFill>
                <a:schemeClr val="tx1"/>
              </a:solidFill>
              <a:latin typeface="Noto Naskh Arabic"/>
              <a:ea typeface="Calibri"/>
              <a:cs typeface="Calibri"/>
            </a:endParaRPr>
          </a:p>
          <a:p>
            <a:pPr algn="r">
              <a:lnSpc>
                <a:spcPct val="200000"/>
              </a:lnSpc>
            </a:pPr>
            <a:endParaRPr lang="en-US" sz="2800" dirty="0">
              <a:solidFill>
                <a:schemeClr val="tx1"/>
              </a:solidFill>
            </a:endParaRPr>
          </a:p>
        </p:txBody>
      </p:sp>
    </p:spTree>
    <p:extLst>
      <p:ext uri="{BB962C8B-B14F-4D97-AF65-F5344CB8AC3E}">
        <p14:creationId xmlns:p14="http://schemas.microsoft.com/office/powerpoint/2010/main" val="3971390011"/>
      </p:ext>
    </p:extLst>
  </p:cSld>
  <p:clrMapOvr>
    <a:masterClrMapping/>
  </p:clrMapOvr>
  <mc:AlternateContent xmlns:mc="http://schemas.openxmlformats.org/markup-compatibility/2006">
    <mc:Choice xmlns:p14="http://schemas.microsoft.com/office/powerpoint/2010/main" Requires="p14">
      <p:transition spd="slow" p14:dur="2000" advTm="10581"/>
    </mc:Choice>
    <mc:Fallback>
      <p:transition spd="slow" advTm="10581"/>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964488" cy="6624736"/>
          </a:xfrm>
        </p:spPr>
        <p:txBody>
          <a:bodyPr>
            <a:normAutofit/>
          </a:bodyPr>
          <a:lstStyle/>
          <a:p>
            <a:pPr marL="342900" marR="685800" lvl="0" indent="-342900" algn="just" rtl="1">
              <a:lnSpc>
                <a:spcPct val="150000"/>
              </a:lnSpc>
              <a:spcBef>
                <a:spcPts val="1200"/>
              </a:spcBef>
              <a:spcAft>
                <a:spcPts val="800"/>
              </a:spcAft>
              <a:buFont typeface="+mj-lt"/>
              <a:buAutoNum type="alphaUcPeriod"/>
            </a:pPr>
            <a:r>
              <a:rPr lang="ar-IQ" sz="2800" b="1" dirty="0">
                <a:solidFill>
                  <a:schemeClr val="tx1"/>
                </a:solidFill>
                <a:latin typeface="Noto Naskh Arabic"/>
                <a:ea typeface="Calibri"/>
                <a:cs typeface="Calibri"/>
              </a:rPr>
              <a:t>پشتبەستن بە قەبارەیان</a:t>
            </a:r>
            <a:r>
              <a:rPr lang="ar-IQ" sz="2800" dirty="0">
                <a:solidFill>
                  <a:schemeClr val="tx1"/>
                </a:solidFill>
                <a:latin typeface="Noto Naskh Arabic"/>
                <a:ea typeface="Calibri"/>
                <a:cs typeface="Calibri"/>
              </a:rPr>
              <a:t> ، گەورە و بچوکیان ، جیاوازی گەورە بەدی دەکرێت لە گەورە و بچوکی دەریاچەکانی کیشوەری ئاسیا ، بە شێوەیەک وەک پێشتر ئاماژەی بۆ کرا ، لەبەر گەورەیی هەندێکیان بە دەریا دەناسرێن. </a:t>
            </a:r>
            <a:endParaRPr lang="en-US" sz="2800" dirty="0">
              <a:solidFill>
                <a:schemeClr val="tx1"/>
              </a:solidFill>
              <a:latin typeface="Noto Naskh Arabic"/>
              <a:ea typeface="Calibri"/>
              <a:cs typeface="Calibri"/>
            </a:endParaRPr>
          </a:p>
          <a:p>
            <a:pPr algn="just" rtl="1">
              <a:lnSpc>
                <a:spcPct val="150000"/>
              </a:lnSpc>
              <a:spcBef>
                <a:spcPts val="1200"/>
              </a:spcBef>
              <a:spcAft>
                <a:spcPts val="800"/>
              </a:spcAft>
            </a:pPr>
            <a:r>
              <a:rPr lang="ar-IQ" sz="2800" dirty="0">
                <a:solidFill>
                  <a:schemeClr val="tx1"/>
                </a:solidFill>
                <a:latin typeface="Noto Naskh Arabic"/>
                <a:ea typeface="Calibri"/>
              </a:rPr>
              <a:t>گرنگترین دەریاچەکانی  ( کیشوەری ئاسیا ) بریتین لە : </a:t>
            </a:r>
            <a:endParaRPr lang="en-US" sz="2800" dirty="0">
              <a:solidFill>
                <a:schemeClr val="tx1"/>
              </a:solidFill>
              <a:latin typeface="Noto Naskh Arabic"/>
              <a:ea typeface="Calibri"/>
            </a:endParaRPr>
          </a:p>
          <a:p>
            <a:pPr algn="r"/>
            <a:endParaRPr lang="en-US" sz="2800" dirty="0">
              <a:solidFill>
                <a:schemeClr val="tx1"/>
              </a:solidFill>
            </a:endParaRPr>
          </a:p>
        </p:txBody>
      </p:sp>
    </p:spTree>
    <p:extLst>
      <p:ext uri="{BB962C8B-B14F-4D97-AF65-F5344CB8AC3E}">
        <p14:creationId xmlns:p14="http://schemas.microsoft.com/office/powerpoint/2010/main" val="969852439"/>
      </p:ext>
    </p:extLst>
  </p:cSld>
  <p:clrMapOvr>
    <a:masterClrMapping/>
  </p:clrMapOvr>
  <mc:AlternateContent xmlns:mc="http://schemas.openxmlformats.org/markup-compatibility/2006">
    <mc:Choice xmlns:p14="http://schemas.microsoft.com/office/powerpoint/2010/main" Requires="p14">
      <p:transition spd="slow" p14:dur="2000" advTm="7884"/>
    </mc:Choice>
    <mc:Fallback>
      <p:transition spd="slow" advTm="7884"/>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964488" cy="6624736"/>
          </a:xfrm>
        </p:spPr>
        <p:txBody>
          <a:bodyPr>
            <a:normAutofit lnSpcReduction="10000"/>
          </a:bodyPr>
          <a:lstStyle/>
          <a:p>
            <a:pPr marL="342900" marR="560070" lvl="0" indent="-342900" algn="just" rtl="1">
              <a:lnSpc>
                <a:spcPct val="150000"/>
              </a:lnSpc>
              <a:spcBef>
                <a:spcPts val="1200"/>
              </a:spcBef>
              <a:spcAft>
                <a:spcPts val="0"/>
              </a:spcAft>
              <a:buFont typeface="Wingdings"/>
              <a:buChar char=""/>
            </a:pPr>
            <a:r>
              <a:rPr lang="ar-IQ" sz="2800" dirty="0">
                <a:solidFill>
                  <a:schemeClr val="tx1"/>
                </a:solidFill>
                <a:latin typeface="Noto Naskh Arabic"/>
                <a:ea typeface="Calibri"/>
              </a:rPr>
              <a:t>دەریاچەی قەزوین </a:t>
            </a:r>
            <a:endParaRPr lang="en-US" sz="2800" dirty="0">
              <a:solidFill>
                <a:schemeClr val="tx1"/>
              </a:solidFill>
              <a:latin typeface="Noto Naskh Arabic"/>
              <a:ea typeface="Calibri"/>
            </a:endParaRPr>
          </a:p>
          <a:p>
            <a:pPr marL="342900" marR="560070" lvl="0" indent="-342900" algn="just" rtl="1">
              <a:lnSpc>
                <a:spcPct val="150000"/>
              </a:lnSpc>
              <a:spcAft>
                <a:spcPts val="0"/>
              </a:spcAft>
              <a:buFont typeface="Wingdings"/>
              <a:buChar char=""/>
            </a:pPr>
            <a:r>
              <a:rPr lang="ar-IQ" sz="2800" dirty="0">
                <a:solidFill>
                  <a:schemeClr val="tx1"/>
                </a:solidFill>
                <a:latin typeface="Noto Naskh Arabic"/>
                <a:ea typeface="Calibri"/>
              </a:rPr>
              <a:t>دەریاچەی ئارال </a:t>
            </a:r>
            <a:r>
              <a:rPr lang="en-US" sz="2800" dirty="0">
                <a:solidFill>
                  <a:schemeClr val="tx1"/>
                </a:solidFill>
                <a:ea typeface="Calibri"/>
              </a:rPr>
              <a:t>Aral </a:t>
            </a:r>
            <a:endParaRPr lang="en-US" sz="2800" dirty="0">
              <a:solidFill>
                <a:schemeClr val="tx1"/>
              </a:solidFill>
              <a:latin typeface="Noto Naskh Arabic"/>
              <a:ea typeface="Calibri"/>
            </a:endParaRPr>
          </a:p>
          <a:p>
            <a:pPr marL="342900" marR="560070" lvl="0" indent="-342900" algn="just" rtl="1">
              <a:lnSpc>
                <a:spcPct val="150000"/>
              </a:lnSpc>
              <a:spcAft>
                <a:spcPts val="0"/>
              </a:spcAft>
              <a:buFont typeface="Wingdings"/>
              <a:buChar char=""/>
            </a:pPr>
            <a:r>
              <a:rPr lang="ar-IQ" sz="2800" dirty="0">
                <a:solidFill>
                  <a:schemeClr val="tx1"/>
                </a:solidFill>
                <a:latin typeface="Noto Naskh Arabic"/>
                <a:ea typeface="Calibri"/>
              </a:rPr>
              <a:t>دەریاچەی بایکال</a:t>
            </a:r>
            <a:r>
              <a:rPr lang="ar-IQ" sz="2800" dirty="0">
                <a:solidFill>
                  <a:schemeClr val="tx1"/>
                </a:solidFill>
                <a:ea typeface="Calibri"/>
              </a:rPr>
              <a:t> </a:t>
            </a:r>
            <a:r>
              <a:rPr lang="en-US" sz="2800" dirty="0">
                <a:solidFill>
                  <a:schemeClr val="tx1"/>
                </a:solidFill>
                <a:ea typeface="Calibri"/>
                <a:cs typeface="Arial"/>
              </a:rPr>
              <a:t>Baikal </a:t>
            </a:r>
            <a:endParaRPr lang="en-US" sz="2800" dirty="0">
              <a:solidFill>
                <a:schemeClr val="tx1"/>
              </a:solidFill>
              <a:latin typeface="Noto Naskh Arabic"/>
              <a:ea typeface="Calibri"/>
            </a:endParaRPr>
          </a:p>
          <a:p>
            <a:pPr marL="342900" marR="560070" lvl="0" indent="-342900" algn="just" rtl="1">
              <a:lnSpc>
                <a:spcPct val="150000"/>
              </a:lnSpc>
              <a:spcAft>
                <a:spcPts val="0"/>
              </a:spcAft>
              <a:buFont typeface="Wingdings"/>
              <a:buChar char=""/>
            </a:pPr>
            <a:r>
              <a:rPr lang="ar-IQ" sz="2800" dirty="0">
                <a:solidFill>
                  <a:schemeClr val="tx1"/>
                </a:solidFill>
                <a:latin typeface="Noto Naskh Arabic"/>
                <a:ea typeface="Calibri"/>
              </a:rPr>
              <a:t>دەریاچەی بالکاش</a:t>
            </a:r>
            <a:r>
              <a:rPr lang="ar-IQ" sz="2800" dirty="0">
                <a:solidFill>
                  <a:schemeClr val="tx1"/>
                </a:solidFill>
                <a:ea typeface="Calibri"/>
              </a:rPr>
              <a:t>  </a:t>
            </a:r>
            <a:r>
              <a:rPr lang="en-US" sz="2800" dirty="0">
                <a:solidFill>
                  <a:schemeClr val="tx1"/>
                </a:solidFill>
                <a:ea typeface="Calibri"/>
                <a:cs typeface="Arial"/>
              </a:rPr>
              <a:t>Balkhash </a:t>
            </a:r>
            <a:endParaRPr lang="en-US" sz="2800" dirty="0">
              <a:solidFill>
                <a:schemeClr val="tx1"/>
              </a:solidFill>
              <a:latin typeface="Noto Naskh Arabic"/>
              <a:ea typeface="Calibri"/>
            </a:endParaRPr>
          </a:p>
          <a:p>
            <a:pPr marL="342900" marR="560070" lvl="0" indent="-342900" algn="just" rtl="1">
              <a:lnSpc>
                <a:spcPct val="150000"/>
              </a:lnSpc>
              <a:spcAft>
                <a:spcPts val="0"/>
              </a:spcAft>
              <a:buFont typeface="Wingdings"/>
              <a:buChar char=""/>
            </a:pPr>
            <a:r>
              <a:rPr lang="ar-IQ" sz="2800" dirty="0">
                <a:solidFill>
                  <a:schemeClr val="tx1"/>
                </a:solidFill>
                <a:latin typeface="Noto Naskh Arabic"/>
                <a:ea typeface="Calibri"/>
              </a:rPr>
              <a:t>دەریاچەی ئیسک – کوڵ</a:t>
            </a:r>
            <a:r>
              <a:rPr lang="ar-IQ" sz="2800" dirty="0">
                <a:solidFill>
                  <a:schemeClr val="tx1"/>
                </a:solidFill>
                <a:ea typeface="Calibri"/>
              </a:rPr>
              <a:t>  </a:t>
            </a:r>
            <a:r>
              <a:rPr lang="en-US" sz="2800" dirty="0" err="1">
                <a:solidFill>
                  <a:schemeClr val="tx1"/>
                </a:solidFill>
                <a:ea typeface="Calibri"/>
                <a:cs typeface="Arial"/>
              </a:rPr>
              <a:t>Issyk</a:t>
            </a:r>
            <a:r>
              <a:rPr lang="en-US" sz="2800" dirty="0">
                <a:solidFill>
                  <a:schemeClr val="tx1"/>
                </a:solidFill>
                <a:ea typeface="Calibri"/>
                <a:cs typeface="Arial"/>
              </a:rPr>
              <a:t> </a:t>
            </a:r>
            <a:r>
              <a:rPr lang="en-US" sz="2800" dirty="0" err="1">
                <a:solidFill>
                  <a:schemeClr val="tx1"/>
                </a:solidFill>
                <a:ea typeface="Calibri"/>
                <a:cs typeface="Arial"/>
              </a:rPr>
              <a:t>Kul</a:t>
            </a:r>
            <a:r>
              <a:rPr lang="en-US" sz="2800" dirty="0">
                <a:solidFill>
                  <a:schemeClr val="tx1"/>
                </a:solidFill>
                <a:ea typeface="Calibri"/>
                <a:cs typeface="Arial"/>
              </a:rPr>
              <a:t> </a:t>
            </a:r>
            <a:endParaRPr lang="en-US" sz="2800" dirty="0">
              <a:solidFill>
                <a:schemeClr val="tx1"/>
              </a:solidFill>
              <a:latin typeface="Noto Naskh Arabic"/>
              <a:ea typeface="Calibri"/>
            </a:endParaRPr>
          </a:p>
          <a:p>
            <a:pPr marL="342900" marR="560070" lvl="0" indent="-342900" algn="just" rtl="1">
              <a:lnSpc>
                <a:spcPct val="150000"/>
              </a:lnSpc>
              <a:spcAft>
                <a:spcPts val="0"/>
              </a:spcAft>
              <a:buFont typeface="Wingdings"/>
              <a:buChar char=""/>
            </a:pPr>
            <a:r>
              <a:rPr lang="ar-IQ" sz="2800" dirty="0">
                <a:solidFill>
                  <a:schemeClr val="tx1"/>
                </a:solidFill>
                <a:latin typeface="Noto Naskh Arabic"/>
                <a:ea typeface="Calibri"/>
              </a:rPr>
              <a:t>دەریاچەی ئۆرمیە</a:t>
            </a:r>
            <a:r>
              <a:rPr lang="ar-IQ" sz="2800" dirty="0">
                <a:solidFill>
                  <a:schemeClr val="tx1"/>
                </a:solidFill>
                <a:ea typeface="Calibri"/>
              </a:rPr>
              <a:t>  </a:t>
            </a:r>
            <a:r>
              <a:rPr lang="en-US" sz="2800" dirty="0" err="1">
                <a:solidFill>
                  <a:schemeClr val="tx1"/>
                </a:solidFill>
                <a:ea typeface="Calibri"/>
                <a:cs typeface="Arial"/>
              </a:rPr>
              <a:t>Urmia</a:t>
            </a:r>
            <a:r>
              <a:rPr lang="en-US" sz="2800" dirty="0">
                <a:solidFill>
                  <a:schemeClr val="tx1"/>
                </a:solidFill>
                <a:ea typeface="Calibri"/>
                <a:cs typeface="Arial"/>
              </a:rPr>
              <a:t> </a:t>
            </a:r>
            <a:endParaRPr lang="en-US" sz="2800" dirty="0">
              <a:solidFill>
                <a:schemeClr val="tx1"/>
              </a:solidFill>
              <a:latin typeface="Noto Naskh Arabic"/>
              <a:ea typeface="Calibri"/>
            </a:endParaRPr>
          </a:p>
          <a:p>
            <a:pPr marL="342900" marR="560070" lvl="0" indent="-342900" algn="just" rtl="1">
              <a:lnSpc>
                <a:spcPct val="150000"/>
              </a:lnSpc>
              <a:spcAft>
                <a:spcPts val="0"/>
              </a:spcAft>
              <a:buFont typeface="Wingdings"/>
              <a:buChar char=""/>
            </a:pPr>
            <a:r>
              <a:rPr lang="ar-IQ" sz="2800" dirty="0">
                <a:solidFill>
                  <a:schemeClr val="tx1"/>
                </a:solidFill>
                <a:latin typeface="Noto Naskh Arabic"/>
                <a:ea typeface="Calibri"/>
              </a:rPr>
              <a:t>دەریاچەی چینگهای</a:t>
            </a:r>
            <a:r>
              <a:rPr lang="ar-IQ" sz="2800" dirty="0">
                <a:solidFill>
                  <a:schemeClr val="tx1"/>
                </a:solidFill>
                <a:ea typeface="Calibri"/>
              </a:rPr>
              <a:t> </a:t>
            </a:r>
            <a:r>
              <a:rPr lang="en-US" sz="2800" dirty="0">
                <a:solidFill>
                  <a:schemeClr val="tx1"/>
                </a:solidFill>
                <a:ea typeface="Calibri"/>
                <a:cs typeface="Arial"/>
              </a:rPr>
              <a:t>Qinghai </a:t>
            </a:r>
            <a:endParaRPr lang="en-US" sz="2800" dirty="0">
              <a:solidFill>
                <a:schemeClr val="tx1"/>
              </a:solidFill>
              <a:latin typeface="Noto Naskh Arabic"/>
              <a:ea typeface="Calibri"/>
            </a:endParaRPr>
          </a:p>
          <a:p>
            <a:pPr marL="342900" marR="560070" lvl="0" indent="-342900" algn="just" rtl="1">
              <a:lnSpc>
                <a:spcPct val="150000"/>
              </a:lnSpc>
              <a:spcAft>
                <a:spcPts val="0"/>
              </a:spcAft>
              <a:buFont typeface="Wingdings"/>
              <a:buChar char=""/>
            </a:pPr>
            <a:r>
              <a:rPr lang="ar-IQ" sz="2800" dirty="0">
                <a:solidFill>
                  <a:schemeClr val="tx1"/>
                </a:solidFill>
                <a:latin typeface="Noto Naskh Arabic"/>
                <a:ea typeface="Calibri"/>
              </a:rPr>
              <a:t>دەریاچەی ڤان</a:t>
            </a:r>
            <a:r>
              <a:rPr lang="ar-IQ" sz="2800" dirty="0">
                <a:solidFill>
                  <a:schemeClr val="tx1"/>
                </a:solidFill>
                <a:ea typeface="Calibri"/>
              </a:rPr>
              <a:t>  </a:t>
            </a:r>
            <a:r>
              <a:rPr lang="en-US" sz="2800" dirty="0">
                <a:solidFill>
                  <a:schemeClr val="tx1"/>
                </a:solidFill>
                <a:ea typeface="Calibri"/>
                <a:cs typeface="Arial"/>
              </a:rPr>
              <a:t>Van</a:t>
            </a:r>
            <a:endParaRPr lang="en-US" sz="2800" dirty="0">
              <a:solidFill>
                <a:schemeClr val="tx1"/>
              </a:solidFill>
              <a:latin typeface="Noto Naskh Arabic"/>
              <a:ea typeface="Calibri"/>
            </a:endParaRPr>
          </a:p>
          <a:p>
            <a:pPr marL="342900" marR="560070" lvl="0" indent="-342900" algn="just" rtl="1">
              <a:lnSpc>
                <a:spcPct val="150000"/>
              </a:lnSpc>
              <a:spcAft>
                <a:spcPts val="800"/>
              </a:spcAft>
              <a:buFont typeface="Wingdings"/>
              <a:buChar char=""/>
            </a:pPr>
            <a:r>
              <a:rPr lang="ar-IQ" sz="2800" dirty="0">
                <a:solidFill>
                  <a:schemeClr val="tx1"/>
                </a:solidFill>
                <a:latin typeface="Noto Naskh Arabic"/>
                <a:ea typeface="Calibri"/>
              </a:rPr>
              <a:t>دەریاچەی تەبەریە</a:t>
            </a:r>
            <a:r>
              <a:rPr lang="ar-IQ" sz="2800" dirty="0">
                <a:solidFill>
                  <a:schemeClr val="tx1"/>
                </a:solidFill>
                <a:ea typeface="Calibri"/>
              </a:rPr>
              <a:t>  </a:t>
            </a:r>
            <a:r>
              <a:rPr lang="en-US" sz="2800" dirty="0">
                <a:solidFill>
                  <a:schemeClr val="tx1"/>
                </a:solidFill>
                <a:ea typeface="Calibri"/>
                <a:cs typeface="Arial"/>
              </a:rPr>
              <a:t>Tiberius Lake</a:t>
            </a:r>
            <a:endParaRPr lang="en-US" sz="2800" dirty="0">
              <a:solidFill>
                <a:schemeClr val="tx1"/>
              </a:solidFill>
              <a:latin typeface="Noto Naskh Arabic"/>
              <a:ea typeface="Calibri"/>
            </a:endParaRPr>
          </a:p>
          <a:p>
            <a:pPr algn="r"/>
            <a:endParaRPr lang="en-US" sz="2800" dirty="0">
              <a:solidFill>
                <a:schemeClr val="tx1"/>
              </a:solidFill>
            </a:endParaRPr>
          </a:p>
        </p:txBody>
      </p:sp>
    </p:spTree>
    <p:extLst>
      <p:ext uri="{BB962C8B-B14F-4D97-AF65-F5344CB8AC3E}">
        <p14:creationId xmlns:p14="http://schemas.microsoft.com/office/powerpoint/2010/main" val="3421910432"/>
      </p:ext>
    </p:extLst>
  </p:cSld>
  <p:clrMapOvr>
    <a:masterClrMapping/>
  </p:clrMapOvr>
  <mc:AlternateContent xmlns:mc="http://schemas.openxmlformats.org/markup-compatibility/2006">
    <mc:Choice xmlns:p14="http://schemas.microsoft.com/office/powerpoint/2010/main" Requires="p14">
      <p:transition spd="slow" p14:dur="2000" advTm="9008"/>
    </mc:Choice>
    <mc:Fallback>
      <p:transition spd="slow" advTm="900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964488" cy="6624736"/>
          </a:xfrm>
        </p:spPr>
        <p:txBody>
          <a:bodyPr/>
          <a:lstStyle/>
          <a:p>
            <a:pPr algn="r"/>
            <a:r>
              <a:rPr lang="ar-IQ" dirty="0">
                <a:solidFill>
                  <a:schemeClr val="tx1"/>
                </a:solidFill>
                <a:latin typeface="Noto Naskh Arabic"/>
                <a:ea typeface="Calibri"/>
              </a:rPr>
              <a:t>یەکەم:- </a:t>
            </a:r>
            <a:r>
              <a:rPr lang="ar-IQ" b="1" dirty="0">
                <a:solidFill>
                  <a:schemeClr val="tx1"/>
                </a:solidFill>
                <a:latin typeface="Noto Naskh Arabic"/>
                <a:ea typeface="Calibri"/>
              </a:rPr>
              <a:t>ئاوی شیرین</a:t>
            </a:r>
            <a:r>
              <a:rPr lang="ar-IQ" dirty="0">
                <a:solidFill>
                  <a:schemeClr val="tx1"/>
                </a:solidFill>
                <a:latin typeface="Noto Naskh Arabic"/>
                <a:ea typeface="Calibri"/>
              </a:rPr>
              <a:t>: ئەم جۆرە ئاوە بریتیە لە هەڵمی ئاو ، هەور ، هەموو شێوەکانی دابارین ، ( باران، بەفر و تەرزە) ، ئاوی ڕووبارەکان، ئاوى دەریاچە شیرینەکان و ئاوی ژێر زەوى. ئاوی شیرین بەشێکی کەم ، نزیکەی (٢.٧%)ی، دەرامەتی ئاوی جیهان پێکدێنێ و بەشی هەرە زۆری، نزیکەی (٧٦%)ى لە شێوەى سەهۆڵدایە مرۆڤ ناتوانێت وەک پێویست و بە شێوەیەکى گونجاو سوودی لێوەربگرێت و نزیکەی (١٣%)ی ئاوی شیرین بریتیە لە ئاوی (ژێر زەوى) کە قوڵایی ئاستی ئاوی لە نێوان (  800 – 4000 ) مەتر دایە و بە ئاسانی مرۆڤ ناتوانێت سوودی لێوەربگرێت و خەرجی خەرجی دەرهێنانیشی زۆرە. </a:t>
            </a:r>
            <a:endParaRPr lang="en-US" dirty="0">
              <a:solidFill>
                <a:schemeClr val="tx1"/>
              </a:solidFill>
              <a:latin typeface="Noto Naskh Arabic"/>
              <a:ea typeface="Calibri"/>
            </a:endParaRPr>
          </a:p>
          <a:p>
            <a:endParaRPr lang="en-US" dirty="0"/>
          </a:p>
        </p:txBody>
      </p:sp>
    </p:spTree>
    <p:extLst>
      <p:ext uri="{BB962C8B-B14F-4D97-AF65-F5344CB8AC3E}">
        <p14:creationId xmlns:p14="http://schemas.microsoft.com/office/powerpoint/2010/main" val="287688350"/>
      </p:ext>
    </p:extLst>
  </p:cSld>
  <p:clrMapOvr>
    <a:masterClrMapping/>
  </p:clrMapOvr>
  <mc:AlternateContent xmlns:mc="http://schemas.openxmlformats.org/markup-compatibility/2006">
    <mc:Choice xmlns:p14="http://schemas.microsoft.com/office/powerpoint/2010/main" Requires="p14">
      <p:transition spd="slow" p14:dur="2000" advTm="27315"/>
    </mc:Choice>
    <mc:Fallback>
      <p:transition spd="slow" advTm="27315"/>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964488" cy="6624736"/>
          </a:xfrm>
        </p:spPr>
        <p:txBody>
          <a:bodyPr>
            <a:normAutofit/>
          </a:bodyPr>
          <a:lstStyle/>
          <a:p>
            <a:pPr algn="just" rtl="1">
              <a:lnSpc>
                <a:spcPct val="150000"/>
              </a:lnSpc>
              <a:spcBef>
                <a:spcPts val="1200"/>
              </a:spcBef>
              <a:spcAft>
                <a:spcPts val="800"/>
              </a:spcAft>
            </a:pPr>
            <a:r>
              <a:rPr lang="ar-IQ" sz="2800" dirty="0">
                <a:solidFill>
                  <a:schemeClr val="tx1"/>
                </a:solidFill>
                <a:latin typeface="Noto Naskh Arabic"/>
                <a:ea typeface="Calibri"/>
              </a:rPr>
              <a:t>-  ئاوی ژێر زەوی لە (کیشوەری ئاسیا):</a:t>
            </a:r>
            <a:endParaRPr lang="en-US" sz="2800" dirty="0">
              <a:solidFill>
                <a:schemeClr val="tx1"/>
              </a:solidFill>
              <a:latin typeface="Noto Naskh Arabic"/>
              <a:ea typeface="Calibri"/>
            </a:endParaRPr>
          </a:p>
          <a:p>
            <a:pPr algn="just" rtl="1">
              <a:lnSpc>
                <a:spcPct val="150000"/>
              </a:lnSpc>
              <a:spcBef>
                <a:spcPts val="1200"/>
              </a:spcBef>
              <a:spcAft>
                <a:spcPts val="800"/>
              </a:spcAft>
            </a:pPr>
            <a:r>
              <a:rPr lang="ar-IQ" sz="2800" dirty="0">
                <a:solidFill>
                  <a:schemeClr val="tx1"/>
                </a:solidFill>
                <a:latin typeface="Noto Naskh Arabic"/>
                <a:ea typeface="Calibri"/>
              </a:rPr>
              <a:t>بڕ و جۆری ئاوی ژێر زەوی لە  ( کیشوەری ئاسیا ) ، و لە شوێنەکانی تری جیهان ، پەیوەندارە بە کۆمەڵە هۆکارێک کە بریتین لە: </a:t>
            </a:r>
            <a:endParaRPr lang="en-US" sz="2800" dirty="0">
              <a:solidFill>
                <a:schemeClr val="tx1"/>
              </a:solidFill>
              <a:latin typeface="Noto Naskh Arabic"/>
              <a:ea typeface="Calibri"/>
            </a:endParaRPr>
          </a:p>
          <a:p>
            <a:pPr marL="342900" marR="491490" lvl="0" indent="-342900" algn="just" rtl="1">
              <a:lnSpc>
                <a:spcPct val="150000"/>
              </a:lnSpc>
              <a:spcBef>
                <a:spcPts val="1200"/>
              </a:spcBef>
              <a:spcAft>
                <a:spcPts val="800"/>
              </a:spcAft>
              <a:buFont typeface="Symbol"/>
              <a:buChar char=""/>
            </a:pPr>
            <a:r>
              <a:rPr lang="ar-IQ" sz="2800" dirty="0">
                <a:solidFill>
                  <a:schemeClr val="tx1"/>
                </a:solidFill>
                <a:latin typeface="Noto Naskh Arabic"/>
                <a:ea typeface="Calibri"/>
              </a:rPr>
              <a:t>جۆری پێکهاتە بەردییەکان ، بە گشتی ئاوی ژێر زەوی لەو شوێنانەی کە پێکهاتە بەردییەکانیان لە جۆری نیشتەنی کونیلەدار ، پێکهاتە کلسیەکان بۆ نموونە ، زیاترە لەو شوێنانەی کە پێکهاتە بەردییەکانیان لە جۆری ئاگرین و کونیلەدار نین . </a:t>
            </a:r>
            <a:endParaRPr lang="en-US" sz="2800" dirty="0">
              <a:solidFill>
                <a:schemeClr val="tx1"/>
              </a:solidFill>
              <a:latin typeface="Noto Naskh Arabic"/>
              <a:ea typeface="Calibri"/>
            </a:endParaRPr>
          </a:p>
          <a:p>
            <a:pPr algn="r"/>
            <a:endParaRPr lang="en-US" sz="2800" dirty="0">
              <a:solidFill>
                <a:schemeClr val="tx1"/>
              </a:solidFill>
            </a:endParaRPr>
          </a:p>
        </p:txBody>
      </p:sp>
    </p:spTree>
    <p:extLst>
      <p:ext uri="{BB962C8B-B14F-4D97-AF65-F5344CB8AC3E}">
        <p14:creationId xmlns:p14="http://schemas.microsoft.com/office/powerpoint/2010/main" val="3929060110"/>
      </p:ext>
    </p:extLst>
  </p:cSld>
  <p:clrMapOvr>
    <a:masterClrMapping/>
  </p:clrMapOvr>
  <mc:AlternateContent xmlns:mc="http://schemas.openxmlformats.org/markup-compatibility/2006">
    <mc:Choice xmlns:p14="http://schemas.microsoft.com/office/powerpoint/2010/main" Requires="p14">
      <p:transition spd="slow" p14:dur="2000" advTm="1021"/>
    </mc:Choice>
    <mc:Fallback>
      <p:transition spd="slow" advTm="1021"/>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964488" cy="6624736"/>
          </a:xfrm>
        </p:spPr>
        <p:txBody>
          <a:bodyPr>
            <a:normAutofit fontScale="85000" lnSpcReduction="10000"/>
          </a:bodyPr>
          <a:lstStyle/>
          <a:p>
            <a:pPr marL="342900" marR="491490" lvl="0" indent="-342900" algn="just" rtl="1">
              <a:lnSpc>
                <a:spcPct val="150000"/>
              </a:lnSpc>
              <a:spcBef>
                <a:spcPts val="1200"/>
              </a:spcBef>
              <a:spcAft>
                <a:spcPts val="0"/>
              </a:spcAft>
              <a:buFont typeface="Symbol"/>
              <a:buChar char=""/>
            </a:pPr>
            <a:r>
              <a:rPr lang="ar-IQ" sz="2800" dirty="0">
                <a:solidFill>
                  <a:schemeClr val="tx1"/>
                </a:solidFill>
                <a:latin typeface="Noto Naskh Arabic"/>
                <a:ea typeface="Calibri"/>
              </a:rPr>
              <a:t>بە گشتی ئەو شوێنانەی کە بڕێکی زۆر باران و بەفریان لێدەبارێت دەوڵەمەند دەبن بە ئاوی ژێر زەوی . </a:t>
            </a:r>
            <a:endParaRPr lang="en-US" sz="2800" dirty="0">
              <a:solidFill>
                <a:schemeClr val="tx1"/>
              </a:solidFill>
              <a:latin typeface="Noto Naskh Arabic"/>
              <a:ea typeface="Calibri"/>
            </a:endParaRPr>
          </a:p>
          <a:p>
            <a:pPr marL="342900" marR="491490" lvl="0" indent="-342900" algn="just" rtl="1">
              <a:lnSpc>
                <a:spcPct val="150000"/>
              </a:lnSpc>
              <a:spcAft>
                <a:spcPts val="0"/>
              </a:spcAft>
              <a:buFont typeface="Symbol"/>
              <a:buChar char=""/>
            </a:pPr>
            <a:r>
              <a:rPr lang="ar-IQ" sz="2800" dirty="0">
                <a:solidFill>
                  <a:schemeClr val="tx1"/>
                </a:solidFill>
                <a:latin typeface="Noto Naskh Arabic"/>
                <a:ea typeface="Calibri"/>
              </a:rPr>
              <a:t>دەوڵەمەندی بە ئاوی ژێر زەوی تەنیا پەیوەندار نیە بە جۆری ئاووهەوای باو لەم سەردەمەدا بەڵکو بە جۆری ئاووهەوای باو لە ڕابردوودا ، (ئاووهەوای کۆن ) . </a:t>
            </a:r>
            <a:endParaRPr lang="en-US" sz="2800" dirty="0">
              <a:solidFill>
                <a:schemeClr val="tx1"/>
              </a:solidFill>
              <a:latin typeface="Noto Naskh Arabic"/>
              <a:ea typeface="Calibri"/>
            </a:endParaRPr>
          </a:p>
          <a:p>
            <a:pPr marL="342900" marR="491490" lvl="0" indent="-342900" algn="just" rtl="1">
              <a:lnSpc>
                <a:spcPct val="150000"/>
              </a:lnSpc>
              <a:spcAft>
                <a:spcPts val="0"/>
              </a:spcAft>
              <a:buFont typeface="Symbol"/>
              <a:buChar char=""/>
            </a:pPr>
            <a:r>
              <a:rPr lang="ar-IQ" sz="2800" dirty="0">
                <a:solidFill>
                  <a:schemeClr val="tx1"/>
                </a:solidFill>
                <a:latin typeface="Noto Naskh Arabic"/>
                <a:ea typeface="Calibri"/>
              </a:rPr>
              <a:t>لە  ( کیشوەری ئاسیا ) بڕێکی زۆر لە ئاوی ژیر زەوی هەیە لە ئاوزێڵە ئیرتوازیەکان و لە ژێر دەشتە فراوانەکانی بن چیاکان، ( لە مێرگەکانی ئاسیای ناوەڕاست، و باکوری رۆژئاوای چین و لە چەندین هەرێمی تر . </a:t>
            </a:r>
            <a:endParaRPr lang="en-US" sz="2800" dirty="0">
              <a:solidFill>
                <a:schemeClr val="tx1"/>
              </a:solidFill>
              <a:latin typeface="Noto Naskh Arabic"/>
              <a:ea typeface="Calibri"/>
            </a:endParaRPr>
          </a:p>
          <a:p>
            <a:pPr marL="342900" marR="491490" lvl="0" indent="-342900" algn="just" rtl="1">
              <a:lnSpc>
                <a:spcPct val="150000"/>
              </a:lnSpc>
              <a:spcAft>
                <a:spcPts val="800"/>
              </a:spcAft>
              <a:buFont typeface="Symbol"/>
              <a:buChar char=""/>
            </a:pPr>
            <a:r>
              <a:rPr lang="ar-IQ" sz="2800" dirty="0">
                <a:solidFill>
                  <a:schemeClr val="tx1"/>
                </a:solidFill>
                <a:latin typeface="Noto Naskh Arabic"/>
                <a:ea typeface="Calibri"/>
              </a:rPr>
              <a:t>ئاوی ژێر زەوی لە هەرێمە وشکەکانی کیشوەری ئاسیا ، ( هەرێمی بیابانی </a:t>
            </a:r>
            <a:r>
              <a:rPr lang="en-US" sz="2800" dirty="0">
                <a:solidFill>
                  <a:schemeClr val="tx1"/>
                </a:solidFill>
                <a:latin typeface="Times New Roman"/>
                <a:ea typeface="Calibri"/>
              </a:rPr>
              <a:t>BW</a:t>
            </a:r>
            <a:r>
              <a:rPr lang="en-US" sz="2800" dirty="0">
                <a:solidFill>
                  <a:schemeClr val="tx1"/>
                </a:solidFill>
                <a:ea typeface="Calibri"/>
              </a:rPr>
              <a:t> </a:t>
            </a:r>
            <a:r>
              <a:rPr lang="en-US" sz="2800" dirty="0">
                <a:solidFill>
                  <a:schemeClr val="tx1"/>
                </a:solidFill>
                <a:latin typeface="Arial"/>
                <a:ea typeface="Calibri"/>
              </a:rPr>
              <a:t> </a:t>
            </a:r>
            <a:r>
              <a:rPr lang="ar-IQ" sz="2800" dirty="0">
                <a:solidFill>
                  <a:schemeClr val="tx1"/>
                </a:solidFill>
                <a:latin typeface="Noto Naskh Arabic"/>
                <a:ea typeface="Calibri"/>
              </a:rPr>
              <a:t>و</a:t>
            </a:r>
            <a:r>
              <a:rPr lang="ar-IQ" sz="2800" dirty="0">
                <a:solidFill>
                  <a:schemeClr val="tx1"/>
                </a:solidFill>
                <a:ea typeface="Calibri"/>
              </a:rPr>
              <a:t> </a:t>
            </a:r>
            <a:r>
              <a:rPr lang="ar-IQ" sz="2800" dirty="0">
                <a:solidFill>
                  <a:schemeClr val="tx1"/>
                </a:solidFill>
                <a:latin typeface="Noto Naskh Arabic"/>
                <a:ea typeface="Calibri"/>
              </a:rPr>
              <a:t>هەرێمی ستیپ ، گەرمەسێر </a:t>
            </a:r>
            <a:r>
              <a:rPr lang="en-US" sz="2800" dirty="0">
                <a:solidFill>
                  <a:schemeClr val="tx1"/>
                </a:solidFill>
                <a:latin typeface="Times New Roman"/>
                <a:ea typeface="Calibri"/>
              </a:rPr>
              <a:t>BS</a:t>
            </a:r>
            <a:r>
              <a:rPr lang="ar-IQ" sz="2800" dirty="0">
                <a:solidFill>
                  <a:schemeClr val="tx1"/>
                </a:solidFill>
                <a:latin typeface="Noto Naskh Arabic"/>
                <a:ea typeface="Calibri"/>
              </a:rPr>
              <a:t>)، کە ڕێژەیەکی گەورەیان لە ڕووبەری کیشوەرەکە داگیرکردووە ، گرنگیەکی یەکجار گەورەی هەیە چونکە سەرچاوەی سەرەکی دابینکردنی پێداویستیە ئاویەکانی مرۆڤ و چالاکیەکانیەتی .  </a:t>
            </a:r>
            <a:endParaRPr lang="en-US" sz="2800" dirty="0">
              <a:solidFill>
                <a:schemeClr val="tx1"/>
              </a:solidFill>
              <a:latin typeface="Noto Naskh Arabic"/>
              <a:ea typeface="Calibri"/>
            </a:endParaRPr>
          </a:p>
          <a:p>
            <a:pPr algn="r"/>
            <a:endParaRPr lang="en-US" sz="2800" dirty="0">
              <a:solidFill>
                <a:schemeClr val="tx1"/>
              </a:solidFill>
            </a:endParaRPr>
          </a:p>
        </p:txBody>
      </p:sp>
    </p:spTree>
    <p:extLst>
      <p:ext uri="{BB962C8B-B14F-4D97-AF65-F5344CB8AC3E}">
        <p14:creationId xmlns:p14="http://schemas.microsoft.com/office/powerpoint/2010/main" val="4199856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endParaRPr lang="en-US" dirty="0"/>
          </a:p>
        </p:txBody>
      </p:sp>
    </p:spTree>
    <p:extLst>
      <p:ext uri="{BB962C8B-B14F-4D97-AF65-F5344CB8AC3E}">
        <p14:creationId xmlns:p14="http://schemas.microsoft.com/office/powerpoint/2010/main" val="4001533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20000"/>
          </a:bodyPr>
          <a:lstStyle/>
          <a:p>
            <a:pPr algn="ctr" rtl="1">
              <a:lnSpc>
                <a:spcPct val="150000"/>
              </a:lnSpc>
              <a:spcBef>
                <a:spcPts val="1200"/>
              </a:spcBef>
              <a:spcAft>
                <a:spcPts val="800"/>
              </a:spcAft>
            </a:pPr>
            <a:r>
              <a:rPr lang="ar-IQ" b="1" dirty="0">
                <a:latin typeface="Noto Naskh Arabic"/>
                <a:ea typeface="Calibri"/>
              </a:rPr>
              <a:t>بەندی دووەم</a:t>
            </a:r>
            <a:endParaRPr lang="en-US" dirty="0">
              <a:latin typeface="Noto Naskh Arabic"/>
              <a:ea typeface="Calibri"/>
            </a:endParaRPr>
          </a:p>
          <a:p>
            <a:pPr algn="ctr" rtl="1">
              <a:lnSpc>
                <a:spcPct val="150000"/>
              </a:lnSpc>
              <a:spcBef>
                <a:spcPts val="1200"/>
              </a:spcBef>
              <a:spcAft>
                <a:spcPts val="800"/>
              </a:spcAft>
            </a:pPr>
            <a:r>
              <a:rPr lang="ar-IQ" b="1" dirty="0">
                <a:latin typeface="Noto Naskh Arabic"/>
                <a:ea typeface="Calibri"/>
              </a:rPr>
              <a:t>باسی یەکەم: ئەسنۆگرافیای دانیشتوانی کیشوەری ئاسیا:</a:t>
            </a:r>
            <a:endParaRPr lang="en-US" dirty="0">
              <a:latin typeface="Noto Naskh Arabic"/>
              <a:ea typeface="Calibri"/>
            </a:endParaRPr>
          </a:p>
          <a:p>
            <a:pPr marR="270510" algn="just" rtl="1">
              <a:lnSpc>
                <a:spcPct val="150000"/>
              </a:lnSpc>
              <a:spcBef>
                <a:spcPts val="1200"/>
              </a:spcBef>
              <a:spcAft>
                <a:spcPts val="800"/>
              </a:spcAft>
            </a:pPr>
            <a:r>
              <a:rPr lang="ar-IQ" dirty="0">
                <a:latin typeface="Noto Naskh Arabic"/>
                <a:ea typeface="Calibri"/>
              </a:rPr>
              <a:t>لە بابەتی ئەسنۆ گرافیای دانیشتوانی کیشوەری(ئاسیا)دا باس لە ڕەگەزەکانی دانیشتوانی کیشوەرەکە، باری نەتەوەیی و زمان و دیالێکتان و باری ئاینی و ئاینزاکانیان دەکرێت.  ئەسنۆگرافیای دانیشتوانی کیشوەری ئاسیا لە ئەسنۆگرافیای دانیشتوانی هەموو کیشوەرەکانی تری جیهان جۆراوجۆرتر و ئاڵۆزترە. بوونی ئەم جۆراوجۆریە و ئاڵۆزیە گەورەیە لە ئەسنۆگرافیای دانیشتوانی کیشوەری(ئاسیا) دەگەڕێتەوە بۆ: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456383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1400"/>
            <a:ext cx="8229600" cy="1143000"/>
          </a:xfrm>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8520" y="12920"/>
            <a:ext cx="9144000" cy="7088488"/>
          </a:xfrm>
        </p:spPr>
      </p:pic>
    </p:spTree>
    <p:extLst>
      <p:ext uri="{BB962C8B-B14F-4D97-AF65-F5344CB8AC3E}">
        <p14:creationId xmlns:p14="http://schemas.microsoft.com/office/powerpoint/2010/main" val="14975314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9808" y="0"/>
            <a:ext cx="9440576" cy="7416824"/>
          </a:xfrm>
        </p:spPr>
      </p:pic>
    </p:spTree>
    <p:extLst>
      <p:ext uri="{BB962C8B-B14F-4D97-AF65-F5344CB8AC3E}">
        <p14:creationId xmlns:p14="http://schemas.microsoft.com/office/powerpoint/2010/main" val="40760638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lnSpcReduction="10000"/>
          </a:bodyPr>
          <a:lstStyle/>
          <a:p>
            <a:pPr marR="270510" algn="just" rtl="1">
              <a:lnSpc>
                <a:spcPct val="150000"/>
              </a:lnSpc>
              <a:spcBef>
                <a:spcPts val="1200"/>
              </a:spcBef>
              <a:spcAft>
                <a:spcPts val="800"/>
              </a:spcAft>
            </a:pPr>
            <a:r>
              <a:rPr lang="ar-IQ" dirty="0">
                <a:latin typeface="Noto Naskh Arabic"/>
                <a:ea typeface="Calibri"/>
              </a:rPr>
              <a:t>١-گەورەیی کیشوەری(ئاسیا). </a:t>
            </a:r>
            <a:endParaRPr lang="en-US" dirty="0">
              <a:latin typeface="Noto Naskh Arabic"/>
              <a:ea typeface="Calibri"/>
            </a:endParaRPr>
          </a:p>
          <a:p>
            <a:pPr marR="270510" algn="just" rtl="1">
              <a:lnSpc>
                <a:spcPct val="150000"/>
              </a:lnSpc>
              <a:spcBef>
                <a:spcPts val="1200"/>
              </a:spcBef>
              <a:spcAft>
                <a:spcPts val="800"/>
              </a:spcAft>
            </a:pPr>
            <a:r>
              <a:rPr lang="ar-IQ" dirty="0">
                <a:latin typeface="Noto Naskh Arabic"/>
                <a:ea typeface="Calibri"/>
              </a:rPr>
              <a:t>٢-زۆری ژمارەی دانیشتوانی(ئاسیا). </a:t>
            </a:r>
            <a:endParaRPr lang="en-US" dirty="0">
              <a:latin typeface="Noto Naskh Arabic"/>
              <a:ea typeface="Calibri"/>
            </a:endParaRPr>
          </a:p>
          <a:p>
            <a:pPr marR="270510" algn="just" rtl="1">
              <a:lnSpc>
                <a:spcPct val="150000"/>
              </a:lnSpc>
              <a:spcBef>
                <a:spcPts val="1200"/>
              </a:spcBef>
              <a:spcAft>
                <a:spcPts val="800"/>
              </a:spcAft>
            </a:pPr>
            <a:r>
              <a:rPr lang="ar-IQ" dirty="0">
                <a:latin typeface="Noto Naskh Arabic"/>
                <a:ea typeface="Calibri"/>
              </a:rPr>
              <a:t>٣-(کیشوەری ئاسیا) بەشێکە لە (جیهانی کۆن)، واتە بەشێکە لە کیشوەرەکانی (ئاسیا ، ئەوڕوپا و ئەفریقیا) ، کە لە یەکەوە نزیکن و لە چەندین شوێنەوە پێکەوە گرێدراون کە ئەمیش لە ڕابردوودا کۆچکردنی دانیشتوانی لە کیشوەرێکەوە بۆ کیشوەرێکی تر ئاسان کردووە.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13814085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lnSpcReduction="10000"/>
          </a:bodyPr>
          <a:lstStyle/>
          <a:p>
            <a:pPr marR="270510" algn="just" rtl="1">
              <a:lnSpc>
                <a:spcPct val="150000"/>
              </a:lnSpc>
              <a:spcBef>
                <a:spcPts val="1200"/>
              </a:spcBef>
              <a:spcAft>
                <a:spcPts val="800"/>
              </a:spcAft>
            </a:pPr>
            <a:r>
              <a:rPr lang="ar-IQ" dirty="0">
                <a:latin typeface="Noto Naskh Arabic"/>
                <a:ea typeface="Calibri"/>
              </a:rPr>
              <a:t>١-گەورەیی کیشوەری(ئاسیا). </a:t>
            </a:r>
            <a:endParaRPr lang="en-US" dirty="0">
              <a:latin typeface="Noto Naskh Arabic"/>
              <a:ea typeface="Calibri"/>
            </a:endParaRPr>
          </a:p>
          <a:p>
            <a:pPr marR="270510" algn="just" rtl="1">
              <a:lnSpc>
                <a:spcPct val="150000"/>
              </a:lnSpc>
              <a:spcBef>
                <a:spcPts val="1200"/>
              </a:spcBef>
              <a:spcAft>
                <a:spcPts val="800"/>
              </a:spcAft>
            </a:pPr>
            <a:r>
              <a:rPr lang="ar-IQ" dirty="0">
                <a:latin typeface="Noto Naskh Arabic"/>
                <a:ea typeface="Calibri"/>
              </a:rPr>
              <a:t>٢-زۆری ژمارەی دانیشتوانی(ئاسیا). </a:t>
            </a:r>
            <a:endParaRPr lang="en-US" dirty="0">
              <a:latin typeface="Noto Naskh Arabic"/>
              <a:ea typeface="Calibri"/>
            </a:endParaRPr>
          </a:p>
          <a:p>
            <a:pPr marR="270510" algn="just" rtl="1">
              <a:lnSpc>
                <a:spcPct val="150000"/>
              </a:lnSpc>
              <a:spcBef>
                <a:spcPts val="1200"/>
              </a:spcBef>
              <a:spcAft>
                <a:spcPts val="800"/>
              </a:spcAft>
            </a:pPr>
            <a:r>
              <a:rPr lang="ar-IQ" dirty="0">
                <a:latin typeface="Noto Naskh Arabic"/>
                <a:ea typeface="Calibri"/>
              </a:rPr>
              <a:t>٣-(کیشوەری ئاسیا) بەشێکە لە (جیهانی کۆن)، واتە بەشێکە لە کیشوەرەکانی (ئاسیا ، ئەوڕوپا و ئەفریقیا) ، کە لە یەکەوە نزیکن و لە چەندین شوێنەوە پێکەوە گرێدراون کە ئەمیش لە ڕابردوودا کۆچکردنی دانیشتوانی لە کیشوەرێکەوە بۆ کیشوەرێکی تر ئاسان کردووە.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476551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70000" lnSpcReduction="20000"/>
          </a:bodyPr>
          <a:lstStyle/>
          <a:p>
            <a:pPr marR="270510" algn="just" rtl="1">
              <a:lnSpc>
                <a:spcPct val="150000"/>
              </a:lnSpc>
              <a:spcBef>
                <a:spcPts val="1200"/>
              </a:spcBef>
              <a:spcAft>
                <a:spcPts val="800"/>
              </a:spcAft>
            </a:pPr>
            <a:r>
              <a:rPr lang="ar-IQ" dirty="0">
                <a:latin typeface="Noto Naskh Arabic"/>
                <a:ea typeface="Calibri"/>
              </a:rPr>
              <a:t>دەکرێت تایبەتمەندیە سەرەکیەکانی ئەسنۆگرافیای دانیشتوانی کیشوەری ئاسیا لە خاڵانەدا دیاری بکرێت:</a:t>
            </a:r>
            <a:endParaRPr lang="en-US" dirty="0">
              <a:latin typeface="Noto Naskh Arabic"/>
              <a:ea typeface="Calibri"/>
            </a:endParaRPr>
          </a:p>
          <a:p>
            <a:pPr marR="270510" algn="just" rtl="1">
              <a:lnSpc>
                <a:spcPct val="150000"/>
              </a:lnSpc>
              <a:spcBef>
                <a:spcPts val="1200"/>
              </a:spcBef>
              <a:spcAft>
                <a:spcPts val="800"/>
              </a:spcAft>
            </a:pPr>
            <a:r>
              <a:rPr lang="ar-IQ" dirty="0">
                <a:latin typeface="Noto Naskh Arabic"/>
                <a:ea typeface="Calibri"/>
              </a:rPr>
              <a:t>١-کیشوەری(ئاسیا) خاوەنی پێکهاتەیەکی ئەسنۆگرافیای زۆر جۆراوجۆر و زۆر ئاڵۆزە ودانیشتوانەکەی سەر بە چەندین کۆمەڵەی ئەسنی و زمانەوانین. ئەم کۆمەڵە ئەسنی و زمانەوانیە جۆراوجۆر و جیاوازانە ، کە لە سەردەمی کۆندا دوورە پەرێز و دابڕابوون لە یەکتر ، دواتر تێکەڵ بەیەکتر و پێکهاتەی ئەسنی تر بوون لە ئەنجامی کۆمەڵە هۆکارێک وەک: </a:t>
            </a:r>
            <a:endParaRPr lang="en-US" dirty="0">
              <a:latin typeface="Noto Naskh Arabic"/>
              <a:ea typeface="Calibri"/>
            </a:endParaRPr>
          </a:p>
          <a:p>
            <a:pPr marR="270510" algn="just" rtl="1">
              <a:lnSpc>
                <a:spcPct val="150000"/>
              </a:lnSpc>
              <a:spcBef>
                <a:spcPts val="1200"/>
              </a:spcBef>
              <a:spcAft>
                <a:spcPts val="800"/>
              </a:spcAft>
            </a:pPr>
            <a:r>
              <a:rPr lang="ar-IQ" dirty="0">
                <a:latin typeface="Noto Naskh Arabic"/>
                <a:ea typeface="Calibri"/>
              </a:rPr>
              <a:t>-بڵاوکردنەوەی ئاینی ئیسلامی پیرۆز لە کیشوەری (ئاسیا), لە سەدەی حەوتەوە تا سەدەی شانزەهەم، لە هەریەک لە دەوڵەتی (ئیران، ئەفغانستان، پاکستان، هیند، ئەندەنوسیا، مالیزیا........تاد) هۆکاری گواستنەوەی چەندین تایبەتمەندی ئەسنۆگرافی نوێ بوو بۆ ئەو ناوچانە.</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476551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a:bodyPr>
          <a:lstStyle/>
          <a:p>
            <a:pPr marR="270510" algn="just" rtl="1">
              <a:lnSpc>
                <a:spcPct val="150000"/>
              </a:lnSpc>
              <a:spcBef>
                <a:spcPts val="1200"/>
              </a:spcBef>
              <a:spcAft>
                <a:spcPts val="800"/>
              </a:spcAft>
            </a:pPr>
            <a:r>
              <a:rPr lang="ar-IQ" dirty="0">
                <a:latin typeface="Noto Naskh Arabic"/>
                <a:ea typeface="Calibri"/>
              </a:rPr>
              <a:t>-کۆچکردنی مرۆڤی ئەوروپی سپی ڕەنگ لە(ڕەنگی قەوقازی) بۆچەندین شوێن لە کیشوەری (ئاسیا). روسەکان لە سەردەمی بوونی دەوڵەتی شورەوی پێشوودا تێکەڵی گەلانی (ناوەڕاست ئاسیا) و (ڕۆژهەڵاتی دوور) بوون.</a:t>
            </a:r>
            <a:endParaRPr lang="en-US" dirty="0">
              <a:latin typeface="Noto Naskh Arabic"/>
              <a:ea typeface="Calibri"/>
            </a:endParaRPr>
          </a:p>
          <a:p>
            <a:pPr marR="270510" algn="just" rtl="1">
              <a:lnSpc>
                <a:spcPct val="150000"/>
              </a:lnSpc>
              <a:spcBef>
                <a:spcPts val="1200"/>
              </a:spcBef>
              <a:spcAft>
                <a:spcPts val="800"/>
              </a:spcAft>
            </a:pPr>
            <a:r>
              <a:rPr lang="ar-IQ" dirty="0">
                <a:latin typeface="Noto Naskh Arabic"/>
                <a:ea typeface="Calibri"/>
              </a:rPr>
              <a:t>-مانەوەى ئەوڕوپیە ڕۆژئاواییەکان لە سەردەمی(کۆلۆنیالیزم) بۆ ماوەیەکی زۆر لە باشوور و باشووری ڕۆژهەڵاتی (ئاسیا) و تێکەڵ بوونیان لەگەڵ  گەلانی ئەو ناوچانە.</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47655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964488" cy="6624736"/>
          </a:xfrm>
        </p:spPr>
        <p:txBody>
          <a:bodyPr/>
          <a:lstStyle/>
          <a:p>
            <a:pPr>
              <a:lnSpc>
                <a:spcPct val="200000"/>
              </a:lnSpc>
            </a:pPr>
            <a:r>
              <a:rPr lang="ar-IQ" dirty="0">
                <a:solidFill>
                  <a:schemeClr val="tx1"/>
                </a:solidFill>
                <a:latin typeface="Noto Naskh Arabic"/>
                <a:ea typeface="Calibri"/>
              </a:rPr>
              <a:t>دووەم:- </a:t>
            </a:r>
            <a:r>
              <a:rPr lang="ar-IQ" b="1" dirty="0">
                <a:solidFill>
                  <a:schemeClr val="tx1"/>
                </a:solidFill>
                <a:latin typeface="Noto Naskh Arabic"/>
                <a:ea typeface="Calibri"/>
              </a:rPr>
              <a:t>ئاوە سوێرەکان</a:t>
            </a:r>
            <a:r>
              <a:rPr lang="ar-IQ" dirty="0">
                <a:solidFill>
                  <a:schemeClr val="tx1"/>
                </a:solidFill>
                <a:latin typeface="Noto Naskh Arabic"/>
                <a:ea typeface="Calibri"/>
              </a:rPr>
              <a:t>: ئەم جۆرە ئاوەیش بریتییەلە ئاوی زەریاکان و دەریاکان و ئاوی دەریاچە سوێرە داخراوەکان کە بەشی هەرە زۆری ، زیاتر لە (٩٧.٣%)ی دەرامەتی ئاوی جیهان پیکدەهێنێ. </a:t>
            </a:r>
            <a:endParaRPr lang="en-US" dirty="0">
              <a:solidFill>
                <a:schemeClr val="tx1"/>
              </a:solidFill>
              <a:latin typeface="Noto Naskh Arabic"/>
              <a:ea typeface="Calibri"/>
            </a:endParaRPr>
          </a:p>
          <a:p>
            <a:endParaRPr lang="en-US" dirty="0">
              <a:solidFill>
                <a:schemeClr val="tx1"/>
              </a:solidFill>
            </a:endParaRPr>
          </a:p>
        </p:txBody>
      </p:sp>
    </p:spTree>
    <p:extLst>
      <p:ext uri="{BB962C8B-B14F-4D97-AF65-F5344CB8AC3E}">
        <p14:creationId xmlns:p14="http://schemas.microsoft.com/office/powerpoint/2010/main" val="3217915356"/>
      </p:ext>
    </p:extLst>
  </p:cSld>
  <p:clrMapOvr>
    <a:masterClrMapping/>
  </p:clrMapOvr>
  <mc:AlternateContent xmlns:mc="http://schemas.openxmlformats.org/markup-compatibility/2006">
    <mc:Choice xmlns:p14="http://schemas.microsoft.com/office/powerpoint/2010/main" Requires="p14">
      <p:transition spd="slow" p14:dur="2000" advTm="16047"/>
    </mc:Choice>
    <mc:Fallback>
      <p:transition spd="slow" advTm="16047"/>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lnSpcReduction="10000"/>
          </a:bodyPr>
          <a:lstStyle/>
          <a:p>
            <a:pPr marL="0" indent="0" algn="r">
              <a:buNone/>
            </a:pPr>
            <a:r>
              <a:rPr lang="ar-IQ" dirty="0">
                <a:latin typeface="Noto Naskh Arabic"/>
                <a:ea typeface="Calibri"/>
              </a:rPr>
              <a:t>ئەنجامی تێکەڵ بوونی ئەم پێکهاتە ئەسنیە جیاوازانە دروستبوونی کۆمەڵەی ئەسنی و زمانەوانی نوێبووە کە پێکهاتەی ئەسنۆگرافیای دانیشتووانی(ئاسیا)ی زیاتر جۆراوجۆرتر و ئاڵۆزتر کردووە. بۆ نمونە مانەوەی(ئینگلیز) لە (هیند) بۆ ماوەیەکی درێژ بۆ هۆی دەرکەوتنی ڕەگەزێکی تێکەڵ لە (ئینگلیزی و هیند) کە بە(ئەنگلۆ –ئندیان)ی هیندی ناسراوە و لە ئەنجامی تێکەڵبوونی(پورتوغالیەکان، هۆڵەندیەکان و بەریتانیەکان) لە گەڵ دانیشتوانی(سریلانکا) ڕەگەزێکی تێکەڵ لە (ئۆرۆئاسیا)یەکان دروست بۆ کە بە(بورگێر)ی سریلانکی ناسراون. پرۆسەی تێکەڵ بوونی کۆمەڵە ئەسنیە جیاوازە جۆراوجۆرەکان دواتریش بەردەوامی و درێژی هەبووە.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476551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R="270510" algn="just" rtl="1">
              <a:lnSpc>
                <a:spcPct val="150000"/>
              </a:lnSpc>
              <a:spcBef>
                <a:spcPts val="1200"/>
              </a:spcBef>
              <a:spcAft>
                <a:spcPts val="800"/>
              </a:spcAft>
            </a:pPr>
            <a:r>
              <a:rPr lang="ar-IQ" dirty="0">
                <a:latin typeface="Noto Naskh Arabic"/>
                <a:ea typeface="Calibri"/>
              </a:rPr>
              <a:t>٢-هەر(٣)سێ ڕەگەزە سەرەکیە مرۆییەکەی مرۆڤایەتی، ڕەگەزی زەرد (ڕەگەزی مەغۆلی) ، ڕەگەزی سپی(ڕەگەزی قەوقازی) و ڕەگەزی کۆنغۆلی(ڕەگەزی ڕەش یان نێگرۆ) ، لفە کیشوەری ئاسیا دا هەن </a:t>
            </a:r>
            <a:endParaRPr lang="en-US" dirty="0">
              <a:latin typeface="Noto Naskh Arabic"/>
              <a:ea typeface="Calibri"/>
            </a:endParaRPr>
          </a:p>
          <a:p>
            <a:pPr marR="270510" algn="just" rtl="1">
              <a:lnSpc>
                <a:spcPct val="150000"/>
              </a:lnSpc>
              <a:spcBef>
                <a:spcPts val="1200"/>
              </a:spcBef>
              <a:spcAft>
                <a:spcPts val="800"/>
              </a:spcAft>
            </a:pPr>
            <a:r>
              <a:rPr lang="ar-IQ" dirty="0">
                <a:latin typeface="Noto Naskh Arabic"/>
                <a:ea typeface="Calibri"/>
              </a:rPr>
              <a:t>٣-دابەشبوونی جوگرافی ئەو (٣) ڕەگەزە سەرەکیە لە کیشوەری (ئاسیا) بە شێوەیە:</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31584702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32656"/>
            <a:ext cx="9144000" cy="6525344"/>
          </a:xfrm>
        </p:spPr>
        <p:txBody>
          <a:bodyPr>
            <a:normAutofit fontScale="92500" lnSpcReduction="10000"/>
          </a:bodyPr>
          <a:lstStyle/>
          <a:p>
            <a:pPr marR="270510" algn="r" rtl="1">
              <a:lnSpc>
                <a:spcPct val="150000"/>
              </a:lnSpc>
              <a:spcBef>
                <a:spcPts val="1200"/>
              </a:spcBef>
              <a:spcAft>
                <a:spcPts val="800"/>
              </a:spcAft>
            </a:pPr>
            <a:r>
              <a:rPr lang="ar-IQ" dirty="0">
                <a:latin typeface="Noto Naskh Arabic"/>
                <a:ea typeface="Calibri"/>
              </a:rPr>
              <a:t>أ-ڕەگەزی زەرد (ڕەگەزی مەغۆلی) : لێکۆڵینەوە کۆنەکان ئاماژە دەکەن کە ڕۆژهەڵاتی ئاسیا شوێنی جێگیربوون و بڵاو بوونەوەی رەگەزی زەرد، (ڕەگەزی مەغۆلی) ، بووە. </a:t>
            </a:r>
            <a:endParaRPr lang="en-US" dirty="0">
              <a:latin typeface="Noto Naskh Arabic"/>
              <a:ea typeface="Calibri"/>
            </a:endParaRPr>
          </a:p>
          <a:p>
            <a:pPr marR="270510" algn="r" rtl="1">
              <a:lnSpc>
                <a:spcPct val="150000"/>
              </a:lnSpc>
              <a:spcBef>
                <a:spcPts val="1200"/>
              </a:spcBef>
              <a:spcAft>
                <a:spcPts val="800"/>
              </a:spcAft>
            </a:pPr>
            <a:r>
              <a:rPr lang="ar-IQ" dirty="0">
                <a:latin typeface="Noto Naskh Arabic"/>
                <a:ea typeface="Calibri"/>
              </a:rPr>
              <a:t>ب-ڕەگەزس سپی(ڕەگەزی قەوقازی): مێژوونوسن لەو بڕوایەدان کە (ڕەگەزی قەوقازی) لە ڕۆژئاوای (ئۆرئاسیا) و باکووری(ئەفریقیا)، هاتوون و لە ڕۆژهەڵاتی (ئۆرئاسیا) جێگیربوون و بڵاوبوونەتەوە. </a:t>
            </a:r>
            <a:endParaRPr lang="en-US" dirty="0">
              <a:latin typeface="Noto Naskh Arabic"/>
              <a:ea typeface="Calibri"/>
            </a:endParaRPr>
          </a:p>
          <a:p>
            <a:pPr algn="r"/>
            <a:r>
              <a:rPr lang="ar-IQ" dirty="0">
                <a:ea typeface="Calibri"/>
                <a:cs typeface="Noto Naskh Arabic"/>
              </a:rPr>
              <a:t>ج-ڕەگەزی کۆنغۆلی٠ڕەگەزی ڕەش یان نێگرۆ): لێکۆڵینەوەکان ئاماژە دەکەن کە ڕەگەزی کۆنغۆلی(ڕەگەزی ڕەش یان نیگرۆ) لە ناوچە خولگەییەکانی(ئەفریقیا)یەوە بەرەو ڕۆژهەڵات کۆچیانکردووە لە ڕیگای( ئەرخەبیلی ئەندەنووسی) و لە دوورگە و کەنار نیمچە دوورگەکانی باشوور و باشووری ڕۆژهەڵاتی کیشوەری ئاسیا جێگیربوون و بڵاوبوونەتەوە</a:t>
            </a:r>
            <a:endParaRPr lang="en-US" dirty="0"/>
          </a:p>
        </p:txBody>
      </p:sp>
    </p:spTree>
    <p:extLst>
      <p:ext uri="{BB962C8B-B14F-4D97-AF65-F5344CB8AC3E}">
        <p14:creationId xmlns:p14="http://schemas.microsoft.com/office/powerpoint/2010/main" val="31584702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r>
              <a:rPr lang="ar-IQ" dirty="0">
                <a:latin typeface="Noto Naskh Arabic"/>
                <a:ea typeface="Calibri"/>
              </a:rPr>
              <a:t>هەندێک لە لێکۆڵینەوەران گومانیان هەیە کە(کۆنغۆلیەکان)، ڕەگەزی ڕەش ین نێگرۆ، توانیبێتیان لە (ئەفریقیا) وە بەرەو ڕۆژهەڵات کۆچ بکەن و بگەنە باشور و باشووری ڕۆژهەڵاتی کیشوەری (ئاسیا) و ببنە ڕەگەزێکی سەرەکی کیشوەرەکە. ئەوان گەىشتوونەتە ئەو دەرئەنجامەی کە ژمارەی(کۆنغۆلیەکان) کە لە ڕۆژهەڵات کیشوەری(ئەفریقا) کۆچیانکردووە بۆ (ئاسیا) کەم و پەرژوبڵاوبوون و کاریگەریان تەنیا لەسەر رەشکردنی ڕەنگی پێستی دانیشتوانی باشوری (هیند) و ناوچەکانی باشوری ڕۆژهەڵاتی(ئاسیا) بووە و نەگیشتوونە(وشکایی سەرەکی) کیشوەرەکە.</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31584702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r>
              <a:rPr lang="ar-IQ" dirty="0">
                <a:latin typeface="Noto Naskh Arabic"/>
                <a:ea typeface="Calibri"/>
              </a:rPr>
              <a:t>بە گشتی دەربارەی دابەشبوونی جوگرافی رەگەزە سەرەکیەکەی دانیشتوانی(ئاسیا) دەکرێت بووترێت: ڕەگەزی زەرد(رەگەزی مەغۆلی) لە ڕۆژهەڵاتی (ئاسیا) بڵاوبوونەتەوە، رەگەزی سپی (رەگەزی قەوقازی) ، لە شوێنەکانی تری کیشوەرەکە، لە باکوور و ڕۆژئاوای کیشوەرەکە بە تایبەتی، جێگیربوون و بڵاوبوونەتەوە و رەگەزی کۆنغۆلی، (رەگەزی رەش و نێگرۆ) لە دوورگەکان و کەنار نیمچە دوورگەکانی باشوور و باشووری ڕۆژهەڵاتی(ئاسیا) جێگیربوون و بڵاوبوونەتەوە.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8523304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lnSpcReduction="10000"/>
          </a:bodyPr>
          <a:lstStyle/>
          <a:p>
            <a:pPr marL="0" indent="0" algn="r">
              <a:buNone/>
            </a:pPr>
            <a:r>
              <a:rPr lang="ar-IQ" dirty="0">
                <a:latin typeface="Noto Naskh Arabic"/>
                <a:ea typeface="Calibri"/>
              </a:rPr>
              <a:t>٤-بوونی جۆراوجۆریەکی گەورە لە پێکهاتەى نەتەوەى دانیشتوانی کیشوەری (ئاسیا). لە (کیشوەری ئاسیا)دا چەندین نەتەوەی جیاواز دەژین. بۆ نموونە نەتەوەکانی(کورد، عەرەب، تورک و فارس) لە باشووری ڕۆژئاوای ئاسیا دەژین. ژاپۆنی، کۆری، ڤێتنامی.......تاد ، لە ڕۆژهەڵاتی کیشوەرەکە، مەغۆل ، تیپتی و ئەلتایی لە (چین). پاکستانی، هیندی، بەنغالی......تاد ، لە باشوری کیشوەرەکە. ئەرمەن ئازەربایجانی لە نێوان دەریای ڕەش و دەریی قەزوین و رووس لە ڕۆژئاوا و باکووری کیشوەری (ئاسیا). ئەوەى تێبینی دەکرێت بە دەگمەن دابەشبوونی جوگرافی نەتەوەکانی(ئاسیا). لەگەڵ سنووری نێودەوڵەتی دەوڵەتەکانیدا یەک دەگرێتەوە وەک لەم خاڵانەدا دەردەکەوێت: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8523304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10000"/>
          </a:bodyPr>
          <a:lstStyle/>
          <a:p>
            <a:pPr marR="270510" algn="just" rtl="1">
              <a:lnSpc>
                <a:spcPct val="150000"/>
              </a:lnSpc>
              <a:spcBef>
                <a:spcPts val="1200"/>
              </a:spcBef>
              <a:spcAft>
                <a:spcPts val="800"/>
              </a:spcAft>
            </a:pPr>
            <a:r>
              <a:rPr lang="ar-IQ" dirty="0">
                <a:latin typeface="Noto Naskh Arabic"/>
                <a:ea typeface="Calibri"/>
              </a:rPr>
              <a:t>أ-هەندێک لە نەتەوەکان کورد بۆ نمونە، دابەشبوون بەسەر چەند دەوڵەتێکدا و خاوەنی دەوڵىتی سەر بە خۆنین. </a:t>
            </a:r>
            <a:endParaRPr lang="en-US" dirty="0">
              <a:latin typeface="Noto Naskh Arabic"/>
              <a:ea typeface="Calibri"/>
            </a:endParaRPr>
          </a:p>
          <a:p>
            <a:pPr marR="270510" algn="just" rtl="1">
              <a:lnSpc>
                <a:spcPct val="150000"/>
              </a:lnSpc>
              <a:spcBef>
                <a:spcPts val="1200"/>
              </a:spcBef>
              <a:spcAft>
                <a:spcPts val="800"/>
              </a:spcAft>
            </a:pPr>
            <a:r>
              <a:rPr lang="ar-IQ" dirty="0">
                <a:latin typeface="Noto Naskh Arabic"/>
                <a:ea typeface="Calibri"/>
              </a:rPr>
              <a:t>ب-هەندێک لە نەتەوەکان ، عەرەب بۆ نموونە، هەر چەندە بەسەر چەندین دەوڵەتدا دابەش بوون بەڵام خاوەنی چەندین دەوڵەتی سیاسی سەربەخۆن.</a:t>
            </a:r>
            <a:endParaRPr lang="en-US" dirty="0">
              <a:latin typeface="Noto Naskh Arabic"/>
              <a:ea typeface="Calibri"/>
            </a:endParaRPr>
          </a:p>
          <a:p>
            <a:pPr marR="270510" algn="just" rtl="1">
              <a:lnSpc>
                <a:spcPct val="150000"/>
              </a:lnSpc>
              <a:spcBef>
                <a:spcPts val="1200"/>
              </a:spcBef>
              <a:spcAft>
                <a:spcPts val="800"/>
              </a:spcAft>
            </a:pPr>
            <a:r>
              <a:rPr lang="ar-IQ" dirty="0">
                <a:latin typeface="Noto Naskh Arabic"/>
                <a:ea typeface="Calibri"/>
              </a:rPr>
              <a:t>ج-لە هەندێک دەوڵەتدا، نەک تەنها دەوڵەتە گەورەکان، چەندین نەتەوە و کۆمەڵەی ئەسنی جیاواز لە یەک دەژین. (شورەوی پێشوو) نموونەیەکی دیاربوو و(ئێرانی ئەمڕۆ) نموونەیەکی ترە.</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8523304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10000"/>
          </a:bodyPr>
          <a:lstStyle/>
          <a:p>
            <a:pPr marL="0" indent="0" algn="r">
              <a:buNone/>
            </a:pPr>
            <a:r>
              <a:rPr lang="ar-IQ" dirty="0">
                <a:latin typeface="Noto Naskh Arabic"/>
                <a:ea typeface="Calibri"/>
              </a:rPr>
              <a:t>٥-بوونی جۆراوجۆریەتی گەورە لە زمان و دیالێکتەکانی دانیشتووانی(ئاسیا) کە زیاتر پێکهاتەی ئەسنی کیشوەرەکە ئاڵۆزتر دەکات. ئەم جۆراوجۆریەتیە و جیاوازیە گەورانە تایبەت نین تەنیا بە جیاوازی زمان و دیالێکتەکانی نێوان دەوڵەتە جیاوازەکانی کیشوەرەکە بەڵکو لە یەک دەوڵەتدا چەندین زمان و دیالێکتی جیاواز هەن. جۆراوجۆریەتی زمان و دیالێکتەکان لە هەندێک دەوڵەتانی کیشوەرەکە بە جۆرێکە کە ناچاریکردوون بە دوای زمانی نیشتیمانی یان زمانی فەرمیدا بگەڕێن. بۆ نموونە لە(چین) ، لە شەستەکانی سەدەی ڕابردوودا ،نزیکەی هەر(٣٠) ملیۆن کەسێک بە زمانێک دەدوان کە گروپە زمانەوانیەکانی تر لە توانایاندا نەبوو لێیان بگەن و لە ئەنجامدا حکومەتى (چین) ناچاربوو(زمانی نیشتیمانی) دەوڵەت دیاری بکات بۆ ئەوەى ببێتە زمانی فەرمی، (زمانی خوێندن و نووسین)ی دەوڵەت، کە بە(ماندارین) ناسراوە. (چین) تاکە دەوڵەت نەبووە ئەم کارەی ئەنجامداوە، (هیند) و (پاکستان) هەوڵی ئەنجامدانی هەمان کاریان داوە.</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8523304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lnSpcReduction="10000"/>
          </a:bodyPr>
          <a:lstStyle/>
          <a:p>
            <a:pPr marL="228600" algn="just" rtl="1">
              <a:lnSpc>
                <a:spcPct val="150000"/>
              </a:lnSpc>
              <a:spcBef>
                <a:spcPts val="1200"/>
              </a:spcBef>
              <a:spcAft>
                <a:spcPts val="800"/>
              </a:spcAft>
            </a:pPr>
            <a:r>
              <a:rPr lang="ar-IQ" dirty="0">
                <a:highlight>
                  <a:srgbClr val="FFFF00"/>
                </a:highlight>
                <a:latin typeface="Noto Naskh Arabic"/>
                <a:ea typeface="Calibri"/>
              </a:rPr>
              <a:t>6 -</a:t>
            </a:r>
            <a:r>
              <a:rPr lang="ar-IQ" dirty="0">
                <a:latin typeface="Noto Naskh Arabic"/>
                <a:ea typeface="Calibri"/>
              </a:rPr>
              <a:t>  بوونی جۆراوجۆریەتی زۆر گەورە لە بواری ئاین و ئاینزاکانی دانیشتوانی کیشوەریەکە. ئاین و ئاینزاکانی دانیشتوانی (ئاسیا) هاوشێوەی زمان و دیالێکتەکان لەم کیشوەرەدا جۆراوجۆر و ئاڵۆزن. (ئاسیا)، کە شوێنی لەدایک بوونی هەموو ئاینە سەرەکیە زیندووەکانی جیهانە، زیاتر لە کیشوەرەکانی تری جیهان جۆراوجۆرایەتی ئاینی تیادا بەدی دەکرێت . </a:t>
            </a:r>
            <a:endParaRPr lang="en-US" dirty="0">
              <a:latin typeface="Noto Naskh Arabic"/>
              <a:ea typeface="Calibri"/>
            </a:endParaRPr>
          </a:p>
          <a:p>
            <a:pPr marL="228600" algn="just" rtl="1">
              <a:lnSpc>
                <a:spcPct val="150000"/>
              </a:lnSpc>
              <a:spcBef>
                <a:spcPts val="1200"/>
              </a:spcBef>
              <a:spcAft>
                <a:spcPts val="800"/>
              </a:spcAft>
            </a:pPr>
            <a:r>
              <a:rPr lang="ar-IQ" b="1" dirty="0">
                <a:latin typeface="Noto Naskh Arabic"/>
                <a:ea typeface="Calibri"/>
              </a:rPr>
              <a:t>ئاینە سەرەکیەکان لە کیشوەری ئاسیا بەم شێوەیە دابەش بوون :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8523304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lnSpcReduction="10000"/>
          </a:bodyPr>
          <a:lstStyle/>
          <a:p>
            <a:pPr lvl="0" algn="just" rtl="1">
              <a:lnSpc>
                <a:spcPct val="150000"/>
              </a:lnSpc>
              <a:spcBef>
                <a:spcPts val="1200"/>
              </a:spcBef>
              <a:buSzPts val="1400"/>
              <a:buFont typeface="Calibri"/>
              <a:buChar char="-"/>
            </a:pPr>
            <a:r>
              <a:rPr lang="ar-IQ" b="1" dirty="0">
                <a:latin typeface="Noto Naskh Arabic"/>
                <a:ea typeface="Calibri"/>
              </a:rPr>
              <a:t>ئاینی (ئیسلام)</a:t>
            </a:r>
            <a:r>
              <a:rPr lang="ar-IQ" dirty="0">
                <a:latin typeface="Noto Naskh Arabic"/>
                <a:ea typeface="Calibri"/>
              </a:rPr>
              <a:t> ، بە ئاینزا جیاوازەکانیەوە ، لە باشوری ڕۆژئاوای کیشوەری ئاسیا ، ئەفغانستان، پاکستان و ئاسیای ناوەڕاست ، ئەندەنوسیا، مالیزیا و بەنگلادیش. نزیکەی (24.3 % )</a:t>
            </a:r>
            <a:r>
              <a:rPr lang="ar-IQ" b="1" dirty="0">
                <a:latin typeface="Noto Naskh Arabic"/>
                <a:ea typeface="Calibri"/>
              </a:rPr>
              <a:t> </a:t>
            </a:r>
            <a:r>
              <a:rPr lang="ar-IQ" dirty="0">
                <a:latin typeface="Noto Naskh Arabic"/>
                <a:ea typeface="Calibri"/>
              </a:rPr>
              <a:t>دانیشتووانی ئاسیا سەر بە ئاینی ئیسلامن. </a:t>
            </a:r>
            <a:endParaRPr lang="en-US" dirty="0">
              <a:latin typeface="Noto Naskh Arabic"/>
              <a:ea typeface="Calibri"/>
            </a:endParaRPr>
          </a:p>
          <a:p>
            <a:pPr lvl="0" algn="just" rtl="1">
              <a:lnSpc>
                <a:spcPct val="150000"/>
              </a:lnSpc>
              <a:spcAft>
                <a:spcPts val="800"/>
              </a:spcAft>
              <a:buSzPts val="1400"/>
              <a:buFont typeface="Calibri"/>
              <a:buChar char="-"/>
            </a:pPr>
            <a:r>
              <a:rPr lang="en-GB" dirty="0">
                <a:latin typeface="Noto Naskh Arabic"/>
                <a:ea typeface="Calibri"/>
              </a:rPr>
              <a:t> </a:t>
            </a:r>
            <a:r>
              <a:rPr lang="ar-IQ" b="1" dirty="0">
                <a:latin typeface="Noto Naskh Arabic"/>
                <a:ea typeface="Calibri"/>
              </a:rPr>
              <a:t>ئاینی ( کریستیانی ئۆرسۆدۆکس</a:t>
            </a:r>
            <a:r>
              <a:rPr lang="ar-IQ" dirty="0">
                <a:latin typeface="Noto Naskh Arabic"/>
                <a:ea typeface="Calibri"/>
              </a:rPr>
              <a:t>) لە باکوری (ئاسیا) و لە ( جۆرجیا، ئەرمینیا، لبنان) و ئاینی (</a:t>
            </a:r>
            <a:r>
              <a:rPr lang="ar-IQ" b="1" dirty="0">
                <a:latin typeface="Noto Naskh Arabic"/>
                <a:ea typeface="Calibri"/>
              </a:rPr>
              <a:t>کریستیانی کاسۆلیکی</a:t>
            </a:r>
            <a:r>
              <a:rPr lang="ar-IQ" dirty="0">
                <a:latin typeface="Noto Naskh Arabic"/>
                <a:ea typeface="Calibri"/>
              </a:rPr>
              <a:t>) لە ( فلیپین و تیموری ڕۆژهەڵات) . نزیکەی (7.03 %) دانیشتوانی ئاسیا سەر بە ئاینی کریستیانن.</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852330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964488" cy="6624736"/>
          </a:xfrm>
        </p:spPr>
        <p:txBody>
          <a:bodyPr/>
          <a:lstStyle/>
          <a:p>
            <a:pPr algn="r" rtl="1">
              <a:lnSpc>
                <a:spcPct val="150000"/>
              </a:lnSpc>
              <a:spcBef>
                <a:spcPts val="1200"/>
              </a:spcBef>
              <a:spcAft>
                <a:spcPts val="800"/>
              </a:spcAft>
            </a:pPr>
            <a:r>
              <a:rPr lang="ar-IQ" b="1" dirty="0">
                <a:solidFill>
                  <a:schemeClr val="tx1"/>
                </a:solidFill>
                <a:latin typeface="Noto Naskh Arabic"/>
                <a:ea typeface="Calibri"/>
              </a:rPr>
              <a:t>١-ڕووبارەکانی ( کیشوەری ئاسیا ) :</a:t>
            </a:r>
            <a:endParaRPr lang="en-US" dirty="0">
              <a:solidFill>
                <a:schemeClr val="tx1"/>
              </a:solidFill>
              <a:latin typeface="Noto Naskh Arabic"/>
              <a:ea typeface="Calibri"/>
            </a:endParaRPr>
          </a:p>
          <a:p>
            <a:pPr algn="r"/>
            <a:r>
              <a:rPr lang="ar-IQ" dirty="0">
                <a:solidFill>
                  <a:schemeClr val="tx1"/>
                </a:solidFill>
                <a:ea typeface="Calibri"/>
                <a:cs typeface="Noto Naskh Arabic"/>
              </a:rPr>
              <a:t>هەر چەندە ڕووبارەکان ڕێژەیەکی کەم لە ئاوی (گۆی زەوى) و (ئاوی شیرین) پێکدەهێنن، {هەموو ئاوی ڕووبارەکانی جیهان بە (١٥٠٠)کم</a:t>
            </a:r>
            <a:r>
              <a:rPr lang="ar-IQ" baseline="30000" dirty="0">
                <a:solidFill>
                  <a:schemeClr val="tx1"/>
                </a:solidFill>
                <a:ea typeface="Calibri"/>
                <a:cs typeface="Noto Naskh Arabic"/>
              </a:rPr>
              <a:t>٣</a:t>
            </a:r>
            <a:r>
              <a:rPr lang="ar-IQ" dirty="0">
                <a:solidFill>
                  <a:schemeClr val="tx1"/>
                </a:solidFill>
                <a:ea typeface="Calibri"/>
                <a:cs typeface="Noto Naskh Arabic"/>
              </a:rPr>
              <a:t> مەزەندە کراوە کە تەنیا (٠.٠٠٠١%)ی هەموو (ئاوى گۆی زەوى) و ( ٠.٠٠٤%)ی هەموو (ئاوی شیرین) پێکدەهێنن}، بەلام بایەخی جوگرافی و ئابووری و سیاسی گرنگیان هەیە. بۆ دیاریکردنی بایەخی رووبارەکان ئەوەندە بەسە ئاماژە بکرێت کە (رووبارەکان) بەشی هەرە زۆری پێداویستیەکانی مرۆڤ لە ئاو دابین دەکەن و بایەخێکی </a:t>
            </a:r>
            <a:endParaRPr lang="en-US" dirty="0">
              <a:solidFill>
                <a:schemeClr val="tx1"/>
              </a:solidFill>
            </a:endParaRPr>
          </a:p>
        </p:txBody>
      </p:sp>
    </p:spTree>
    <p:extLst>
      <p:ext uri="{BB962C8B-B14F-4D97-AF65-F5344CB8AC3E}">
        <p14:creationId xmlns:p14="http://schemas.microsoft.com/office/powerpoint/2010/main" val="2547704388"/>
      </p:ext>
    </p:extLst>
  </p:cSld>
  <p:clrMapOvr>
    <a:masterClrMapping/>
  </p:clrMapOvr>
  <mc:AlternateContent xmlns:mc="http://schemas.openxmlformats.org/markup-compatibility/2006">
    <mc:Choice xmlns:p14="http://schemas.microsoft.com/office/powerpoint/2010/main" Requires="p14">
      <p:transition spd="slow" p14:dur="2000" advTm="14606"/>
    </mc:Choice>
    <mc:Fallback>
      <p:transition spd="slow" advTm="14606"/>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lnSpcReduction="10000"/>
          </a:bodyPr>
          <a:lstStyle/>
          <a:p>
            <a:pPr lvl="0" algn="just" rtl="1">
              <a:lnSpc>
                <a:spcPct val="150000"/>
              </a:lnSpc>
              <a:spcBef>
                <a:spcPts val="1200"/>
              </a:spcBef>
              <a:buSzPts val="1400"/>
              <a:buFont typeface="Calibri"/>
              <a:buChar char="-"/>
            </a:pPr>
            <a:r>
              <a:rPr lang="ar-IQ" b="1" dirty="0">
                <a:latin typeface="Noto Naskh Arabic"/>
                <a:ea typeface="Calibri"/>
              </a:rPr>
              <a:t>ئاینی ( هیندۆسی)</a:t>
            </a:r>
            <a:r>
              <a:rPr lang="ar-IQ" dirty="0">
                <a:latin typeface="Noto Naskh Arabic"/>
                <a:ea typeface="Calibri"/>
              </a:rPr>
              <a:t> لە ( هیند، نیپال، بۆتان و مەنگۆلیا). نزیکەی (21.16 %) دانیشتوانی ئاسیا سەر بە ئاینی هیندۆسین.</a:t>
            </a:r>
            <a:endParaRPr lang="en-US" dirty="0">
              <a:latin typeface="Noto Naskh Arabic"/>
              <a:ea typeface="Calibri"/>
            </a:endParaRPr>
          </a:p>
          <a:p>
            <a:pPr lvl="0" algn="just" rtl="1">
              <a:lnSpc>
                <a:spcPct val="150000"/>
              </a:lnSpc>
              <a:buSzPts val="1400"/>
              <a:buFont typeface="Calibri"/>
              <a:buChar char="-"/>
            </a:pPr>
            <a:r>
              <a:rPr lang="ar-IQ" b="1" dirty="0">
                <a:latin typeface="Noto Naskh Arabic"/>
                <a:ea typeface="Calibri"/>
              </a:rPr>
              <a:t>ئاینی (بوودایی)</a:t>
            </a:r>
            <a:r>
              <a:rPr lang="ar-IQ" dirty="0">
                <a:latin typeface="Noto Naskh Arabic"/>
                <a:ea typeface="Calibri"/>
              </a:rPr>
              <a:t> لە ڕۆژهەڵات و باشوری ڕۆژهەڵاتی ئاسیا لە (ژاپۆن، کۆریا، بۆرما و تایلاند) . نزیکەی (11.88%) دانیشتوانی ئاسیا سەر بە ئاینی بوودایین.</a:t>
            </a:r>
            <a:endParaRPr lang="en-US" dirty="0">
              <a:latin typeface="Noto Naskh Arabic"/>
              <a:ea typeface="Calibri"/>
            </a:endParaRPr>
          </a:p>
          <a:p>
            <a:pPr lvl="0" algn="just" rtl="1">
              <a:lnSpc>
                <a:spcPct val="150000"/>
              </a:lnSpc>
              <a:spcAft>
                <a:spcPts val="800"/>
              </a:spcAft>
              <a:buSzPts val="1400"/>
              <a:buFont typeface="Calibri"/>
              <a:buChar char="-"/>
            </a:pPr>
            <a:r>
              <a:rPr lang="ar-IQ" b="1" dirty="0">
                <a:latin typeface="Noto Naskh Arabic"/>
                <a:ea typeface="Calibri"/>
              </a:rPr>
              <a:t>ئاینە( چینیە میللیەکان یان کۆنفۆشیۆسی)</a:t>
            </a:r>
            <a:r>
              <a:rPr lang="ar-IQ" dirty="0">
                <a:latin typeface="Noto Naskh Arabic"/>
                <a:ea typeface="Calibri"/>
              </a:rPr>
              <a:t> لە (چین). نزیکەی ( 9 %) دانیشتوانی ئاسیا سەر بە ئاینە چینیە میللیەکانن.</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8523304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lnSpcReduction="20000"/>
          </a:bodyPr>
          <a:lstStyle/>
          <a:p>
            <a:pPr lvl="0" algn="just" rtl="1">
              <a:lnSpc>
                <a:spcPct val="150000"/>
              </a:lnSpc>
              <a:spcBef>
                <a:spcPts val="1200"/>
              </a:spcBef>
              <a:buSzPts val="1400"/>
              <a:buFont typeface="Calibri"/>
              <a:buChar char="-"/>
            </a:pPr>
            <a:r>
              <a:rPr lang="ar-IQ" b="1" dirty="0">
                <a:latin typeface="Noto Naskh Arabic"/>
                <a:ea typeface="Calibri"/>
              </a:rPr>
              <a:t>( بێ ئاینەکان)</a:t>
            </a:r>
            <a:r>
              <a:rPr lang="ar-IQ" dirty="0">
                <a:latin typeface="Noto Naskh Arabic"/>
                <a:ea typeface="Calibri"/>
              </a:rPr>
              <a:t> نزیکەی (21.16 %) دانیشتوانی ئاسیا خاوەنی ئاینێکی تایبەت نین. هەندێک سەرچاوە ئاماژە بەوە دەکات کە (59 %)ی دانیشتوانی چین بڕوایان بە ئاین نیە. جگە لەو ئاینە سەرەکیانەی کە ئاماژەیان بۆ کراوە لە کیشوەری (ئاسیا)دا ژمارەیەکی زۆر لە ئاین و ئاینزای تر هەن. جژ</a:t>
            </a:r>
            <a:endParaRPr lang="en-US" dirty="0">
              <a:latin typeface="Noto Naskh Arabic"/>
              <a:ea typeface="Calibri"/>
            </a:endParaRPr>
          </a:p>
          <a:p>
            <a:pPr marL="457200" algn="just" rtl="1">
              <a:lnSpc>
                <a:spcPct val="150000"/>
              </a:lnSpc>
              <a:spcAft>
                <a:spcPts val="800"/>
              </a:spcAft>
            </a:pPr>
            <a:r>
              <a:rPr lang="ar-IQ" dirty="0">
                <a:latin typeface="Noto Naskh Arabic"/>
                <a:ea typeface="Calibri"/>
              </a:rPr>
              <a:t>لە کۆتاییدا گرنگە بووترێت کە بوونی جۆراوجۆرایەتی و ئاڵۆزی زۆر گەورە لە بواری ئاین و ئاینزاکانی دانیشتوان تەنیا لەسەر ئاستی کیشوەرەکە بەدی ناکرێت بەڵکو لەسەر ئاستی دەوڵەتەکانیش بەدی دەکرێت.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8523304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r>
              <a:rPr lang="ar-IQ" dirty="0">
                <a:latin typeface="Noto Naskh Arabic"/>
                <a:ea typeface="Calibri"/>
              </a:rPr>
              <a:t>لە کیشوەری (ئاسیا) دا ، وەک پێشتر ئاماژەی بۆ کراوە ، ژمارەیەکی زۆر لە ( دەوڵەتی فرە ئەسنی)، و فرە نەتەوە و فرە زمان و ئاین و ئاینزا هەیە. (چین) و (هیند) نموونەی دیاری ئەم جۆرە دەوڵەتانەن. لە دەوڵەتی (هیند)، بۆ نموونە زیاتر لە (100) سەد جۆر زمان و دیالێکتی جیاواز و چەندین ئاینی سەرەکی و کەمایەتی ئاینی هەیە. کە جگە لە ئاینی (هیندۆسی) کە ئاینی سەرەکی دانیشتوانی هیندە چەندین ئاینی تر هەیە کە گرینگترینیان ئاینی ئیسلامی پیرۆزە کە پلەی دووەم دێت لە ڕووی ژمارەی پەیڕەوانی لەم وڵاتە.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8523304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a:bodyPr>
          <a:lstStyle/>
          <a:p>
            <a:pPr algn="ctr" rtl="1">
              <a:lnSpc>
                <a:spcPct val="150000"/>
              </a:lnSpc>
              <a:spcBef>
                <a:spcPts val="1200"/>
              </a:spcBef>
              <a:spcAft>
                <a:spcPts val="800"/>
              </a:spcAft>
            </a:pPr>
            <a:r>
              <a:rPr lang="ar-IQ" b="1" dirty="0">
                <a:latin typeface="Noto Naskh Arabic"/>
                <a:ea typeface="Calibri"/>
              </a:rPr>
              <a:t>باسی دووەم: دیمۆگرافیای دانیشتووانی کیشوەری ئاسیا</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تەوەری یەکەم ژمارەی دانیشتوانی کیشوەری ئاسیا: ژمارەی دانیشتوانی کیشوەری ئاسیا لە ساڵی ٢٠١٦ دا گەشتوەتە(٤٤٣٦) ملیۆن کەس. ئامارەکانی نێو خشتەی دابەشبوونی دانیشتواتانی جیهان بەسەر کیشوەرەکاندا لە ساڵی ٢٠١٦ ئاماژە دەکەن: </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أ-دانیشتوانی کیشوەری ئاسیا لە ساڵی زیاتر لە (٦٠%)ی دانیشتوانی جیهانی پێکهێناوە.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8523304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r>
              <a:rPr lang="ar-IQ" dirty="0">
                <a:latin typeface="Noto Naskh Arabic"/>
                <a:ea typeface="Calibri"/>
              </a:rPr>
              <a:t>ب-دانیشتوانی کیشوەری ئاسیا لە ساڵی(٢٠١٦) دا زیاتر لە (٣.٧) هێندەی دانیشتوانی(ئەفریقا) بووە، کە دووەم کیشوەری جیهانە لە ڕووی زۆری ژمارەی دانیشتوان، و (٦.١) هێندەی دانیشتوانی کیشوەری(ئەوروپا) بووە، کە پلەی سێیەم دێت لە نێو کیشوەرەکانی جیهان و نزیکەی(٧) هێندەی دانیشتوانی کیشوەری(ئەمریکای لاتینی) بووە کە بە پلەی چوارەم دێت لە نێو کیشوەرەکانی جیهان لە ڕووی زۆری ژمارەی دانیشتوان.</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19027698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r>
              <a:rPr lang="ar-IQ" dirty="0">
                <a:latin typeface="Noto Naskh Arabic"/>
                <a:ea typeface="Calibri"/>
              </a:rPr>
              <a:t>ج-هەرچی تایبەتە بە کیشوەرەکانی(ئەمریکای ئەنگلۆ سەکسۆن ) و ( ئۆقیانۆسا ) کە بە پلەی ( پێنجەم ) و ( شەشەم) دێن، یەک لە دوای یەک ، لە نێو کیشوەرەکانی جیهان لە ڕووی زۆری ژمارەی دانیشتوان، دانیشتوانی ئاسیا زیاتر لە (12.3)  هێندەی دانیشتوانی کیشوەری (ئەمریکای ئەنگلۆ سەکسۆن </a:t>
            </a:r>
            <a:r>
              <a:rPr lang="ar-IQ">
                <a:latin typeface="Noto Naskh Arabic"/>
                <a:ea typeface="Calibri"/>
              </a:rPr>
              <a:t>) بووە</a:t>
            </a:r>
            <a:endParaRPr lang="en-US" dirty="0"/>
          </a:p>
        </p:txBody>
      </p:sp>
    </p:spTree>
    <p:extLst>
      <p:ext uri="{BB962C8B-B14F-4D97-AF65-F5344CB8AC3E}">
        <p14:creationId xmlns:p14="http://schemas.microsoft.com/office/powerpoint/2010/main" val="19027698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77500" lnSpcReduction="20000"/>
          </a:bodyPr>
          <a:lstStyle/>
          <a:p>
            <a:pPr algn="just" rtl="1">
              <a:lnSpc>
                <a:spcPct val="150000"/>
              </a:lnSpc>
              <a:spcBef>
                <a:spcPts val="1200"/>
              </a:spcBef>
              <a:spcAft>
                <a:spcPts val="800"/>
              </a:spcAft>
            </a:pPr>
            <a:r>
              <a:rPr lang="ar-IQ" dirty="0">
                <a:latin typeface="Noto Naskh Arabic"/>
                <a:ea typeface="Calibri"/>
              </a:rPr>
              <a:t>د- لە نێوان یەکەمین (10) دە دەوڵەتی جیهان کە زۆرترین ژمارەی دانیشتوانیان هەیە (5) پێنج لەو دەوڵەتانە دەکەونە کیشوەری (ئاسیا). ئەو دەوڵەتانەی کە پلەکانی یەکەم ، دووەم، چوارەم، شەشەم و هەشتەمیان داگیرکردووە بریتین لە (چین، هیند، ئەندەنوسیا، پاکستان و بەنگلادیش) یەک لەدوای یەک. </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هـ - هەر یەک لە چین و هیند کە ژمارەی دانیشتوانیان لە ساڵی (2016) دا (1382) و (1326) ملیۆن کەس بووە یەک لە دوای یەک، بە تەنیا زیاتر بووە لە ژمارەی دانیشتوانی دووەم کیشوەری جیهانە لە ڕووی زۆری ژمارەی دانیشتوان، (ئەفریقیا) کە ژمارەی دانیشتوانی لەو ساڵەدا (1176) ملیۆن کەس بووە.</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19027698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62500" lnSpcReduction="20000"/>
          </a:bodyPr>
          <a:lstStyle/>
          <a:p>
            <a:pPr algn="ctr" rtl="1">
              <a:lnSpc>
                <a:spcPct val="150000"/>
              </a:lnSpc>
              <a:spcBef>
                <a:spcPts val="1200"/>
              </a:spcBef>
              <a:spcAft>
                <a:spcPts val="800"/>
              </a:spcAft>
            </a:pPr>
            <a:r>
              <a:rPr lang="ar-IQ" b="1" dirty="0">
                <a:latin typeface="Noto Naskh Arabic"/>
                <a:ea typeface="Calibri"/>
              </a:rPr>
              <a:t>تەوەری دووەم</a:t>
            </a:r>
            <a:endParaRPr lang="en-US" dirty="0">
              <a:latin typeface="Noto Naskh Arabic"/>
              <a:ea typeface="Calibri"/>
            </a:endParaRPr>
          </a:p>
          <a:p>
            <a:pPr algn="ctr" rtl="1">
              <a:lnSpc>
                <a:spcPct val="150000"/>
              </a:lnSpc>
              <a:spcBef>
                <a:spcPts val="1200"/>
              </a:spcBef>
              <a:spcAft>
                <a:spcPts val="800"/>
              </a:spcAft>
            </a:pPr>
            <a:r>
              <a:rPr lang="ar-IQ" b="1" dirty="0">
                <a:latin typeface="Noto Naskh Arabic"/>
                <a:ea typeface="Calibri"/>
              </a:rPr>
              <a:t>شارنشینی (شارەوەری) لە ( کیشوەری ئاسیا )</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نشینگە مرۆییەکان ، ئەو شوێنانەی کە دانیشتوان تیایدا نیشتەجێ بوون ، چەندین شێوەی لە خۆ دەگرێت { (گوندی زۆر بچوک) ، (گوند) ، ( گوندی گەورە یان شارەدێ) ، (شارۆچکە) ، ( شار ) ، ( شاری زۆر گەورە یان مێترپۆلیس) و ( کۆمەڵە شارێکی پێکەوە گرێدراو یان مێگالۆ پۆلیس) } ئەوەی گرینگە بۆ ( جوگرافیای دانیشتوان) دابەشکردنی ( نشینگە مرۆییەکان)ە بەسەر (شار و لادێ)دا. باس کردنی دانیشتوانی شار و لادێ بابەتێکی گرینگی جوگرافیای دانیشتوانە. بەرزبوونەوەی ڕێژەی دانیشتووانی شارەکان و کەمبوونەوەی ڕێژەی دانیشتوان و گوندەکان ساڵ لەدوای ساڵ ، کە بە پڕۆسەی (شارنشین یان شارەوەری) ناسراوە، دیاردەیەکی جیهانیە لە هەموو دەوڵەت و کیشوەرەکان ڕوودەدات، هەرچەندە هۆکارەکانی ڕوودانی ئەم دیاردەیە جیاوازە لە کیشوەرێک بۆ کیشوەرێکی تر و لە دەوڵەتێکەوە  بۆ دەوڵەتێکی تر.</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19027698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r>
              <a:rPr lang="ar-IQ" dirty="0">
                <a:latin typeface="Noto Naskh Arabic"/>
                <a:ea typeface="Calibri"/>
              </a:rPr>
              <a:t>تێکڕای ڕێژەی دانیشتوانی شار لە جیهاندا لە ساڵی (2016)دا بەرزبوەتەوە بۆ (54.3 %)دا وچاوەڕوان دەکرێت بەرزبێتەوە بۆ (55.9 % و 57.8 %)دا لە ساڵەکانی (2020) و (2025) یەک لە دوای یەک. تێکڕای ڕێژەی دانیشتوانی شار لە هەمان ساڵدا لە کیشوەری (ئاسیا) (48.7 %) بووە ، واتە کەمتر بووە لە تێکڕای ڕێژەی دانیشتوانی شار لە جیهاندا ، و لەم بوارەدا تەنیا پێش کیشوەری (ئەفریقیا) کەوتووە.</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19027698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10000"/>
          </a:bodyPr>
          <a:lstStyle/>
          <a:p>
            <a:pPr algn="just" rtl="1">
              <a:lnSpc>
                <a:spcPct val="150000"/>
              </a:lnSpc>
              <a:spcBef>
                <a:spcPts val="1200"/>
              </a:spcBef>
              <a:spcAft>
                <a:spcPts val="800"/>
              </a:spcAft>
            </a:pPr>
            <a:r>
              <a:rPr lang="ar-IQ" dirty="0">
                <a:latin typeface="Noto Naskh Arabic"/>
                <a:ea typeface="Calibri"/>
              </a:rPr>
              <a:t>ڕێژەی دانیشتوانی شار لە (ئاسیا) لە گەشەکردنی خێرا دایە لە ئەنجامی (زیادبوونی سروشتی) و ( زیادبوونی ناسروشتی، کۆچکردن لە لادێیەوە بۆ شار . ڕێژەی دانیشتوانی شار لە کیشوەری ئاسیا لە سەرەتای هەشتاکانی سەدەی ڕابردوو (28%) و لە ساڵی 2016 دا وەک پێشتر ئاماژەی بۆ کرا ، نزیکەی (49 %)بووە. </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هۆکاری کۆچکردنی دانیشتوانی ئاسیا لە لادێیەوە بۆ شار جۆراوجۆرن و دەگۆڕێن لە دەوڵەتێکەوە بۆ دەوڵەتێکی تر و گرنگترینیان بریتین لە :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1902769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964488" cy="6624736"/>
          </a:xfrm>
        </p:spPr>
        <p:txBody>
          <a:bodyPr/>
          <a:lstStyle/>
          <a:p>
            <a:pPr algn="r"/>
            <a:r>
              <a:rPr lang="ar-IQ" dirty="0">
                <a:solidFill>
                  <a:schemeClr val="tx1"/>
                </a:solidFill>
                <a:latin typeface="Noto Naskh Arabic"/>
                <a:ea typeface="Calibri"/>
              </a:rPr>
              <a:t>سیاسی گرنگیان هەیە و شارەستانییە کۆنەکانی مرۆڤایەتی (میزۆپۆتامیا، چین و دۆڵی نیل) لە کەنار رووبارەکاندا پەیدا بوون و گەشەیان کردووە و کۆنترین شارەکانی جیهان لە نزیک و کەنار رووبارەکاندا دروستکراون. ( کیشوەری ئاسیا ) خاوەنی چەندین رووباری گەورە و گرینگە کە بە چەندین شێوە پۆلێن دەکرین باوترینیان پۆلێنکردنیانە بە گوێرەی (ئاوڕێژی رووبارەکان) رووبارەکانی ( کیشوەری ئاسیا ) , بە گوێرەی (ئاوڕێژیەکان ) بەم شێوەیە پۆلێن دەکرێن : </a:t>
            </a:r>
            <a:endParaRPr lang="en-US" dirty="0">
              <a:solidFill>
                <a:schemeClr val="tx1"/>
              </a:solidFill>
              <a:latin typeface="Noto Naskh Arabic"/>
              <a:ea typeface="Calibri"/>
            </a:endParaRPr>
          </a:p>
          <a:p>
            <a:endParaRPr lang="en-US" dirty="0"/>
          </a:p>
        </p:txBody>
      </p:sp>
    </p:spTree>
    <p:extLst>
      <p:ext uri="{BB962C8B-B14F-4D97-AF65-F5344CB8AC3E}">
        <p14:creationId xmlns:p14="http://schemas.microsoft.com/office/powerpoint/2010/main" val="1789371322"/>
      </p:ext>
    </p:extLst>
  </p:cSld>
  <p:clrMapOvr>
    <a:masterClrMapping/>
  </p:clrMapOvr>
  <mc:AlternateContent xmlns:mc="http://schemas.openxmlformats.org/markup-compatibility/2006">
    <mc:Choice xmlns:p14="http://schemas.microsoft.com/office/powerpoint/2010/main" Requires="p14">
      <p:transition spd="slow" p14:dur="2000" advTm="13725"/>
    </mc:Choice>
    <mc:Fallback>
      <p:transition spd="slow" advTm="13725"/>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70000" lnSpcReduction="20000"/>
          </a:bodyPr>
          <a:lstStyle/>
          <a:p>
            <a:pPr lvl="0" algn="just" rtl="1">
              <a:lnSpc>
                <a:spcPct val="150000"/>
              </a:lnSpc>
              <a:spcBef>
                <a:spcPts val="1200"/>
              </a:spcBef>
              <a:buFont typeface="Calibri"/>
              <a:buChar char="-"/>
            </a:pPr>
            <a:r>
              <a:rPr lang="ar-IQ" dirty="0">
                <a:latin typeface="Noto Naskh Arabic"/>
                <a:ea typeface="Calibri"/>
              </a:rPr>
              <a:t>بوونی هەلی کاری زیاتر لە شارەکاندا بە بەراورد لەگەڵ گوندەکان.</a:t>
            </a:r>
            <a:endParaRPr lang="en-US" dirty="0">
              <a:latin typeface="Noto Naskh Arabic"/>
              <a:ea typeface="Calibri"/>
            </a:endParaRPr>
          </a:p>
          <a:p>
            <a:pPr lvl="0" algn="just" rtl="1">
              <a:lnSpc>
                <a:spcPct val="150000"/>
              </a:lnSpc>
              <a:buFont typeface="Calibri"/>
              <a:buChar char="-"/>
            </a:pPr>
            <a:r>
              <a:rPr lang="ar-IQ" dirty="0">
                <a:latin typeface="Noto Naskh Arabic"/>
                <a:ea typeface="Calibri"/>
              </a:rPr>
              <a:t>گردبوونەوەی بەشی هەرە زۆری پیشەسازیەکان لە نێو شارەکان و دەوروبەریان. </a:t>
            </a:r>
            <a:endParaRPr lang="en-US" dirty="0">
              <a:latin typeface="Noto Naskh Arabic"/>
              <a:ea typeface="Calibri"/>
            </a:endParaRPr>
          </a:p>
          <a:p>
            <a:pPr lvl="0" algn="just" rtl="1">
              <a:lnSpc>
                <a:spcPct val="150000"/>
              </a:lnSpc>
              <a:buFont typeface="Calibri"/>
              <a:buChar char="-"/>
            </a:pPr>
            <a:r>
              <a:rPr lang="ar-IQ" dirty="0">
                <a:latin typeface="Noto Naskh Arabic"/>
                <a:ea typeface="Calibri"/>
              </a:rPr>
              <a:t>گردبوونەوەی خزمەتگوزاریەکان (خزمەتگوزاریەکانی پەروەردە و فێرکردن ، تەندروستی ، .......تاد) ، لە شارەکاندا.</a:t>
            </a:r>
            <a:endParaRPr lang="en-US" dirty="0">
              <a:latin typeface="Noto Naskh Arabic"/>
              <a:ea typeface="Calibri"/>
            </a:endParaRPr>
          </a:p>
          <a:p>
            <a:pPr lvl="0" algn="just" rtl="1">
              <a:lnSpc>
                <a:spcPct val="150000"/>
              </a:lnSpc>
              <a:buFont typeface="Calibri"/>
              <a:buChar char="-"/>
            </a:pPr>
            <a:r>
              <a:rPr lang="ar-IQ" dirty="0">
                <a:latin typeface="Noto Naskh Arabic"/>
                <a:ea typeface="Calibri"/>
              </a:rPr>
              <a:t>بەکارهێنانی ئامێر ، بەشێوەیەکی فراوان لە کەرتی کشتوکاڵدا ، کە بنەمای سەرەکی ئابووری گوندەکانە ، دەبێتە مایەی کەمبوونەوەی هەلی کار لە گوندەکاندا . </a:t>
            </a:r>
            <a:endParaRPr lang="en-US" dirty="0">
              <a:latin typeface="Noto Naskh Arabic"/>
              <a:ea typeface="Calibri"/>
            </a:endParaRPr>
          </a:p>
          <a:p>
            <a:pPr lvl="0" algn="just" rtl="1">
              <a:lnSpc>
                <a:spcPct val="150000"/>
              </a:lnSpc>
              <a:buFont typeface="Calibri"/>
              <a:buChar char="-"/>
            </a:pPr>
            <a:r>
              <a:rPr lang="ar-IQ" dirty="0">
                <a:latin typeface="Noto Naskh Arabic"/>
                <a:ea typeface="Calibri"/>
              </a:rPr>
              <a:t>داڕمانی </a:t>
            </a:r>
            <a:r>
              <a:rPr lang="ar-IQ" dirty="0">
                <a:latin typeface="Noto Naskh Arabic"/>
                <a:ea typeface="Calibri"/>
                <a:cs typeface="Calibri"/>
              </a:rPr>
              <a:t>( </a:t>
            </a:r>
            <a:r>
              <a:rPr lang="ar-IQ" dirty="0">
                <a:latin typeface="Noto Naskh Arabic"/>
                <a:ea typeface="Calibri"/>
              </a:rPr>
              <a:t>کەرتی کشتوکاڵ ) ، لەبەر هەر هۆیەک بێت سروشتی بێت یان مرۆیی. </a:t>
            </a:r>
            <a:endParaRPr lang="en-US" dirty="0">
              <a:latin typeface="Noto Naskh Arabic"/>
              <a:ea typeface="Calibri"/>
            </a:endParaRPr>
          </a:p>
          <a:p>
            <a:pPr lvl="0" algn="just" rtl="1">
              <a:lnSpc>
                <a:spcPct val="150000"/>
              </a:lnSpc>
              <a:spcAft>
                <a:spcPts val="800"/>
              </a:spcAft>
              <a:buFont typeface="Calibri"/>
              <a:buChar char="-"/>
            </a:pPr>
            <a:r>
              <a:rPr lang="ar-IQ" dirty="0">
                <a:latin typeface="Noto Naskh Arabic"/>
                <a:ea typeface="Calibri"/>
              </a:rPr>
              <a:t>هۆکاری ڕامیاری ، ڕاگوێزانی زۆرەملێی گوندنشینان و ناچارکردنیان کە کۆچ بۆ شارەکان بکەن.</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19027698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62500" lnSpcReduction="20000"/>
          </a:bodyPr>
          <a:lstStyle/>
          <a:p>
            <a:pPr algn="ctr">
              <a:lnSpc>
                <a:spcPct val="150000"/>
              </a:lnSpc>
              <a:spcBef>
                <a:spcPts val="1200"/>
              </a:spcBef>
              <a:spcAft>
                <a:spcPts val="800"/>
              </a:spcAft>
            </a:pPr>
            <a:r>
              <a:rPr lang="ar-SA" b="1" dirty="0">
                <a:latin typeface="Noto Naskh Arabic"/>
                <a:ea typeface="Calibri"/>
              </a:rPr>
              <a:t>بەشی سێیەم: جوگرافیای ئابووری کیشوەری ئاسیا</a:t>
            </a:r>
            <a:endParaRPr lang="en-US" dirty="0">
              <a:latin typeface="Noto Naskh Arabic"/>
              <a:ea typeface="Calibri"/>
            </a:endParaRPr>
          </a:p>
          <a:p>
            <a:pPr algn="just">
              <a:lnSpc>
                <a:spcPct val="150000"/>
              </a:lnSpc>
              <a:spcBef>
                <a:spcPts val="1200"/>
              </a:spcBef>
              <a:spcAft>
                <a:spcPts val="800"/>
              </a:spcAft>
            </a:pPr>
            <a:r>
              <a:rPr lang="ar-SA" dirty="0">
                <a:latin typeface="Noto Naskh Arabic"/>
                <a:ea typeface="Calibri"/>
              </a:rPr>
              <a:t>پێشەکی:</a:t>
            </a:r>
            <a:endParaRPr lang="en-US" dirty="0">
              <a:latin typeface="Noto Naskh Arabic"/>
              <a:ea typeface="Calibri"/>
            </a:endParaRPr>
          </a:p>
          <a:p>
            <a:pPr algn="just">
              <a:lnSpc>
                <a:spcPct val="150000"/>
              </a:lnSpc>
              <a:spcBef>
                <a:spcPts val="1200"/>
              </a:spcBef>
              <a:spcAft>
                <a:spcPts val="800"/>
              </a:spcAft>
            </a:pPr>
            <a:r>
              <a:rPr lang="ar-SA" dirty="0">
                <a:latin typeface="Noto Naskh Arabic"/>
                <a:ea typeface="Calibri"/>
              </a:rPr>
              <a:t>(جوگرافیای ئابووری)، </a:t>
            </a:r>
            <a:r>
              <a:rPr lang="ar-SA" b="1" dirty="0">
                <a:latin typeface="Noto Naskh Arabic"/>
                <a:ea typeface="Calibri"/>
              </a:rPr>
              <a:t>لقێکی گرنگی زانستی جوگرافیە باس لە دیاردە ئابووریەکان و دابەشبوونی جوگرافیان دەکات و شرۆڤەی ئەو هۆکارانە دەکات کە بەرپرسن لەو دابەشبوونە یان بەرپرسن لە دیاریکردنی شوێنیان.</a:t>
            </a:r>
            <a:r>
              <a:rPr lang="ar-SA" dirty="0">
                <a:latin typeface="Noto Naskh Arabic"/>
                <a:ea typeface="Calibri"/>
              </a:rPr>
              <a:t> </a:t>
            </a:r>
            <a:endParaRPr lang="en-US" dirty="0">
              <a:latin typeface="Noto Naskh Arabic"/>
              <a:ea typeface="Calibri"/>
            </a:endParaRPr>
          </a:p>
          <a:p>
            <a:pPr algn="just">
              <a:lnSpc>
                <a:spcPct val="150000"/>
              </a:lnSpc>
              <a:spcBef>
                <a:spcPts val="1200"/>
              </a:spcBef>
              <a:spcAft>
                <a:spcPts val="800"/>
              </a:spcAft>
            </a:pPr>
            <a:r>
              <a:rPr lang="ar-SA" dirty="0">
                <a:latin typeface="Noto Naskh Arabic"/>
                <a:ea typeface="Calibri"/>
              </a:rPr>
              <a:t>هەندێکی تر پێناسەی(جوگرافیای ئابووری) یان بەم شێوەیە کردووە: </a:t>
            </a:r>
            <a:r>
              <a:rPr lang="ar-SA" b="1" dirty="0">
                <a:latin typeface="Noto Naskh Arabic"/>
                <a:ea typeface="Calibri"/>
              </a:rPr>
              <a:t>(جوگرافیای ئابووری) برییتییە لە باسکردنی ئەو ڕێگا جۆراوجۆرانە کە مرۆڤ لە ڕێگەیانەوە ژیانی دابیندەکات و شرۆڤەی جۆراوجۆریەتی ڕێگەکان دەکات لە شوێنەکەوە بۆ شوێنێکی تر.</a:t>
            </a:r>
            <a:endParaRPr lang="en-US" dirty="0">
              <a:latin typeface="Noto Naskh Arabic"/>
              <a:ea typeface="Calibri"/>
            </a:endParaRPr>
          </a:p>
          <a:p>
            <a:pPr marL="0" indent="0" algn="r">
              <a:buNone/>
            </a:pPr>
            <a:r>
              <a:rPr lang="ar-SA" dirty="0"/>
              <a:t>لاللثثثث</a:t>
            </a:r>
            <a:r>
              <a:rPr lang="en-US" dirty="0" err="1"/>
              <a:t>eeeee</a:t>
            </a:r>
            <a:r>
              <a:rPr lang="ar-SA" dirty="0">
                <a:cs typeface="Ali-A-Sulaimania" pitchFamily="2" charset="-78"/>
              </a:rPr>
              <a:t>تاتتالبلالبؤلر</a:t>
            </a:r>
            <a:endParaRPr lang="ar-SA" dirty="0">
              <a:cs typeface="Ali_K_Samik" pitchFamily="2" charset="-78"/>
            </a:endParaRPr>
          </a:p>
          <a:p>
            <a:pPr marL="0" indent="0" algn="r">
              <a:buNone/>
            </a:pPr>
            <a:endParaRPr lang="ar-SA" dirty="0">
              <a:cs typeface="Ali_K_Samik" pitchFamily="2" charset="-78"/>
            </a:endParaRPr>
          </a:p>
          <a:p>
            <a:pPr marL="0" indent="0" algn="r">
              <a:buNone/>
            </a:pPr>
            <a:endParaRPr lang="ar-SA" dirty="0">
              <a:cs typeface="Ali_K_Samik" pitchFamily="2" charset="-78"/>
            </a:endParaRPr>
          </a:p>
          <a:p>
            <a:pPr marL="0" indent="0" algn="r">
              <a:buNone/>
            </a:pPr>
            <a:r>
              <a:rPr lang="ar-SA" dirty="0">
                <a:cs typeface="Ali_K_Samik" pitchFamily="2" charset="-78"/>
              </a:rPr>
              <a:t>سلاوو ريز دكتورة ي بةريزس</a:t>
            </a:r>
            <a:r>
              <a:rPr lang="en-US" dirty="0">
                <a:cs typeface="Ali_K_Samik" pitchFamily="2" charset="-78"/>
              </a:rPr>
              <a:t>                                                                                                                                                                                                                                                                                                                                                                                                                                                                                                                                                                                                                                                                                                                                                                                                                                                                                                                                                                                                                                                                                                                                                                                                                                                                                                                                                                                                                                                                                                                                                                                                                                                                                                                                                                                                                                                                                                                                                                                                                                                                                                                                                                                                                                                                                                                                                                                                                                                                                                                                                                                                                                                                                                                                                                                                                                                                                                                                                                                                                                                                                                                                                                                                                                                                                                                                                                                                                                                                                                                                                                                                                                                                                                                                                                                                                                                                                                                                                                                                                                                                                                                                                                                                                                       cv</a:t>
            </a:r>
            <a:endParaRPr lang="en-US" dirty="0"/>
          </a:p>
        </p:txBody>
      </p:sp>
    </p:spTree>
    <p:extLst>
      <p:ext uri="{BB962C8B-B14F-4D97-AF65-F5344CB8AC3E}">
        <p14:creationId xmlns:p14="http://schemas.microsoft.com/office/powerpoint/2010/main" val="8963358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7837"/>
            <a:ext cx="9144000" cy="7272808"/>
          </a:xfrm>
        </p:spPr>
      </p:pic>
    </p:spTree>
    <p:extLst>
      <p:ext uri="{BB962C8B-B14F-4D97-AF65-F5344CB8AC3E}">
        <p14:creationId xmlns:p14="http://schemas.microsoft.com/office/powerpoint/2010/main" val="1196531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r>
              <a:rPr lang="ar-SA" dirty="0">
                <a:latin typeface="Noto Naskh Arabic"/>
                <a:ea typeface="Calibri"/>
              </a:rPr>
              <a:t>لەو (٢) پێناسەیە دەردەکەوێت، کە (جوگرافیای ئابووری) باس لە ژمارەیەکی یەکجار زۆر لە دیاردەی ئابووری دەکات کە لە ئەنجامی چالاکیە مرۆییەکان دروستدەبن و لە ڕێگەیانەوە ئادەمیزاد پێداویستیەکانی ژیانی دابین دەکات. ئەو چالاکیە مرۆیانەی کە بەرپرسن لە دروستبوونی دیاردە ئابووریەکان و لە ڕێگەیانەوە ئادەمیزاد ژیانی دابیندەکات جۆراوجۆرن گرینگترینیان بریتین لە چالاکیەکانی(کشتوکاڵ ، پیشەسازی، گەشتوگوزار، گواستنەوە و بازرگانی)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8963358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3999" cy="6858000"/>
          </a:xfrm>
        </p:spPr>
      </p:pic>
    </p:spTree>
    <p:extLst>
      <p:ext uri="{BB962C8B-B14F-4D97-AF65-F5344CB8AC3E}">
        <p14:creationId xmlns:p14="http://schemas.microsoft.com/office/powerpoint/2010/main" val="39896380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324528" cy="6834143"/>
          </a:xfrm>
        </p:spPr>
      </p:pic>
    </p:spTree>
    <p:extLst>
      <p:ext uri="{BB962C8B-B14F-4D97-AF65-F5344CB8AC3E}">
        <p14:creationId xmlns:p14="http://schemas.microsoft.com/office/powerpoint/2010/main" val="5301030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9144000" cy="7029400"/>
          </a:xfrm>
        </p:spPr>
      </p:pic>
    </p:spTree>
    <p:extLst>
      <p:ext uri="{BB962C8B-B14F-4D97-AF65-F5344CB8AC3E}">
        <p14:creationId xmlns:p14="http://schemas.microsoft.com/office/powerpoint/2010/main" val="1398900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59"/>
            <a:ext cx="8229600" cy="1143000"/>
          </a:xfrm>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37005" cy="6858000"/>
          </a:xfrm>
        </p:spPr>
      </p:pic>
    </p:spTree>
    <p:extLst>
      <p:ext uri="{BB962C8B-B14F-4D97-AF65-F5344CB8AC3E}">
        <p14:creationId xmlns:p14="http://schemas.microsoft.com/office/powerpoint/2010/main" val="4396169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70000" lnSpcReduction="20000"/>
          </a:bodyPr>
          <a:lstStyle/>
          <a:p>
            <a:pPr algn="just" rtl="1">
              <a:lnSpc>
                <a:spcPct val="150000"/>
              </a:lnSpc>
              <a:spcBef>
                <a:spcPts val="1200"/>
              </a:spcBef>
              <a:spcAft>
                <a:spcPts val="800"/>
              </a:spcAft>
            </a:pPr>
            <a:r>
              <a:rPr lang="ar-SA" dirty="0">
                <a:latin typeface="Noto Naskh Arabic"/>
                <a:ea typeface="Calibri"/>
              </a:rPr>
              <a:t>لەم بەشەدا، کە تایبەتە بە(جوگرافیای ئابووری کیشوەری ئاسیا) ، و لە (٥) پێنج باسی جیاوازدا باس لە چالاکیە ئابووریە سەرەکیەکانی دانیشتوانی کیشوەری(ئاسیا) دەکرێت.</a:t>
            </a:r>
            <a:endParaRPr lang="en-US" dirty="0">
              <a:latin typeface="Noto Naskh Arabic"/>
              <a:ea typeface="Calibri"/>
            </a:endParaRPr>
          </a:p>
          <a:p>
            <a:pPr algn="just" rtl="1">
              <a:lnSpc>
                <a:spcPct val="150000"/>
              </a:lnSpc>
              <a:spcBef>
                <a:spcPts val="1200"/>
              </a:spcBef>
              <a:spcAft>
                <a:spcPts val="800"/>
              </a:spcAft>
            </a:pPr>
            <a:r>
              <a:rPr lang="ar-SA" dirty="0">
                <a:latin typeface="Noto Naskh Arabic"/>
                <a:ea typeface="Calibri"/>
              </a:rPr>
              <a:t>باسەکان بریتیین لە: </a:t>
            </a:r>
            <a:endParaRPr lang="en-US" dirty="0">
              <a:latin typeface="Noto Naskh Arabic"/>
              <a:ea typeface="Calibri"/>
            </a:endParaRPr>
          </a:p>
          <a:p>
            <a:pPr algn="just" rtl="1">
              <a:lnSpc>
                <a:spcPct val="150000"/>
              </a:lnSpc>
              <a:spcBef>
                <a:spcPts val="1200"/>
              </a:spcBef>
              <a:spcAft>
                <a:spcPts val="800"/>
              </a:spcAft>
            </a:pPr>
            <a:r>
              <a:rPr lang="ar-SA" dirty="0">
                <a:latin typeface="Noto Naskh Arabic"/>
                <a:ea typeface="Calibri"/>
              </a:rPr>
              <a:t>باسی یەکەم: چالاکی کشتوکاڵی لە (کیشوەری ئاسیا). </a:t>
            </a:r>
            <a:endParaRPr lang="en-US" dirty="0">
              <a:latin typeface="Noto Naskh Arabic"/>
              <a:ea typeface="Calibri"/>
            </a:endParaRPr>
          </a:p>
          <a:p>
            <a:pPr algn="just" rtl="1">
              <a:lnSpc>
                <a:spcPct val="150000"/>
              </a:lnSpc>
              <a:spcBef>
                <a:spcPts val="1200"/>
              </a:spcBef>
              <a:spcAft>
                <a:spcPts val="800"/>
              </a:spcAft>
            </a:pPr>
            <a:r>
              <a:rPr lang="ar-SA" dirty="0">
                <a:latin typeface="Noto Naskh Arabic"/>
                <a:ea typeface="Calibri"/>
              </a:rPr>
              <a:t>باسی دووەم: چالاکی پیشەسازی لە (کیشوەری ئاسیا).</a:t>
            </a:r>
            <a:endParaRPr lang="en-US" dirty="0">
              <a:latin typeface="Noto Naskh Arabic"/>
              <a:ea typeface="Calibri"/>
            </a:endParaRPr>
          </a:p>
          <a:p>
            <a:pPr algn="just" rtl="1">
              <a:lnSpc>
                <a:spcPct val="150000"/>
              </a:lnSpc>
              <a:spcBef>
                <a:spcPts val="1200"/>
              </a:spcBef>
              <a:spcAft>
                <a:spcPts val="800"/>
              </a:spcAft>
            </a:pPr>
            <a:r>
              <a:rPr lang="ar-SA" dirty="0">
                <a:latin typeface="Noto Naskh Arabic"/>
                <a:ea typeface="Calibri"/>
              </a:rPr>
              <a:t>باسی سێیەم: چالاکی گەشت و گوزار لە (کیشوەری ئاسیا).</a:t>
            </a:r>
            <a:endParaRPr lang="en-US" dirty="0">
              <a:latin typeface="Noto Naskh Arabic"/>
              <a:ea typeface="Calibri"/>
            </a:endParaRPr>
          </a:p>
          <a:p>
            <a:pPr algn="just" rtl="1">
              <a:lnSpc>
                <a:spcPct val="150000"/>
              </a:lnSpc>
              <a:spcBef>
                <a:spcPts val="1200"/>
              </a:spcBef>
              <a:spcAft>
                <a:spcPts val="800"/>
              </a:spcAft>
            </a:pPr>
            <a:r>
              <a:rPr lang="ar-SA" dirty="0">
                <a:latin typeface="Noto Naskh Arabic"/>
                <a:ea typeface="Calibri"/>
              </a:rPr>
              <a:t>باسی چوارەم: گواستنەوە لە (کیشوەری ئاسیا).</a:t>
            </a:r>
            <a:endParaRPr lang="en-US" dirty="0">
              <a:latin typeface="Noto Naskh Arabic"/>
              <a:ea typeface="Calibri"/>
            </a:endParaRPr>
          </a:p>
          <a:p>
            <a:pPr algn="just" rtl="1">
              <a:lnSpc>
                <a:spcPct val="150000"/>
              </a:lnSpc>
              <a:spcBef>
                <a:spcPts val="1200"/>
              </a:spcBef>
              <a:spcAft>
                <a:spcPts val="800"/>
              </a:spcAft>
            </a:pPr>
            <a:r>
              <a:rPr lang="ar-SA" dirty="0">
                <a:latin typeface="Noto Naskh Arabic"/>
                <a:ea typeface="Calibri"/>
              </a:rPr>
              <a:t>باسی پێنجەم: چالاکی بازرگانی (کیشوەری ئاسیا).</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8963358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99392"/>
            <a:ext cx="9144000" cy="6957392"/>
          </a:xfrm>
        </p:spPr>
      </p:pic>
    </p:spTree>
    <p:extLst>
      <p:ext uri="{BB962C8B-B14F-4D97-AF65-F5344CB8AC3E}">
        <p14:creationId xmlns:p14="http://schemas.microsoft.com/office/powerpoint/2010/main" val="819920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964488" cy="6624736"/>
          </a:xfrm>
        </p:spPr>
        <p:txBody>
          <a:bodyPr/>
          <a:lstStyle/>
          <a:p>
            <a:pPr algn="just" rtl="1">
              <a:lnSpc>
                <a:spcPct val="150000"/>
              </a:lnSpc>
              <a:spcBef>
                <a:spcPts val="1200"/>
              </a:spcBef>
              <a:spcAft>
                <a:spcPts val="800"/>
              </a:spcAft>
            </a:pPr>
            <a:r>
              <a:rPr lang="ar-IQ" b="1" dirty="0">
                <a:solidFill>
                  <a:schemeClr val="tx1"/>
                </a:solidFill>
                <a:latin typeface="Noto Naskh Arabic"/>
                <a:ea typeface="Calibri"/>
              </a:rPr>
              <a:t>-ئەو رووبارانەی دەڕژێنە زەریای بەستەڵەکی باکوور:</a:t>
            </a:r>
            <a:r>
              <a:rPr lang="ar-IQ" dirty="0">
                <a:solidFill>
                  <a:schemeClr val="tx1"/>
                </a:solidFill>
                <a:latin typeface="Noto Naskh Arabic"/>
                <a:ea typeface="Calibri"/>
              </a:rPr>
              <a:t> بریتین لە کۆمەڵە رووبارێک کە دەکەونە باکووری (کیشوەری ئاسیا), (سیبریا) و دەڕژێنە زەریاى بەستەڵەکی باکوور. کۆی رووبەری ئاوزێڵى ئەم رووبارانە نزیکەی (١١) ملیون کم</a:t>
            </a:r>
            <a:r>
              <a:rPr lang="ar-IQ" baseline="30000" dirty="0">
                <a:solidFill>
                  <a:schemeClr val="tx1"/>
                </a:solidFill>
                <a:latin typeface="Noto Naskh Arabic"/>
                <a:ea typeface="Calibri"/>
              </a:rPr>
              <a:t>٢</a:t>
            </a:r>
            <a:r>
              <a:rPr lang="ar-IQ" dirty="0">
                <a:solidFill>
                  <a:schemeClr val="tx1"/>
                </a:solidFill>
                <a:latin typeface="Noto Naskh Arabic"/>
                <a:ea typeface="Calibri"/>
              </a:rPr>
              <a:t>, واتە نزیکەی (١\٤) چواریەکی رووبەری ئاسیا , و بەوە ناسراون کە: </a:t>
            </a:r>
            <a:endParaRPr lang="en-US" dirty="0">
              <a:solidFill>
                <a:schemeClr val="tx1"/>
              </a:solidFill>
              <a:latin typeface="Noto Naskh Arabic"/>
              <a:ea typeface="Calibri"/>
            </a:endParaRPr>
          </a:p>
          <a:p>
            <a:pPr algn="just" rtl="1">
              <a:lnSpc>
                <a:spcPct val="150000"/>
              </a:lnSpc>
              <a:spcBef>
                <a:spcPts val="1200"/>
              </a:spcBef>
              <a:spcAft>
                <a:spcPts val="800"/>
              </a:spcAft>
            </a:pPr>
            <a:r>
              <a:rPr lang="ar-IQ" dirty="0">
                <a:solidFill>
                  <a:schemeClr val="tx1"/>
                </a:solidFill>
                <a:latin typeface="Noto Naskh Arabic"/>
                <a:ea typeface="Calibri"/>
                <a:cs typeface="Calibri"/>
              </a:rPr>
              <a:t>- </a:t>
            </a:r>
            <a:r>
              <a:rPr lang="ar-IQ" dirty="0">
                <a:solidFill>
                  <a:schemeClr val="tx1"/>
                </a:solidFill>
                <a:latin typeface="Noto Naskh Arabic"/>
                <a:ea typeface="Calibri"/>
              </a:rPr>
              <a:t>لە باشوورەوە بەرەو باکوور دەڕۆن. </a:t>
            </a:r>
            <a:endParaRPr lang="en-US" dirty="0">
              <a:solidFill>
                <a:schemeClr val="tx1"/>
              </a:solidFill>
              <a:latin typeface="Noto Naskh Arabic"/>
              <a:ea typeface="Calibri"/>
            </a:endParaRPr>
          </a:p>
          <a:p>
            <a:endParaRPr lang="en-US" dirty="0">
              <a:solidFill>
                <a:schemeClr val="tx1"/>
              </a:solidFill>
            </a:endParaRPr>
          </a:p>
        </p:txBody>
      </p:sp>
    </p:spTree>
    <p:extLst>
      <p:ext uri="{BB962C8B-B14F-4D97-AF65-F5344CB8AC3E}">
        <p14:creationId xmlns:p14="http://schemas.microsoft.com/office/powerpoint/2010/main" val="2243785141"/>
      </p:ext>
    </p:extLst>
  </p:cSld>
  <p:clrMapOvr>
    <a:masterClrMapping/>
  </p:clrMapOvr>
  <mc:AlternateContent xmlns:mc="http://schemas.openxmlformats.org/markup-compatibility/2006">
    <mc:Choice xmlns:p14="http://schemas.microsoft.com/office/powerpoint/2010/main" Requires="p14">
      <p:transition spd="slow" p14:dur="2000" advTm="15554"/>
    </mc:Choice>
    <mc:Fallback>
      <p:transition spd="slow" advTm="15554"/>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rtl="1">
              <a:lnSpc>
                <a:spcPct val="150000"/>
              </a:lnSpc>
              <a:spcBef>
                <a:spcPts val="1200"/>
              </a:spcBef>
              <a:spcAft>
                <a:spcPts val="800"/>
              </a:spcAft>
              <a:buNone/>
            </a:pPr>
            <a:r>
              <a:rPr lang="ar-SA" b="1" dirty="0">
                <a:latin typeface="Noto Naskh Arabic"/>
                <a:ea typeface="Calibri"/>
              </a:rPr>
              <a:t>باسی یەکەم: (چالاکی کشتوکاڵی لە کیشوەری ئاسیا)</a:t>
            </a:r>
            <a:endParaRPr lang="en-US" dirty="0">
              <a:latin typeface="Noto Naskh Arabic"/>
              <a:ea typeface="Calibri"/>
            </a:endParaRPr>
          </a:p>
          <a:p>
            <a:pPr marL="0" indent="0" algn="r" rtl="1">
              <a:lnSpc>
                <a:spcPct val="150000"/>
              </a:lnSpc>
              <a:spcBef>
                <a:spcPts val="1200"/>
              </a:spcBef>
              <a:spcAft>
                <a:spcPts val="800"/>
              </a:spcAft>
              <a:buNone/>
            </a:pPr>
            <a:r>
              <a:rPr lang="ar-SA" dirty="0">
                <a:latin typeface="Noto Naskh Arabic"/>
                <a:ea typeface="Calibri"/>
              </a:rPr>
              <a:t>وشەی (کشتوکاڵ) ، لە ڕوانگەی زمانەوانییەوە ، مانای (کێڵانی زەوی) یان (بایەخدان بە زەوی)دێت. ئەم وشەیە، لە زمانی ئینگلیزیدا کە بە پێیدەوترێت</a:t>
            </a:r>
            <a:r>
              <a:rPr lang="ar-IQ" dirty="0">
                <a:latin typeface="Noto Naskh Arabic"/>
                <a:ea typeface="Calibri"/>
              </a:rPr>
              <a:t>(</a:t>
            </a:r>
            <a:r>
              <a:rPr lang="en-GB" b="1" dirty="0">
                <a:ea typeface="Calibri"/>
              </a:rPr>
              <a:t>Agriculture</a:t>
            </a:r>
            <a:r>
              <a:rPr lang="ar-IQ" dirty="0">
                <a:latin typeface="Noto Naskh Arabic"/>
                <a:ea typeface="Calibri"/>
              </a:rPr>
              <a:t>) ، لە (٢)بڕگە یان کەرت پێکهاتووە کە بریتین لە: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8963358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252520" cy="6858000"/>
          </a:xfrm>
        </p:spPr>
      </p:pic>
    </p:spTree>
    <p:extLst>
      <p:ext uri="{BB962C8B-B14F-4D97-AF65-F5344CB8AC3E}">
        <p14:creationId xmlns:p14="http://schemas.microsoft.com/office/powerpoint/2010/main" val="37318764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algn="just" rtl="1">
              <a:lnSpc>
                <a:spcPct val="150000"/>
              </a:lnSpc>
              <a:spcBef>
                <a:spcPts val="1200"/>
              </a:spcBef>
              <a:spcAft>
                <a:spcPts val="800"/>
              </a:spcAft>
            </a:pPr>
            <a:r>
              <a:rPr lang="ar-IQ" dirty="0">
                <a:latin typeface="Noto Naskh Arabic"/>
                <a:ea typeface="Calibri"/>
              </a:rPr>
              <a:t>١-(</a:t>
            </a:r>
            <a:r>
              <a:rPr lang="en-GB" b="1" dirty="0" err="1">
                <a:ea typeface="Calibri"/>
              </a:rPr>
              <a:t>Agri</a:t>
            </a:r>
            <a:r>
              <a:rPr lang="ar-IQ" dirty="0">
                <a:latin typeface="Noto Naskh Arabic"/>
                <a:ea typeface="Calibri"/>
              </a:rPr>
              <a:t>)کە بە مانای کێڵگە(</a:t>
            </a:r>
            <a:r>
              <a:rPr lang="en-GB" b="1" dirty="0">
                <a:ea typeface="Calibri"/>
              </a:rPr>
              <a:t>Field</a:t>
            </a:r>
            <a:r>
              <a:rPr lang="ar-IQ" dirty="0">
                <a:latin typeface="Noto Naskh Arabic"/>
                <a:ea typeface="Calibri"/>
              </a:rPr>
              <a:t>)</a:t>
            </a:r>
            <a:r>
              <a:rPr lang="en-US" dirty="0">
                <a:latin typeface="Noto Naskh Arabic"/>
                <a:ea typeface="Calibri"/>
              </a:rPr>
              <a:t>  </a:t>
            </a:r>
            <a:r>
              <a:rPr lang="ar-IQ" dirty="0">
                <a:latin typeface="Noto Naskh Arabic"/>
                <a:ea typeface="Calibri"/>
              </a:rPr>
              <a:t>دێت.</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٢-(</a:t>
            </a:r>
            <a:r>
              <a:rPr lang="en-GB" b="1" dirty="0">
                <a:ea typeface="Calibri"/>
              </a:rPr>
              <a:t>Culture</a:t>
            </a:r>
            <a:r>
              <a:rPr lang="ar-IQ" dirty="0">
                <a:latin typeface="Noto Naskh Arabic"/>
                <a:ea typeface="Calibri"/>
              </a:rPr>
              <a:t>)کە بەمانای (کێڵانی زەوی) یان (بایەخدان بە زەوی) دێت.</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پێناسە و چەمکی (کشتوکاڵ) جیاوازە لەمانە زمانەوانیەکەی و زاراوەی (کشتوکاڵ) چەندین پێناسەی جۆراوجۆری بۆ کراوە کە گشتگیرترینیان بریتتییە لە: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8963358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algn="just" rtl="1">
              <a:lnSpc>
                <a:spcPct val="150000"/>
              </a:lnSpc>
              <a:spcBef>
                <a:spcPts val="1200"/>
              </a:spcBef>
              <a:spcAft>
                <a:spcPts val="800"/>
              </a:spcAft>
            </a:pPr>
            <a:r>
              <a:rPr lang="ar-IQ" dirty="0">
                <a:latin typeface="Noto Naskh Arabic"/>
                <a:ea typeface="Calibri"/>
              </a:rPr>
              <a:t>کشتوکاڵ(</a:t>
            </a:r>
            <a:r>
              <a:rPr lang="ar-IQ" b="1" dirty="0">
                <a:latin typeface="Noto Naskh Arabic"/>
                <a:ea typeface="Calibri"/>
              </a:rPr>
              <a:t>هەموو ئەو چالاکیانە دەگرێتەوە کە مرۆڤی جێگیر لە زەوى ئەنجامی دەدات بە مەبەستی بەرهەمهێنانی بەروبوومی ڕوەەکی و ئاژەڵی بەرزکردنەوەی ئاستی بەرهەمهێنان و باشکردنی جۆری لە ڕێگەی بەرهەمهێنانی زەوى و بەخێوکردنی ئاژەڵ</a:t>
            </a:r>
            <a:r>
              <a:rPr lang="ar-IQ" dirty="0">
                <a:latin typeface="Noto Naskh Arabic"/>
                <a:ea typeface="Calibri"/>
              </a:rPr>
              <a:t>)</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دەکرێت لە ڕوانگەی ئەم پێناسەیەوە چەمکی (کشتوکاڵ) لەم خاڵانەدا دیاری بکرێت: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8963358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70000" lnSpcReduction="20000"/>
          </a:bodyPr>
          <a:lstStyle/>
          <a:p>
            <a:pPr algn="just" rtl="1">
              <a:lnSpc>
                <a:spcPct val="150000"/>
              </a:lnSpc>
              <a:spcBef>
                <a:spcPts val="1200"/>
              </a:spcBef>
              <a:spcAft>
                <a:spcPts val="800"/>
              </a:spcAft>
            </a:pPr>
            <a:r>
              <a:rPr lang="ar-IQ" dirty="0">
                <a:latin typeface="Noto Naskh Arabic"/>
                <a:ea typeface="Calibri"/>
              </a:rPr>
              <a:t>١-جێگیر بوونی مرۆڤ، واتە گەرۆک نەبوونی، مەرجە بۆ ئەوەی ئەو چالاکیەی کەى ئەنجامی دەدات بە (چالاکی کشتوکاڵی) ئەژماربکرێت. بۆیە (شوانکاری) بەشێک نییە لە (چالاکی کشتوکاڵی). </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٢-(چالاکی کشتوکاڵی) تەنیا تایبەت نیە بە بەرهەمهێنانی(بەروبوومی ڕووەکی) بەڵکو (بەخێوکردنی ئاژەڵ)یش بەشێکە لە (چالاکی کشتوکاڵ) بە مەرجێک مرۆڤی جێگیر لە زەوی ئەنجامی بدات.</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٣-پشت بەستن بەو زانیاریانەی کە لە (٢) خاڵی پێشوودا ئاماژەیان بۆ کراوە دەردەکەوێت کە ئامانج لە ئەنجامدانی (چالاکی کشتوکاڵی) بریتییە لە بەرهەمهێنانی (٢) دوو جۆر لە بەرووبووم (ڕووەکی) و (ئاژەڵی)، بۆیە بەرووبوومە کشتوکاڵییەکان دابەش دەکرێن بەسەر ئەم دوو جۆرە سەرەکییەدا (بەرووبوومی ڕووەکی ) و (بەرووبوومی ئاژەڵی).</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8963358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77500" lnSpcReduction="20000"/>
          </a:bodyPr>
          <a:lstStyle/>
          <a:p>
            <a:pPr algn="just" rtl="1">
              <a:lnSpc>
                <a:spcPct val="150000"/>
              </a:lnSpc>
              <a:spcBef>
                <a:spcPts val="1200"/>
              </a:spcBef>
              <a:spcAft>
                <a:spcPts val="800"/>
              </a:spcAft>
            </a:pPr>
            <a:r>
              <a:rPr lang="ar-IQ" dirty="0">
                <a:latin typeface="Noto Naskh Arabic"/>
                <a:ea typeface="Calibri"/>
              </a:rPr>
              <a:t>بەرووبوومە کشتوکاڵیەکان لە (کیشوەری ئاسیا):</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بەرووبوومە کشتوکاڵیەکان دابەشدەکرێن بەسەر دوو جۆری سەرەکیدا کە بریتین لە : </a:t>
            </a:r>
            <a:endParaRPr lang="en-US" dirty="0">
              <a:latin typeface="Noto Naskh Arabic"/>
              <a:ea typeface="Calibri"/>
            </a:endParaRPr>
          </a:p>
          <a:p>
            <a:pPr algn="just" rtl="1">
              <a:lnSpc>
                <a:spcPct val="150000"/>
              </a:lnSpc>
              <a:spcBef>
                <a:spcPts val="1200"/>
              </a:spcBef>
              <a:spcAft>
                <a:spcPts val="800"/>
              </a:spcAft>
            </a:pPr>
            <a:r>
              <a:rPr lang="en-GB" dirty="0">
                <a:latin typeface="Noto Naskh Arabic"/>
                <a:ea typeface="Calibri"/>
              </a:rPr>
              <a:t>A</a:t>
            </a:r>
            <a:r>
              <a:rPr lang="ar-IQ" dirty="0">
                <a:latin typeface="Noto Naskh Arabic"/>
                <a:ea typeface="Calibri"/>
              </a:rPr>
              <a:t>-</a:t>
            </a:r>
            <a:r>
              <a:rPr lang="ar-IQ" b="1" dirty="0">
                <a:latin typeface="Noto Naskh Arabic"/>
                <a:ea typeface="Calibri"/>
              </a:rPr>
              <a:t>بەرووبوومە ڕووەکیەکان</a:t>
            </a:r>
            <a:r>
              <a:rPr lang="ar-IQ" dirty="0">
                <a:latin typeface="Noto Naskh Arabic"/>
                <a:ea typeface="Calibri"/>
              </a:rPr>
              <a:t>: بەرووبوومە ڕووەکیەکان ژمارەیەکی زۆر لە بەرووبووم لە خۆ دەگرێت و بە چەندین شێوە دابەش دەکرێن و هەر یەک لەو شێوانەیش بەسەر چەندین کۆمەڵ و جۆردا دابەش دەکرێت.</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لەم تەوەرەی ئەم باسەدا بەرووبوومە ڕووەکیەکانی کیشوەری ئاسیا بەسەر دوو کۆمەڵەی سەرەکیدا دابەش دەکەین و بە جیا باسیان دەکەین. کۆمەڵەکانیش بریتیین لە: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8963358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a:bodyPr>
          <a:lstStyle/>
          <a:p>
            <a:pPr algn="just" rtl="1">
              <a:lnSpc>
                <a:spcPct val="150000"/>
              </a:lnSpc>
              <a:spcBef>
                <a:spcPts val="1200"/>
              </a:spcBef>
              <a:spcAft>
                <a:spcPts val="800"/>
              </a:spcAft>
            </a:pPr>
            <a:r>
              <a:rPr lang="ar-IQ" dirty="0">
                <a:latin typeface="Noto Naskh Arabic"/>
                <a:ea typeface="Calibri"/>
              </a:rPr>
              <a:t>بەرووبوومە ڕووەکیە (وەرزیەکان) یان (ناهەمییشەییەکان) :</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بەرووبوومە ڕووەکیە (وەرزیەکان) یان (ناهەمییشەییەکان)، زۆرترین ڕووبەری زەوى چێندراوەکان لە (کیشوەری ئاسیا) داگیر دەکەن  و کۆی ڕووبەریان لە ساڵی (٢٠١٦) دا ، گەیشتۆتە (١.٦) ملیار هێکتار. بەرووبوومە ڕووەکیە وەرزیەکانی کیشوەری(ئاسیا) بەسەر ئەم کۆمەڵە بەرووبوومانەدا دابەش بکرێت :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71453425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r>
              <a:rPr lang="ar-IQ" dirty="0">
                <a:latin typeface="Noto Naskh Arabic"/>
                <a:ea typeface="Calibri"/>
              </a:rPr>
              <a:t>١-</a:t>
            </a:r>
            <a:r>
              <a:rPr lang="ar-IQ" b="1" dirty="0">
                <a:latin typeface="Noto Naskh Arabic"/>
                <a:ea typeface="Calibri"/>
              </a:rPr>
              <a:t>دانەوێڵە</a:t>
            </a:r>
            <a:r>
              <a:rPr lang="ar-IQ" dirty="0">
                <a:latin typeface="Noto Naskh Arabic"/>
                <a:ea typeface="Calibri"/>
              </a:rPr>
              <a:t> : بەشی هەرە زۆری زەویە چێنراوەکانی کیشوەری ئاسیا ، جگە لەو زەویانەی کە کراوە بە بەرووبوومی هەمییشەیی، بە دانەوێڵە چێندراوە. کۆی ڕووبەری چێندراو بە دانەوێڵە لە ساڵی (٢٠١٦)دا لە (٧٥٥) ملیۆن هێکتار زیاتر بووە واتە (٤٥%)ی زەویە چێندراوەکان بە بەرووبوومە کشتوکاڵیە (وەرزییەکان یان ناهەمیشەییەکان) . دەولەتانی کیشوەری ئاسیا لەو ساڵەدا زیاتر لە (٤٧%)ی دانەوێڵەی جیهانیان بەرهەم هێناوە. سەرەکیترین بەرهەمهێنراوەکانی دانەوێڵە لە کیشوەری ئاسیا بریتییە لە (چین، کازاخستان، هیند، پاکستان، بەنگلادیش) لەگەڵ (دەوڵەتانی هیندی چینی).</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71453425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10000"/>
          </a:bodyPr>
          <a:lstStyle/>
          <a:p>
            <a:pPr algn="just" rtl="1">
              <a:lnSpc>
                <a:spcPct val="150000"/>
              </a:lnSpc>
              <a:spcBef>
                <a:spcPts val="1200"/>
              </a:spcBef>
              <a:spcAft>
                <a:spcPts val="800"/>
              </a:spcAft>
            </a:pPr>
            <a:r>
              <a:rPr lang="ar-IQ" dirty="0">
                <a:latin typeface="Noto Naskh Arabic"/>
                <a:ea typeface="Calibri"/>
              </a:rPr>
              <a:t>گرینگترین جۆرەکانی دانەوێڵە کە لە کیشوەری ئاسیا بەرهەم دەهێنرێن بریتیین لە : </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a:t>
            </a:r>
            <a:r>
              <a:rPr lang="ar-IQ" b="1" dirty="0">
                <a:latin typeface="Noto Naskh Arabic"/>
                <a:ea typeface="Calibri"/>
              </a:rPr>
              <a:t>برنج</a:t>
            </a:r>
            <a:r>
              <a:rPr lang="ar-IQ" dirty="0">
                <a:latin typeface="Noto Naskh Arabic"/>
                <a:ea typeface="Calibri"/>
              </a:rPr>
              <a:t>: (برنج)گرنگترین جۆرەکانی دانەوێڵەیە کە لە کیشوەری ئاسیا بەرهەم دەهێنرێت و خۆراکی سەرەکی دانیشتوانی کیشوەرەکەیە.زیاتر لە (٤٠%)ی زەوی چێندراو بە دانەوێڵە کراوە بە برنج و (کیشوەری ئاسیا) زیاتر لە (٩٠%</a:t>
            </a:r>
            <a:r>
              <a:rPr lang="ar-IQ" dirty="0">
                <a:latin typeface="Noto Naskh Arabic"/>
                <a:ea typeface="Calibri"/>
                <a:cs typeface="Calibri"/>
              </a:rPr>
              <a:t>) </a:t>
            </a:r>
            <a:r>
              <a:rPr lang="ar-IQ" dirty="0">
                <a:latin typeface="Noto Naskh Arabic"/>
                <a:ea typeface="Calibri"/>
              </a:rPr>
              <a:t>ی برنجی جیهان بەرهەم دەهێنێت. سەرەکیترین دەوڵەتە بەرهەمهێنەرەکانی(برنج) لە کیشوەری ئاسیا بریتین لە : چین کە بە پلەی یەکەم دێت ، </a:t>
            </a:r>
            <a:r>
              <a:rPr lang="ar-IQ" dirty="0">
                <a:latin typeface="Noto Naskh Arabic"/>
                <a:ea typeface="Calibri"/>
                <a:cs typeface="Calibri"/>
              </a:rPr>
              <a:t>(</a:t>
            </a:r>
            <a:r>
              <a:rPr lang="ar-IQ" dirty="0">
                <a:latin typeface="Noto Naskh Arabic"/>
                <a:ea typeface="Calibri"/>
              </a:rPr>
              <a:t>هیند </a:t>
            </a:r>
            <a:r>
              <a:rPr lang="ar-IQ" dirty="0">
                <a:latin typeface="Noto Naskh Arabic"/>
                <a:ea typeface="Calibri"/>
                <a:cs typeface="Calibri"/>
              </a:rPr>
              <a:t>)</a:t>
            </a:r>
            <a:r>
              <a:rPr lang="ar-IQ" dirty="0">
                <a:latin typeface="Noto Naskh Arabic"/>
                <a:ea typeface="Calibri"/>
              </a:rPr>
              <a:t>و </a:t>
            </a:r>
            <a:r>
              <a:rPr lang="ar-IQ" dirty="0">
                <a:latin typeface="Noto Naskh Arabic"/>
                <a:ea typeface="Calibri"/>
                <a:cs typeface="Calibri"/>
              </a:rPr>
              <a:t>(</a:t>
            </a:r>
            <a:r>
              <a:rPr lang="ar-IQ" dirty="0">
                <a:latin typeface="Noto Naskh Arabic"/>
                <a:ea typeface="Calibri"/>
              </a:rPr>
              <a:t>دەوڵەتانی هیندی چینی</a:t>
            </a:r>
            <a:r>
              <a:rPr lang="ar-IQ" dirty="0">
                <a:latin typeface="Noto Naskh Arabic"/>
                <a:ea typeface="Calibri"/>
                <a:cs typeface="Calibri"/>
              </a:rPr>
              <a:t>)</a:t>
            </a:r>
            <a:r>
              <a:rPr lang="ar-IQ" dirty="0">
                <a:latin typeface="Noto Naskh Arabic"/>
                <a:ea typeface="Calibri"/>
              </a:rPr>
              <a:t>.</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71453425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10000"/>
          </a:bodyPr>
          <a:lstStyle/>
          <a:p>
            <a:pPr algn="just" rtl="1">
              <a:lnSpc>
                <a:spcPct val="150000"/>
              </a:lnSpc>
              <a:spcBef>
                <a:spcPts val="1200"/>
              </a:spcBef>
              <a:spcAft>
                <a:spcPts val="800"/>
              </a:spcAft>
            </a:pPr>
            <a:r>
              <a:rPr lang="ar-IQ" dirty="0">
                <a:latin typeface="Noto Naskh Arabic"/>
                <a:ea typeface="Calibri"/>
              </a:rPr>
              <a:t>-</a:t>
            </a:r>
            <a:r>
              <a:rPr lang="ar-IQ" b="1" dirty="0">
                <a:latin typeface="Noto Naskh Arabic"/>
                <a:ea typeface="Calibri"/>
              </a:rPr>
              <a:t>گەنم</a:t>
            </a:r>
            <a:r>
              <a:rPr lang="ar-IQ" dirty="0">
                <a:latin typeface="Noto Naskh Arabic"/>
                <a:ea typeface="Calibri"/>
              </a:rPr>
              <a:t> : (گەنم) ، دوای (برنج) بە پلەی دووەم دێت و نزیکەی(٢٧%) ڕووبەری زەوی چێندراو بە دانەوێڵە لە (ئاسیا) دەکرێت بە گەنم. سەرەکیترین بەرهەمهێنەرەکانی گەنم لە کیشوەری ئاسیا بریتیین لە : ( چین) کە بە پلەی یەکەم دێت، (هیند) و (پاکستان).</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a:t>
            </a:r>
            <a:r>
              <a:rPr lang="ar-IQ" b="1" dirty="0">
                <a:latin typeface="Noto Naskh Arabic"/>
                <a:ea typeface="Calibri"/>
              </a:rPr>
              <a:t>گەنمەشامی</a:t>
            </a:r>
            <a:r>
              <a:rPr lang="ar-IQ" dirty="0">
                <a:latin typeface="Noto Naskh Arabic"/>
                <a:ea typeface="Calibri"/>
              </a:rPr>
              <a:t>: دوای (برنج</a:t>
            </a:r>
            <a:r>
              <a:rPr lang="ar-IQ" dirty="0">
                <a:latin typeface="Noto Naskh Arabic"/>
                <a:ea typeface="Calibri"/>
                <a:cs typeface="Calibri"/>
              </a:rPr>
              <a:t>)</a:t>
            </a:r>
            <a:r>
              <a:rPr lang="ar-IQ" dirty="0">
                <a:latin typeface="Noto Naskh Arabic"/>
                <a:ea typeface="Calibri"/>
              </a:rPr>
              <a:t>و </a:t>
            </a:r>
            <a:r>
              <a:rPr lang="ar-IQ" dirty="0">
                <a:latin typeface="Noto Naskh Arabic"/>
                <a:ea typeface="Calibri"/>
                <a:cs typeface="Calibri"/>
              </a:rPr>
              <a:t>(</a:t>
            </a:r>
            <a:r>
              <a:rPr lang="ar-IQ" dirty="0">
                <a:latin typeface="Noto Naskh Arabic"/>
                <a:ea typeface="Calibri"/>
              </a:rPr>
              <a:t>گەنم) لە رووی ڕووبەری زەوى چێندراو و دەوڵەتە بەرهەمهێنەرە سەرەکیەکانی لە کیشوەری ئاسیا بریتیین لە : ( چین )کە بە پلەی یەکەم دێت، (هیند) و (ئەندەنوسیا).</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714534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964488" cy="6624736"/>
          </a:xfrm>
        </p:spPr>
        <p:txBody>
          <a:bodyPr>
            <a:normAutofit fontScale="92500" lnSpcReduction="10000"/>
          </a:bodyPr>
          <a:lstStyle/>
          <a:p>
            <a:pPr algn="just" rtl="1">
              <a:lnSpc>
                <a:spcPct val="150000"/>
              </a:lnSpc>
              <a:spcBef>
                <a:spcPts val="1200"/>
              </a:spcBef>
              <a:spcAft>
                <a:spcPts val="800"/>
              </a:spcAft>
            </a:pPr>
            <a:r>
              <a:rPr lang="ar-IQ" dirty="0">
                <a:solidFill>
                  <a:schemeClr val="tx1"/>
                </a:solidFill>
                <a:latin typeface="Noto Naskh Arabic"/>
                <a:ea typeface="Calibri"/>
              </a:rPr>
              <a:t>- لە نیوە سالی زستاندا، بۆ ماوەی نزیکەی (٦) مانگ، ئاوەکەیان دەیبەستی. </a:t>
            </a:r>
            <a:endParaRPr lang="en-US" dirty="0">
              <a:solidFill>
                <a:schemeClr val="tx1"/>
              </a:solidFill>
              <a:latin typeface="Noto Naskh Arabic"/>
              <a:ea typeface="Calibri"/>
            </a:endParaRPr>
          </a:p>
          <a:p>
            <a:pPr algn="just" rtl="1">
              <a:lnSpc>
                <a:spcPct val="150000"/>
              </a:lnSpc>
              <a:spcBef>
                <a:spcPts val="1200"/>
              </a:spcBef>
              <a:spcAft>
                <a:spcPts val="800"/>
              </a:spcAft>
            </a:pPr>
            <a:r>
              <a:rPr lang="ar-IQ" dirty="0">
                <a:solidFill>
                  <a:schemeClr val="tx1"/>
                </a:solidFill>
                <a:latin typeface="Noto Naskh Arabic"/>
                <a:ea typeface="Calibri"/>
              </a:rPr>
              <a:t>- زۆرترین بڕی ئاو کە پیایاندا دەڕوا لە کۆتایی وەرزی بەهاردایە دوای توانەوی بەفر.</a:t>
            </a:r>
            <a:endParaRPr lang="en-US" dirty="0">
              <a:solidFill>
                <a:schemeClr val="tx1"/>
              </a:solidFill>
              <a:latin typeface="Noto Naskh Arabic"/>
              <a:ea typeface="Calibri"/>
            </a:endParaRPr>
          </a:p>
          <a:p>
            <a:pPr algn="just" rtl="1">
              <a:lnSpc>
                <a:spcPct val="150000"/>
              </a:lnSpc>
              <a:spcBef>
                <a:spcPts val="1200"/>
              </a:spcBef>
              <a:spcAft>
                <a:spcPts val="800"/>
              </a:spcAft>
            </a:pPr>
            <a:r>
              <a:rPr lang="ar-IQ" dirty="0">
                <a:solidFill>
                  <a:schemeClr val="tx1"/>
                </a:solidFill>
                <a:latin typeface="Noto Naskh Arabic"/>
                <a:ea typeface="Calibri"/>
              </a:rPr>
              <a:t>- دەوڵەمەندن بە سامانی ماسی.</a:t>
            </a:r>
            <a:endParaRPr lang="en-US" dirty="0">
              <a:solidFill>
                <a:schemeClr val="tx1"/>
              </a:solidFill>
              <a:latin typeface="Noto Naskh Arabic"/>
              <a:ea typeface="Calibri"/>
            </a:endParaRPr>
          </a:p>
          <a:p>
            <a:pPr algn="just" rtl="1">
              <a:lnSpc>
                <a:spcPct val="150000"/>
              </a:lnSpc>
              <a:spcBef>
                <a:spcPts val="1200"/>
              </a:spcBef>
              <a:spcAft>
                <a:spcPts val="800"/>
              </a:spcAft>
            </a:pPr>
            <a:r>
              <a:rPr lang="ar-IQ" dirty="0">
                <a:solidFill>
                  <a:schemeClr val="tx1"/>
                </a:solidFill>
                <a:latin typeface="Noto Naskh Arabic"/>
                <a:ea typeface="Calibri"/>
              </a:rPr>
              <a:t>- لەسەر هەندێکیان وێستگەی (کارۆئاوی) دروستکراوە. </a:t>
            </a:r>
            <a:endParaRPr lang="en-US" dirty="0">
              <a:solidFill>
                <a:schemeClr val="tx1"/>
              </a:solidFill>
              <a:latin typeface="Noto Naskh Arabic"/>
              <a:ea typeface="Calibri"/>
            </a:endParaRPr>
          </a:p>
          <a:p>
            <a:pPr algn="just" rtl="1">
              <a:lnSpc>
                <a:spcPct val="150000"/>
              </a:lnSpc>
              <a:spcBef>
                <a:spcPts val="1200"/>
              </a:spcBef>
              <a:spcAft>
                <a:spcPts val="800"/>
              </a:spcAft>
            </a:pPr>
            <a:r>
              <a:rPr lang="ar-IQ" dirty="0">
                <a:solidFill>
                  <a:schemeClr val="tx1"/>
                </a:solidFill>
                <a:latin typeface="Noto Naskh Arabic"/>
                <a:ea typeface="Calibri"/>
              </a:rPr>
              <a:t>- لە هاویندا بۆ گواستنەوە بە کاردێن و لە زستانیشدا، کە بەستویەتی لەسەر سەهۆل بە کار دەهێنرێن.</a:t>
            </a:r>
            <a:endParaRPr lang="en-US" dirty="0">
              <a:solidFill>
                <a:schemeClr val="tx1"/>
              </a:solidFill>
              <a:latin typeface="Noto Naskh Arabic"/>
              <a:ea typeface="Calibri"/>
            </a:endParaRPr>
          </a:p>
          <a:p>
            <a:endParaRPr lang="en-US" dirty="0">
              <a:solidFill>
                <a:schemeClr val="tx1"/>
              </a:solidFill>
            </a:endParaRPr>
          </a:p>
        </p:txBody>
      </p:sp>
    </p:spTree>
    <p:extLst>
      <p:ext uri="{BB962C8B-B14F-4D97-AF65-F5344CB8AC3E}">
        <p14:creationId xmlns:p14="http://schemas.microsoft.com/office/powerpoint/2010/main" val="3352479356"/>
      </p:ext>
    </p:extLst>
  </p:cSld>
  <p:clrMapOvr>
    <a:masterClrMapping/>
  </p:clrMapOvr>
  <mc:AlternateContent xmlns:mc="http://schemas.openxmlformats.org/markup-compatibility/2006">
    <mc:Choice xmlns:p14="http://schemas.microsoft.com/office/powerpoint/2010/main" Requires="p14">
      <p:transition spd="slow" p14:dur="2000" advTm="17997"/>
    </mc:Choice>
    <mc:Fallback>
      <p:transition spd="slow" advTm="17997"/>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62500" lnSpcReduction="20000"/>
          </a:bodyPr>
          <a:lstStyle/>
          <a:p>
            <a:pPr algn="just" rtl="1">
              <a:lnSpc>
                <a:spcPct val="150000"/>
              </a:lnSpc>
              <a:spcBef>
                <a:spcPts val="1200"/>
              </a:spcBef>
              <a:spcAft>
                <a:spcPts val="800"/>
              </a:spcAft>
            </a:pPr>
            <a:r>
              <a:rPr lang="ar-IQ" dirty="0">
                <a:latin typeface="Noto Naskh Arabic"/>
                <a:ea typeface="Calibri"/>
              </a:rPr>
              <a:t>٢-</a:t>
            </a:r>
            <a:r>
              <a:rPr lang="ar-IQ" b="1" dirty="0">
                <a:latin typeface="Noto Naskh Arabic"/>
                <a:ea typeface="Calibri"/>
              </a:rPr>
              <a:t>بەرهەمە ڕۆندارەکان یان(تۆوە ڕۆندارەکان): </a:t>
            </a:r>
            <a:r>
              <a:rPr lang="ar-IQ" dirty="0">
                <a:latin typeface="Noto Naskh Arabic"/>
                <a:ea typeface="Calibri"/>
              </a:rPr>
              <a:t>رووبەرێکی فراوان لە زەوییە کشتوکاڵیە (وەرزیەکان یان نا هەمیشەییەکان) ، چێنراوە بە (تۆوە ڕۆندارەکان)، لە ساڵی(٢٠١٦)دا ، زیاتر لە(٤٤٣) ملیۆن هێکتار بووە. گرنگترین جۆری(تۆوە ڕۆندارەکان)، کە لە (ئاسیا) دەچێنرێت، بریتییە لە (فاسۆلیای سۆیا)و دەوڵەتە بەرهەم هێنەرە سەرەکیەکانی بریتین لە (چین </a:t>
            </a:r>
            <a:r>
              <a:rPr lang="ar-IQ" dirty="0">
                <a:latin typeface="Noto Naskh Arabic"/>
                <a:ea typeface="Calibri"/>
                <a:cs typeface="Calibri"/>
              </a:rPr>
              <a:t>) </a:t>
            </a:r>
            <a:r>
              <a:rPr lang="ar-IQ" dirty="0">
                <a:latin typeface="Noto Naskh Arabic"/>
                <a:ea typeface="Calibri"/>
              </a:rPr>
              <a:t>و </a:t>
            </a:r>
            <a:r>
              <a:rPr lang="ar-IQ" dirty="0">
                <a:latin typeface="Noto Naskh Arabic"/>
                <a:ea typeface="Calibri"/>
                <a:cs typeface="Calibri"/>
              </a:rPr>
              <a:t>(</a:t>
            </a:r>
            <a:r>
              <a:rPr lang="ar-IQ" dirty="0">
                <a:latin typeface="Noto Naskh Arabic"/>
                <a:ea typeface="Calibri"/>
              </a:rPr>
              <a:t>هیند).</a:t>
            </a:r>
            <a:endParaRPr lang="en-US" dirty="0">
              <a:latin typeface="Noto Naskh Arabic"/>
              <a:ea typeface="Calibri"/>
            </a:endParaRPr>
          </a:p>
          <a:p>
            <a:pPr algn="just" rtl="1">
              <a:lnSpc>
                <a:spcPct val="150000"/>
              </a:lnSpc>
              <a:spcBef>
                <a:spcPts val="1200"/>
              </a:spcBef>
              <a:spcAft>
                <a:spcPts val="800"/>
              </a:spcAft>
            </a:pPr>
            <a:r>
              <a:rPr lang="en-US" dirty="0">
                <a:latin typeface="Noto Naskh Arabic"/>
                <a:ea typeface="Calibri"/>
              </a:rPr>
              <a:t> </a:t>
            </a:r>
            <a:r>
              <a:rPr lang="ar-IQ" dirty="0">
                <a:latin typeface="Noto Naskh Arabic"/>
                <a:ea typeface="Calibri"/>
              </a:rPr>
              <a:t>٣-</a:t>
            </a:r>
            <a:r>
              <a:rPr lang="ar-IQ" b="1" dirty="0">
                <a:latin typeface="Noto Naskh Arabic"/>
                <a:ea typeface="Calibri"/>
              </a:rPr>
              <a:t>بەرووبوومەکانی تر</a:t>
            </a:r>
            <a:r>
              <a:rPr lang="ar-IQ" dirty="0">
                <a:latin typeface="Noto Naskh Arabic"/>
                <a:ea typeface="Calibri"/>
              </a:rPr>
              <a:t>: گرینگترین جۆرەکانی تری بەرووبوومە کشتوکاڵیە (وەرزیەکان یان ناهەمیشەییەکان) بریتین لە:</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-(بەرووبوومە چنراوەکان) : بەرووبوومە چنراوەکان بریتین لەو بەرووبوومانەی کە کەرەسەی خاوی(پیشەسازییە چنراوەکانن) وکۆی ڕووبەری ئەو زەویانەی کە لە ساڵی(٢٠١٦) دا بەم بەرووبوومانەی چێنراون لە(١٨٤) ملیۆن هێکتار زیاتربووە.</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-(ئالیکی ئاژەڵان): ڕووبەری زەوی چێنراوە بە(ئالیکی ئاژەڵان)، لە ساڵی (٢٠١٦) دا لە کیشوەری (ئاسیا) گەیشتبووە(٩٤) ملیۆن هێکتار.</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71453425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62500" lnSpcReduction="20000"/>
          </a:bodyPr>
          <a:lstStyle/>
          <a:p>
            <a:pPr algn="just" rtl="1">
              <a:lnSpc>
                <a:spcPct val="150000"/>
              </a:lnSpc>
              <a:spcBef>
                <a:spcPts val="1200"/>
              </a:spcBef>
              <a:spcAft>
                <a:spcPts val="800"/>
              </a:spcAft>
            </a:pPr>
            <a:r>
              <a:rPr lang="ar-IQ" dirty="0">
                <a:latin typeface="Noto Naskh Arabic"/>
                <a:ea typeface="Calibri"/>
              </a:rPr>
              <a:t>-(ڕووەکی پزیشکی): ڕووبەری زەوی چێنراوە بە(رووەکی پزیشکی) ، لە هەمان ساڵدا زیاتر لە (٣٥) ملیۆن هێکتار بووە. </a:t>
            </a:r>
            <a:endParaRPr lang="en-US" dirty="0">
              <a:latin typeface="Noto Naskh Arabic"/>
              <a:ea typeface="Calibri"/>
            </a:endParaRPr>
          </a:p>
          <a:p>
            <a:pPr algn="just" rtl="1">
              <a:lnSpc>
                <a:spcPct val="150000"/>
              </a:lnSpc>
              <a:spcBef>
                <a:spcPts val="1200"/>
              </a:spcBef>
              <a:spcAft>
                <a:spcPts val="800"/>
              </a:spcAft>
            </a:pPr>
            <a:r>
              <a:rPr lang="ar-IQ" b="1" dirty="0">
                <a:latin typeface="Noto Naskh Arabic"/>
                <a:ea typeface="Calibri"/>
              </a:rPr>
              <a:t>بەرووبوومە کشتوکاڵیە هەمیشەیەکان:</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بەرووبوومە(کشتوکاڵیە هەمیشەیەکان) ڕووبەرێکی فراوان لە زەویە چێنراوەکانی کیشوەری ئاسیا داگیر دەکەن. کۆی ڕووبەری زەوی چێنراو بە بەرووبوومە کشتوکاڵیە هەمیشەیەکان (٥٤١) ملیۆن هێکتاربووە لە ساڵی (٢٠١٦) دا، کە دەکاتە(١٥%) ی ڕووبەری زەویە چێنراوەکانی(کیشوەری ئاسیا). رێژەی زەوی چێنراو بە بەرووبوومە کشتوکاڵیە هەمیشەیەکان لە کۆی زەوی چێنراو ، لە هەندێک دەوڵەتانی ئاسیا زۆر بەرزە و ئەم ڕێژەیە لە (تایلاند) گەیشتوەتە(٢٥.١%)، لە (ڤێتنام٢٥.٦%)، لە (ئەندەنوسیا٣٧.٩١%)، لە(فلیپین٤٦.٧٣%) و لە (مالیزیا) لە هەمان ساڵدا (٧٦.٢٦%) بووە. گرینگترین(بەرووبوومە کشتوکاڵیە هەمیشەییەکانی) کیشوەری ئاسیا، لە ساڵی (٢٠١٦)دا بریتیبوون لە:</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71453425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10000"/>
          </a:bodyPr>
          <a:lstStyle/>
          <a:p>
            <a:pPr algn="just" rtl="1">
              <a:lnSpc>
                <a:spcPct val="150000"/>
              </a:lnSpc>
              <a:spcBef>
                <a:spcPts val="1200"/>
              </a:spcBef>
              <a:spcAft>
                <a:spcPts val="800"/>
              </a:spcAft>
            </a:pPr>
            <a:r>
              <a:rPr lang="ar-IQ" dirty="0">
                <a:latin typeface="Noto Naskh Arabic"/>
                <a:ea typeface="Calibri"/>
              </a:rPr>
              <a:t>١-</a:t>
            </a:r>
            <a:r>
              <a:rPr lang="ar-IQ" b="1" dirty="0">
                <a:latin typeface="Noto Naskh Arabic"/>
                <a:ea typeface="Calibri"/>
              </a:rPr>
              <a:t>(گوێزی هیند): </a:t>
            </a:r>
            <a:r>
              <a:rPr lang="ar-IQ" dirty="0">
                <a:latin typeface="Noto Naskh Arabic"/>
                <a:ea typeface="Calibri"/>
              </a:rPr>
              <a:t>ڕووبەری زەوی چێنراو بە (گوێزی هیند) نزیکەی (١٢٢)ملیۆن هێکتاربوو (فلیپین) گەورەترین بەرهەهێنەر بووە.</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٢-</a:t>
            </a:r>
            <a:r>
              <a:rPr lang="ar-IQ" b="1" dirty="0">
                <a:latin typeface="Noto Naskh Arabic"/>
                <a:ea typeface="Calibri"/>
              </a:rPr>
              <a:t>(قاوە):</a:t>
            </a:r>
            <a:r>
              <a:rPr lang="ar-IQ" dirty="0">
                <a:latin typeface="Noto Naskh Arabic"/>
                <a:ea typeface="Calibri"/>
              </a:rPr>
              <a:t> ڕووبەری زەوی چێنراوە بە (قاوە) لە(١١١)ملیۆن هێکتار زیاتربوو و هەر یەک لە (ئەندەنوسیا و دوورگەی تەیمور)گەورەترین بەرهەمهێنەربوون. </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٣-</a:t>
            </a:r>
            <a:r>
              <a:rPr lang="ar-IQ" b="1" dirty="0">
                <a:latin typeface="Noto Naskh Arabic"/>
                <a:ea typeface="Calibri"/>
              </a:rPr>
              <a:t>(چایی): </a:t>
            </a:r>
            <a:r>
              <a:rPr lang="ar-IQ" dirty="0">
                <a:latin typeface="Noto Naskh Arabic"/>
                <a:ea typeface="Calibri"/>
              </a:rPr>
              <a:t>رووبەری زەوی چێنراوە بە (چایی) زیاتر لە (٥٨) ملیۆن هێکتار بووە و هەریەک لە (چین، هیند و سریلانکا) گەورەترین بەرهەم هێنەر بوون.</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7145342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62500" lnSpcReduction="20000"/>
          </a:bodyPr>
          <a:lstStyle/>
          <a:p>
            <a:pPr algn="just" rtl="1">
              <a:lnSpc>
                <a:spcPct val="150000"/>
              </a:lnSpc>
              <a:spcBef>
                <a:spcPts val="1200"/>
              </a:spcBef>
              <a:spcAft>
                <a:spcPts val="800"/>
              </a:spcAft>
            </a:pPr>
            <a:r>
              <a:rPr lang="ar-IQ" dirty="0">
                <a:latin typeface="Noto Naskh Arabic"/>
                <a:ea typeface="Calibri"/>
              </a:rPr>
              <a:t>٤-</a:t>
            </a:r>
            <a:r>
              <a:rPr lang="ar-IQ" b="1" dirty="0">
                <a:latin typeface="Noto Naskh Arabic"/>
                <a:ea typeface="Calibri"/>
              </a:rPr>
              <a:t>(میوەی خولگەیی و نیمچە خولگەیی): </a:t>
            </a:r>
            <a:r>
              <a:rPr lang="ar-IQ" dirty="0">
                <a:latin typeface="Noto Naskh Arabic"/>
                <a:ea typeface="Calibri"/>
              </a:rPr>
              <a:t>رووبەری زەوی چێنراوە بە (میوەی خولگەیی و نیمچە خولگەیی) نزیکەی (٥٣)ملیۆن هێکتار بووە.</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٥-</a:t>
            </a:r>
            <a:r>
              <a:rPr lang="ar-IQ" b="1" dirty="0">
                <a:latin typeface="Noto Naskh Arabic"/>
                <a:ea typeface="Calibri"/>
              </a:rPr>
              <a:t>(گوێز) : </a:t>
            </a:r>
            <a:r>
              <a:rPr lang="ar-IQ" dirty="0">
                <a:latin typeface="Noto Naskh Arabic"/>
                <a:ea typeface="Calibri"/>
              </a:rPr>
              <a:t>رووبەری زەوی چێنراو بە (گوێز) نزیکەی(٤٧) ملیۆن هێکتاربووە.</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٦-</a:t>
            </a:r>
            <a:r>
              <a:rPr lang="ar-IQ" b="1" dirty="0">
                <a:latin typeface="Noto Naskh Arabic"/>
                <a:ea typeface="Calibri"/>
              </a:rPr>
              <a:t>بەرووبوومی تر</a:t>
            </a:r>
            <a:r>
              <a:rPr lang="ar-IQ" dirty="0">
                <a:latin typeface="Noto Naskh Arabic"/>
                <a:ea typeface="Calibri"/>
              </a:rPr>
              <a:t>: کۆی ڕووبەری زەوی چێنراو بە بەرووبوومی کشتوکاڵیە هەمیشەییەکانی تر، کە بە شێوەیەکی سەرەکی بریتین لە (درەختی لاستیک و کاکاو) ، (١٤٨.٣) ملیۆن هێکتار بووە، کیشوەری ئاسیا زیاتر لە(٩٠%)ی (لاستیک)جیهانی بەرهەمدەهێنێت و دەوڵەتە بەرهەمهێنەرە سەرەکیەکان بریتین لە:( مالیزیا ، ئەندەنوسیا، سیرلانکا، تایلاند و ڤێتنام).</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a:t>
            </a:r>
            <a:r>
              <a:rPr lang="ar-IQ" b="1" dirty="0">
                <a:latin typeface="Noto Naskh Arabic"/>
                <a:ea typeface="Calibri"/>
              </a:rPr>
              <a:t>دارستانەکان</a:t>
            </a:r>
            <a:r>
              <a:rPr lang="ar-IQ" dirty="0">
                <a:latin typeface="Noto Naskh Arabic"/>
                <a:ea typeface="Calibri"/>
              </a:rPr>
              <a:t>): وەک پێشتر لە باسکردنی ڕووەکی سروشتی لە کیشوەری ئاسیا  ئاماژەی بۆ کراوە، (ئاسیا) دەوڵەمەندە بە دارستان و ئامارە نوێکان ئاماژە دەکەن کە ڕووبەری دارستانەکان لە ساڵی ٢٠١٥  دا زیاتر لە (٨٠٠) ملیۆن هێکتار بوو و نزیکەی(١٨%)ی ڕووبەری کیشوەرەکەی داگیرکردوە.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7145342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70000" lnSpcReduction="20000"/>
          </a:bodyPr>
          <a:lstStyle/>
          <a:p>
            <a:pPr algn="just" rtl="1">
              <a:lnSpc>
                <a:spcPct val="150000"/>
              </a:lnSpc>
              <a:spcBef>
                <a:spcPts val="1200"/>
              </a:spcBef>
              <a:spcAft>
                <a:spcPts val="800"/>
              </a:spcAft>
            </a:pPr>
            <a:r>
              <a:rPr lang="en-US" dirty="0">
                <a:latin typeface="Noto Naskh Arabic"/>
                <a:ea typeface="Calibri"/>
              </a:rPr>
              <a:t> </a:t>
            </a:r>
            <a:r>
              <a:rPr lang="en-US" b="1" dirty="0">
                <a:latin typeface="Noto Naskh Arabic"/>
                <a:ea typeface="Calibri"/>
              </a:rPr>
              <a:t>B</a:t>
            </a:r>
            <a:r>
              <a:rPr lang="ar-IQ" b="1" dirty="0">
                <a:latin typeface="Noto Naskh Arabic"/>
                <a:ea typeface="Calibri"/>
              </a:rPr>
              <a:t>-بەرووبوومی ئاژەڵی</a:t>
            </a:r>
            <a:r>
              <a:rPr lang="ar-IQ" dirty="0">
                <a:latin typeface="Noto Naskh Arabic"/>
                <a:ea typeface="Calibri"/>
              </a:rPr>
              <a:t>: کیشوەری ئاسیا دەوڵەمەندە بە بەرووبوومی ئاژەڵی و چەندین جۆر ئاژەڵ لەم کیشوەرە بەخێو دەکرێت کەگرنگترینیان بریتیە لە:  </a:t>
            </a:r>
            <a:endParaRPr lang="en-US" dirty="0">
              <a:latin typeface="Noto Naskh Arabic"/>
              <a:ea typeface="Calibri"/>
            </a:endParaRPr>
          </a:p>
          <a:p>
            <a:pPr algn="just" rtl="1">
              <a:lnSpc>
                <a:spcPct val="150000"/>
              </a:lnSpc>
              <a:spcBef>
                <a:spcPts val="1200"/>
              </a:spcBef>
              <a:spcAft>
                <a:spcPts val="800"/>
              </a:spcAft>
            </a:pPr>
            <a:r>
              <a:rPr lang="fa-IR" dirty="0">
                <a:latin typeface="Noto Naskh Arabic"/>
                <a:ea typeface="Calibri"/>
              </a:rPr>
              <a:t>۱- </a:t>
            </a:r>
            <a:r>
              <a:rPr lang="ar-IQ" b="1" dirty="0">
                <a:latin typeface="Noto Naskh Arabic"/>
                <a:ea typeface="Calibri"/>
              </a:rPr>
              <a:t>مانگا</a:t>
            </a:r>
            <a:r>
              <a:rPr lang="ar-IQ" dirty="0">
                <a:latin typeface="Noto Naskh Arabic"/>
                <a:ea typeface="Calibri"/>
              </a:rPr>
              <a:t> :ژمارەیەکی زۆر لە (مانگا) لە کیشوەری ئاسیا بەخێو دەکرێت کەژمارەیا لە (450)ملیۆن سەر تێپەر دەکات .(هیند) خاوەنی زۆرترین ژمارەی (مانگا)یە ، زیاتر لە نیوەی مانگای ئاسیا لەم دەوڵەتەیە کە بە پلەی یەکەم دێت لەنێو دەوڵەتانی ئاسیاو جیهاندا لەبواری بەخێوکردنی (مانگا). لە (هیند) وەک پێویست سوود لە سامانی (مانگا) وەرناگیرێت چونکە ئاژەڵێکی پیرۆزە لای پەیرەوانی  (ئاینی هیندوسی). (مانگا) لە (هیند)  سەرنابرێت و گۆشتی ناخورێت بەهۆی زۆری ژمارەی (مانگا) لە (هیند) بەپلەی یەکەم دێت لەجیهاندا لەبواری بەرهەمهێنانی شیر . هەریەک لە (چین) و (پاکستان)یش بە پلەی سێیەم و چوارەم دێن یەک لەدوای یەک .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2844532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77500" lnSpcReduction="20000"/>
          </a:bodyPr>
          <a:lstStyle/>
          <a:p>
            <a:pPr algn="just" rtl="1">
              <a:lnSpc>
                <a:spcPct val="150000"/>
              </a:lnSpc>
              <a:spcBef>
                <a:spcPts val="1200"/>
              </a:spcBef>
              <a:spcAft>
                <a:spcPts val="800"/>
              </a:spcAft>
            </a:pPr>
            <a:r>
              <a:rPr lang="fa-IR" dirty="0">
                <a:latin typeface="Noto Naskh Arabic"/>
                <a:ea typeface="Calibri"/>
              </a:rPr>
              <a:t>۲-(</a:t>
            </a:r>
            <a:r>
              <a:rPr lang="ar-IQ" b="1" dirty="0">
                <a:latin typeface="Noto Naskh Arabic"/>
                <a:ea typeface="Calibri"/>
              </a:rPr>
              <a:t>بەراز</a:t>
            </a:r>
            <a:r>
              <a:rPr lang="ar-IQ" dirty="0">
                <a:latin typeface="Noto Naskh Arabic"/>
                <a:ea typeface="Calibri"/>
              </a:rPr>
              <a:t>) :  (بەراز) بەشێوەیەکی فراوان لەکیشوەری ئاسیادا بەخێودەکرێت و (چین) بەتەنیا نیوەی بەرازی  جیهانی لێ بەخێودەکرێت.  لە(ژاپۆن ) و (هیند ) یش ژمارەیەکی زۆر لە بەراز بەخێودەکرێت . </a:t>
            </a:r>
            <a:endParaRPr lang="en-US" dirty="0">
              <a:latin typeface="Noto Naskh Arabic"/>
              <a:ea typeface="Calibri"/>
            </a:endParaRPr>
          </a:p>
          <a:p>
            <a:pPr algn="just" rtl="1">
              <a:lnSpc>
                <a:spcPct val="150000"/>
              </a:lnSpc>
              <a:spcBef>
                <a:spcPts val="1200"/>
              </a:spcBef>
              <a:spcAft>
                <a:spcPts val="800"/>
              </a:spcAft>
            </a:pPr>
            <a:r>
              <a:rPr lang="fa-IR" dirty="0">
                <a:latin typeface="Noto Naskh Arabic"/>
                <a:ea typeface="Calibri"/>
              </a:rPr>
              <a:t>۳- </a:t>
            </a:r>
            <a:r>
              <a:rPr lang="fa-IR" b="1" dirty="0">
                <a:latin typeface="Noto Naskh Arabic"/>
                <a:ea typeface="Calibri"/>
              </a:rPr>
              <a:t>(</a:t>
            </a:r>
            <a:r>
              <a:rPr lang="ar-IQ" b="1" dirty="0">
                <a:latin typeface="Noto Naskh Arabic"/>
                <a:ea typeface="Calibri"/>
              </a:rPr>
              <a:t>مەر ) و ( بزن )</a:t>
            </a:r>
            <a:r>
              <a:rPr lang="ar-IQ" dirty="0">
                <a:latin typeface="Noto Naskh Arabic"/>
                <a:ea typeface="Calibri"/>
              </a:rPr>
              <a:t>  :  مەر ) و( بزن )  لەزۆرینەی دەوڵەتانی ئاسیا ژمارەیەکی زۆریان لێ بەخێودەکرێت .</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٤- ( </a:t>
            </a:r>
            <a:r>
              <a:rPr lang="ar-IQ" b="1" dirty="0">
                <a:latin typeface="Noto Naskh Arabic"/>
                <a:ea typeface="Calibri"/>
              </a:rPr>
              <a:t>پەلەوەر</a:t>
            </a:r>
            <a:r>
              <a:rPr lang="ar-IQ" dirty="0">
                <a:latin typeface="Noto Naskh Arabic"/>
                <a:ea typeface="Calibri"/>
              </a:rPr>
              <a:t> ): بەخێوکردنی (پەلەوەر) لە ئاسیادا گەشەی بەرچاوی بەخۆیەوە بینیوە بە شێوەیەک کە( 5) پێنج دەوڵەتی ئاسیایی ، ( چین ، هیند ،  ژاپۆن، ئەندەنوسیا و تایلاند ) پلەکانی (  یەکەم ، سێیەم ، چوارەم ، هەشتەم و دەیەم )یان گرتوە لەنێو دەوڵەتانی جیهان لەبواری بەرهەم هێنانی هێلکەدا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28445321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a:bodyPr>
          <a:lstStyle/>
          <a:p>
            <a:pPr marL="0" indent="0" algn="r">
              <a:buNone/>
            </a:pPr>
            <a:r>
              <a:rPr lang="ar-IQ" dirty="0">
                <a:latin typeface="Noto Naskh Arabic"/>
                <a:ea typeface="Calibri"/>
              </a:rPr>
              <a:t>٥-( </a:t>
            </a:r>
            <a:r>
              <a:rPr lang="ar-IQ" b="1" dirty="0">
                <a:latin typeface="Noto Naskh Arabic"/>
                <a:ea typeface="Calibri"/>
              </a:rPr>
              <a:t>ماسی</a:t>
            </a:r>
            <a:r>
              <a:rPr lang="ar-IQ" dirty="0">
                <a:latin typeface="Noto Naskh Arabic"/>
                <a:ea typeface="Calibri"/>
              </a:rPr>
              <a:t> ) :  (ماسی) بەشێوەیەکی فراوان بەرهەم دەهێنرێت لە کیشوەری ئاسیادا ، بەتایبەت لەو دەوڵەتانەی کە خاوەن کەنار دەریای درێژ و دەوڵەمەندن بە (ماسی) و خاوەن ئامرازی ڕاوکردنی (ماسی ) پێشکەوتوون  . ماسی جگە لەوەی کە لە ئاوە سوێرەکاندا ،( دەریا و زەریاکان ) ، راو دەکرێت بە شێوەیەکی فراوانیش  پەروەردە دەکرێت  (چین ، ئەندەنوسیا ، هیند ، ژاپۆن ، ڤێتنام ،  فلیپین ) پلەکانی  (یەکەم ، دووەم ، پێنجەم ، هەشتەم ، نۆیەم ، دەیەم)  یان گرتوە لەنێو دەوڵەتانی جیهان لەبواری راو کردنی ماسی  ( ئاوە سوێرەکان )دا و (چین ، هیند ، ئەندەنوسیا ، ڤێتنام و بەنگلادیش) پلەکانی  (یەکەم ، دووەم ، سێیەم،  چوارەم ، پێنجەم ، ) یان گرتوە لەنێو دەڵەتانی جیهان لەبواری بەرهەم هێنانی ( ماسی )  لە کێڵگەکانی بەخێو کردنی ( ماسی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2844532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endParaRPr lang="en-US" dirty="0"/>
          </a:p>
        </p:txBody>
      </p:sp>
    </p:spTree>
    <p:extLst>
      <p:ext uri="{BB962C8B-B14F-4D97-AF65-F5344CB8AC3E}">
        <p14:creationId xmlns:p14="http://schemas.microsoft.com/office/powerpoint/2010/main" val="201446645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endParaRPr lang="en-US" dirty="0"/>
          </a:p>
        </p:txBody>
      </p:sp>
    </p:spTree>
    <p:extLst>
      <p:ext uri="{BB962C8B-B14F-4D97-AF65-F5344CB8AC3E}">
        <p14:creationId xmlns:p14="http://schemas.microsoft.com/office/powerpoint/2010/main" val="20144664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algn="ctr" rtl="1">
              <a:lnSpc>
                <a:spcPct val="150000"/>
              </a:lnSpc>
              <a:spcBef>
                <a:spcPts val="1200"/>
              </a:spcBef>
              <a:spcAft>
                <a:spcPts val="800"/>
              </a:spcAft>
            </a:pPr>
            <a:r>
              <a:rPr lang="ar-IQ" b="1" u="sng" dirty="0">
                <a:latin typeface="Noto Naskh Arabic"/>
                <a:ea typeface="Calibri"/>
              </a:rPr>
              <a:t>باسی چوارەم: (چالاکی پیشەسازی لە کیشوەری ئاسیا)</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(پیشەسازی) چالاکیەکی ئابووری زۆر گرینگە و گەشەپێدانی ئامانجێکی سەرەکی دەوڵەتانە. </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گرینگی (پیشەسازی) لەم خاڵانەوە سەرچاوەی وەرگرتووە: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284453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964488" cy="6624736"/>
          </a:xfrm>
        </p:spPr>
        <p:txBody>
          <a:bodyPr/>
          <a:lstStyle/>
          <a:p>
            <a:pPr algn="just" rtl="1">
              <a:lnSpc>
                <a:spcPct val="150000"/>
              </a:lnSpc>
              <a:spcBef>
                <a:spcPts val="1200"/>
              </a:spcBef>
              <a:spcAft>
                <a:spcPts val="800"/>
              </a:spcAft>
            </a:pPr>
            <a:r>
              <a:rPr lang="ar-IQ" dirty="0">
                <a:solidFill>
                  <a:schemeClr val="tx1"/>
                </a:solidFill>
                <a:latin typeface="Noto Naskh Arabic"/>
                <a:ea typeface="Calibri"/>
              </a:rPr>
              <a:t>گرینگترین رووبارەکانی ئەم کۆمەڵە بریتین لە :</a:t>
            </a:r>
            <a:endParaRPr lang="en-US" dirty="0">
              <a:solidFill>
                <a:schemeClr val="tx1"/>
              </a:solidFill>
              <a:latin typeface="Noto Naskh Arabic"/>
              <a:ea typeface="Calibri"/>
            </a:endParaRPr>
          </a:p>
          <a:p>
            <a:pPr marL="342900" marR="491490" lvl="0" indent="-342900" algn="just" rtl="1">
              <a:lnSpc>
                <a:spcPct val="150000"/>
              </a:lnSpc>
              <a:spcBef>
                <a:spcPts val="1200"/>
              </a:spcBef>
              <a:spcAft>
                <a:spcPts val="0"/>
              </a:spcAft>
              <a:buFont typeface="Symbol"/>
              <a:buChar char=""/>
            </a:pPr>
            <a:r>
              <a:rPr lang="ar-IQ" dirty="0">
                <a:solidFill>
                  <a:schemeClr val="tx1"/>
                </a:solidFill>
                <a:latin typeface="Noto Naskh Arabic"/>
                <a:ea typeface="Calibri"/>
              </a:rPr>
              <a:t>(ئۆب </a:t>
            </a:r>
            <a:r>
              <a:rPr lang="en-GB" dirty="0">
                <a:solidFill>
                  <a:schemeClr val="tx1"/>
                </a:solidFill>
                <a:latin typeface="Times New Roman"/>
                <a:ea typeface="Calibri"/>
              </a:rPr>
              <a:t>Ob </a:t>
            </a:r>
            <a:r>
              <a:rPr lang="ar-IQ" dirty="0">
                <a:solidFill>
                  <a:schemeClr val="tx1"/>
                </a:solidFill>
                <a:latin typeface="Noto Naskh Arabic"/>
                <a:ea typeface="Calibri"/>
              </a:rPr>
              <a:t>), کە درێژیەکەی (٤٣٤٥)کم. </a:t>
            </a:r>
            <a:endParaRPr lang="en-US" dirty="0">
              <a:solidFill>
                <a:schemeClr val="tx1"/>
              </a:solidFill>
              <a:latin typeface="Noto Naskh Arabic"/>
              <a:ea typeface="Calibri"/>
            </a:endParaRPr>
          </a:p>
          <a:p>
            <a:pPr marL="342900" marR="491490" lvl="0" indent="-342900" algn="just" rtl="1">
              <a:lnSpc>
                <a:spcPct val="150000"/>
              </a:lnSpc>
              <a:spcAft>
                <a:spcPts val="0"/>
              </a:spcAft>
              <a:buFont typeface="Symbol"/>
              <a:buChar char=""/>
            </a:pPr>
            <a:r>
              <a:rPr lang="en-GB" dirty="0">
                <a:solidFill>
                  <a:schemeClr val="tx1"/>
                </a:solidFill>
                <a:latin typeface="Noto Naskh Arabic"/>
                <a:ea typeface="Calibri"/>
              </a:rPr>
              <a:t> </a:t>
            </a:r>
            <a:r>
              <a:rPr lang="ar-IQ" dirty="0">
                <a:solidFill>
                  <a:schemeClr val="tx1"/>
                </a:solidFill>
                <a:latin typeface="Noto Naskh Arabic"/>
                <a:ea typeface="Calibri"/>
              </a:rPr>
              <a:t>(ینسی</a:t>
            </a:r>
            <a:r>
              <a:rPr lang="en-GB" dirty="0">
                <a:solidFill>
                  <a:schemeClr val="tx1"/>
                </a:solidFill>
                <a:latin typeface="Times New Roman"/>
                <a:ea typeface="Calibri"/>
              </a:rPr>
              <a:t> Yenisei </a:t>
            </a:r>
            <a:r>
              <a:rPr lang="ar-IQ" dirty="0">
                <a:solidFill>
                  <a:schemeClr val="tx1"/>
                </a:solidFill>
                <a:latin typeface="Noto Naskh Arabic"/>
                <a:ea typeface="Calibri"/>
              </a:rPr>
              <a:t>) , کە درێژیەکەی (٤١٣٠)کم.</a:t>
            </a:r>
            <a:endParaRPr lang="en-US" dirty="0">
              <a:solidFill>
                <a:schemeClr val="tx1"/>
              </a:solidFill>
              <a:latin typeface="Noto Naskh Arabic"/>
              <a:ea typeface="Calibri"/>
            </a:endParaRPr>
          </a:p>
          <a:p>
            <a:pPr marL="342900" marR="491490" lvl="0" indent="-342900" algn="just" rtl="1">
              <a:lnSpc>
                <a:spcPct val="150000"/>
              </a:lnSpc>
              <a:spcAft>
                <a:spcPts val="0"/>
              </a:spcAft>
              <a:buFont typeface="Symbol"/>
              <a:buChar char=""/>
            </a:pPr>
            <a:r>
              <a:rPr lang="en-GB" dirty="0">
                <a:solidFill>
                  <a:schemeClr val="tx1"/>
                </a:solidFill>
                <a:latin typeface="Noto Naskh Arabic"/>
                <a:ea typeface="Calibri"/>
              </a:rPr>
              <a:t> </a:t>
            </a:r>
            <a:r>
              <a:rPr lang="ar-IQ" dirty="0">
                <a:solidFill>
                  <a:schemeClr val="tx1"/>
                </a:solidFill>
                <a:latin typeface="Noto Naskh Arabic"/>
                <a:ea typeface="Calibri"/>
              </a:rPr>
              <a:t>(لینا </a:t>
            </a:r>
            <a:r>
              <a:rPr lang="en-GB" dirty="0">
                <a:solidFill>
                  <a:schemeClr val="tx1"/>
                </a:solidFill>
                <a:latin typeface="Times New Roman"/>
                <a:ea typeface="Calibri"/>
              </a:rPr>
              <a:t>Lena </a:t>
            </a:r>
            <a:r>
              <a:rPr lang="ar-IQ" dirty="0">
                <a:solidFill>
                  <a:schemeClr val="tx1"/>
                </a:solidFill>
                <a:latin typeface="Noto Naskh Arabic"/>
                <a:ea typeface="Calibri"/>
              </a:rPr>
              <a:t>) , کە درێژیەکەی (٤٢٧٠)کم. </a:t>
            </a:r>
            <a:endParaRPr lang="en-US" dirty="0">
              <a:solidFill>
                <a:schemeClr val="tx1"/>
              </a:solidFill>
              <a:latin typeface="Noto Naskh Arabic"/>
              <a:ea typeface="Calibri"/>
            </a:endParaRPr>
          </a:p>
          <a:p>
            <a:pPr marL="342900" marR="491490" lvl="0" indent="-342900" algn="just" rtl="1">
              <a:lnSpc>
                <a:spcPct val="150000"/>
              </a:lnSpc>
              <a:spcAft>
                <a:spcPts val="0"/>
              </a:spcAft>
              <a:buFont typeface="Symbol"/>
              <a:buChar char=""/>
            </a:pPr>
            <a:r>
              <a:rPr lang="en-GB" dirty="0">
                <a:solidFill>
                  <a:schemeClr val="tx1"/>
                </a:solidFill>
                <a:latin typeface="Noto Naskh Arabic"/>
                <a:ea typeface="Calibri"/>
              </a:rPr>
              <a:t> </a:t>
            </a:r>
            <a:r>
              <a:rPr lang="ar-IQ" dirty="0">
                <a:solidFill>
                  <a:schemeClr val="tx1"/>
                </a:solidFill>
                <a:latin typeface="Noto Naskh Arabic"/>
                <a:ea typeface="Calibri"/>
              </a:rPr>
              <a:t>(یانا </a:t>
            </a:r>
            <a:r>
              <a:rPr lang="en-GB" dirty="0">
                <a:solidFill>
                  <a:schemeClr val="tx1"/>
                </a:solidFill>
                <a:latin typeface="Times New Roman"/>
                <a:ea typeface="Calibri"/>
              </a:rPr>
              <a:t>Yana </a:t>
            </a:r>
            <a:r>
              <a:rPr lang="ar-IQ" dirty="0">
                <a:solidFill>
                  <a:schemeClr val="tx1"/>
                </a:solidFill>
                <a:latin typeface="Noto Naskh Arabic"/>
                <a:ea typeface="Calibri"/>
              </a:rPr>
              <a:t>), کە درێژیەکەی (١٤٩٠)کم.</a:t>
            </a:r>
            <a:endParaRPr lang="en-US" dirty="0">
              <a:solidFill>
                <a:schemeClr val="tx1"/>
              </a:solidFill>
              <a:latin typeface="Noto Naskh Arabic"/>
              <a:ea typeface="Calibri"/>
            </a:endParaRPr>
          </a:p>
          <a:p>
            <a:pPr marL="342900" marR="491490" lvl="0" indent="-342900" algn="just" rtl="1">
              <a:lnSpc>
                <a:spcPct val="150000"/>
              </a:lnSpc>
              <a:spcAft>
                <a:spcPts val="800"/>
              </a:spcAft>
              <a:buFont typeface="Symbol"/>
              <a:buChar char=""/>
            </a:pPr>
            <a:r>
              <a:rPr lang="en-GB" dirty="0">
                <a:solidFill>
                  <a:schemeClr val="tx1"/>
                </a:solidFill>
                <a:latin typeface="Noto Naskh Arabic"/>
                <a:ea typeface="Calibri"/>
              </a:rPr>
              <a:t> </a:t>
            </a:r>
            <a:r>
              <a:rPr lang="ar-IQ" dirty="0">
                <a:solidFill>
                  <a:schemeClr val="tx1"/>
                </a:solidFill>
                <a:latin typeface="Noto Naskh Arabic"/>
                <a:ea typeface="Calibri"/>
              </a:rPr>
              <a:t>(کۆلیما </a:t>
            </a:r>
            <a:r>
              <a:rPr lang="en-GB" dirty="0">
                <a:solidFill>
                  <a:schemeClr val="tx1"/>
                </a:solidFill>
                <a:latin typeface="Times New Roman"/>
                <a:ea typeface="Calibri"/>
              </a:rPr>
              <a:t>Kolyma </a:t>
            </a:r>
            <a:r>
              <a:rPr lang="ar-IQ" dirty="0">
                <a:solidFill>
                  <a:schemeClr val="tx1"/>
                </a:solidFill>
                <a:latin typeface="Noto Naskh Arabic"/>
                <a:ea typeface="Calibri"/>
              </a:rPr>
              <a:t>), کە درێژیەکەی (٢١٥٠)کم.</a:t>
            </a:r>
            <a:endParaRPr lang="en-US" dirty="0">
              <a:solidFill>
                <a:schemeClr val="tx1"/>
              </a:solidFill>
              <a:latin typeface="Noto Naskh Arabic"/>
              <a:ea typeface="Calibri"/>
            </a:endParaRPr>
          </a:p>
          <a:p>
            <a:endParaRPr lang="en-US" dirty="0"/>
          </a:p>
        </p:txBody>
      </p:sp>
    </p:spTree>
    <p:extLst>
      <p:ext uri="{BB962C8B-B14F-4D97-AF65-F5344CB8AC3E}">
        <p14:creationId xmlns:p14="http://schemas.microsoft.com/office/powerpoint/2010/main" val="2272766715"/>
      </p:ext>
    </p:extLst>
  </p:cSld>
  <p:clrMapOvr>
    <a:masterClrMapping/>
  </p:clrMapOvr>
  <mc:AlternateContent xmlns:mc="http://schemas.openxmlformats.org/markup-compatibility/2006">
    <mc:Choice xmlns:p14="http://schemas.microsoft.com/office/powerpoint/2010/main" Requires="p14">
      <p:transition spd="slow" p14:dur="2000" advTm="14512"/>
    </mc:Choice>
    <mc:Fallback>
      <p:transition spd="slow" advTm="14512"/>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10000"/>
          </a:bodyPr>
          <a:lstStyle/>
          <a:p>
            <a:pPr algn="just" rtl="1">
              <a:lnSpc>
                <a:spcPct val="150000"/>
              </a:lnSpc>
              <a:spcBef>
                <a:spcPts val="1200"/>
              </a:spcBef>
              <a:spcAft>
                <a:spcPts val="800"/>
              </a:spcAft>
            </a:pPr>
            <a:r>
              <a:rPr lang="ar-IQ" dirty="0">
                <a:latin typeface="Noto Naskh Arabic"/>
                <a:ea typeface="Calibri"/>
              </a:rPr>
              <a:t>١-گەشەپێدانی(پیشەسازی) دەبێتە مایەی (دەوڵەمەندی) چونکە لە لایەک هەلی کاری زۆر دابین دەکات و لە لایەکی تر هەمیشە نرخ و بەهای کاڵا پیشەسازیەکان زۆر زیاترە لە نرخ و بەهای کەرەسەی خاو. بەراورد لە نێوان دەوڵەتە پیشەسازییە پێشکەوتووەکان  و دەوڵەتە دواکەوتووەکان لە بواری پیشەسازیدا ئەم ڕاستییە دەسەلمێنێت.</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٢-گەشەپێدانی (پیشەسازی) ئامرازێکى گرنگی بەدیهێنانی سەربەخۆی سیاسییە چونکە لە لایەک ڕزگاریان دەکات لە فشاری دەوڵەتانی ناحەز و لە لایەکی تر جۆراوجۆری ئابووری دابین دەکات و ئاستی دابینکردنی (خۆبژێویان) بەرز دەکاتەوە.</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01446645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lnSpcReduction="20000"/>
          </a:bodyPr>
          <a:lstStyle/>
          <a:p>
            <a:pPr algn="just" rtl="1">
              <a:lnSpc>
                <a:spcPct val="150000"/>
              </a:lnSpc>
              <a:spcBef>
                <a:spcPts val="1200"/>
              </a:spcBef>
              <a:spcAft>
                <a:spcPts val="800"/>
              </a:spcAft>
            </a:pPr>
            <a:r>
              <a:rPr lang="ar-IQ" dirty="0">
                <a:latin typeface="Noto Naskh Arabic"/>
                <a:ea typeface="Calibri"/>
              </a:rPr>
              <a:t>٣-گەشەپێدانی(پیشەسازی) هۆکارێکی گرنگی پێشکەوتنی کۆمەڵایەتییە چونکە پێوپیستی بە گەشەپێدانی ژێرخان و سەرخانی ئابووریە و ئاستی خزمەتگوزاریەکان بەرز دەکاتەوە وە هەلی کار بۆ هەر (٢) دوو ڕەگەزی نێر و مێ دابین دەکات.</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پیپشەسازی چیە؟وەڵامی ئەم پرسیارە پێویستی بە پێناسە کردنی زاراوەی (پیشەسازی) و ڕوونکردنەوەی چەمکی هەیە.</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پێناسەی جۆراوجۆر بۆ (پیشەسازی) کراوە لێرەدا بە کورتی ئاماژە بە هەندێکان دەکەین.</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01446645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r>
              <a:rPr lang="ar-IQ" dirty="0">
                <a:ea typeface="Calibri"/>
                <a:cs typeface="Noto Naskh Arabic"/>
              </a:rPr>
              <a:t>نەتەوە یەگرتووەکان بە شێوەیە پێناسەی (پیشەسازی) کردووە،  ( پیشەسازی) بریتییە لە : "گۆڕینی ماددە کانزایی یان ئەندامیەکان بە ڕێگەی میکانیکی یان کیمیایی بۆ بەرهەمێکی تر. گرنگ نیە ئەم کارە بە چ شێوەیەک ئەنجام درابێت ، بە ئامێر یان بە دەىست ، وەک چۆن گرنگ نیە لە کوێ ئەنجام درابێت، لە گارگە یان لە وەرشە و ناوماڵ، وە بە کێ بفرۆشرێت، بازرگانی کۆن یان تاک". </a:t>
            </a:r>
            <a:endParaRPr lang="en-US" dirty="0"/>
          </a:p>
        </p:txBody>
      </p:sp>
    </p:spTree>
    <p:extLst>
      <p:ext uri="{BB962C8B-B14F-4D97-AF65-F5344CB8AC3E}">
        <p14:creationId xmlns:p14="http://schemas.microsoft.com/office/powerpoint/2010/main" val="201446645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lnSpcReduction="20000"/>
          </a:bodyPr>
          <a:lstStyle/>
          <a:p>
            <a:pPr algn="just" rtl="1">
              <a:lnSpc>
                <a:spcPct val="150000"/>
              </a:lnSpc>
              <a:spcBef>
                <a:spcPts val="1200"/>
              </a:spcBef>
              <a:spcAft>
                <a:spcPts val="800"/>
              </a:spcAft>
            </a:pPr>
            <a:r>
              <a:rPr lang="ar-IQ" dirty="0">
                <a:latin typeface="Noto Naskh Arabic"/>
                <a:ea typeface="Calibri"/>
              </a:rPr>
              <a:t>(پیشەسازی) بریتییە لە:" گۆڕینی کەرەسەی خاو یان ماددەکان لە بارێکەوە بۆ بارێکی تر کە شێوەی بەکارهێنان و بە هاکەی دەگۆڕێت".</a:t>
            </a:r>
            <a:endParaRPr lang="en-US" dirty="0">
              <a:latin typeface="Noto Naskh Arabic"/>
              <a:ea typeface="Calibri"/>
            </a:endParaRPr>
          </a:p>
          <a:p>
            <a:pPr algn="just" rtl="1">
              <a:lnSpc>
                <a:spcPct val="150000"/>
              </a:lnSpc>
              <a:spcBef>
                <a:spcPts val="1200"/>
              </a:spcBef>
              <a:spcAft>
                <a:spcPts val="800"/>
              </a:spcAft>
            </a:pPr>
            <a:r>
              <a:rPr lang="ar-IQ" b="1" u="sng" dirty="0">
                <a:latin typeface="Noto Naskh Arabic"/>
                <a:ea typeface="Calibri"/>
              </a:rPr>
              <a:t>بنەماکانی گەشەسەندنی (پیشەسازی) لە کیشوەری ئاسیا:</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(کیشوەری ئاسیا) خاوەنی چەندین بنەمای گرنگی گەشەسەندنی پیشەسازیە کە لێرەدا بە کەرتی ئاماژەیان بۆ دەکرێت.سەرەکیترین بنەماکانی گەشەسەندنی پیشەسازی لە (کیشوەریئاسیا) بریتین لە:</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01446645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10000"/>
          </a:bodyPr>
          <a:lstStyle/>
          <a:p>
            <a:pPr algn="just" rtl="1">
              <a:lnSpc>
                <a:spcPct val="150000"/>
              </a:lnSpc>
              <a:spcBef>
                <a:spcPts val="1200"/>
              </a:spcBef>
              <a:spcAft>
                <a:spcPts val="800"/>
              </a:spcAft>
            </a:pPr>
            <a:r>
              <a:rPr lang="ar-IQ" dirty="0">
                <a:latin typeface="Noto Naskh Arabic"/>
                <a:ea typeface="Calibri"/>
              </a:rPr>
              <a:t>١-بوونی کەرەستەی خاوی جۆراوجۆر(کانزایی، ڕووەکی و ئاژەڵی). فراوانی ڕووبەرلای ئاسیا و جۆراوجۆریەتی پێکهاتە جیۆلۆجی و ئاو و هەوایەکەی هۆکاری بوونی کەرەستەی خاوی پیشەسازی،(کانزای و ڕووەکی و ئاژەڵی) ، جۆراوجۆرە لە کیشوەرەکە.</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٢-بوونی سەرچاوە وزە جۆراوجۆر. بۆ نمونە : دەوڵەتەکانی(ئێران، عێراق، سعودیە، ئیمارات، کوێت، چین، ڕووسیای ئاسیا و ئەندەنوسیا) دەوڵەمەندن بە نەوت و گازی سروشتی. چین دەوڵەمەندە بە خەڵوز و وزەى کارەبا........هتد.</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01446645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10000"/>
          </a:bodyPr>
          <a:lstStyle/>
          <a:p>
            <a:pPr algn="just" rtl="1">
              <a:lnSpc>
                <a:spcPct val="150000"/>
              </a:lnSpc>
              <a:spcBef>
                <a:spcPts val="1200"/>
              </a:spcBef>
              <a:spcAft>
                <a:spcPts val="800"/>
              </a:spcAft>
            </a:pPr>
            <a:r>
              <a:rPr lang="ar-IQ" dirty="0">
                <a:latin typeface="Noto Naskh Arabic"/>
                <a:ea typeface="Calibri"/>
              </a:rPr>
              <a:t>٣-بوونی ژمارەیەکی زۆر لە دانیشتوان، نزیکەی(٦١%)ی دانیشتوانی گۆی زەوى ، کە بەشێکیان خاوەن توانای کڕینی بەرزن ، مانای بوونی (بازەر) بۆ کاڵا پیشەسازیەکان.</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٤-بوونی سەرمایەی نەختینەیی، (پارە)، لە هەندێک دەوڵەتانی کیشوەرەکە، دەوڵەتە نەتەوەیەکان ، ژاپۆن ، چین و کۆریای باشوور و سەرمایەی بەرهەمهێنەر، (تەکنەلۆژیای پێشکەوتوو) لە بەشێک لە دەوڵەتانی ئاسیا(ژاپۆن، چین، کۆریای باشوور، ڕووسیای ئاسیا، هیند......هتد)، بە بنەمایەکی گرینگی گەشەسەندنی پیشەسازی دادەنرێت لە کیشوەری ئاسیادا.</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01446645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10000"/>
          </a:bodyPr>
          <a:lstStyle/>
          <a:p>
            <a:pPr algn="just" rtl="1">
              <a:lnSpc>
                <a:spcPct val="150000"/>
              </a:lnSpc>
              <a:spcBef>
                <a:spcPts val="1200"/>
              </a:spcBef>
              <a:spcAft>
                <a:spcPts val="800"/>
              </a:spcAft>
            </a:pPr>
            <a:r>
              <a:rPr lang="ar-IQ" dirty="0">
                <a:latin typeface="Noto Naskh Arabic"/>
                <a:ea typeface="Calibri"/>
              </a:rPr>
              <a:t>٥-بوونی ژمارەیەکی یەکجار زۆر لە دەستی کار. دەوڵەتانی (چین، هیند، ئەندەنوسیا و بەنگلادیش) لە پلەکانی یەکەم، دووەم، چوارەم و شەشەمن یەک لە دوای یەک لەنێو دەوڵەتانی جیهاندا ، لە ڕووی زۆری ژمارەی دەستی کارەوە. بوونی ژمارەیەکی زۆرە لە (دەستی کار) بۆتە هۆی دابەزینی تێچوونی (دەستی کار) بە بەراورد بە دەوڵەتانی تر کە هۆکارێک بووە بۆ ڕاکێشانی (پیشەسازی) بۆ هەندێک دەوڵەتی کیشوەرەکە.</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٦-بوونی(دەستی کاری شارەزا) لە هەندێک دەوڵەتانی کیشوەرەکە، (ژپۆن، چین، کۆریای باشوور، ڕووسیای ئاسیا، هیند....هتد).</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01446645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r>
              <a:rPr lang="ar-IQ" dirty="0">
                <a:latin typeface="Noto Naskh Arabic"/>
                <a:ea typeface="Calibri"/>
              </a:rPr>
              <a:t>٧-بوونی شوێنی جوگرافی لە بار کە بریتییە لە کەوتنە سەر دەریای کراوە. بەشێکی زۆر لە دەوڵەتانی کیشوەرەکە خاوەنی شوێنی دەریایی کە لە بارە بۆ هاوردەکردنی پێداویستی گارگەکانیان لە کەرستەی خاو و سەرچاوەکانی وزە لە لایەک و بۆ هەناردەکردنی(کاڵا پیشەسازیەکان)بۆ بازه ره کان له لایه کی تر. پێش کۆتایهینان به باسکردنى بنه ماکانى گەشەسەندنى (پیشەسازى) له (کیشوه رى ئاسیا) پێویسته ئاماژە بەو ڕاستیە بکرێت کە جیاوازی گەورە هەیە لە نێو دەوڵەتانی کیشوەرەکەدا لە فەراهەمبوونی ئەم بنەمایانەدا. هەندێکیان دەوڵەمەندن بە بەشێکی زۆر لەو بنەمایانە و هەندێکی تریان لە بوارەدا لە ئاستی مامناوەندی و هەژاریدان.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01446645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algn="just" rtl="1">
              <a:lnSpc>
                <a:spcPct val="150000"/>
              </a:lnSpc>
              <a:spcBef>
                <a:spcPts val="1200"/>
              </a:spcBef>
              <a:spcAft>
                <a:spcPts val="800"/>
              </a:spcAft>
            </a:pPr>
            <a:r>
              <a:rPr lang="ar-IQ" b="1" u="sng" dirty="0">
                <a:latin typeface="Noto Naskh Arabic"/>
                <a:ea typeface="Calibri"/>
              </a:rPr>
              <a:t>تایبەتمەندیەکانی چالاکی (پیشەسازی) لە کیشوەری ئاسیا.</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دەکرێت تایبەتمەندیە سەرەکیەکانی چالاکی (پیشەسازی) لە (کیشوەری ئاسیا) دا لەم خاڵانەدا دیاری بکرێت </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١-بوونی دیاردەی دژبەیەکی و جۆراوجۆریەتی گەورە لە تایبەتمەندیەکانی (پیشەسازی) لە نێوان دەوڵەتانی (کیشوەری ئاسیا) دا کە دواتر ئامەژەیان بۆ دەکرێت.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01446645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70000" lnSpcReduction="20000"/>
          </a:bodyPr>
          <a:lstStyle/>
          <a:p>
            <a:pPr algn="just" rtl="1">
              <a:lnSpc>
                <a:spcPct val="150000"/>
              </a:lnSpc>
              <a:spcBef>
                <a:spcPts val="1200"/>
              </a:spcBef>
              <a:spcAft>
                <a:spcPts val="800"/>
              </a:spcAft>
            </a:pPr>
            <a:r>
              <a:rPr lang="ar-IQ" b="1" dirty="0">
                <a:latin typeface="Noto Naskh Arabic"/>
                <a:ea typeface="Calibri"/>
              </a:rPr>
              <a:t>٢-ئاستی گەشەسەندنی (پیشەسازی) لە هەندێک لە دەوڵەتانی(کیشوەری ئاسیا) دواکەوتووە و لە ئاستی بنەماکانی گەشەسەندنی (پیشەسازی) ئەو دەوڵەتانەدا نیە. </a:t>
            </a:r>
            <a:endParaRPr lang="en-US" b="1" dirty="0">
              <a:latin typeface="Noto Naskh Arabic"/>
              <a:ea typeface="Calibri"/>
            </a:endParaRPr>
          </a:p>
          <a:p>
            <a:pPr algn="just" rtl="1">
              <a:lnSpc>
                <a:spcPct val="150000"/>
              </a:lnSpc>
              <a:spcBef>
                <a:spcPts val="1200"/>
              </a:spcBef>
              <a:spcAft>
                <a:spcPts val="800"/>
              </a:spcAft>
            </a:pPr>
            <a:r>
              <a:rPr lang="ar-IQ" b="1" dirty="0">
                <a:latin typeface="Noto Naskh Arabic"/>
                <a:ea typeface="Calibri"/>
              </a:rPr>
              <a:t>هۆکاری ئەم دواکەتنەش دەگەڕێتەوە بۆ: </a:t>
            </a:r>
            <a:endParaRPr lang="en-US" b="1" dirty="0">
              <a:latin typeface="Noto Naskh Arabic"/>
              <a:ea typeface="Calibri"/>
            </a:endParaRPr>
          </a:p>
          <a:p>
            <a:pPr algn="just" rtl="1">
              <a:lnSpc>
                <a:spcPct val="150000"/>
              </a:lnSpc>
              <a:spcBef>
                <a:spcPts val="1200"/>
              </a:spcBef>
              <a:spcAft>
                <a:spcPts val="800"/>
              </a:spcAft>
            </a:pPr>
            <a:r>
              <a:rPr lang="ar-IQ" b="1" dirty="0">
                <a:latin typeface="Noto Naskh Arabic"/>
                <a:ea typeface="Calibri"/>
              </a:rPr>
              <a:t>-بەشێکی زۆر لە دەوڵەتەکانی (کیشوەری ئاسیا) بۆ ساڵانێکی دوور و درێژ ژێر دەستەی دەوڵەتە کۆلۆنیاڵەکان بوون کە لە بەرژەوەندیان نەبووە گەشە بە کەرتی (پیشەسازی) یان بدەن. ئەوان ویستویانە سامانی ئەم وڵاتانە بەتاڵان  ببرێد و وەک بازاڕێک بمێننەوە بۆ کاڵا پیبشەسازیەکانیان.</a:t>
            </a:r>
            <a:endParaRPr lang="en-US" b="1" dirty="0">
              <a:latin typeface="Noto Naskh Arabic"/>
              <a:ea typeface="Calibri"/>
            </a:endParaRPr>
          </a:p>
          <a:p>
            <a:pPr algn="just" rtl="1">
              <a:lnSpc>
                <a:spcPct val="150000"/>
              </a:lnSpc>
              <a:spcBef>
                <a:spcPts val="1200"/>
              </a:spcBef>
              <a:spcAft>
                <a:spcPts val="800"/>
              </a:spcAft>
            </a:pPr>
            <a:r>
              <a:rPr lang="ar-IQ" b="1" dirty="0">
                <a:latin typeface="Noto Naskh Arabic"/>
                <a:ea typeface="Calibri"/>
              </a:rPr>
              <a:t>-بەشێکی زۆر لە دەوڵەتەکانی (ئاسیا) لە ڕیزی ئەو کۆمەڵە (دەوڵەتانەن لە گەشەکردنتان) ، و کە دواکەوتنی کەرتی (پیشەسازی) تایبەتمەندیەکی سەرەکیانە. </a:t>
            </a:r>
            <a:endParaRPr lang="en-US" b="1" dirty="0">
              <a:latin typeface="Noto Naskh Arabic"/>
              <a:ea typeface="Calibri"/>
            </a:endParaRPr>
          </a:p>
          <a:p>
            <a:pPr marL="0" indent="0" algn="r">
              <a:buNone/>
            </a:pPr>
            <a:endParaRPr lang="en-US" b="1" dirty="0"/>
          </a:p>
        </p:txBody>
      </p:sp>
    </p:spTree>
    <p:extLst>
      <p:ext uri="{BB962C8B-B14F-4D97-AF65-F5344CB8AC3E}">
        <p14:creationId xmlns:p14="http://schemas.microsoft.com/office/powerpoint/2010/main" val="2014466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16632"/>
            <a:ext cx="8964488" cy="6624736"/>
          </a:xfrm>
        </p:spPr>
        <p:txBody>
          <a:bodyPr/>
          <a:lstStyle/>
          <a:p>
            <a:pPr algn="just" rtl="1">
              <a:lnSpc>
                <a:spcPct val="150000"/>
              </a:lnSpc>
              <a:spcBef>
                <a:spcPts val="1200"/>
              </a:spcBef>
              <a:spcAft>
                <a:spcPts val="800"/>
              </a:spcAft>
            </a:pPr>
            <a:r>
              <a:rPr lang="ar-IQ" dirty="0">
                <a:solidFill>
                  <a:schemeClr val="tx1"/>
                </a:solidFill>
                <a:latin typeface="Noto Naskh Arabic"/>
                <a:ea typeface="Calibri"/>
              </a:rPr>
              <a:t>-</a:t>
            </a:r>
            <a:r>
              <a:rPr lang="ar-IQ" b="1" dirty="0">
                <a:solidFill>
                  <a:schemeClr val="tx1"/>
                </a:solidFill>
                <a:latin typeface="Noto Naskh Arabic"/>
                <a:ea typeface="Calibri"/>
              </a:rPr>
              <a:t>ئەو ڕووبارانەی دەڕژێنە زەریای(پاسفیک): </a:t>
            </a:r>
            <a:r>
              <a:rPr lang="ar-IQ" dirty="0">
                <a:solidFill>
                  <a:schemeClr val="tx1"/>
                </a:solidFill>
                <a:latin typeface="Noto Naskh Arabic"/>
                <a:ea typeface="Calibri"/>
              </a:rPr>
              <a:t>بریتین لە کۆمەڵە رووبارێک کەدەکەونە رۆژهەڵات و باشووری روژهەڵاتی (کیشوەری ئاسیا) و دەڕژێنە زەریای (پاسفیک). ئەم کۆمەڵە رووبارە بەوە ناسراون کە : </a:t>
            </a:r>
            <a:endParaRPr lang="en-US" dirty="0">
              <a:solidFill>
                <a:schemeClr val="tx1"/>
              </a:solidFill>
              <a:latin typeface="Noto Naskh Arabic"/>
              <a:ea typeface="Calibri"/>
            </a:endParaRPr>
          </a:p>
          <a:p>
            <a:pPr algn="just" rtl="1">
              <a:lnSpc>
                <a:spcPct val="150000"/>
              </a:lnSpc>
              <a:spcBef>
                <a:spcPts val="1200"/>
              </a:spcBef>
              <a:spcAft>
                <a:spcPts val="800"/>
              </a:spcAft>
            </a:pPr>
            <a:r>
              <a:rPr lang="ar-IQ" dirty="0">
                <a:solidFill>
                  <a:schemeClr val="tx1"/>
                </a:solidFill>
                <a:latin typeface="Noto Naskh Arabic"/>
                <a:ea typeface="Calibri"/>
              </a:rPr>
              <a:t>- لە ڕۆژئاواوە بەرەو رۆژهەڵات و لە باکوور بەرەو باشوور دەڕۆن. </a:t>
            </a:r>
            <a:endParaRPr lang="en-US" dirty="0">
              <a:solidFill>
                <a:schemeClr val="tx1"/>
              </a:solidFill>
              <a:latin typeface="Noto Naskh Arabic"/>
              <a:ea typeface="Calibri"/>
            </a:endParaRPr>
          </a:p>
          <a:p>
            <a:pPr algn="just" rtl="1">
              <a:lnSpc>
                <a:spcPct val="150000"/>
              </a:lnSpc>
              <a:spcBef>
                <a:spcPts val="1200"/>
              </a:spcBef>
              <a:spcAft>
                <a:spcPts val="800"/>
              </a:spcAft>
            </a:pPr>
            <a:r>
              <a:rPr lang="ar-IQ" dirty="0">
                <a:solidFill>
                  <a:schemeClr val="tx1"/>
                </a:solidFill>
                <a:latin typeface="Noto Naskh Arabic"/>
                <a:ea typeface="Calibri"/>
              </a:rPr>
              <a:t>- خاوەنی بڕێکی زۆرن لە ئاون کە بە درێژای ساڵ ئاو پیایاندا دەروا لە وەرزی هاویندا واتە هاوکاتە لەگەڵ بارانی وەرزى. </a:t>
            </a:r>
            <a:endParaRPr lang="en-US" dirty="0">
              <a:solidFill>
                <a:schemeClr val="tx1"/>
              </a:solidFill>
              <a:latin typeface="Noto Naskh Arabic"/>
              <a:ea typeface="Calibri"/>
            </a:endParaRPr>
          </a:p>
          <a:p>
            <a:endParaRPr lang="en-US" dirty="0"/>
          </a:p>
        </p:txBody>
      </p:sp>
    </p:spTree>
    <p:extLst>
      <p:ext uri="{BB962C8B-B14F-4D97-AF65-F5344CB8AC3E}">
        <p14:creationId xmlns:p14="http://schemas.microsoft.com/office/powerpoint/2010/main" val="772251826"/>
      </p:ext>
    </p:extLst>
  </p:cSld>
  <p:clrMapOvr>
    <a:masterClrMapping/>
  </p:clrMapOvr>
  <mc:AlternateContent xmlns:mc="http://schemas.openxmlformats.org/markup-compatibility/2006">
    <mc:Choice xmlns:p14="http://schemas.microsoft.com/office/powerpoint/2010/main" Requires="p14">
      <p:transition spd="slow" p14:dur="2000" advTm="7990"/>
    </mc:Choice>
    <mc:Fallback>
      <p:transition spd="slow" advTm="7990"/>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r>
              <a:rPr lang="ar-IQ" dirty="0">
                <a:latin typeface="Noto Naskh Arabic"/>
                <a:ea typeface="Calibri"/>
              </a:rPr>
              <a:t>پێچەوانەی ئەم دیاردەیە لە هەندێک لە دەوڵەتانی (کیشوەری ئاسیا) بەدی دەکرێت، واتە ئاستی گەشەسەندنی (پیشەسازی) یان زۆر زیاترە لە بوونی بنەما سەرەکیەکانی گەشەسەندنی کەرتی (پیشەسازی). بۆ نموونە (ژاپۆن) کە هەژارە بە (کەرەسەی خاو) و (وزە)، خاوەنی بەرزترین ئاستی پیشەسازیە، نەک تەنیا لەسەر ئاستی کیشوەری ئاسیا بەڵکو لەسەر ئاستی هەموو جیهان ، ئەم ڕاستیە دەسەلمێنی .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01446645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77500" lnSpcReduction="20000"/>
          </a:bodyPr>
          <a:lstStyle/>
          <a:p>
            <a:pPr algn="just" rtl="1">
              <a:lnSpc>
                <a:spcPct val="150000"/>
              </a:lnSpc>
              <a:spcBef>
                <a:spcPts val="1200"/>
              </a:spcBef>
              <a:spcAft>
                <a:spcPts val="800"/>
              </a:spcAft>
            </a:pPr>
            <a:r>
              <a:rPr lang="ar-IQ" b="1" u="sng" dirty="0">
                <a:latin typeface="Noto Naskh Arabic"/>
                <a:ea typeface="Calibri"/>
              </a:rPr>
              <a:t>جۆرەکانی پیشەسازی (کیشوەری ئاسیا): </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پیشەسازیەکان لە (کیشوەری ئاسیا) دا جۆراوجۆرن بە شێوەیەک دەتوانرێت بووترێت کە هەموو جۆرە پیشەسازیەکان لەم کیشوەرە هەن. دەکرێت پیشەسازیەکان لە (کیشوەری ئاسیا)  بەسەر (٢) دوو جۆری سەرەکیدا دابەش بکرێت بریتین لە :</a:t>
            </a:r>
            <a:endParaRPr lang="en-US" dirty="0">
              <a:latin typeface="Noto Naskh Arabic"/>
              <a:ea typeface="Calibri"/>
            </a:endParaRPr>
          </a:p>
          <a:p>
            <a:pPr algn="just" rtl="1">
              <a:lnSpc>
                <a:spcPct val="150000"/>
              </a:lnSpc>
              <a:spcBef>
                <a:spcPts val="1200"/>
              </a:spcBef>
              <a:spcAft>
                <a:spcPts val="800"/>
              </a:spcAft>
            </a:pPr>
            <a:r>
              <a:rPr lang="en-GB" dirty="0">
                <a:latin typeface="Noto Naskh Arabic"/>
                <a:ea typeface="Calibri"/>
              </a:rPr>
              <a:t>A</a:t>
            </a:r>
            <a:r>
              <a:rPr lang="ar-IQ" dirty="0">
                <a:latin typeface="Noto Naskh Arabic"/>
                <a:ea typeface="Calibri"/>
              </a:rPr>
              <a:t>-پیشەسازی دەرهێنان: گرینگترین جۆری پیشەسازی دەرهێنان لە (کیشوەری ئاسیا) و لە جیهان بریتیە لە پیشەسازی دەرهێنانی کانزاکان. پیشەسازی دەرهێنانی کانزاکان لە (کیشوەری ئاسیا) لەو زڵات و شوێنانەی دەوڵەمەندن بە کانزاکان هەن و گرینگترین جۆرەکانیان بریتین لە : </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01446645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algn="just" rtl="1">
              <a:lnSpc>
                <a:spcPct val="150000"/>
              </a:lnSpc>
              <a:spcBef>
                <a:spcPts val="1200"/>
              </a:spcBef>
              <a:spcAft>
                <a:spcPts val="800"/>
              </a:spcAft>
            </a:pPr>
            <a:r>
              <a:rPr lang="ar-IQ" dirty="0">
                <a:latin typeface="Noto Naskh Arabic"/>
                <a:ea typeface="Calibri"/>
              </a:rPr>
              <a:t>١-پیشەسازی بەرهەمهێنانی نەوت و گازی سروشتی لە دەوڵەتەکانی باشوری ڕۆژئاوای ئاسیا، (سعودیە، عێراق، ئیران، کوێت ، ئیمارات.......هتد) و لە ئەندەنوسیا و چین. </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٢-پیشەسازی بەرهەمهێنانی خەڵوز لە (چین، هیند و کۆریای باکوور و ژاپۆن).</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01446645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5660"/>
            <a:ext cx="8229600" cy="5793507"/>
          </a:xfrm>
        </p:spPr>
        <p:txBody>
          <a:bodyPr/>
          <a:lstStyle/>
          <a:p>
            <a:pPr algn="just" rtl="1">
              <a:lnSpc>
                <a:spcPct val="150000"/>
              </a:lnSpc>
              <a:spcBef>
                <a:spcPts val="1200"/>
              </a:spcBef>
              <a:spcAft>
                <a:spcPts val="800"/>
              </a:spcAft>
            </a:pPr>
            <a:r>
              <a:rPr lang="ar-IQ" dirty="0">
                <a:latin typeface="Noto Naskh Arabic"/>
                <a:ea typeface="Calibri"/>
              </a:rPr>
              <a:t>٣-پیشەسازی بەرهەمهێنانی کانزا فلزیەکانی وەک: </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-بەرهەهێنانی ئاسن لە(چین، هیند و کۆریای باکوور) </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-بەرهەمهێنانی مەنغەنیز لە (چین و هیند). </a:t>
            </a:r>
            <a:endParaRPr lang="en-US" dirty="0">
              <a:latin typeface="Noto Naskh Arabic"/>
              <a:ea typeface="Calibri"/>
            </a:endParaRPr>
          </a:p>
          <a:p>
            <a:pPr algn="just" rtl="1">
              <a:lnSpc>
                <a:spcPct val="150000"/>
              </a:lnSpc>
              <a:spcBef>
                <a:spcPts val="1200"/>
              </a:spcBef>
              <a:spcAft>
                <a:spcPts val="800"/>
              </a:spcAft>
            </a:pPr>
            <a:r>
              <a:rPr lang="ar-IQ" dirty="0">
                <a:latin typeface="Noto Naskh Arabic"/>
                <a:ea typeface="Calibri"/>
              </a:rPr>
              <a:t>بەرهەهێنانی) لە (ئەندەنوسیا، لاوس و مالیزیا).</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01446645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r>
              <a:rPr lang="ar-IQ" dirty="0">
                <a:latin typeface="Noto Naskh Arabic"/>
                <a:ea typeface="Calibri"/>
              </a:rPr>
              <a:t>١-پیشەسازی (پۆڵا و ئاسن ): (پیشەسازی پۆڵا و ئاسن) کە بڕبڕەی پشتی پیشەسازیە قورسەکان و پێشکەوتنی پیشەسازیە لە هەر وڵاتێک لە هەرێمی(تۆکیۆ_یۆکۆهاما) و لە ناوچەی (ئۆزاکا_کوبی) لە (ژاپۆن)، باشوری (مەنشوریا) لە (شەنغەهای) و لە دەوروبەری  (پەکین) لە (چین)، لە (لە جەمشیدپۆرل و کەلکەتا) لە باکووری ڕۆژهەڵاتی(هیند) و لە دەوڵەتی (کۆریای باشوور) بە شێوەیەکی فراوان جێگیربووە و بوونی هەیە.</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01446645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1891416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r>
              <a:rPr lang="ar-IQ" dirty="0">
                <a:latin typeface="Noto Naskh Arabic"/>
                <a:ea typeface="Calibri"/>
              </a:rPr>
              <a:t>٢-پیشەسازیە خۆراکیەکان: پیشەسازیە خۆراکیەکان بەشێوەیەکی بەربڵاو لە کیشوەری ئاسیا بوونی هەیە بە هۆی زۆری ژمارەی دانیشتوانی کیشوەرەکە لە لایەک ، کە بازاڕێکی گەورە بۆ ئەم جۆرە پیشەسازیە دابین دەکات و بە هۆی دەوڵەمەندی ئاسیا بە بەرهەمهێنانی بەرووبوومە ڕووەکی و ئاژەڵیەکان لە لایەکی تر . پیشەسازیە خۆراکیەکان کەرتێکی پیشەسازی سەرەکیە لە هەموو دەوڵەتانی ئاسیا بە تایبەتی لەو دەوڵەتانەی کە ژمارەی دانیشتوانیان زۆرە، (چین، هیند، ئەندەنوسیا....هتد).</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01446645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lnSpcReduction="10000"/>
          </a:bodyPr>
          <a:lstStyle/>
          <a:p>
            <a:pPr marL="0" indent="0" algn="r">
              <a:buNone/>
            </a:pPr>
            <a:r>
              <a:rPr lang="ar-IQ" dirty="0">
                <a:latin typeface="Noto Naskh Arabic"/>
                <a:ea typeface="Calibri"/>
              </a:rPr>
              <a:t> ٣.پیشەسازی ئۆتۆمبێل: پیشەسازی ئۆتۆمبێل بە ھەموو جۆرەکانیەوە گەشەی گەورەی کردووە لە ژمارەیەکی زۆر لە دەولەتی ئاسیا ئامارەکانی سالی (٢٠١٥) ئاماژەدەکەن کە ژمارەی ئۆتۆمبێلی بەرھەم ھێنراو بو ھەموو جۆرەکانیەوە لەو سالە دا لە (چین ) لە (٢٤.٥) ملیێۆن ئۆتۆمبێل زیاتر بووە کە دەکاتر نزیکەی (٢٧) ی بەرھەمھێنانی ئۆتۆمبێل لە جیھاندا ژمارەی ئۆتۆمبێلی بەرھەمھێنراو بە ھەموو جۆرەکانیەوە لە ھەمان سالدا (ژاپۆن , کۆریای باشوور، ..ھتد) زیاتر بووە لە ( ٩.٢٧ ، ٤.٥٥ ، ٤.١٢ ) ملیێۆن ئۆتۆمبێل یەک لە دوای یەک ئەو (٤) چوار دەولەت پێکەوە لەو سالە دا نزیکەی (٪‏٤٧) ی ھەموو ئۆتۆمبێلی جیھان بەھەموو جۆرەکانیەوە بەرھەم ھێناوە.</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01446645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r>
              <a:rPr lang="ar-IQ" dirty="0">
                <a:latin typeface="Noto Naskh Arabic"/>
                <a:ea typeface="Calibri"/>
              </a:rPr>
              <a:t>٤. پیشەسازیە کیمیاویەکان : دەولەتی ئاسیا بایەخی زۆریان بە پیشەسازی کیمیاوی داوە ئەم جۆرە پیشەسازیە کە کەرەستەی خاوی زیاتر بریتیە لە ( نەوت و گازی سروشتی) بە ھۆی گەشەکردنی ( پیشەسازیە پترۆکیماویەکان) و سروشتی ئەنجامدانی چالاکی کشتوکالی لە ( کیشوەری ئاسیا) کە برێکی زۆر لە پەینی کیمیاوی بە ھەموو جۆرەکانی تێیدا بەکار دێت بە شێوەیەکی بەرچاو گەشەی کردووە گرنگترین ئەو دەولەتانەی خاوەن پیشەسازی کیمیاوی پێشکەوتوون و گەورەن بریتین لە ( چین ، ژاپۆن، ھیند، ئەندەنوسیا).</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01446645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lgn="r">
              <a:buNone/>
            </a:pPr>
            <a:r>
              <a:rPr lang="ar-IQ" dirty="0">
                <a:latin typeface="Noto Naskh Arabic"/>
                <a:ea typeface="Calibri"/>
              </a:rPr>
              <a:t>٥ پیشەسازی ئامێرە کارەبایی و ئەلیکترۆنیەکان:  پیشەسازی ئامێرە کارەبایی و ئەلیکترۆنیە جۆراو جۆرەکان دەکەونە دەولەتە پیشەسازیە سەرەکییەکانی ئاسیا لە رۆژ ھەلات و باشووری رۆژھەلاتی کیشوەرەکە ( ژاپۆن ، چین ، کۆریای باشوور) نەک تەنیا لە ئاستی کیشوەری ئاسیا دەولەتی پیشەسازی ئامێرە کارەبایی و ئەلیکترۆنی گرنگ بەلکو لەسەر ئاستی ھەموو جیھان ئەو ئامێرە کارەبایی و ئەلیکترۆنیانەی لەم دەولەتانە بەرھەم دەھێنرین لە بازارەکان ڕکابەری ھاوشێوەکانیان دەکەن کە دەولەتە پیشەسازیەکانی ئەوروپای رۆژئاوا ویلایەتە یەکگرتووەکانی ئەمریکا بەرھەم دەھێنرێن.</a:t>
            </a:r>
            <a:endParaRPr lang="en-US" dirty="0">
              <a:latin typeface="Noto Naskh Arabic"/>
              <a:ea typeface="Calibri"/>
            </a:endParaRPr>
          </a:p>
          <a:p>
            <a:pPr marL="0" indent="0" algn="r">
              <a:buNone/>
            </a:pPr>
            <a:endParaRPr lang="en-US" dirty="0"/>
          </a:p>
        </p:txBody>
      </p:sp>
    </p:spTree>
    <p:extLst>
      <p:ext uri="{BB962C8B-B14F-4D97-AF65-F5344CB8AC3E}">
        <p14:creationId xmlns:p14="http://schemas.microsoft.com/office/powerpoint/2010/main" val="2284453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7221</TotalTime>
  <Words>8178</Words>
  <Application>Microsoft Office PowerPoint</Application>
  <PresentationFormat>On-screen Show (4:3)</PresentationFormat>
  <Paragraphs>238</Paragraphs>
  <Slides>116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116</vt:i4>
      </vt:variant>
    </vt:vector>
  </HeadingPairs>
  <TitlesOfParts>
    <vt:vector size="123" baseType="lpstr">
      <vt:lpstr>Arial</vt:lpstr>
      <vt:lpstr>Calibri</vt:lpstr>
      <vt:lpstr>Noto Naskh Arabic</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2O11</dc:creator>
  <cp:lastModifiedBy>k</cp:lastModifiedBy>
  <cp:revision>22</cp:revision>
  <dcterms:created xsi:type="dcterms:W3CDTF">2021-10-22T20:01:20Z</dcterms:created>
  <dcterms:modified xsi:type="dcterms:W3CDTF">2023-05-23T20:29:11Z</dcterms:modified>
</cp:coreProperties>
</file>