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9111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4AAD347D-5ACD-4C99-B74B-A9C85AD731AF}" type="datetimeFigureOut">
              <a:rPr lang="en-US" smtClean="0"/>
              <a:t>11/4/2023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3605874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0175879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0311244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88478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624371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5873446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55770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71493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2764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18016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84286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19685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3792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7342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82032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70671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AAD347D-5ACD-4C99-B74B-A9C85AD731AF}" type="datetimeFigureOut">
              <a:rPr lang="en-US" smtClean="0"/>
              <a:t>11/4/2023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986548530"/>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6B1E3-940A-1ABA-4958-DBEF3D8DCCE5}"/>
              </a:ext>
            </a:extLst>
          </p:cNvPr>
          <p:cNvSpPr>
            <a:spLocks noGrp="1"/>
          </p:cNvSpPr>
          <p:nvPr>
            <p:ph type="ctrTitle"/>
          </p:nvPr>
        </p:nvSpPr>
        <p:spPr>
          <a:xfrm>
            <a:off x="1239796" y="586381"/>
            <a:ext cx="8825658" cy="1242419"/>
          </a:xfrm>
        </p:spPr>
        <p:txBody>
          <a:bodyPr/>
          <a:lstStyle/>
          <a:p>
            <a:pPr algn="ctr"/>
            <a:r>
              <a:rPr lang="ar-IQ" dirty="0">
                <a:solidFill>
                  <a:schemeClr val="bg1">
                    <a:lumMod val="95000"/>
                    <a:lumOff val="5000"/>
                  </a:schemeClr>
                </a:solidFill>
                <a:cs typeface="AF_Najed Kurdi" pitchFamily="2" charset="-78"/>
              </a:rPr>
              <a:t>ئايينةي زةردةشتي</a:t>
            </a:r>
            <a:endParaRPr lang="en-US" dirty="0">
              <a:solidFill>
                <a:schemeClr val="bg1">
                  <a:lumMod val="95000"/>
                  <a:lumOff val="5000"/>
                </a:schemeClr>
              </a:solidFill>
              <a:cs typeface="AF_Najed Kurdi" pitchFamily="2" charset="-78"/>
            </a:endParaRPr>
          </a:p>
        </p:txBody>
      </p:sp>
      <p:pic>
        <p:nvPicPr>
          <p:cNvPr id="4098" name="Picture 2" descr="‫من هو زردشت؟؟؟ saQar - الفيس بووك الايزيدي | Facebook‬‎">
            <a:extLst>
              <a:ext uri="{FF2B5EF4-FFF2-40B4-BE49-F238E27FC236}">
                <a16:creationId xmlns:a16="http://schemas.microsoft.com/office/drawing/2014/main" id="{FF92625E-8A93-9E6A-89BD-28F696687E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0359" y="2290713"/>
            <a:ext cx="4277429" cy="43080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الزرادشتية - Wikiwand">
            <a:extLst>
              <a:ext uri="{FF2B5EF4-FFF2-40B4-BE49-F238E27FC236}">
                <a16:creationId xmlns:a16="http://schemas.microsoft.com/office/drawing/2014/main" id="{1CA4A1BB-6428-35BC-8639-88A5B9D64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457" y="2290713"/>
            <a:ext cx="4208430" cy="430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86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randombar(horizontal)">
                                      <p:cBhvr>
                                        <p:cTn id="14" dur="500"/>
                                        <p:tgtEl>
                                          <p:spTgt spid="410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wipe(down)">
                                      <p:cBhvr>
                                        <p:cTn id="1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66A9C-66FC-E6D3-FACB-2E9A6DB5BD81}"/>
              </a:ext>
            </a:extLst>
          </p:cNvPr>
          <p:cNvSpPr>
            <a:spLocks noGrp="1"/>
          </p:cNvSpPr>
          <p:nvPr>
            <p:ph type="title"/>
          </p:nvPr>
        </p:nvSpPr>
        <p:spPr>
          <a:xfrm>
            <a:off x="646111" y="1677971"/>
            <a:ext cx="11052553" cy="4336329"/>
          </a:xfrm>
        </p:spPr>
        <p:txBody>
          <a:bodyPr/>
          <a:lstStyle/>
          <a:p>
            <a:pPr marL="1905" marR="0" indent="4445" algn="r" rtl="1">
              <a:lnSpc>
                <a:spcPct val="107000"/>
              </a:lnSpc>
              <a:spcBef>
                <a:spcPts val="0"/>
              </a:spcBef>
              <a:spcAft>
                <a:spcPts val="800"/>
              </a:spcAft>
            </a:pPr>
            <a:r>
              <a:rPr lang="ar-IQ" sz="4800" dirty="0">
                <a:solidFill>
                  <a:srgbClr val="000000"/>
                </a:solidFill>
                <a:effectLst/>
                <a:latin typeface="Calibri" panose="020F0502020204030204" pitchFamily="34" charset="0"/>
                <a:ea typeface="Calibri" panose="020F0502020204030204" pitchFamily="34" charset="0"/>
                <a:cs typeface="Ali_K_Samik" pitchFamily="2" charset="-78"/>
              </a:rPr>
              <a:t>هةر لة بةر ئةوةي كة زةردةشت لة طاتاكان ئةهورمةزداي بة خوداي مةزن ناوبردوة ولة كوَتايي كاردا ئةوي بة زالَ و براوة ناو بردوة ، لة بةر ئةوة كوَمةلَي لة تويَذةران ئةمة بة جوريَك لة تاقثةرستي وتاك خودايي دةزانن. </a:t>
            </a:r>
            <a:br>
              <a:rPr lang="en-US" sz="4800"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br>
            <a:endParaRPr lang="en-US" sz="4800" dirty="0"/>
          </a:p>
        </p:txBody>
      </p:sp>
    </p:spTree>
    <p:extLst>
      <p:ext uri="{BB962C8B-B14F-4D97-AF65-F5344CB8AC3E}">
        <p14:creationId xmlns:p14="http://schemas.microsoft.com/office/powerpoint/2010/main" val="336408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9AEB6-4BF1-D79A-669C-F15B8F0761C5}"/>
              </a:ext>
            </a:extLst>
          </p:cNvPr>
          <p:cNvSpPr>
            <a:spLocks noGrp="1"/>
          </p:cNvSpPr>
          <p:nvPr>
            <p:ph type="title"/>
          </p:nvPr>
        </p:nvSpPr>
        <p:spPr>
          <a:xfrm>
            <a:off x="160256" y="1244338"/>
            <a:ext cx="11604396" cy="5156462"/>
          </a:xfrm>
        </p:spPr>
        <p:txBody>
          <a:bodyPr/>
          <a:lstStyle/>
          <a:p>
            <a:pPr marL="1905" marR="0" indent="4445" algn="r" rtl="1">
              <a:lnSpc>
                <a:spcPct val="107000"/>
              </a:lnSpc>
              <a:spcBef>
                <a:spcPts val="0"/>
              </a:spcBef>
              <a:spcAft>
                <a:spcPts val="800"/>
              </a:spcAft>
            </a:pPr>
            <a:r>
              <a:rPr lang="ar-IQ" sz="3600" dirty="0">
                <a:solidFill>
                  <a:srgbClr val="000000"/>
                </a:solidFill>
                <a:effectLst/>
                <a:latin typeface="Calibri" panose="020F0502020204030204" pitchFamily="34" charset="0"/>
                <a:ea typeface="Calibri" panose="020F0502020204030204" pitchFamily="34" charset="0"/>
                <a:cs typeface="Ali_K_Samik" pitchFamily="2" charset="-78"/>
              </a:rPr>
              <a:t>هاوكات ئاسةواري روون لة ضةند خودايي وفرةخودايي لة ديني زةردةشت بةدي دةكريَت، بةو ثيَيةش كة هيَز ودةسةلاَتي كوَتايي بة دةستي ئةهوةرةمةزدا دةسةلاَتداري رةهاي كاكيَشان داوة، بةلاَم لةو باوةرِةية كة لة دةوروبةري ئةو شةش روَحي خودايي ديكة بونيان هةية كة داوة،بةلام  لةو باوةرةية،كة لة دةوروبةري ئةو شةش رِوَحي خوداي ديكة بوونيان هةية كة ئةزةلي و هةميشةيين و وةكوو فريشتةطةلى نزيك ليَي و فريشتة ئاسمانييةكان لة كاروباري خوَي يارمةتي دةكةن،</a:t>
            </a:r>
            <a:r>
              <a:rPr lang="ar-IQ" sz="3600" dirty="0">
                <a:solidFill>
                  <a:schemeClr val="accent1">
                    <a:lumMod val="50000"/>
                  </a:schemeClr>
                </a:solidFill>
                <a:effectLst/>
                <a:latin typeface="Calibri" panose="020F0502020204030204" pitchFamily="34" charset="0"/>
                <a:ea typeface="Calibri" panose="020F0502020204030204" pitchFamily="34" charset="0"/>
                <a:cs typeface="Ali_K_Samik" pitchFamily="2" charset="-78"/>
              </a:rPr>
              <a:t>و بة (ئمشاسثندان) واتا بوونةوةرطةلى ئةزةلي و نةمر و ثيروَز ناوي بردون ئةو شةش بوونةوةرةش بريتين لة</a:t>
            </a:r>
            <a:r>
              <a:rPr lang="ar-IQ" sz="3600" dirty="0">
                <a:solidFill>
                  <a:srgbClr val="000000"/>
                </a:solidFill>
                <a:effectLst/>
                <a:latin typeface="Calibri" panose="020F0502020204030204" pitchFamily="34" charset="0"/>
                <a:ea typeface="Calibri" panose="020F0502020204030204" pitchFamily="34" charset="0"/>
                <a:cs typeface="Ali_K_Samik" pitchFamily="2" charset="-78"/>
              </a:rPr>
              <a:t>:</a:t>
            </a:r>
            <a:br>
              <a:rPr lang="en-US" sz="3600"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br>
            <a:endParaRPr lang="en-US" sz="3600" dirty="0"/>
          </a:p>
        </p:txBody>
      </p:sp>
    </p:spTree>
    <p:extLst>
      <p:ext uri="{BB962C8B-B14F-4D97-AF65-F5344CB8AC3E}">
        <p14:creationId xmlns:p14="http://schemas.microsoft.com/office/powerpoint/2010/main" val="305234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427D-A9B9-7FD4-BBA8-4A7B7327CB53}"/>
              </a:ext>
            </a:extLst>
          </p:cNvPr>
          <p:cNvSpPr txBox="1"/>
          <p:nvPr/>
        </p:nvSpPr>
        <p:spPr>
          <a:xfrm>
            <a:off x="505905" y="1596362"/>
            <a:ext cx="11180190" cy="2668679"/>
          </a:xfrm>
          <a:prstGeom prst="rect">
            <a:avLst/>
          </a:prstGeom>
          <a:noFill/>
        </p:spPr>
        <p:txBody>
          <a:bodyPr wrap="square">
            <a:spAutoFit/>
          </a:bodyPr>
          <a:lstStyle/>
          <a:p>
            <a:pPr marL="1905" marR="0" indent="4445" algn="just" rtl="1">
              <a:lnSpc>
                <a:spcPct val="107000"/>
              </a:lnSpc>
              <a:spcBef>
                <a:spcPts val="0"/>
              </a:spcBef>
              <a:spcAft>
                <a:spcPts val="800"/>
              </a:spcAft>
            </a:pPr>
            <a:r>
              <a:rPr lang="ar-IQ" sz="3600" dirty="0">
                <a:solidFill>
                  <a:srgbClr val="000000"/>
                </a:solidFill>
                <a:effectLst/>
                <a:latin typeface="Calibri" panose="020F0502020204030204" pitchFamily="34" charset="0"/>
                <a:ea typeface="Calibri" panose="020F0502020204030204" pitchFamily="34" charset="0"/>
                <a:cs typeface="Ali_K_Samik" pitchFamily="2" charset="-78"/>
              </a:rPr>
              <a:t>1ـ فهومنة،بةهمةن ، فريشتةي تيَهزريني ضاك[دةرون ضاك].</a:t>
            </a:r>
            <a:endParaRPr lang="en-US" sz="3600"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endParaRPr>
          </a:p>
          <a:p>
            <a:pPr marL="1905" marR="0" indent="4445" algn="just" rtl="1">
              <a:lnSpc>
                <a:spcPct val="107000"/>
              </a:lnSpc>
              <a:spcBef>
                <a:spcPts val="0"/>
              </a:spcBef>
              <a:spcAft>
                <a:spcPts val="800"/>
              </a:spcAft>
            </a:pPr>
            <a:r>
              <a:rPr lang="ar-IQ" sz="3600" dirty="0">
                <a:solidFill>
                  <a:srgbClr val="000000"/>
                </a:solidFill>
                <a:effectLst/>
                <a:latin typeface="Calibri" panose="020F0502020204030204" pitchFamily="34" charset="0"/>
                <a:ea typeface="Calibri" panose="020F0502020204030204" pitchFamily="34" charset="0"/>
                <a:cs typeface="Ali_K_Samik" pitchFamily="2" charset="-78"/>
              </a:rPr>
              <a:t>2ـ ئشاوهيشتا،ئورديبةهةشت ، فريشتةي راستي و دروستي. </a:t>
            </a:r>
            <a:endParaRPr lang="en-US" sz="3600"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endParaRPr>
          </a:p>
          <a:p>
            <a:pPr marL="1905" marR="0" indent="4445" algn="just" rtl="1">
              <a:lnSpc>
                <a:spcPct val="107000"/>
              </a:lnSpc>
              <a:spcBef>
                <a:spcPts val="0"/>
              </a:spcBef>
              <a:spcAft>
                <a:spcPts val="800"/>
              </a:spcAft>
            </a:pPr>
            <a:r>
              <a:rPr lang="ar-IQ" sz="3600" dirty="0">
                <a:solidFill>
                  <a:srgbClr val="000000"/>
                </a:solidFill>
                <a:effectLst/>
                <a:latin typeface="Calibri" panose="020F0502020204030204" pitchFamily="34" charset="0"/>
                <a:ea typeface="Calibri" panose="020F0502020204030204" pitchFamily="34" charset="0"/>
                <a:cs typeface="Ali_K_Samik" pitchFamily="2" charset="-78"/>
              </a:rPr>
              <a:t>3ـ خشتروايرية، شةهريوةر ، فريشتةي هيَزي ئورمةزدي و دةسةلَاتي خودايي،دةسةلَات و هيَزي تةواو.</a:t>
            </a:r>
            <a:endParaRPr lang="en-US" sz="3600"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90267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F97A45-C824-0913-E487-78EAA69B60AE}"/>
              </a:ext>
            </a:extLst>
          </p:cNvPr>
          <p:cNvPicPr>
            <a:picLocks noChangeAspect="1"/>
          </p:cNvPicPr>
          <p:nvPr/>
        </p:nvPicPr>
        <p:blipFill>
          <a:blip r:embed="rId2"/>
          <a:stretch>
            <a:fillRect/>
          </a:stretch>
        </p:blipFill>
        <p:spPr>
          <a:xfrm>
            <a:off x="480767" y="1218414"/>
            <a:ext cx="11018513" cy="4421171"/>
          </a:xfrm>
          <a:prstGeom prst="rect">
            <a:avLst/>
          </a:prstGeom>
        </p:spPr>
      </p:pic>
    </p:spTree>
    <p:extLst>
      <p:ext uri="{BB962C8B-B14F-4D97-AF65-F5344CB8AC3E}">
        <p14:creationId xmlns:p14="http://schemas.microsoft.com/office/powerpoint/2010/main" val="220789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3"/>
                                        </p:tgtEl>
                                      </p:cBhvr>
                                    </p:animEffect>
                                    <p:anim calcmode="lin" valueType="num">
                                      <p:cBhvr>
                                        <p:cTn id="7" dur="2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
                                        </p:tgtEl>
                                        <p:attrNameLst>
                                          <p:attrName>ppt_h</p:attrName>
                                        </p:attrNameLst>
                                      </p:cBhvr>
                                      <p:tavLst>
                                        <p:tav tm="0">
                                          <p:val>
                                            <p:strVal val="ppt_h"/>
                                          </p:val>
                                        </p:tav>
                                        <p:tav tm="100000">
                                          <p:val>
                                            <p:strVal val="ppt_h"/>
                                          </p:val>
                                        </p:tav>
                                      </p:tavLst>
                                    </p:anim>
                                    <p:set>
                                      <p:cBhvr>
                                        <p:cTn id="9"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29035A-E958-D9E2-133C-CE375D142F83}"/>
              </a:ext>
            </a:extLst>
          </p:cNvPr>
          <p:cNvSpPr txBox="1"/>
          <p:nvPr/>
        </p:nvSpPr>
        <p:spPr>
          <a:xfrm>
            <a:off x="537328" y="1668544"/>
            <a:ext cx="10935093" cy="2726900"/>
          </a:xfrm>
          <a:prstGeom prst="rect">
            <a:avLst/>
          </a:prstGeom>
          <a:noFill/>
        </p:spPr>
        <p:txBody>
          <a:bodyPr wrap="square">
            <a:spAutoFit/>
          </a:bodyPr>
          <a:lstStyle/>
          <a:p>
            <a:pPr marL="1905" marR="0" indent="4445" algn="just" rtl="1">
              <a:lnSpc>
                <a:spcPct val="107000"/>
              </a:lnSpc>
              <a:spcBef>
                <a:spcPts val="0"/>
              </a:spcBef>
              <a:spcAft>
                <a:spcPts val="800"/>
              </a:spcAft>
            </a:pPr>
            <a:r>
              <a:rPr lang="ar-IQ" sz="4000" dirty="0">
                <a:solidFill>
                  <a:srgbClr val="000000"/>
                </a:solidFill>
                <a:effectLst/>
                <a:latin typeface="Calibri" panose="020F0502020204030204" pitchFamily="34" charset="0"/>
                <a:ea typeface="Calibri" panose="020F0502020204030204" pitchFamily="34" charset="0"/>
                <a:cs typeface="Ali_K_Samik" pitchFamily="2" charset="-78"/>
              </a:rPr>
              <a:t>زةردةشتييةكان بيَجطة لةم شةش فريشتةي ثيروَزة،برِوايان بةدووفريشتةي ديكةش هةية كةيةكيان بة "طوشوروان"ثاريَزةر و ثاسةواني ئاذةلَان و ئةويتريشيان بة "سروش"فريشتةي ملكةضي فةرمانةكاني ئةهورامةزدا وبة دةنطي ويذدان و دةروني دةزانن.</a:t>
            </a:r>
            <a:endParaRPr lang="en-US" sz="4000"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3605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3"/>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EC31DC-D652-66FE-6EE7-A8BBF010939A}"/>
              </a:ext>
            </a:extLst>
          </p:cNvPr>
          <p:cNvPicPr>
            <a:picLocks noChangeAspect="1"/>
          </p:cNvPicPr>
          <p:nvPr/>
        </p:nvPicPr>
        <p:blipFill>
          <a:blip r:embed="rId2"/>
          <a:stretch>
            <a:fillRect/>
          </a:stretch>
        </p:blipFill>
        <p:spPr>
          <a:xfrm>
            <a:off x="471340" y="1225485"/>
            <a:ext cx="11161336" cy="3629319"/>
          </a:xfrm>
          <a:prstGeom prst="rect">
            <a:avLst/>
          </a:prstGeom>
        </p:spPr>
      </p:pic>
    </p:spTree>
    <p:extLst>
      <p:ext uri="{BB962C8B-B14F-4D97-AF65-F5344CB8AC3E}">
        <p14:creationId xmlns:p14="http://schemas.microsoft.com/office/powerpoint/2010/main" val="358558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8DE93-46C5-BCAB-BD3D-0F0BB7DF8BC7}"/>
              </a:ext>
            </a:extLst>
          </p:cNvPr>
          <p:cNvSpPr>
            <a:spLocks noGrp="1"/>
          </p:cNvSpPr>
          <p:nvPr>
            <p:ph type="title"/>
          </p:nvPr>
        </p:nvSpPr>
        <p:spPr>
          <a:xfrm>
            <a:off x="646111" y="1234910"/>
            <a:ext cx="11165675" cy="4487159"/>
          </a:xfrm>
        </p:spPr>
        <p:txBody>
          <a:bodyPr/>
          <a:lstStyle/>
          <a:p>
            <a:pPr algn="r" rtl="1"/>
            <a:r>
              <a:rPr lang="ar-IQ" sz="4400" dirty="0">
                <a:solidFill>
                  <a:schemeClr val="bg1">
                    <a:lumMod val="95000"/>
                    <a:lumOff val="5000"/>
                  </a:schemeClr>
                </a:solidFill>
                <a:effectLst/>
                <a:latin typeface="Calibri" panose="020F0502020204030204" pitchFamily="34" charset="0"/>
                <a:ea typeface="Calibri" panose="020F0502020204030204" pitchFamily="34" charset="0"/>
                <a:cs typeface="Ali_K_Samik" pitchFamily="2" charset="-78"/>
              </a:rPr>
              <a:t>روَحي مروَيي لة جيهانيَكي ديكة ثاداشت وسزاي ئةو كردةوانةي كة لةم جيهانةدا ئةنجامي داون وةردةطريَت، لة ئاسمانيش نامةي ئةو كردةوانةي كة لةسةر زةوي ئةنجامي داون لة ذمارة و تةرازوي دةدةن، ٍفريشتةي طوشوروان كة فريشتةي دادوةريية ، كارنامةي ذياني ئةو بة وردةكاريي تةواوة دةنوسيَت وتةواوي كار وكردةوة وبيركردنةوةكاني  لة كيَشانة دةداو ضاكة وخراثةي هةلَ دةسةنطيَنيَت.</a:t>
            </a:r>
            <a:endParaRPr lang="en-US" dirty="0">
              <a:solidFill>
                <a:schemeClr val="bg1">
                  <a:lumMod val="95000"/>
                  <a:lumOff val="5000"/>
                </a:schemeClr>
              </a:solidFill>
            </a:endParaRPr>
          </a:p>
        </p:txBody>
      </p:sp>
    </p:spTree>
    <p:extLst>
      <p:ext uri="{BB962C8B-B14F-4D97-AF65-F5344CB8AC3E}">
        <p14:creationId xmlns:p14="http://schemas.microsoft.com/office/powerpoint/2010/main" val="406178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9E09F-0BC8-D1C6-DF36-AEBDCBC5800D}"/>
              </a:ext>
            </a:extLst>
          </p:cNvPr>
          <p:cNvSpPr>
            <a:spLocks noGrp="1"/>
          </p:cNvSpPr>
          <p:nvPr>
            <p:ph type="title"/>
          </p:nvPr>
        </p:nvSpPr>
        <p:spPr>
          <a:xfrm>
            <a:off x="646111" y="1244338"/>
            <a:ext cx="10948858" cy="4779390"/>
          </a:xfrm>
        </p:spPr>
        <p:txBody>
          <a:bodyPr/>
          <a:lstStyle/>
          <a:p>
            <a:pPr algn="r" rtl="1"/>
            <a:r>
              <a:rPr lang="ar-IQ" sz="4400" dirty="0">
                <a:solidFill>
                  <a:schemeClr val="bg1">
                    <a:lumMod val="95000"/>
                    <a:lumOff val="5000"/>
                  </a:schemeClr>
                </a:solidFill>
                <a:effectLst/>
                <a:latin typeface="Calibri" panose="020F0502020204030204" pitchFamily="34" charset="0"/>
                <a:ea typeface="Calibri" panose="020F0502020204030204" pitchFamily="34" charset="0"/>
                <a:cs typeface="Ali_K_Samik" pitchFamily="2" charset="-78"/>
              </a:rPr>
              <a:t>ئةطةر ضاكةكاني لة خراثةكاني زيَدةتر بوو رزطار دةبيَت، دةنا تووشي تاوان وسزا دةبيَتةوة.</a:t>
            </a:r>
            <a:r>
              <a:rPr lang="ar-IQ" sz="4400" dirty="0">
                <a:solidFill>
                  <a:schemeClr val="bg1">
                    <a:lumMod val="95000"/>
                    <a:lumOff val="5000"/>
                  </a:schemeClr>
                </a:solidFill>
                <a:effectLst/>
                <a:ea typeface="Calibri" panose="020F0502020204030204" pitchFamily="34" charset="0"/>
                <a:cs typeface="Calibri" panose="020F0502020204030204" pitchFamily="34" charset="0"/>
              </a:rPr>
              <a:t> </a:t>
            </a:r>
            <a:r>
              <a:rPr lang="ar-IQ" sz="4400" dirty="0">
                <a:solidFill>
                  <a:schemeClr val="bg1">
                    <a:lumMod val="95000"/>
                    <a:lumOff val="5000"/>
                  </a:schemeClr>
                </a:solidFill>
                <a:effectLst/>
                <a:latin typeface="Calibri" panose="020F0502020204030204" pitchFamily="34" charset="0"/>
                <a:ea typeface="Calibri" panose="020F0502020204030204" pitchFamily="34" charset="0"/>
                <a:cs typeface="Ali_K_Samik" pitchFamily="2" charset="-78"/>
              </a:rPr>
              <a:t>بة برِواي زردةشتيةت ئةو روَحة مروَيي دةبيَ لة ثاش مةرطبة سةر برديَك دا تيَثةرِيَ وبةرةو ئاسمان برِوات كة ناوي ئةو ثردة (ضينوت ثهل) ة كة لة باس و شوبهاندندا لةوةي كة باوةرِة ئيسلامييةكان ثردي سةراتي ثيَدةلَين، </a:t>
            </a:r>
            <a:endParaRPr lang="en-US" dirty="0">
              <a:solidFill>
                <a:schemeClr val="bg1">
                  <a:lumMod val="95000"/>
                  <a:lumOff val="5000"/>
                </a:schemeClr>
              </a:solidFill>
            </a:endParaRPr>
          </a:p>
        </p:txBody>
      </p:sp>
    </p:spTree>
    <p:extLst>
      <p:ext uri="{BB962C8B-B14F-4D97-AF65-F5344CB8AC3E}">
        <p14:creationId xmlns:p14="http://schemas.microsoft.com/office/powerpoint/2010/main" val="70772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455A88-3674-0D55-842D-945780334EB7}"/>
              </a:ext>
            </a:extLst>
          </p:cNvPr>
          <p:cNvSpPr txBox="1"/>
          <p:nvPr/>
        </p:nvSpPr>
        <p:spPr>
          <a:xfrm>
            <a:off x="254524" y="1593131"/>
            <a:ext cx="11415860" cy="4154984"/>
          </a:xfrm>
          <a:prstGeom prst="rect">
            <a:avLst/>
          </a:prstGeom>
          <a:noFill/>
        </p:spPr>
        <p:txBody>
          <a:bodyPr wrap="square">
            <a:spAutoFit/>
          </a:bodyPr>
          <a:lstStyle/>
          <a:p>
            <a:pPr algn="just" rtl="1"/>
            <a:r>
              <a:rPr lang="ar-IQ" sz="4400" dirty="0">
                <a:solidFill>
                  <a:schemeClr val="bg1"/>
                </a:solidFill>
                <a:effectLst/>
                <a:latin typeface="Calibri" panose="020F0502020204030204" pitchFamily="34" charset="0"/>
                <a:ea typeface="Calibri" panose="020F0502020204030204" pitchFamily="34" charset="0"/>
                <a:cs typeface="Ali_K_Samik" pitchFamily="2" charset="-78"/>
              </a:rPr>
              <a:t>ئةطةر كردةوةطةلي باشي بةسةر كردةوةطةلي خراثيدا زالَبيَت بة ئاساني بة سةر ثردةكةدا تيَدةثةرِيَت و بوَ بةهةشتي هةتايي دةرِوات و لة لاي ئةهورامةزدا بوَهةميشة دةميَنيَتةوة. ئةوي كة طوناحي زوَرتري هةية دةضيَتة جةهةنةم. هةر كات ضاكة وخراثةي وةكوو يةكتر و هاوسان بوون بوَ جيهاني بةرزةخ دةرِوات كة بة </a:t>
            </a:r>
            <a:r>
              <a:rPr lang="ar-IQ" sz="4400" dirty="0">
                <a:solidFill>
                  <a:srgbClr val="C00000"/>
                </a:solidFill>
                <a:effectLst/>
                <a:latin typeface="Calibri" panose="020F0502020204030204" pitchFamily="34" charset="0"/>
                <a:ea typeface="Calibri" panose="020F0502020204030204" pitchFamily="34" charset="0"/>
                <a:cs typeface="Ali_K_Samik" pitchFamily="2" charset="-78"/>
              </a:rPr>
              <a:t>(هةمةستةطان) </a:t>
            </a:r>
            <a:r>
              <a:rPr lang="ar-IQ" sz="4400" dirty="0">
                <a:solidFill>
                  <a:schemeClr val="bg1"/>
                </a:solidFill>
                <a:effectLst/>
                <a:latin typeface="Calibri" panose="020F0502020204030204" pitchFamily="34" charset="0"/>
                <a:ea typeface="Calibri" panose="020F0502020204030204" pitchFamily="34" charset="0"/>
                <a:cs typeface="Ali_K_Samik" pitchFamily="2" charset="-78"/>
              </a:rPr>
              <a:t>ناوي دةبةن.</a:t>
            </a:r>
            <a:endParaRPr lang="en-US" sz="4400" dirty="0">
              <a:solidFill>
                <a:schemeClr val="bg1"/>
              </a:solidFill>
            </a:endParaRPr>
          </a:p>
        </p:txBody>
      </p:sp>
    </p:spTree>
    <p:extLst>
      <p:ext uri="{BB962C8B-B14F-4D97-AF65-F5344CB8AC3E}">
        <p14:creationId xmlns:p14="http://schemas.microsoft.com/office/powerpoint/2010/main" val="2231531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099BD8-4383-F114-927A-7BA85A1F6AC9}"/>
              </a:ext>
            </a:extLst>
          </p:cNvPr>
          <p:cNvSpPr txBox="1"/>
          <p:nvPr/>
        </p:nvSpPr>
        <p:spPr>
          <a:xfrm>
            <a:off x="490194" y="1819373"/>
            <a:ext cx="11208469" cy="2068259"/>
          </a:xfrm>
          <a:prstGeom prst="rect">
            <a:avLst/>
          </a:prstGeom>
          <a:noFill/>
        </p:spPr>
        <p:txBody>
          <a:bodyPr wrap="square">
            <a:spAutoFit/>
          </a:bodyPr>
          <a:lstStyle/>
          <a:p>
            <a:pPr marL="1905" marR="0" indent="4445" algn="just" rtl="1">
              <a:lnSpc>
                <a:spcPct val="107000"/>
              </a:lnSpc>
              <a:spcBef>
                <a:spcPts val="0"/>
              </a:spcBef>
              <a:spcAft>
                <a:spcPts val="800"/>
              </a:spcAft>
            </a:pPr>
            <a:r>
              <a:rPr lang="ar-IQ" sz="4000" dirty="0">
                <a:solidFill>
                  <a:srgbClr val="000000"/>
                </a:solidFill>
                <a:effectLst/>
                <a:latin typeface="Calibri" panose="020F0502020204030204" pitchFamily="34" charset="0"/>
                <a:ea typeface="Calibri" panose="020F0502020204030204" pitchFamily="34" charset="0"/>
                <a:cs typeface="Ali_K_Samik" pitchFamily="2" charset="-78"/>
              </a:rPr>
              <a:t>لةويَ تا روَذي رابوون دةميَنيَتةوة ولة روَذي هةستانةوةي بارةطاي دادوةري خودايي كة ئاكاي ثيَدةلَيَن بة شيَوةيةكي دادوةرانة لة سةري دادوةري دةكات وهيض قورباني وكةفارة وثارِانةوة وليَبوردنيَك رزطاري ناكات.</a:t>
            </a:r>
            <a:endParaRPr lang="en-US" sz="4000"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402408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47AEF-DFA0-8E6A-5CA3-057871B58B08}"/>
              </a:ext>
            </a:extLst>
          </p:cNvPr>
          <p:cNvSpPr>
            <a:spLocks noGrp="1"/>
          </p:cNvSpPr>
          <p:nvPr>
            <p:ph type="title"/>
          </p:nvPr>
        </p:nvSpPr>
        <p:spPr>
          <a:xfrm>
            <a:off x="646111" y="452717"/>
            <a:ext cx="9404723" cy="5231645"/>
          </a:xfrm>
        </p:spPr>
        <p:txBody>
          <a:bodyPr/>
          <a:lstStyle/>
          <a:p>
            <a:pPr algn="r" rtl="1"/>
            <a:endParaRPr lang="en-US" dirty="0"/>
          </a:p>
        </p:txBody>
      </p:sp>
      <p:pic>
        <p:nvPicPr>
          <p:cNvPr id="4" name="Picture 3">
            <a:extLst>
              <a:ext uri="{FF2B5EF4-FFF2-40B4-BE49-F238E27FC236}">
                <a16:creationId xmlns:a16="http://schemas.microsoft.com/office/drawing/2014/main" id="{8D71F81C-8F7E-E76D-4FB5-BB905B357DE3}"/>
              </a:ext>
            </a:extLst>
          </p:cNvPr>
          <p:cNvPicPr>
            <a:picLocks noChangeAspect="1"/>
          </p:cNvPicPr>
          <p:nvPr/>
        </p:nvPicPr>
        <p:blipFill>
          <a:blip r:embed="rId2"/>
          <a:stretch>
            <a:fillRect/>
          </a:stretch>
        </p:blipFill>
        <p:spPr>
          <a:xfrm>
            <a:off x="646111" y="584463"/>
            <a:ext cx="10899778" cy="5879650"/>
          </a:xfrm>
          <a:prstGeom prst="rect">
            <a:avLst/>
          </a:prstGeom>
        </p:spPr>
      </p:pic>
    </p:spTree>
    <p:extLst>
      <p:ext uri="{BB962C8B-B14F-4D97-AF65-F5344CB8AC3E}">
        <p14:creationId xmlns:p14="http://schemas.microsoft.com/office/powerpoint/2010/main" val="226849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772B5D-EBD6-21F1-5070-411D003516E4}"/>
              </a:ext>
            </a:extLst>
          </p:cNvPr>
          <p:cNvSpPr txBox="1"/>
          <p:nvPr/>
        </p:nvSpPr>
        <p:spPr>
          <a:xfrm>
            <a:off x="567179" y="1561475"/>
            <a:ext cx="11057642" cy="3170099"/>
          </a:xfrm>
          <a:prstGeom prst="rect">
            <a:avLst/>
          </a:prstGeom>
          <a:noFill/>
        </p:spPr>
        <p:txBody>
          <a:bodyPr wrap="square">
            <a:spAutoFit/>
          </a:bodyPr>
          <a:lstStyle/>
          <a:p>
            <a:pPr algn="r" rtl="1"/>
            <a:r>
              <a:rPr lang="ar-IQ" sz="4000" dirty="0">
                <a:solidFill>
                  <a:schemeClr val="bg1">
                    <a:lumMod val="95000"/>
                    <a:lumOff val="5000"/>
                  </a:schemeClr>
                </a:solidFill>
                <a:effectLst/>
                <a:latin typeface="Calibri" panose="020F0502020204030204" pitchFamily="34" charset="0"/>
                <a:ea typeface="Calibri" panose="020F0502020204030204" pitchFamily="34" charset="0"/>
                <a:cs typeface="Ali_K_Samik" pitchFamily="2" charset="-78"/>
              </a:rPr>
              <a:t>ئاييني زةردةشتي لة ئيران زياتر لة دة سةدة بيرِةوةي تةواوي هةبووة وئاطردانةكةي نةكوذرايةوة لة ئيَرانةوة بوَ ولاَتاني دةوروبةريش تةشةنةي سةند ، ئاييني فةرمي ئيمبراتوريةكاني كوني ئيران وهةندي لة ناوضةكاني كوردستان  بوو (ئةخمةيني وفرسيكان ومادةكان وساسانيةكان)،دواتر ئةم ئايينة بةرةو لاوةزي رويشت بةتايبةتي دواي بلاوبوونةوةي ديني ئيسلام.</a:t>
            </a:r>
            <a:endParaRPr lang="en-US" sz="4000" dirty="0">
              <a:solidFill>
                <a:schemeClr val="bg1">
                  <a:lumMod val="95000"/>
                  <a:lumOff val="5000"/>
                </a:schemeClr>
              </a:solidFill>
            </a:endParaRPr>
          </a:p>
        </p:txBody>
      </p:sp>
    </p:spTree>
    <p:extLst>
      <p:ext uri="{BB962C8B-B14F-4D97-AF65-F5344CB8AC3E}">
        <p14:creationId xmlns:p14="http://schemas.microsoft.com/office/powerpoint/2010/main" val="258108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55FAA7-336E-B4B3-2E61-5682F2CC76E3}"/>
              </a:ext>
            </a:extLst>
          </p:cNvPr>
          <p:cNvSpPr txBox="1"/>
          <p:nvPr/>
        </p:nvSpPr>
        <p:spPr>
          <a:xfrm>
            <a:off x="0" y="1395167"/>
            <a:ext cx="11811785" cy="2554545"/>
          </a:xfrm>
          <a:prstGeom prst="rect">
            <a:avLst/>
          </a:prstGeom>
          <a:noFill/>
        </p:spPr>
        <p:txBody>
          <a:bodyPr wrap="square">
            <a:spAutoFit/>
          </a:bodyPr>
          <a:lstStyle/>
          <a:p>
            <a:pPr algn="r" rtl="1"/>
            <a:r>
              <a:rPr lang="ar-IQ" sz="4000" dirty="0">
                <a:solidFill>
                  <a:schemeClr val="bg1">
                    <a:lumMod val="95000"/>
                    <a:lumOff val="5000"/>
                  </a:schemeClr>
                </a:solidFill>
                <a:effectLst/>
                <a:latin typeface="Calibri" panose="020F0502020204030204" pitchFamily="34" charset="0"/>
                <a:ea typeface="Calibri" panose="020F0502020204030204" pitchFamily="34" charset="0"/>
                <a:cs typeface="Ali_K_Samik" pitchFamily="2" charset="-78"/>
              </a:rPr>
              <a:t>بة طيَرِانةوةي سةرضاوةكان زةردةشت كورِي </a:t>
            </a:r>
            <a:r>
              <a:rPr lang="ar-IQ" sz="4000" dirty="0">
                <a:solidFill>
                  <a:srgbClr val="C00000"/>
                </a:solidFill>
                <a:effectLst/>
                <a:latin typeface="Calibri" panose="020F0502020204030204" pitchFamily="34" charset="0"/>
                <a:ea typeface="Calibri" panose="020F0502020204030204" pitchFamily="34" charset="0"/>
                <a:cs typeface="Ali_K_Samik" pitchFamily="2" charset="-78"/>
              </a:rPr>
              <a:t>ثورشةسب بووة وباثيريشي ناوي سثيتمان بووة </a:t>
            </a:r>
            <a:r>
              <a:rPr lang="ar-IQ" sz="4000" dirty="0">
                <a:solidFill>
                  <a:schemeClr val="bg1">
                    <a:lumMod val="95000"/>
                    <a:lumOff val="5000"/>
                  </a:schemeClr>
                </a:solidFill>
                <a:effectLst/>
                <a:latin typeface="Calibri" panose="020F0502020204030204" pitchFamily="34" charset="0"/>
                <a:ea typeface="Calibri" panose="020F0502020204030204" pitchFamily="34" charset="0"/>
                <a:cs typeface="Ali_K_Samik" pitchFamily="2" charset="-78"/>
              </a:rPr>
              <a:t>، وئامةذة بوة دةكةن كة ئايينةكةي لة ئيران و ئةزربيجان وهيند وكوردستان ثةرةي سةند . هةرةوها ئامةذة بوة دةكةن كة بة دةستي ثياويَكي توراني لة بةلخ دةكوذريت لة تةمةني 77 سالَي دا.</a:t>
            </a:r>
            <a:endParaRPr lang="en-US" sz="4000" dirty="0">
              <a:solidFill>
                <a:schemeClr val="bg1">
                  <a:lumMod val="95000"/>
                  <a:lumOff val="5000"/>
                </a:schemeClr>
              </a:solidFill>
            </a:endParaRPr>
          </a:p>
        </p:txBody>
      </p:sp>
    </p:spTree>
    <p:extLst>
      <p:ext uri="{BB962C8B-B14F-4D97-AF65-F5344CB8AC3E}">
        <p14:creationId xmlns:p14="http://schemas.microsoft.com/office/powerpoint/2010/main" val="3565972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31F620-7675-85FF-F0CA-D4D8F7EA329E}"/>
              </a:ext>
            </a:extLst>
          </p:cNvPr>
          <p:cNvSpPr txBox="1"/>
          <p:nvPr/>
        </p:nvSpPr>
        <p:spPr>
          <a:xfrm>
            <a:off x="254523" y="1536569"/>
            <a:ext cx="11180190" cy="3385542"/>
          </a:xfrm>
          <a:prstGeom prst="rect">
            <a:avLst/>
          </a:prstGeom>
          <a:noFill/>
        </p:spPr>
        <p:txBody>
          <a:bodyPr wrap="square">
            <a:spAutoFit/>
          </a:bodyPr>
          <a:lstStyle/>
          <a:p>
            <a:pPr marL="1905" marR="0" indent="4445" algn="just" rtl="1">
              <a:lnSpc>
                <a:spcPct val="107000"/>
              </a:lnSpc>
              <a:spcBef>
                <a:spcPts val="0"/>
              </a:spcBef>
              <a:spcAft>
                <a:spcPts val="800"/>
              </a:spcAft>
            </a:pPr>
            <a:r>
              <a:rPr lang="ar-IQ" sz="4000" dirty="0">
                <a:solidFill>
                  <a:srgbClr val="000000"/>
                </a:solidFill>
                <a:effectLst/>
                <a:latin typeface="Calibri" panose="020F0502020204030204" pitchFamily="34" charset="0"/>
                <a:ea typeface="Calibri" panose="020F0502020204030204" pitchFamily="34" charset="0"/>
                <a:cs typeface="Ali_K_Samik" pitchFamily="2" charset="-78"/>
              </a:rPr>
              <a:t>لة قورئان ناوي زةردةشتييةكان لة ريزي ئةهلي كتيَب دا ناويان هاتوة وةك ئامةذةمان ثي كةرد لة وانةي رابردوو هةروةها لة بةشيكي هةوالَ وطيَرِانةوة ئيسلامييةكانيش ثةيرِةواني زةردةشت بة كةساني ئةهلي كتيَب زانراون هةر وةك ضوَن لةم حةديسدا ثيَغةمبةر</a:t>
            </a:r>
            <a:r>
              <a:rPr lang="ar-IQ" sz="4000" dirty="0">
                <a:solidFill>
                  <a:srgbClr val="000000"/>
                </a:solidFill>
                <a:effectLst/>
                <a:latin typeface="Traditional Arabic" panose="02020603050405020304" pitchFamily="18" charset="-78"/>
                <a:ea typeface="Calibri" panose="020F0502020204030204" pitchFamily="34" charset="0"/>
                <a:cs typeface="Times New Roman" panose="02020603050405020304" pitchFamily="18" charset="0"/>
              </a:rPr>
              <a:t>ﷺ</a:t>
            </a:r>
            <a:r>
              <a:rPr lang="ar-IQ" sz="4000" dirty="0">
                <a:solidFill>
                  <a:srgbClr val="000000"/>
                </a:solidFill>
                <a:effectLst/>
                <a:latin typeface="Calibri" panose="020F0502020204030204" pitchFamily="34" charset="0"/>
                <a:ea typeface="Calibri" panose="020F0502020204030204" pitchFamily="34" charset="0"/>
                <a:cs typeface="Ali_K_Samik" pitchFamily="2" charset="-78"/>
              </a:rPr>
              <a:t> وتوويةتي : (سنوا بهم سنة اهل الكتاب) .</a:t>
            </a:r>
            <a:endParaRPr lang="en-US" sz="4000"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04475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65B510-BFCA-640B-7FDD-0D43B0F3C788}"/>
              </a:ext>
            </a:extLst>
          </p:cNvPr>
          <p:cNvSpPr txBox="1"/>
          <p:nvPr/>
        </p:nvSpPr>
        <p:spPr>
          <a:xfrm>
            <a:off x="65988" y="1300899"/>
            <a:ext cx="11528981" cy="3170099"/>
          </a:xfrm>
          <a:prstGeom prst="rect">
            <a:avLst/>
          </a:prstGeom>
          <a:noFill/>
        </p:spPr>
        <p:txBody>
          <a:bodyPr wrap="square">
            <a:spAutoFit/>
          </a:bodyPr>
          <a:lstStyle/>
          <a:p>
            <a:pPr algn="r" rtl="1"/>
            <a:r>
              <a:rPr lang="ar-IQ" sz="4000" dirty="0">
                <a:solidFill>
                  <a:schemeClr val="bg1">
                    <a:lumMod val="95000"/>
                    <a:lumOff val="5000"/>
                  </a:schemeClr>
                </a:solidFill>
                <a:effectLst/>
                <a:latin typeface="Calibri" panose="020F0502020204030204" pitchFamily="34" charset="0"/>
                <a:ea typeface="Calibri" panose="020F0502020204030204" pitchFamily="34" charset="0"/>
                <a:cs typeface="Ali_K_Samik" pitchFamily="2" charset="-78"/>
              </a:rPr>
              <a:t>لاي زةردةشت طةورةترين طوناح ثيس كردني يةكيَك لة توخمة ثيروَزةكاني ئاطر وخوَلَ وئاو ، بوَنموونة لة ئاطر خستن ويا لة ئاو خنكاندن ويان لة خاكدا ناشتني لاشة وتةرمي مردوان طوناحيَكي طةورةية ضونكة ئةو سيَ توخمة ثيس دةكات، هةر بوَية تةرمي مردوةكان لة سةر لووتكةي ضياكانيان دادةنا تا خوَي برِزي وبالَندة وئاذةلَة درِندةكان بيخوَن.</a:t>
            </a:r>
            <a:endParaRPr lang="en-US" sz="4000" dirty="0">
              <a:solidFill>
                <a:schemeClr val="bg1">
                  <a:lumMod val="95000"/>
                  <a:lumOff val="5000"/>
                </a:schemeClr>
              </a:solidFill>
            </a:endParaRPr>
          </a:p>
        </p:txBody>
      </p:sp>
    </p:spTree>
    <p:extLst>
      <p:ext uri="{BB962C8B-B14F-4D97-AF65-F5344CB8AC3E}">
        <p14:creationId xmlns:p14="http://schemas.microsoft.com/office/powerpoint/2010/main" val="96083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BEDA8A-56EE-CC7F-3994-B2F2729554C7}"/>
              </a:ext>
            </a:extLst>
          </p:cNvPr>
          <p:cNvSpPr txBox="1"/>
          <p:nvPr/>
        </p:nvSpPr>
        <p:spPr>
          <a:xfrm>
            <a:off x="263952" y="1300900"/>
            <a:ext cx="11689236" cy="3416320"/>
          </a:xfrm>
          <a:prstGeom prst="rect">
            <a:avLst/>
          </a:prstGeom>
          <a:noFill/>
        </p:spPr>
        <p:txBody>
          <a:bodyPr wrap="square">
            <a:spAutoFit/>
          </a:bodyPr>
          <a:lstStyle/>
          <a:p>
            <a:pPr algn="r" rtl="1"/>
            <a:r>
              <a:rPr lang="ar-IQ" sz="3600" dirty="0">
                <a:solidFill>
                  <a:schemeClr val="bg1">
                    <a:lumMod val="95000"/>
                    <a:lumOff val="5000"/>
                  </a:schemeClr>
                </a:solidFill>
                <a:effectLst/>
                <a:latin typeface="Calibri" panose="020F0502020204030204" pitchFamily="34" charset="0"/>
                <a:ea typeface="Calibri" panose="020F0502020204030204" pitchFamily="34" charset="0"/>
                <a:cs typeface="Ali_K_Samik" pitchFamily="2" charset="-78"/>
              </a:rPr>
              <a:t>وباشترين ضاطة لاي زةردةشتييةكان رووناك هيَشتنةوةي ئاطرة كة هيَماي ئةهورامةزداية، زةردةشتيكان لةو برِواية دان كة ئةم توخمة خودايية دةبيَ هةميشة بة هةلَطيرساو بيَت ، موَبدان كة ثياوي ئاييني زةردةشتن لة خزمةتط كردني ئاطر دا دةبن بةردوام ناهيَلَين ئاطرةكة بكوذيَتةوة ودةم ولووتي خوَيان بةردةوام بة دةسمالَيَك دادةثوَشي تا نةوةكوو لة ريَطةي هةناسةيانةوة ثيسي وناخاويَني بضيتة ناو ئاكري ثيروَزةوة، لة ئاطردانةكان دار وضيَوطةلي بوَ نةخوشي تايبةتيان بة كار دةهيَنا. </a:t>
            </a:r>
            <a:endParaRPr lang="en-US" sz="3600" dirty="0">
              <a:solidFill>
                <a:schemeClr val="bg1">
                  <a:lumMod val="95000"/>
                  <a:lumOff val="5000"/>
                </a:schemeClr>
              </a:solidFill>
            </a:endParaRPr>
          </a:p>
        </p:txBody>
      </p:sp>
    </p:spTree>
    <p:extLst>
      <p:ext uri="{BB962C8B-B14F-4D97-AF65-F5344CB8AC3E}">
        <p14:creationId xmlns:p14="http://schemas.microsoft.com/office/powerpoint/2010/main" val="55081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AE4E66-2F62-59E9-8C5F-02A8AEC9BB58}"/>
              </a:ext>
            </a:extLst>
          </p:cNvPr>
          <p:cNvPicPr>
            <a:picLocks noChangeAspect="1"/>
          </p:cNvPicPr>
          <p:nvPr/>
        </p:nvPicPr>
        <p:blipFill>
          <a:blip r:embed="rId2"/>
          <a:stretch>
            <a:fillRect/>
          </a:stretch>
        </p:blipFill>
        <p:spPr>
          <a:xfrm>
            <a:off x="1366887" y="1100478"/>
            <a:ext cx="9040304" cy="4857262"/>
          </a:xfrm>
          <a:prstGeom prst="rect">
            <a:avLst/>
          </a:prstGeom>
        </p:spPr>
      </p:pic>
    </p:spTree>
    <p:extLst>
      <p:ext uri="{BB962C8B-B14F-4D97-AF65-F5344CB8AC3E}">
        <p14:creationId xmlns:p14="http://schemas.microsoft.com/office/powerpoint/2010/main" val="73307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FFF6F5-D5A8-A914-C3CB-159E0301E107}"/>
              </a:ext>
            </a:extLst>
          </p:cNvPr>
          <p:cNvPicPr>
            <a:picLocks noChangeAspect="1"/>
          </p:cNvPicPr>
          <p:nvPr/>
        </p:nvPicPr>
        <p:blipFill>
          <a:blip r:embed="rId2"/>
          <a:stretch>
            <a:fillRect/>
          </a:stretch>
        </p:blipFill>
        <p:spPr>
          <a:xfrm>
            <a:off x="1395167" y="1195235"/>
            <a:ext cx="10067827" cy="5309260"/>
          </a:xfrm>
          <a:prstGeom prst="rect">
            <a:avLst/>
          </a:prstGeom>
        </p:spPr>
      </p:pic>
    </p:spTree>
    <p:extLst>
      <p:ext uri="{BB962C8B-B14F-4D97-AF65-F5344CB8AC3E}">
        <p14:creationId xmlns:p14="http://schemas.microsoft.com/office/powerpoint/2010/main" val="373226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7EC369-DE46-1C20-2A69-9DF41FC6F820}"/>
              </a:ext>
            </a:extLst>
          </p:cNvPr>
          <p:cNvPicPr>
            <a:picLocks noChangeAspect="1"/>
          </p:cNvPicPr>
          <p:nvPr/>
        </p:nvPicPr>
        <p:blipFill>
          <a:blip r:embed="rId2"/>
          <a:stretch>
            <a:fillRect/>
          </a:stretch>
        </p:blipFill>
        <p:spPr>
          <a:xfrm>
            <a:off x="1432874" y="535005"/>
            <a:ext cx="9012025" cy="5733819"/>
          </a:xfrm>
          <a:prstGeom prst="rect">
            <a:avLst/>
          </a:prstGeom>
        </p:spPr>
      </p:pic>
    </p:spTree>
    <p:extLst>
      <p:ext uri="{BB962C8B-B14F-4D97-AF65-F5344CB8AC3E}">
        <p14:creationId xmlns:p14="http://schemas.microsoft.com/office/powerpoint/2010/main" val="3832302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9EC2D6-4DB6-2D2D-19BE-FF0CAE993E5B}"/>
              </a:ext>
            </a:extLst>
          </p:cNvPr>
          <p:cNvPicPr>
            <a:picLocks noChangeAspect="1"/>
          </p:cNvPicPr>
          <p:nvPr/>
        </p:nvPicPr>
        <p:blipFill>
          <a:blip r:embed="rId2"/>
          <a:stretch>
            <a:fillRect/>
          </a:stretch>
        </p:blipFill>
        <p:spPr>
          <a:xfrm>
            <a:off x="348792" y="0"/>
            <a:ext cx="10737129" cy="6858000"/>
          </a:xfrm>
          <a:prstGeom prst="rect">
            <a:avLst/>
          </a:prstGeom>
        </p:spPr>
      </p:pic>
      <p:sp>
        <p:nvSpPr>
          <p:cNvPr id="3" name="Arrow: Left 2">
            <a:extLst>
              <a:ext uri="{FF2B5EF4-FFF2-40B4-BE49-F238E27FC236}">
                <a16:creationId xmlns:a16="http://schemas.microsoft.com/office/drawing/2014/main" id="{1C2065EF-569E-3EB8-BD1C-91C28A19A9B9}"/>
              </a:ext>
            </a:extLst>
          </p:cNvPr>
          <p:cNvSpPr/>
          <p:nvPr/>
        </p:nvSpPr>
        <p:spPr>
          <a:xfrm>
            <a:off x="7022969" y="3167406"/>
            <a:ext cx="3657600" cy="94654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937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الزرادشتية - ويكيبيديا">
            <a:extLst>
              <a:ext uri="{FF2B5EF4-FFF2-40B4-BE49-F238E27FC236}">
                <a16:creationId xmlns:a16="http://schemas.microsoft.com/office/drawing/2014/main" id="{AFA99129-93A2-8FB1-9022-50E9BDA49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31" y="607692"/>
            <a:ext cx="5712643" cy="46430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D96483A-832C-2AF4-6381-9B7AC81DB3A2}"/>
              </a:ext>
            </a:extLst>
          </p:cNvPr>
          <p:cNvSpPr txBox="1"/>
          <p:nvPr/>
        </p:nvSpPr>
        <p:spPr>
          <a:xfrm>
            <a:off x="6095999" y="862552"/>
            <a:ext cx="4214567" cy="553357"/>
          </a:xfrm>
          <a:prstGeom prst="rect">
            <a:avLst/>
          </a:prstGeom>
          <a:noFill/>
        </p:spPr>
        <p:txBody>
          <a:bodyPr wrap="square">
            <a:spAutoFit/>
          </a:bodyPr>
          <a:lstStyle/>
          <a:p>
            <a:pPr marL="0" marR="0" indent="0" algn="r" rtl="1">
              <a:lnSpc>
                <a:spcPct val="107000"/>
              </a:lnSpc>
              <a:spcBef>
                <a:spcPts val="0"/>
              </a:spcBef>
              <a:spcAft>
                <a:spcPts val="800"/>
              </a:spcAft>
            </a:pPr>
            <a:r>
              <a:rPr lang="ar-SA" sz="2800" dirty="0">
                <a:solidFill>
                  <a:srgbClr val="FF0000"/>
                </a:solidFill>
                <a:effectLst/>
                <a:latin typeface="Unikurd Goran"/>
                <a:ea typeface="Calibri" panose="020F0502020204030204" pitchFamily="34" charset="0"/>
                <a:cs typeface="Ali_K_Samik" pitchFamily="2" charset="-78"/>
              </a:rPr>
              <a:t>هيَماي </a:t>
            </a:r>
            <a:r>
              <a:rPr lang="ar-SA" sz="2800" dirty="0" err="1">
                <a:solidFill>
                  <a:srgbClr val="FF0000"/>
                </a:solidFill>
                <a:effectLst/>
                <a:latin typeface="Unikurd Goran"/>
                <a:ea typeface="Calibri" panose="020F0502020204030204" pitchFamily="34" charset="0"/>
                <a:cs typeface="Ali_K_Samik" pitchFamily="2" charset="-78"/>
              </a:rPr>
              <a:t>زةردةشتي</a:t>
            </a:r>
            <a:r>
              <a:rPr lang="ar-SA" sz="2800" dirty="0">
                <a:solidFill>
                  <a:srgbClr val="FF0000"/>
                </a:solidFill>
                <a:effectLst/>
                <a:latin typeface="Unikurd Goran"/>
                <a:ea typeface="Calibri" panose="020F0502020204030204" pitchFamily="34" charset="0"/>
                <a:cs typeface="Ali_K_Samik" pitchFamily="2" charset="-78"/>
              </a:rPr>
              <a:t> (شعار الزرادشتية):</a:t>
            </a:r>
            <a:endParaRPr lang="en-US" sz="2800" dirty="0">
              <a:solidFill>
                <a:srgbClr val="FF0000"/>
              </a:solidFill>
              <a:effectLst/>
              <a:latin typeface="Traditional Arabic" panose="02020603050405020304" pitchFamily="18" charset="-78"/>
              <a:ea typeface="Traditional Arabic" panose="02020603050405020304" pitchFamily="18" charset="-78"/>
              <a:cs typeface="Traditional Arabic" panose="02020603050405020304" pitchFamily="18" charset="-78"/>
            </a:endParaRPr>
          </a:p>
        </p:txBody>
      </p:sp>
      <p:sp>
        <p:nvSpPr>
          <p:cNvPr id="5" name="TextBox 4">
            <a:extLst>
              <a:ext uri="{FF2B5EF4-FFF2-40B4-BE49-F238E27FC236}">
                <a16:creationId xmlns:a16="http://schemas.microsoft.com/office/drawing/2014/main" id="{6DAE8B9F-308B-F7AE-C454-0F9C49CE3FE9}"/>
              </a:ext>
            </a:extLst>
          </p:cNvPr>
          <p:cNvSpPr txBox="1"/>
          <p:nvPr/>
        </p:nvSpPr>
        <p:spPr>
          <a:xfrm>
            <a:off x="6095999" y="2052048"/>
            <a:ext cx="5712643" cy="3970318"/>
          </a:xfrm>
          <a:prstGeom prst="rect">
            <a:avLst/>
          </a:prstGeom>
          <a:noFill/>
        </p:spPr>
        <p:txBody>
          <a:bodyPr wrap="square">
            <a:spAutoFit/>
          </a:bodyPr>
          <a:lstStyle/>
          <a:p>
            <a:pPr algn="r" rtl="1"/>
            <a:r>
              <a:rPr lang="ar-SA" sz="2800" b="1" dirty="0" err="1">
                <a:solidFill>
                  <a:schemeClr val="bg1"/>
                </a:solidFill>
                <a:effectLst/>
                <a:ea typeface="Calibri" panose="020F0502020204030204" pitchFamily="34" charset="0"/>
                <a:cs typeface="Times New Roman" panose="02020603050405020304" pitchFamily="18" charset="0"/>
              </a:rPr>
              <a:t>هێمای</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فه‌روه‌هه‌ر</a:t>
            </a:r>
            <a:r>
              <a:rPr lang="ar-SA" sz="2800" b="1" dirty="0">
                <a:solidFill>
                  <a:schemeClr val="bg1"/>
                </a:solidFill>
                <a:effectLst/>
                <a:ea typeface="Calibri" panose="020F0502020204030204" pitchFamily="34" charset="0"/>
                <a:cs typeface="Times New Roman" panose="02020603050405020304" pitchFamily="18" charset="0"/>
              </a:rPr>
              <a:t>(</a:t>
            </a:r>
            <a:r>
              <a:rPr lang="ar-SA" sz="2800" b="1" dirty="0" err="1">
                <a:solidFill>
                  <a:schemeClr val="bg1"/>
                </a:solidFill>
                <a:effectLst/>
                <a:ea typeface="Calibri" panose="020F0502020204030204" pitchFamily="34" charset="0"/>
                <a:cs typeface="Times New Roman" panose="02020603050405020304" pitchFamily="18" charset="0"/>
              </a:rPr>
              <a:t>فارافاهر</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پێكهاتووه</a:t>
            </a:r>
            <a:r>
              <a:rPr lang="ar-SA" sz="2800" b="1" dirty="0">
                <a:solidFill>
                  <a:schemeClr val="bg1"/>
                </a:solidFill>
                <a:effectLst/>
                <a:ea typeface="Calibri" panose="020F0502020204030204" pitchFamily="34" charset="0"/>
                <a:cs typeface="Times New Roman" panose="02020603050405020304" pitchFamily="18" charset="0"/>
              </a:rPr>
              <a:t>‌ له‌ </a:t>
            </a:r>
            <a:r>
              <a:rPr lang="ar-SA" sz="2800" b="1" dirty="0" err="1">
                <a:solidFill>
                  <a:schemeClr val="bg1"/>
                </a:solidFill>
                <a:effectLst/>
                <a:ea typeface="Calibri" panose="020F0502020204030204" pitchFamily="34" charset="0"/>
                <a:cs typeface="Times New Roman" panose="02020603050405020304" pitchFamily="18" charset="0"/>
              </a:rPr>
              <a:t>په‌یكه‌رى</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پیره‌پیاوێك</a:t>
            </a:r>
            <a:r>
              <a:rPr lang="ar-SA" sz="2800" b="1" dirty="0">
                <a:solidFill>
                  <a:schemeClr val="bg1"/>
                </a:solidFill>
                <a:effectLst/>
                <a:ea typeface="Calibri" panose="020F0502020204030204" pitchFamily="34" charset="0"/>
                <a:cs typeface="Times New Roman" panose="02020603050405020304" pitchFamily="18" charset="0"/>
              </a:rPr>
              <a:t> كه‌ </a:t>
            </a:r>
            <a:r>
              <a:rPr lang="ar-SA" sz="2800" b="1" dirty="0" err="1">
                <a:solidFill>
                  <a:schemeClr val="bg1"/>
                </a:solidFill>
                <a:effectLst/>
                <a:ea typeface="Calibri" panose="020F0502020204030204" pitchFamily="34" charset="0"/>
                <a:cs typeface="Times New Roman" panose="02020603050405020304" pitchFamily="18" charset="0"/>
              </a:rPr>
              <a:t>وه‌كوو</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هێمایه‌كه</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بۆ</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كه‌سایه‌تییه‌كى</a:t>
            </a:r>
            <a:r>
              <a:rPr lang="ar-SA" sz="2800" b="1" dirty="0">
                <a:solidFill>
                  <a:schemeClr val="bg1"/>
                </a:solidFill>
                <a:effectLst/>
                <a:ea typeface="Calibri" panose="020F0502020204030204" pitchFamily="34" charset="0"/>
                <a:cs typeface="Times New Roman" panose="02020603050405020304" pitchFamily="18" charset="0"/>
              </a:rPr>
              <a:t> </a:t>
            </a:r>
            <a:r>
              <a:rPr lang="ar-IQ" sz="2800" b="1" dirty="0" err="1">
                <a:solidFill>
                  <a:schemeClr val="bg1"/>
                </a:solidFill>
                <a:effectLst/>
                <a:ea typeface="Calibri" panose="020F0502020204030204" pitchFamily="34" charset="0"/>
                <a:cs typeface="Times New Roman" panose="02020603050405020304" pitchFamily="18" charset="0"/>
              </a:rPr>
              <a:t>زةردةشت</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به‌رز</a:t>
            </a:r>
            <a:r>
              <a:rPr lang="ar-SA" sz="2800" b="1" dirty="0">
                <a:solidFill>
                  <a:schemeClr val="bg1"/>
                </a:solidFill>
                <a:effectLst/>
                <a:ea typeface="Calibri" panose="020F0502020204030204" pitchFamily="34" charset="0"/>
                <a:cs typeface="Times New Roman" panose="02020603050405020304" pitchFamily="18" charset="0"/>
              </a:rPr>
              <a:t> و </a:t>
            </a:r>
            <a:r>
              <a:rPr lang="ar-SA" sz="2800" b="1" dirty="0" err="1">
                <a:solidFill>
                  <a:schemeClr val="bg1"/>
                </a:solidFill>
                <a:effectLst/>
                <a:ea typeface="Calibri" panose="020F0502020204030204" pitchFamily="34" charset="0"/>
                <a:cs typeface="Times New Roman" panose="02020603050405020304" pitchFamily="18" charset="0"/>
              </a:rPr>
              <a:t>چاكه‌كار</a:t>
            </a:r>
            <a:r>
              <a:rPr lang="ar-SA" sz="2800" b="1" dirty="0">
                <a:solidFill>
                  <a:schemeClr val="bg1"/>
                </a:solidFill>
                <a:effectLst/>
                <a:ea typeface="Calibri" panose="020F0502020204030204" pitchFamily="34" charset="0"/>
                <a:cs typeface="Times New Roman" panose="02020603050405020304" pitchFamily="18" charset="0"/>
              </a:rPr>
              <a:t>، كه‌ </a:t>
            </a:r>
            <a:r>
              <a:rPr lang="ar-SA" sz="2800" b="1" dirty="0" err="1">
                <a:solidFill>
                  <a:schemeClr val="bg1"/>
                </a:solidFill>
                <a:effectLst/>
                <a:ea typeface="Calibri" panose="020F0502020204030204" pitchFamily="34" charset="0"/>
                <a:cs typeface="Times New Roman" panose="02020603050405020304" pitchFamily="18" charset="0"/>
              </a:rPr>
              <a:t>یه‌زدان</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په‌رسته</a:t>
            </a:r>
            <a:r>
              <a:rPr lang="ar-SA" sz="2800" b="1" dirty="0">
                <a:solidFill>
                  <a:schemeClr val="bg1"/>
                </a:solidFill>
                <a:effectLst/>
                <a:ea typeface="Calibri" panose="020F0502020204030204" pitchFamily="34" charset="0"/>
                <a:cs typeface="Times New Roman" panose="02020603050405020304" pitchFamily="18" charset="0"/>
              </a:rPr>
              <a:t>‌ و </a:t>
            </a:r>
            <a:r>
              <a:rPr lang="ar-SA" sz="2800" b="1" dirty="0" err="1">
                <a:solidFill>
                  <a:schemeClr val="bg1"/>
                </a:solidFill>
                <a:effectLst/>
                <a:ea typeface="Calibri" panose="020F0502020204030204" pitchFamily="34" charset="0"/>
                <a:cs typeface="Times New Roman" panose="02020603050405020304" pitchFamily="18" charset="0"/>
              </a:rPr>
              <a:t>خاوه‌ن</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ئه‌زموونێكى</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ته‌واوه</a:t>
            </a:r>
            <a:r>
              <a:rPr lang="ar-SA" sz="2800" b="1" dirty="0">
                <a:solidFill>
                  <a:schemeClr val="bg1"/>
                </a:solidFill>
                <a:effectLst/>
                <a:ea typeface="Calibri" panose="020F0502020204030204" pitchFamily="34" charset="0"/>
                <a:cs typeface="Times New Roman" panose="02020603050405020304" pitchFamily="18" charset="0"/>
              </a:rPr>
              <a:t>‌ له‌ </a:t>
            </a:r>
            <a:r>
              <a:rPr lang="ar-SA" sz="2800" b="1" dirty="0" err="1">
                <a:solidFill>
                  <a:schemeClr val="bg1"/>
                </a:solidFill>
                <a:effectLst/>
                <a:ea typeface="Calibri" panose="020F0502020204030204" pitchFamily="34" charset="0"/>
                <a:cs typeface="Times New Roman" panose="02020603050405020304" pitchFamily="18" charset="0"/>
              </a:rPr>
              <a:t>ژیاندا</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ده‌ستى</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راستى</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هێماكه</a:t>
            </a:r>
            <a:r>
              <a:rPr lang="ar-SA" sz="2800" b="1" dirty="0">
                <a:solidFill>
                  <a:schemeClr val="bg1"/>
                </a:solidFill>
                <a:effectLst/>
                <a:ea typeface="Calibri" panose="020F0502020204030204" pitchFamily="34" charset="0"/>
                <a:cs typeface="Times New Roman" panose="02020603050405020304" pitchFamily="18" charset="0"/>
              </a:rPr>
              <a:t>‌ به‌ </a:t>
            </a:r>
            <a:r>
              <a:rPr lang="ar-SA" sz="2800" b="1" dirty="0" err="1">
                <a:solidFill>
                  <a:schemeClr val="bg1"/>
                </a:solidFill>
                <a:effectLst/>
                <a:ea typeface="Calibri" panose="020F0502020204030204" pitchFamily="34" charset="0"/>
                <a:cs typeface="Times New Roman" panose="02020603050405020304" pitchFamily="18" charset="0"/>
              </a:rPr>
              <a:t>مه‌به‌ستى</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پاڕانه‌وه</a:t>
            </a:r>
            <a:r>
              <a:rPr lang="ar-SA" sz="2800" b="1" dirty="0">
                <a:solidFill>
                  <a:schemeClr val="bg1"/>
                </a:solidFill>
                <a:effectLst/>
                <a:ea typeface="Calibri" panose="020F0502020204030204" pitchFamily="34" charset="0"/>
                <a:cs typeface="Times New Roman" panose="02020603050405020304" pitchFamily="18" charset="0"/>
              </a:rPr>
              <a:t>‌ و </a:t>
            </a:r>
            <a:r>
              <a:rPr lang="ar-SA" sz="2800" b="1" dirty="0" err="1">
                <a:solidFill>
                  <a:schemeClr val="bg1"/>
                </a:solidFill>
                <a:effectLst/>
                <a:ea typeface="Calibri" panose="020F0502020204030204" pitchFamily="34" charset="0"/>
                <a:cs typeface="Times New Roman" panose="02020603050405020304" pitchFamily="18" charset="0"/>
              </a:rPr>
              <a:t>په‌رستنى</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ئه‌هورامه‌زدا</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به‌رز</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بووه‌ته‌وه</a:t>
            </a:r>
            <a:r>
              <a:rPr lang="ar-SA" sz="2800" b="1" dirty="0">
                <a:solidFill>
                  <a:schemeClr val="bg1"/>
                </a:solidFill>
                <a:effectLst/>
                <a:ea typeface="Calibri" panose="020F0502020204030204" pitchFamily="34" charset="0"/>
                <a:cs typeface="Times New Roman" panose="02020603050405020304" pitchFamily="18" charset="0"/>
              </a:rPr>
              <a:t>‌ و به‌ </a:t>
            </a:r>
            <a:r>
              <a:rPr lang="ar-SA" sz="2800" b="1" dirty="0" err="1">
                <a:solidFill>
                  <a:schemeClr val="bg1"/>
                </a:solidFill>
                <a:effectLst/>
                <a:ea typeface="Calibri" panose="020F0502020204030204" pitchFamily="34" charset="0"/>
                <a:cs typeface="Times New Roman" panose="02020603050405020304" pitchFamily="18" charset="0"/>
              </a:rPr>
              <a:t>ده‌ستى</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چه‌پیشى</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بازنه‌یه‌كى</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گرتووه</a:t>
            </a:r>
            <a:r>
              <a:rPr lang="ar-SA" sz="2800" b="1" dirty="0">
                <a:solidFill>
                  <a:schemeClr val="bg1"/>
                </a:solidFill>
                <a:effectLst/>
                <a:ea typeface="Calibri" panose="020F0502020204030204" pitchFamily="34" charset="0"/>
                <a:cs typeface="Times New Roman" panose="02020603050405020304" pitchFamily="18" charset="0"/>
              </a:rPr>
              <a:t>‌، كه‌ </a:t>
            </a:r>
            <a:r>
              <a:rPr lang="ar-SA" sz="2800" b="1" dirty="0" err="1">
                <a:solidFill>
                  <a:schemeClr val="bg1"/>
                </a:solidFill>
                <a:effectLst/>
                <a:ea typeface="Calibri" panose="020F0502020204030204" pitchFamily="34" charset="0"/>
                <a:cs typeface="Times New Roman" panose="02020603050405020304" pitchFamily="18" charset="0"/>
              </a:rPr>
              <a:t>هێماى</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په‌یمان</a:t>
            </a:r>
            <a:r>
              <a:rPr lang="ar-SA" sz="2800" b="1" dirty="0">
                <a:solidFill>
                  <a:schemeClr val="bg1"/>
                </a:solidFill>
                <a:effectLst/>
                <a:ea typeface="Calibri" panose="020F0502020204030204" pitchFamily="34" charset="0"/>
                <a:cs typeface="Times New Roman" panose="02020603050405020304" pitchFamily="18" charset="0"/>
              </a:rPr>
              <a:t> و </a:t>
            </a:r>
            <a:r>
              <a:rPr lang="ar-SA" sz="2800" b="1" dirty="0" err="1">
                <a:solidFill>
                  <a:schemeClr val="bg1"/>
                </a:solidFill>
                <a:effectLst/>
                <a:ea typeface="Calibri" panose="020F0502020204030204" pitchFamily="34" charset="0"/>
                <a:cs typeface="Times New Roman" panose="02020603050405020304" pitchFamily="18" charset="0"/>
              </a:rPr>
              <a:t>گرێبه‌ستى</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نێوان</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مرۆڤ</a:t>
            </a:r>
            <a:r>
              <a:rPr lang="ar-SA" sz="2800" b="1" dirty="0">
                <a:solidFill>
                  <a:schemeClr val="bg1"/>
                </a:solidFill>
                <a:effectLst/>
                <a:ea typeface="Calibri" panose="020F0502020204030204" pitchFamily="34" charset="0"/>
                <a:cs typeface="Times New Roman" panose="02020603050405020304" pitchFamily="18" charset="0"/>
              </a:rPr>
              <a:t> و </a:t>
            </a:r>
            <a:r>
              <a:rPr lang="ar-SA" sz="2800" b="1" dirty="0" err="1">
                <a:solidFill>
                  <a:schemeClr val="bg1"/>
                </a:solidFill>
                <a:effectLst/>
                <a:ea typeface="Calibri" panose="020F0502020204030204" pitchFamily="34" charset="0"/>
                <a:cs typeface="Times New Roman" panose="02020603050405020304" pitchFamily="18" charset="0"/>
              </a:rPr>
              <a:t>ئا‌هوورامه‌زدایه</a:t>
            </a:r>
            <a:r>
              <a:rPr lang="ar-SA" sz="2800" b="1" dirty="0">
                <a:solidFill>
                  <a:schemeClr val="bg1"/>
                </a:solidFill>
                <a:effectLst/>
                <a:ea typeface="Calibri" panose="020F0502020204030204" pitchFamily="34" charset="0"/>
                <a:cs typeface="Times New Roman" panose="02020603050405020304" pitchFamily="18" charset="0"/>
              </a:rPr>
              <a:t>‌. </a:t>
            </a:r>
            <a:endParaRPr lang="en-US" sz="2800" dirty="0">
              <a:solidFill>
                <a:schemeClr val="bg1"/>
              </a:solidFill>
            </a:endParaRPr>
          </a:p>
        </p:txBody>
      </p:sp>
    </p:spTree>
    <p:extLst>
      <p:ext uri="{BB962C8B-B14F-4D97-AF65-F5344CB8AC3E}">
        <p14:creationId xmlns:p14="http://schemas.microsoft.com/office/powerpoint/2010/main" val="95938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1EFAE1-2708-F55F-0C7F-D74324D53BFA}"/>
              </a:ext>
            </a:extLst>
          </p:cNvPr>
          <p:cNvPicPr>
            <a:picLocks noChangeAspect="1"/>
          </p:cNvPicPr>
          <p:nvPr/>
        </p:nvPicPr>
        <p:blipFill>
          <a:blip r:embed="rId2"/>
          <a:stretch>
            <a:fillRect/>
          </a:stretch>
        </p:blipFill>
        <p:spPr>
          <a:xfrm>
            <a:off x="641024" y="678730"/>
            <a:ext cx="9822730" cy="5646656"/>
          </a:xfrm>
          <a:prstGeom prst="rect">
            <a:avLst/>
          </a:prstGeom>
        </p:spPr>
      </p:pic>
    </p:spTree>
    <p:extLst>
      <p:ext uri="{BB962C8B-B14F-4D97-AF65-F5344CB8AC3E}">
        <p14:creationId xmlns:p14="http://schemas.microsoft.com/office/powerpoint/2010/main" val="104078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976086-5B4E-408A-D9F7-BC4AD2A53234}"/>
              </a:ext>
            </a:extLst>
          </p:cNvPr>
          <p:cNvSpPr txBox="1"/>
          <p:nvPr/>
        </p:nvSpPr>
        <p:spPr>
          <a:xfrm>
            <a:off x="5439266" y="882027"/>
            <a:ext cx="6108568" cy="5693866"/>
          </a:xfrm>
          <a:prstGeom prst="rect">
            <a:avLst/>
          </a:prstGeom>
          <a:noFill/>
        </p:spPr>
        <p:txBody>
          <a:bodyPr wrap="square">
            <a:spAutoFit/>
          </a:bodyPr>
          <a:lstStyle/>
          <a:p>
            <a:pPr algn="r" rtl="1"/>
            <a:r>
              <a:rPr lang="ar-SA" sz="2800" b="1" dirty="0" err="1">
                <a:solidFill>
                  <a:schemeClr val="bg1"/>
                </a:solidFill>
                <a:effectLst/>
                <a:ea typeface="Calibri" panose="020F0502020204030204" pitchFamily="34" charset="0"/>
                <a:cs typeface="Times New Roman" panose="02020603050405020304" pitchFamily="18" charset="0"/>
              </a:rPr>
              <a:t>دوو</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باڵی</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درێژ</a:t>
            </a:r>
            <a:r>
              <a:rPr lang="ar-SA" sz="2800" b="1" dirty="0">
                <a:solidFill>
                  <a:schemeClr val="bg1"/>
                </a:solidFill>
                <a:effectLst/>
                <a:ea typeface="Calibri" panose="020F0502020204030204" pitchFamily="34" charset="0"/>
                <a:cs typeface="Times New Roman" panose="02020603050405020304" pitchFamily="18" charset="0"/>
              </a:rPr>
              <a:t> كه‌ </a:t>
            </a:r>
            <a:r>
              <a:rPr lang="ar-SA" sz="2800" b="1" dirty="0" err="1">
                <a:solidFill>
                  <a:schemeClr val="bg1"/>
                </a:solidFill>
                <a:effectLst/>
                <a:ea typeface="Calibri" panose="020F0502020204030204" pitchFamily="34" charset="0"/>
                <a:cs typeface="Times New Roman" panose="02020603050405020304" pitchFamily="18" charset="0"/>
              </a:rPr>
              <a:t>زۆر</a:t>
            </a:r>
            <a:r>
              <a:rPr lang="ar-SA" sz="2800" b="1" dirty="0">
                <a:solidFill>
                  <a:schemeClr val="bg1"/>
                </a:solidFill>
                <a:effectLst/>
                <a:ea typeface="Calibri" panose="020F0502020204030204" pitchFamily="34" charset="0"/>
                <a:cs typeface="Times New Roman" panose="02020603050405020304" pitchFamily="18" charset="0"/>
              </a:rPr>
              <a:t> به‌ </a:t>
            </a:r>
            <a:r>
              <a:rPr lang="ar-SA" sz="2800" b="1" dirty="0" err="1">
                <a:solidFill>
                  <a:schemeClr val="bg1"/>
                </a:solidFill>
                <a:effectLst/>
                <a:ea typeface="Calibri" panose="020F0502020204030204" pitchFamily="34" charset="0"/>
                <a:cs typeface="Times New Roman" panose="02020603050405020304" pitchFamily="18" charset="0"/>
              </a:rPr>
              <a:t>باڵى</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باڵنده</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ده‌چن</a:t>
            </a:r>
            <a:r>
              <a:rPr lang="ar-SA" sz="2800" b="1" dirty="0">
                <a:solidFill>
                  <a:schemeClr val="bg1"/>
                </a:solidFill>
                <a:effectLst/>
                <a:ea typeface="Calibri" panose="020F0502020204030204" pitchFamily="34" charset="0"/>
                <a:cs typeface="Times New Roman" panose="02020603050405020304" pitchFamily="18" charset="0"/>
              </a:rPr>
              <a:t> و </a:t>
            </a:r>
            <a:r>
              <a:rPr lang="ar-SA" sz="2800" b="1" dirty="0" err="1">
                <a:solidFill>
                  <a:schemeClr val="bg1"/>
                </a:solidFill>
                <a:effectLst/>
                <a:ea typeface="Calibri" panose="020F0502020204030204" pitchFamily="34" charset="0"/>
                <a:cs typeface="Times New Roman" panose="02020603050405020304" pitchFamily="18" charset="0"/>
              </a:rPr>
              <a:t>سێ</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په‌ڕه</a:t>
            </a:r>
            <a:r>
              <a:rPr lang="ar-SA" sz="2800" b="1" dirty="0">
                <a:solidFill>
                  <a:schemeClr val="bg1"/>
                </a:solidFill>
                <a:effectLst/>
                <a:ea typeface="Calibri" panose="020F0502020204030204" pitchFamily="34" charset="0"/>
                <a:cs typeface="Times New Roman" panose="02020603050405020304" pitchFamily="18" charset="0"/>
              </a:rPr>
              <a:t>‌ كه‌ </a:t>
            </a:r>
            <a:r>
              <a:rPr lang="ar-SA" sz="2800" b="1" dirty="0" err="1">
                <a:solidFill>
                  <a:schemeClr val="bg1"/>
                </a:solidFill>
                <a:effectLst/>
                <a:ea typeface="Calibri" panose="020F0502020204030204" pitchFamily="34" charset="0"/>
                <a:cs typeface="Times New Roman" panose="02020603050405020304" pitchFamily="18" charset="0"/>
              </a:rPr>
              <a:t>هێمای</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به‌رزبوونه‌وه</a:t>
            </a:r>
            <a:r>
              <a:rPr lang="ar-SA" sz="2800" b="1" dirty="0">
                <a:solidFill>
                  <a:schemeClr val="bg1"/>
                </a:solidFill>
                <a:effectLst/>
                <a:ea typeface="Calibri" panose="020F0502020204030204" pitchFamily="34" charset="0"/>
                <a:cs typeface="Times New Roman" panose="02020603050405020304" pitchFamily="18" charset="0"/>
              </a:rPr>
              <a:t>‌ و </a:t>
            </a:r>
            <a:r>
              <a:rPr lang="ar-SA" sz="2800" b="1" dirty="0" err="1">
                <a:solidFill>
                  <a:schemeClr val="bg1"/>
                </a:solidFill>
                <a:effectLst/>
                <a:ea typeface="Calibri" panose="020F0502020204030204" pitchFamily="34" charset="0"/>
                <a:cs typeface="Times New Roman" panose="02020603050405020304" pitchFamily="18" charset="0"/>
              </a:rPr>
              <a:t>فڕینى</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مرۆڤه</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به‌ره‌و</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پێشكه‌وتن</a:t>
            </a:r>
            <a:r>
              <a:rPr lang="ar-SA" sz="2800" b="1" dirty="0">
                <a:solidFill>
                  <a:schemeClr val="bg1"/>
                </a:solidFill>
                <a:effectLst/>
                <a:ea typeface="Calibri" panose="020F0502020204030204" pitchFamily="34" charset="0"/>
                <a:cs typeface="Times New Roman" panose="02020603050405020304" pitchFamily="18" charset="0"/>
              </a:rPr>
              <a:t> و </a:t>
            </a:r>
            <a:r>
              <a:rPr lang="ar-SA" sz="2800" b="1" dirty="0" err="1">
                <a:solidFill>
                  <a:schemeClr val="bg1"/>
                </a:solidFill>
                <a:effectLst/>
                <a:ea typeface="Calibri" panose="020F0502020204030204" pitchFamily="34" charset="0"/>
                <a:cs typeface="Times New Roman" panose="02020603050405020304" pitchFamily="18" charset="0"/>
              </a:rPr>
              <a:t>سێ</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په‌ڕه‌كه‌یشی</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بۆ</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سێ</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ئامۆژگاریى</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زه‌رده‌شت</a:t>
            </a:r>
            <a:r>
              <a:rPr lang="ar-SA" sz="2800" b="1" dirty="0">
                <a:solidFill>
                  <a:schemeClr val="bg1"/>
                </a:solidFill>
                <a:effectLst/>
                <a:ea typeface="Calibri" panose="020F0502020204030204" pitchFamily="34" charset="0"/>
                <a:cs typeface="Times New Roman" panose="02020603050405020304" pitchFamily="18" charset="0"/>
              </a:rPr>
              <a:t> واتا (</a:t>
            </a:r>
            <a:r>
              <a:rPr lang="ar-SA" sz="2800" b="1" dirty="0" err="1">
                <a:solidFill>
                  <a:schemeClr val="bg1"/>
                </a:solidFill>
                <a:effectLst/>
                <a:ea typeface="Calibri" panose="020F0502020204030204" pitchFamily="34" charset="0"/>
                <a:cs typeface="Times New Roman" panose="02020603050405020304" pitchFamily="18" charset="0"/>
              </a:rPr>
              <a:t>كرده‌ی</a:t>
            </a:r>
            <a:r>
              <a:rPr lang="ar-SA" sz="2800" b="1" dirty="0">
                <a:solidFill>
                  <a:schemeClr val="bg1"/>
                </a:solidFill>
                <a:effectLst/>
                <a:ea typeface="Calibri" panose="020F0502020204030204" pitchFamily="34" charset="0"/>
                <a:cs typeface="Times New Roman" panose="02020603050405020304" pitchFamily="18" charset="0"/>
              </a:rPr>
              <a:t> باش و </a:t>
            </a:r>
            <a:r>
              <a:rPr lang="ar-SA" sz="2800" b="1" dirty="0" err="1">
                <a:solidFill>
                  <a:schemeClr val="bg1"/>
                </a:solidFill>
                <a:effectLst/>
                <a:ea typeface="Calibri" panose="020F0502020204030204" pitchFamily="34" charset="0"/>
                <a:cs typeface="Times New Roman" panose="02020603050405020304" pitchFamily="18" charset="0"/>
              </a:rPr>
              <a:t>وته‌ى</a:t>
            </a:r>
            <a:r>
              <a:rPr lang="ar-SA" sz="2800" b="1" dirty="0">
                <a:solidFill>
                  <a:schemeClr val="bg1"/>
                </a:solidFill>
                <a:effectLst/>
                <a:ea typeface="Calibri" panose="020F0502020204030204" pitchFamily="34" charset="0"/>
                <a:cs typeface="Times New Roman" panose="02020603050405020304" pitchFamily="18" charset="0"/>
              </a:rPr>
              <a:t> باش و </a:t>
            </a:r>
            <a:r>
              <a:rPr lang="ar-SA" sz="2800" b="1" dirty="0" err="1">
                <a:solidFill>
                  <a:schemeClr val="bg1"/>
                </a:solidFill>
                <a:effectLst/>
                <a:ea typeface="Calibri" panose="020F0502020204030204" pitchFamily="34" charset="0"/>
                <a:cs typeface="Times New Roman" panose="02020603050405020304" pitchFamily="18" charset="0"/>
              </a:rPr>
              <a:t>بیرى</a:t>
            </a:r>
            <a:r>
              <a:rPr lang="ar-SA" sz="2800" b="1" dirty="0">
                <a:solidFill>
                  <a:schemeClr val="bg1"/>
                </a:solidFill>
                <a:effectLst/>
                <a:ea typeface="Calibri" panose="020F0502020204030204" pitchFamily="34" charset="0"/>
                <a:cs typeface="Times New Roman" panose="02020603050405020304" pitchFamily="18" charset="0"/>
              </a:rPr>
              <a:t> باش) </a:t>
            </a:r>
            <a:r>
              <a:rPr lang="ar-SA" sz="2800" b="1" dirty="0" err="1">
                <a:solidFill>
                  <a:schemeClr val="bg1"/>
                </a:solidFill>
                <a:effectLst/>
                <a:ea typeface="Calibri" panose="020F0502020204030204" pitchFamily="34" charset="0"/>
                <a:cs typeface="Times New Roman" panose="02020603050405020304" pitchFamily="18" charset="0"/>
              </a:rPr>
              <a:t>ده‌گه‌ڕێته‌وه</a:t>
            </a:r>
            <a:r>
              <a:rPr lang="ar-SA" sz="2800" b="1" dirty="0">
                <a:solidFill>
                  <a:schemeClr val="bg1"/>
                </a:solidFill>
                <a:effectLst/>
                <a:ea typeface="Calibri" panose="020F0502020204030204" pitchFamily="34" charset="0"/>
                <a:cs typeface="Times New Roman" panose="02020603050405020304" pitchFamily="18" charset="0"/>
              </a:rPr>
              <a:t>‌ و </a:t>
            </a:r>
            <a:r>
              <a:rPr lang="ar-SA" sz="2800" b="1" dirty="0" err="1">
                <a:solidFill>
                  <a:schemeClr val="bg1"/>
                </a:solidFill>
                <a:effectLst/>
                <a:ea typeface="Calibri" panose="020F0502020204030204" pitchFamily="34" charset="0"/>
                <a:cs typeface="Times New Roman" panose="02020603050405020304" pitchFamily="18" charset="0"/>
              </a:rPr>
              <a:t>بازنه‌ى</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ده‌ورى</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كه‌مه‌ری</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پیاوه‌كه</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ئاماژه‌یه</a:t>
            </a:r>
            <a:r>
              <a:rPr lang="ar-SA" sz="2800" b="1" dirty="0">
                <a:solidFill>
                  <a:schemeClr val="bg1"/>
                </a:solidFill>
                <a:effectLst/>
                <a:ea typeface="Calibri" panose="020F0502020204030204" pitchFamily="34" charset="0"/>
                <a:cs typeface="Times New Roman" panose="02020603050405020304" pitchFamily="18" charset="0"/>
              </a:rPr>
              <a:t>‌ به‌ </a:t>
            </a:r>
            <a:r>
              <a:rPr lang="ar-SA" sz="2800" b="1" dirty="0" err="1">
                <a:solidFill>
                  <a:schemeClr val="bg1"/>
                </a:solidFill>
                <a:effectLst/>
                <a:ea typeface="Calibri" panose="020F0502020204030204" pitchFamily="34" charset="0"/>
                <a:cs typeface="Times New Roman" panose="02020603050405020304" pitchFamily="18" charset="0"/>
              </a:rPr>
              <a:t>بازنه‌ى</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رۆژگار</a:t>
            </a:r>
            <a:r>
              <a:rPr lang="ar-SA" sz="2800" b="1" dirty="0">
                <a:solidFill>
                  <a:schemeClr val="bg1"/>
                </a:solidFill>
                <a:effectLst/>
                <a:ea typeface="Calibri" panose="020F0502020204030204" pitchFamily="34" charset="0"/>
                <a:cs typeface="Times New Roman" panose="02020603050405020304" pitchFamily="18" charset="0"/>
              </a:rPr>
              <a:t> و </a:t>
            </a:r>
            <a:r>
              <a:rPr lang="ar-SA" sz="2800" b="1" dirty="0" err="1">
                <a:solidFill>
                  <a:schemeClr val="bg1"/>
                </a:solidFill>
                <a:effectLst/>
                <a:ea typeface="Calibri" panose="020F0502020204030204" pitchFamily="34" charset="0"/>
                <a:cs typeface="Times New Roman" panose="02020603050405020304" pitchFamily="18" charset="0"/>
              </a:rPr>
              <a:t>ژیان</a:t>
            </a:r>
            <a:r>
              <a:rPr lang="ar-SA" sz="2800" b="1" dirty="0">
                <a:solidFill>
                  <a:schemeClr val="bg1"/>
                </a:solidFill>
                <a:effectLst/>
                <a:ea typeface="Calibri" panose="020F0502020204030204" pitchFamily="34" charset="0"/>
                <a:cs typeface="Times New Roman" panose="02020603050405020304" pitchFamily="18" charset="0"/>
              </a:rPr>
              <a:t>، كه‌ </a:t>
            </a:r>
            <a:r>
              <a:rPr lang="ar-SA" sz="2800" b="1" dirty="0" err="1">
                <a:solidFill>
                  <a:schemeClr val="bg1"/>
                </a:solidFill>
                <a:effectLst/>
                <a:ea typeface="Calibri" panose="020F0502020204030204" pitchFamily="34" charset="0"/>
                <a:cs typeface="Times New Roman" panose="02020603050405020304" pitchFamily="18" charset="0"/>
              </a:rPr>
              <a:t>مرۆڤ</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تێی</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كه‌وتووه</a:t>
            </a:r>
            <a:r>
              <a:rPr lang="ar-SA" sz="2800" b="1" dirty="0">
                <a:solidFill>
                  <a:schemeClr val="bg1"/>
                </a:solidFill>
                <a:effectLst/>
                <a:ea typeface="Calibri" panose="020F0502020204030204" pitchFamily="34" charset="0"/>
                <a:cs typeface="Times New Roman" panose="02020603050405020304" pitchFamily="18" charset="0"/>
              </a:rPr>
              <a:t>‌، له‌ </a:t>
            </a:r>
            <a:r>
              <a:rPr lang="ar-SA" sz="2800" b="1" dirty="0" err="1">
                <a:solidFill>
                  <a:schemeClr val="bg1"/>
                </a:solidFill>
                <a:effectLst/>
                <a:ea typeface="Calibri" panose="020F0502020204030204" pitchFamily="34" charset="0"/>
                <a:cs typeface="Times New Roman" panose="02020603050405020304" pitchFamily="18" charset="0"/>
              </a:rPr>
              <a:t>به‌شى</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خواره‌وه‌ى</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بازنه‌كه</a:t>
            </a:r>
            <a:r>
              <a:rPr lang="ar-SA" sz="2800" b="1" dirty="0">
                <a:solidFill>
                  <a:schemeClr val="bg1"/>
                </a:solidFill>
                <a:effectLst/>
                <a:ea typeface="Calibri" panose="020F0502020204030204" pitchFamily="34" charset="0"/>
                <a:cs typeface="Times New Roman" panose="02020603050405020304" pitchFamily="18" charset="0"/>
              </a:rPr>
              <a:t>‌ و </a:t>
            </a:r>
            <a:r>
              <a:rPr lang="ar-SA" sz="2800" b="1" dirty="0" err="1">
                <a:solidFill>
                  <a:schemeClr val="bg1"/>
                </a:solidFill>
                <a:effectLst/>
                <a:ea typeface="Calibri" panose="020F0502020204030204" pitchFamily="34" charset="0"/>
                <a:cs typeface="Times New Roman" panose="02020603050405020304" pitchFamily="18" charset="0"/>
              </a:rPr>
              <a:t>رێك</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له‌ژێر</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باڵه‌كاندا</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دوو</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په‌ل</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بۆ</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لاى</a:t>
            </a:r>
            <a:r>
              <a:rPr lang="ar-SA" sz="2800" b="1" dirty="0">
                <a:solidFill>
                  <a:schemeClr val="bg1"/>
                </a:solidFill>
                <a:effectLst/>
                <a:ea typeface="Calibri" panose="020F0502020204030204" pitchFamily="34" charset="0"/>
                <a:cs typeface="Times New Roman" panose="02020603050405020304" pitchFamily="18" charset="0"/>
              </a:rPr>
              <a:t> راست و </a:t>
            </a:r>
            <a:r>
              <a:rPr lang="ar-SA" sz="2800" b="1" dirty="0" err="1">
                <a:solidFill>
                  <a:schemeClr val="bg1"/>
                </a:solidFill>
                <a:effectLst/>
                <a:ea typeface="Calibri" panose="020F0502020204030204" pitchFamily="34" charset="0"/>
                <a:cs typeface="Times New Roman" panose="02020603050405020304" pitchFamily="18" charset="0"/>
              </a:rPr>
              <a:t>چه‌پ</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شۆڕ</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بوونه‌ته‌وه</a:t>
            </a:r>
            <a:r>
              <a:rPr lang="ar-SA" sz="2800" b="1" dirty="0">
                <a:solidFill>
                  <a:schemeClr val="bg1"/>
                </a:solidFill>
                <a:effectLst/>
                <a:ea typeface="Calibri" panose="020F0502020204030204" pitchFamily="34" charset="0"/>
                <a:cs typeface="Times New Roman" panose="02020603050405020304" pitchFamily="18" charset="0"/>
              </a:rPr>
              <a:t>‌ كه‌ </a:t>
            </a:r>
            <a:r>
              <a:rPr lang="ar-SA" sz="2800" b="1" dirty="0" err="1">
                <a:solidFill>
                  <a:schemeClr val="bg1"/>
                </a:solidFill>
                <a:effectLst/>
                <a:ea typeface="Calibri" panose="020F0502020204030204" pitchFamily="34" charset="0"/>
                <a:cs typeface="Times New Roman" panose="02020603050405020304" pitchFamily="18" charset="0"/>
              </a:rPr>
              <a:t>هێمای</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سپه‌نته</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مینۆ</a:t>
            </a:r>
            <a:r>
              <a:rPr lang="ar-SA" sz="2800" b="1" dirty="0">
                <a:solidFill>
                  <a:schemeClr val="bg1"/>
                </a:solidFill>
                <a:effectLst/>
                <a:ea typeface="Calibri" panose="020F0502020204030204" pitchFamily="34" charset="0"/>
                <a:cs typeface="Times New Roman" panose="02020603050405020304" pitchFamily="18" charset="0"/>
              </a:rPr>
              <a:t>) واتا </a:t>
            </a:r>
            <a:r>
              <a:rPr lang="ar-SA" sz="2800" b="1" dirty="0" err="1">
                <a:solidFill>
                  <a:schemeClr val="bg1"/>
                </a:solidFill>
                <a:effectLst/>
                <a:ea typeface="Calibri" panose="020F0502020204030204" pitchFamily="34" charset="0"/>
                <a:cs typeface="Times New Roman" panose="02020603050405020304" pitchFamily="18" charset="0"/>
              </a:rPr>
              <a:t>هێزى</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یه‌زدان</a:t>
            </a:r>
            <a:r>
              <a:rPr lang="ar-SA" sz="2800" b="1" dirty="0">
                <a:solidFill>
                  <a:schemeClr val="bg1"/>
                </a:solidFill>
                <a:effectLst/>
                <a:ea typeface="Calibri" panose="020F0502020204030204" pitchFamily="34" charset="0"/>
                <a:cs typeface="Times New Roman" panose="02020603050405020304" pitchFamily="18" charset="0"/>
              </a:rPr>
              <a:t> و (</a:t>
            </a:r>
            <a:r>
              <a:rPr lang="ar-SA" sz="2800" b="1" dirty="0" err="1">
                <a:solidFill>
                  <a:schemeClr val="bg1"/>
                </a:solidFill>
                <a:effectLst/>
                <a:ea typeface="Calibri" panose="020F0502020204030204" pitchFamily="34" charset="0"/>
                <a:cs typeface="Times New Roman" panose="02020603050405020304" pitchFamily="18" charset="0"/>
              </a:rPr>
              <a:t>ئه‌نگه‌ره</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مینۆ</a:t>
            </a:r>
            <a:r>
              <a:rPr lang="ar-SA" sz="2800" b="1" dirty="0">
                <a:solidFill>
                  <a:schemeClr val="bg1"/>
                </a:solidFill>
                <a:effectLst/>
                <a:ea typeface="Calibri" panose="020F0502020204030204" pitchFamily="34" charset="0"/>
                <a:cs typeface="Times New Roman" panose="02020603050405020304" pitchFamily="18" charset="0"/>
              </a:rPr>
              <a:t>) واتا </a:t>
            </a:r>
            <a:r>
              <a:rPr lang="ar-SA" sz="2800" b="1" dirty="0" err="1">
                <a:solidFill>
                  <a:schemeClr val="bg1"/>
                </a:solidFill>
                <a:effectLst/>
                <a:ea typeface="Calibri" panose="020F0502020204030204" pitchFamily="34" charset="0"/>
                <a:cs typeface="Times New Roman" panose="02020603050405020304" pitchFamily="18" charset="0"/>
              </a:rPr>
              <a:t>هێزی</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ئەهریمەن</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له‌كۆتایی</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هێماكه</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كلكێكى</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سێ</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په‌ڕیى</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هه‌یه</a:t>
            </a:r>
            <a:r>
              <a:rPr lang="ar-SA" sz="2800" b="1" dirty="0">
                <a:solidFill>
                  <a:schemeClr val="bg1"/>
                </a:solidFill>
                <a:effectLst/>
                <a:ea typeface="Calibri" panose="020F0502020204030204" pitchFamily="34" charset="0"/>
                <a:cs typeface="Times New Roman" panose="02020603050405020304" pitchFamily="18" charset="0"/>
              </a:rPr>
              <a:t>‌ كه‌ </a:t>
            </a:r>
            <a:r>
              <a:rPr lang="ar-SA" sz="2800" b="1" dirty="0" err="1">
                <a:solidFill>
                  <a:schemeClr val="bg1"/>
                </a:solidFill>
                <a:effectLst/>
                <a:ea typeface="Calibri" panose="020F0502020204030204" pitchFamily="34" charset="0"/>
                <a:cs typeface="Times New Roman" panose="02020603050405020304" pitchFamily="18" charset="0"/>
              </a:rPr>
              <a:t>دیسان</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ئاماژه‌یه</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بۆ</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سێ</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دروشمى</a:t>
            </a:r>
            <a:r>
              <a:rPr lang="ar-SA" sz="2800" b="1" dirty="0">
                <a:solidFill>
                  <a:schemeClr val="bg1"/>
                </a:solidFill>
                <a:effectLst/>
                <a:ea typeface="Calibri" panose="020F0502020204030204" pitchFamily="34" charset="0"/>
                <a:cs typeface="Times New Roman" panose="02020603050405020304" pitchFamily="18" charset="0"/>
              </a:rPr>
              <a:t> </a:t>
            </a:r>
            <a:r>
              <a:rPr lang="ar-SA" sz="2800" b="1" dirty="0" err="1">
                <a:solidFill>
                  <a:schemeClr val="bg1"/>
                </a:solidFill>
                <a:effectLst/>
                <a:ea typeface="Calibri" panose="020F0502020204030204" pitchFamily="34" charset="0"/>
                <a:cs typeface="Times New Roman" panose="02020603050405020304" pitchFamily="18" charset="0"/>
              </a:rPr>
              <a:t>زه‌رده‌شت</a:t>
            </a:r>
            <a:r>
              <a:rPr lang="ar-SA" sz="2800" b="1" dirty="0">
                <a:solidFill>
                  <a:schemeClr val="bg1"/>
                </a:solidFill>
                <a:effectLst/>
                <a:ea typeface="Calibri" panose="020F0502020204030204" pitchFamily="34" charset="0"/>
                <a:cs typeface="Times New Roman" panose="02020603050405020304" pitchFamily="18" charset="0"/>
              </a:rPr>
              <a:t>. </a:t>
            </a:r>
            <a:endParaRPr lang="en-US" sz="2800" dirty="0">
              <a:solidFill>
                <a:schemeClr val="bg1"/>
              </a:solidFill>
            </a:endParaRPr>
          </a:p>
        </p:txBody>
      </p:sp>
      <p:pic>
        <p:nvPicPr>
          <p:cNvPr id="4" name="Picture 2" descr="الزرادشتية - ويكيبيديا">
            <a:extLst>
              <a:ext uri="{FF2B5EF4-FFF2-40B4-BE49-F238E27FC236}">
                <a16:creationId xmlns:a16="http://schemas.microsoft.com/office/drawing/2014/main" id="{D74F705D-B4AD-E91C-651C-0403DC25F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31" y="607691"/>
            <a:ext cx="5147035" cy="5482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15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4"/>
                                        </p:tgtEl>
                                      </p:cBhvr>
                                    </p:animEffect>
                                    <p:anim calcmode="lin" valueType="num">
                                      <p:cBhvr>
                                        <p:cTn id="7"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4"/>
                                        </p:tgtEl>
                                        <p:attrNameLst>
                                          <p:attrName>ppt_h</p:attrName>
                                        </p:attrNameLst>
                                      </p:cBhvr>
                                      <p:tavLst>
                                        <p:tav tm="0">
                                          <p:val>
                                            <p:strVal val="ppt_h"/>
                                          </p:val>
                                        </p:tav>
                                        <p:tav tm="100000">
                                          <p:val>
                                            <p:strVal val="ppt_h"/>
                                          </p:val>
                                        </p:tav>
                                      </p:tavLst>
                                    </p:anim>
                                    <p:set>
                                      <p:cBhvr>
                                        <p:cTn id="9" dur="1" fill="hold">
                                          <p:stCondLst>
                                            <p:cond delay="19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1" presetClass="exit" presetSubtype="1" fill="hold" grpId="0" nodeType="clickEffect">
                                  <p:stCondLst>
                                    <p:cond delay="0"/>
                                  </p:stCondLst>
                                  <p:childTnLst>
                                    <p:animEffect transition="out" filter="wheel(1)">
                                      <p:cBhvr>
                                        <p:cTn id="13" dur="2000"/>
                                        <p:tgtEl>
                                          <p:spTgt spid="3"/>
                                        </p:tgtEl>
                                      </p:cBhvr>
                                    </p:animEffect>
                                    <p:set>
                                      <p:cBhvr>
                                        <p:cTn id="14"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C65DDA-8480-2E2B-7016-A43B913CD3C3}"/>
              </a:ext>
            </a:extLst>
          </p:cNvPr>
          <p:cNvSpPr txBox="1"/>
          <p:nvPr/>
        </p:nvSpPr>
        <p:spPr>
          <a:xfrm>
            <a:off x="1809945" y="961016"/>
            <a:ext cx="8163613" cy="1673150"/>
          </a:xfrm>
          <a:prstGeom prst="rect">
            <a:avLst/>
          </a:prstGeom>
          <a:noFill/>
        </p:spPr>
        <p:txBody>
          <a:bodyPr wrap="square">
            <a:spAutoFit/>
          </a:bodyPr>
          <a:lstStyle/>
          <a:p>
            <a:pPr marL="0" marR="0" indent="0" algn="just" rtl="1">
              <a:lnSpc>
                <a:spcPct val="107000"/>
              </a:lnSpc>
              <a:spcBef>
                <a:spcPts val="0"/>
              </a:spcBef>
              <a:spcAft>
                <a:spcPts val="800"/>
              </a:spcAft>
            </a:pPr>
            <a:r>
              <a:rPr lang="ar-SA" sz="3200" b="1" dirty="0" err="1">
                <a:solidFill>
                  <a:srgbClr val="000000"/>
                </a:solidFill>
                <a:effectLst/>
                <a:latin typeface="Traditional Arabic" panose="02020603050405020304" pitchFamily="18" charset="-78"/>
                <a:ea typeface="Calibri" panose="020F0502020204030204" pitchFamily="34" charset="0"/>
                <a:cs typeface="Times New Roman" panose="02020603050405020304" pitchFamily="18" charset="0"/>
              </a:rPr>
              <a:t>كۆنترین</a:t>
            </a:r>
            <a:r>
              <a:rPr lang="ar-SA" sz="3200" b="1" dirty="0">
                <a:solidFill>
                  <a:srgbClr val="000000"/>
                </a:solidFill>
                <a:effectLst/>
                <a:latin typeface="Traditional Arabic" panose="02020603050405020304" pitchFamily="18" charset="-78"/>
                <a:ea typeface="Calibri" panose="020F0502020204030204" pitchFamily="34" charset="0"/>
                <a:cs typeface="Times New Roman" panose="02020603050405020304" pitchFamily="18" charset="0"/>
              </a:rPr>
              <a:t> </a:t>
            </a:r>
            <a:r>
              <a:rPr lang="ar-SA" sz="3200" b="1" dirty="0" err="1">
                <a:solidFill>
                  <a:srgbClr val="000000"/>
                </a:solidFill>
                <a:effectLst/>
                <a:latin typeface="Traditional Arabic" panose="02020603050405020304" pitchFamily="18" charset="-78"/>
                <a:ea typeface="Calibri" panose="020F0502020204030204" pitchFamily="34" charset="0"/>
                <a:cs typeface="Times New Roman" panose="02020603050405020304" pitchFamily="18" charset="0"/>
              </a:rPr>
              <a:t>هێمای</a:t>
            </a:r>
            <a:r>
              <a:rPr lang="ar-SA" sz="3200" b="1" dirty="0">
                <a:solidFill>
                  <a:srgbClr val="000000"/>
                </a:solidFill>
                <a:effectLst/>
                <a:latin typeface="Traditional Arabic" panose="02020603050405020304" pitchFamily="18" charset="-78"/>
                <a:ea typeface="Calibri" panose="020F0502020204030204" pitchFamily="34" charset="0"/>
                <a:cs typeface="Times New Roman" panose="02020603050405020304" pitchFamily="18" charset="0"/>
              </a:rPr>
              <a:t> </a:t>
            </a:r>
            <a:r>
              <a:rPr lang="ar-SA" sz="3200" b="1" dirty="0" err="1">
                <a:solidFill>
                  <a:srgbClr val="000000"/>
                </a:solidFill>
                <a:effectLst/>
                <a:latin typeface="Traditional Arabic" panose="02020603050405020304" pitchFamily="18" charset="-78"/>
                <a:ea typeface="Calibri" panose="020F0502020204030204" pitchFamily="34" charset="0"/>
                <a:cs typeface="Times New Roman" panose="02020603050405020304" pitchFamily="18" charset="0"/>
              </a:rPr>
              <a:t>ئایینى</a:t>
            </a:r>
            <a:r>
              <a:rPr lang="ar-SA" sz="3200" b="1" dirty="0">
                <a:solidFill>
                  <a:srgbClr val="000000"/>
                </a:solidFill>
                <a:effectLst/>
                <a:latin typeface="Traditional Arabic" panose="02020603050405020304" pitchFamily="18" charset="-78"/>
                <a:ea typeface="Calibri" panose="020F0502020204030204" pitchFamily="34" charset="0"/>
                <a:cs typeface="Times New Roman" panose="02020603050405020304" pitchFamily="18" charset="0"/>
              </a:rPr>
              <a:t> </a:t>
            </a:r>
            <a:r>
              <a:rPr lang="ar-SA" sz="3200" b="1" dirty="0" err="1">
                <a:solidFill>
                  <a:srgbClr val="000000"/>
                </a:solidFill>
                <a:effectLst/>
                <a:latin typeface="Traditional Arabic" panose="02020603050405020304" pitchFamily="18" charset="-78"/>
                <a:ea typeface="Calibri" panose="020F0502020204030204" pitchFamily="34" charset="0"/>
                <a:cs typeface="Times New Roman" panose="02020603050405020304" pitchFamily="18" charset="0"/>
              </a:rPr>
              <a:t>زه‌رده‌شتى</a:t>
            </a:r>
            <a:r>
              <a:rPr lang="ar-SA" sz="3200" b="1" dirty="0">
                <a:solidFill>
                  <a:srgbClr val="000000"/>
                </a:solidFill>
                <a:effectLst/>
                <a:latin typeface="Traditional Arabic" panose="02020603050405020304" pitchFamily="18" charset="-78"/>
                <a:ea typeface="Calibri" panose="020F0502020204030204" pitchFamily="34" charset="0"/>
                <a:cs typeface="Times New Roman" panose="02020603050405020304" pitchFamily="18" charset="0"/>
              </a:rPr>
              <a:t> له‌ </a:t>
            </a:r>
            <a:r>
              <a:rPr lang="ar-SA" sz="3200" b="1" dirty="0" err="1">
                <a:solidFill>
                  <a:srgbClr val="000000"/>
                </a:solidFill>
                <a:effectLst/>
                <a:latin typeface="Traditional Arabic" panose="02020603050405020304" pitchFamily="18" charset="-78"/>
                <a:ea typeface="Calibri" panose="020F0502020204030204" pitchFamily="34" charset="0"/>
                <a:cs typeface="Times New Roman" panose="02020603050405020304" pitchFamily="18" charset="0"/>
              </a:rPr>
              <a:t>ئه‌شكه‌وتى</a:t>
            </a:r>
            <a:r>
              <a:rPr lang="ar-SA" sz="3200" b="1" dirty="0">
                <a:solidFill>
                  <a:srgbClr val="000000"/>
                </a:solidFill>
                <a:effectLst/>
                <a:latin typeface="Traditional Arabic" panose="02020603050405020304" pitchFamily="18" charset="-78"/>
                <a:ea typeface="Calibri" panose="020F0502020204030204" pitchFamily="34" charset="0"/>
                <a:cs typeface="Times New Roman" panose="02020603050405020304" pitchFamily="18" charset="0"/>
              </a:rPr>
              <a:t> </a:t>
            </a:r>
            <a:r>
              <a:rPr lang="ar-SA" sz="3200" b="1" dirty="0" err="1">
                <a:solidFill>
                  <a:srgbClr val="000000"/>
                </a:solidFill>
                <a:effectLst/>
                <a:latin typeface="Traditional Arabic" panose="02020603050405020304" pitchFamily="18" charset="-78"/>
                <a:ea typeface="Calibri" panose="020F0502020204030204" pitchFamily="34" charset="0"/>
                <a:cs typeface="Times New Roman" panose="02020603050405020304" pitchFamily="18" charset="0"/>
              </a:rPr>
              <a:t>قسقاپان</a:t>
            </a:r>
            <a:r>
              <a:rPr lang="ar-SA" sz="3200" b="1" dirty="0">
                <a:solidFill>
                  <a:srgbClr val="000000"/>
                </a:solidFill>
                <a:effectLst/>
                <a:latin typeface="Traditional Arabic" panose="02020603050405020304" pitchFamily="18" charset="-78"/>
                <a:ea typeface="Calibri" panose="020F0502020204030204" pitchFamily="34" charset="0"/>
                <a:cs typeface="Times New Roman" panose="02020603050405020304" pitchFamily="18" charset="0"/>
              </a:rPr>
              <a:t> </a:t>
            </a:r>
            <a:r>
              <a:rPr lang="ar-SA" sz="3200" b="1" dirty="0" err="1">
                <a:solidFill>
                  <a:srgbClr val="000000"/>
                </a:solidFill>
                <a:effectLst/>
                <a:latin typeface="Traditional Arabic" panose="02020603050405020304" pitchFamily="18" charset="-78"/>
                <a:ea typeface="Calibri" panose="020F0502020204030204" pitchFamily="34" charset="0"/>
                <a:cs typeface="Times New Roman" panose="02020603050405020304" pitchFamily="18" charset="0"/>
              </a:rPr>
              <a:t>له‌نزیك</a:t>
            </a:r>
            <a:r>
              <a:rPr lang="ar-SA" sz="3200" b="1" dirty="0">
                <a:solidFill>
                  <a:srgbClr val="000000"/>
                </a:solidFill>
                <a:effectLst/>
                <a:latin typeface="Traditional Arabic" panose="02020603050405020304" pitchFamily="18" charset="-78"/>
                <a:ea typeface="Calibri" panose="020F0502020204030204" pitchFamily="34" charset="0"/>
                <a:cs typeface="Times New Roman" panose="02020603050405020304" pitchFamily="18" charset="0"/>
              </a:rPr>
              <a:t> </a:t>
            </a:r>
            <a:r>
              <a:rPr lang="ar-SA" sz="3200" b="1" dirty="0" err="1">
                <a:solidFill>
                  <a:srgbClr val="000000"/>
                </a:solidFill>
                <a:effectLst/>
                <a:latin typeface="Traditional Arabic" panose="02020603050405020304" pitchFamily="18" charset="-78"/>
                <a:ea typeface="Calibri" panose="020F0502020204030204" pitchFamily="34" charset="0"/>
                <a:cs typeface="Times New Roman" panose="02020603050405020304" pitchFamily="18" charset="0"/>
              </a:rPr>
              <a:t>شاری</a:t>
            </a:r>
            <a:r>
              <a:rPr lang="ar-SA" sz="3200" b="1" dirty="0">
                <a:solidFill>
                  <a:srgbClr val="000000"/>
                </a:solidFill>
                <a:effectLst/>
                <a:latin typeface="Traditional Arabic" panose="02020603050405020304" pitchFamily="18" charset="-78"/>
                <a:ea typeface="Calibri" panose="020F0502020204030204" pitchFamily="34" charset="0"/>
                <a:cs typeface="Times New Roman" panose="02020603050405020304" pitchFamily="18" charset="0"/>
              </a:rPr>
              <a:t> </a:t>
            </a:r>
            <a:r>
              <a:rPr lang="ar-SA" sz="3200" b="1" dirty="0" err="1">
                <a:solidFill>
                  <a:srgbClr val="000000"/>
                </a:solidFill>
                <a:effectLst/>
                <a:latin typeface="Traditional Arabic" panose="02020603050405020304" pitchFamily="18" charset="-78"/>
                <a:ea typeface="Calibri" panose="020F0502020204030204" pitchFamily="34" charset="0"/>
                <a:cs typeface="Times New Roman" panose="02020603050405020304" pitchFamily="18" charset="0"/>
              </a:rPr>
              <a:t>سلێمانییه</a:t>
            </a:r>
            <a:r>
              <a:rPr lang="ar-SA" sz="3200" b="1" dirty="0">
                <a:solidFill>
                  <a:srgbClr val="000000"/>
                </a:solidFill>
                <a:effectLst/>
                <a:latin typeface="Traditional Arabic" panose="02020603050405020304" pitchFamily="18" charset="-78"/>
                <a:ea typeface="Calibri" panose="020F0502020204030204" pitchFamily="34" charset="0"/>
                <a:cs typeface="Times New Roman" panose="02020603050405020304" pitchFamily="18" charset="0"/>
              </a:rPr>
              <a:t>‌، كه‌ له‌ </a:t>
            </a:r>
            <a:r>
              <a:rPr lang="ar-SA" sz="3200" b="1" dirty="0" err="1">
                <a:solidFill>
                  <a:srgbClr val="000000"/>
                </a:solidFill>
                <a:effectLst/>
                <a:latin typeface="Traditional Arabic" panose="02020603050405020304" pitchFamily="18" charset="-78"/>
                <a:ea typeface="Calibri" panose="020F0502020204030204" pitchFamily="34" charset="0"/>
                <a:cs typeface="Times New Roman" panose="02020603050405020304" pitchFamily="18" charset="0"/>
              </a:rPr>
              <a:t>ساڵى</a:t>
            </a:r>
            <a:r>
              <a:rPr lang="ar-SA" sz="3200" b="1" dirty="0">
                <a:solidFill>
                  <a:srgbClr val="000000"/>
                </a:solidFill>
                <a:effectLst/>
                <a:latin typeface="Traditional Arabic" panose="02020603050405020304" pitchFamily="18" charset="-78"/>
                <a:ea typeface="Calibri" panose="020F0502020204030204" pitchFamily="34" charset="0"/>
                <a:cs typeface="Times New Roman" panose="02020603050405020304" pitchFamily="18" charset="0"/>
              </a:rPr>
              <a:t> 580 </a:t>
            </a:r>
            <a:r>
              <a:rPr lang="ar-SA" sz="3200" b="1" dirty="0" err="1">
                <a:solidFill>
                  <a:srgbClr val="000000"/>
                </a:solidFill>
                <a:effectLst/>
                <a:latin typeface="Traditional Arabic" panose="02020603050405020304" pitchFamily="18" charset="-78"/>
                <a:ea typeface="Calibri" panose="020F0502020204030204" pitchFamily="34" charset="0"/>
                <a:cs typeface="Times New Roman" panose="02020603050405020304" pitchFamily="18" charset="0"/>
              </a:rPr>
              <a:t>پێش</a:t>
            </a:r>
            <a:r>
              <a:rPr lang="ar-SA" sz="3200" b="1" dirty="0">
                <a:solidFill>
                  <a:srgbClr val="000000"/>
                </a:solidFill>
                <a:effectLst/>
                <a:latin typeface="Traditional Arabic" panose="02020603050405020304" pitchFamily="18" charset="-78"/>
                <a:ea typeface="Calibri" panose="020F0502020204030204" pitchFamily="34" charset="0"/>
                <a:cs typeface="Times New Roman" panose="02020603050405020304" pitchFamily="18" charset="0"/>
              </a:rPr>
              <a:t> </a:t>
            </a:r>
            <a:r>
              <a:rPr lang="ar-SA" sz="3200" b="1" dirty="0" err="1">
                <a:solidFill>
                  <a:srgbClr val="000000"/>
                </a:solidFill>
                <a:effectLst/>
                <a:latin typeface="Traditional Arabic" panose="02020603050405020304" pitchFamily="18" charset="-78"/>
                <a:ea typeface="Calibri" panose="020F0502020204030204" pitchFamily="34" charset="0"/>
                <a:cs typeface="Times New Roman" panose="02020603050405020304" pitchFamily="18" charset="0"/>
              </a:rPr>
              <a:t>زایین</a:t>
            </a:r>
            <a:r>
              <a:rPr lang="ar-SA" sz="3200" b="1" dirty="0">
                <a:solidFill>
                  <a:srgbClr val="000000"/>
                </a:solidFill>
                <a:effectLst/>
                <a:latin typeface="Traditional Arabic" panose="02020603050405020304" pitchFamily="18" charset="-78"/>
                <a:ea typeface="Calibri" panose="020F0502020204030204" pitchFamily="34" charset="0"/>
                <a:cs typeface="Times New Roman" panose="02020603050405020304" pitchFamily="18" charset="0"/>
              </a:rPr>
              <a:t> له‌ </a:t>
            </a:r>
            <a:r>
              <a:rPr lang="ar-SA" sz="3200" b="1" dirty="0" err="1">
                <a:solidFill>
                  <a:srgbClr val="000000"/>
                </a:solidFill>
                <a:effectLst/>
                <a:latin typeface="Traditional Arabic" panose="02020603050405020304" pitchFamily="18" charset="-78"/>
                <a:ea typeface="Calibri" panose="020F0502020204030204" pitchFamily="34" charset="0"/>
                <a:cs typeface="Times New Roman" panose="02020603050405020304" pitchFamily="18" charset="0"/>
              </a:rPr>
              <a:t>لایه‌ن</a:t>
            </a:r>
            <a:r>
              <a:rPr lang="ar-SA" sz="3200" b="1" dirty="0">
                <a:solidFill>
                  <a:srgbClr val="000000"/>
                </a:solidFill>
                <a:effectLst/>
                <a:latin typeface="Traditional Arabic" panose="02020603050405020304" pitchFamily="18" charset="-78"/>
                <a:ea typeface="Calibri" panose="020F0502020204030204" pitchFamily="34" charset="0"/>
                <a:cs typeface="Times New Roman" panose="02020603050405020304" pitchFamily="18" charset="0"/>
              </a:rPr>
              <a:t> </a:t>
            </a:r>
            <a:r>
              <a:rPr lang="ar-SA" sz="3200" b="1" dirty="0" err="1">
                <a:solidFill>
                  <a:srgbClr val="000000"/>
                </a:solidFill>
                <a:effectLst/>
                <a:latin typeface="Traditional Arabic" panose="02020603050405020304" pitchFamily="18" charset="-78"/>
                <a:ea typeface="Calibri" panose="020F0502020204030204" pitchFamily="34" charset="0"/>
                <a:cs typeface="Times New Roman" panose="02020603050405020304" pitchFamily="18" charset="0"/>
              </a:rPr>
              <a:t>پاشاى</a:t>
            </a:r>
            <a:r>
              <a:rPr lang="ar-SA" sz="3200" b="1" dirty="0">
                <a:solidFill>
                  <a:srgbClr val="000000"/>
                </a:solidFill>
                <a:effectLst/>
                <a:latin typeface="Traditional Arabic" panose="02020603050405020304" pitchFamily="18" charset="-78"/>
                <a:ea typeface="Calibri" panose="020F0502020204030204" pitchFamily="34" charset="0"/>
                <a:cs typeface="Times New Roman" panose="02020603050405020304" pitchFamily="18" charset="0"/>
              </a:rPr>
              <a:t> كورد </a:t>
            </a:r>
            <a:r>
              <a:rPr lang="ar-SA" sz="3200" b="1" dirty="0" err="1">
                <a:solidFill>
                  <a:srgbClr val="000000"/>
                </a:solidFill>
                <a:effectLst/>
                <a:latin typeface="Traditional Arabic" panose="02020603050405020304" pitchFamily="18" charset="-78"/>
                <a:ea typeface="Calibri" panose="020F0502020204030204" pitchFamily="34" charset="0"/>
                <a:cs typeface="Times New Roman" panose="02020603050405020304" pitchFamily="18" charset="0"/>
              </a:rPr>
              <a:t>كه‌یخوسره‌و</a:t>
            </a:r>
            <a:r>
              <a:rPr lang="ar-SA" sz="3200" b="1" dirty="0">
                <a:solidFill>
                  <a:srgbClr val="000000"/>
                </a:solidFill>
                <a:effectLst/>
                <a:latin typeface="Traditional Arabic" panose="02020603050405020304" pitchFamily="18" charset="-78"/>
                <a:ea typeface="Calibri" panose="020F0502020204030204" pitchFamily="34" charset="0"/>
                <a:cs typeface="Times New Roman" panose="02020603050405020304" pitchFamily="18" charset="0"/>
              </a:rPr>
              <a:t> </a:t>
            </a:r>
            <a:r>
              <a:rPr lang="ar-SA" sz="3200" b="1" dirty="0" err="1">
                <a:solidFill>
                  <a:srgbClr val="000000"/>
                </a:solidFill>
                <a:effectLst/>
                <a:latin typeface="Traditional Arabic" panose="02020603050405020304" pitchFamily="18" charset="-78"/>
                <a:ea typeface="Calibri" panose="020F0502020204030204" pitchFamily="34" charset="0"/>
                <a:cs typeface="Times New Roman" panose="02020603050405020304" pitchFamily="18" charset="0"/>
              </a:rPr>
              <a:t>دروست</a:t>
            </a:r>
            <a:r>
              <a:rPr lang="ar-SA" sz="3200" b="1" dirty="0">
                <a:solidFill>
                  <a:srgbClr val="000000"/>
                </a:solidFill>
                <a:effectLst/>
                <a:latin typeface="Traditional Arabic" panose="02020603050405020304" pitchFamily="18" charset="-78"/>
                <a:ea typeface="Calibri" panose="020F0502020204030204" pitchFamily="34" charset="0"/>
                <a:cs typeface="Times New Roman" panose="02020603050405020304" pitchFamily="18" charset="0"/>
              </a:rPr>
              <a:t> كراوه‌</a:t>
            </a:r>
            <a:r>
              <a:rPr lang="en-US" sz="3200" b="1" dirty="0">
                <a:solidFill>
                  <a:srgbClr val="000000"/>
                </a:solidFill>
                <a:effectLst/>
                <a:latin typeface="Times New Roman" panose="02020603050405020304" pitchFamily="18" charset="0"/>
                <a:ea typeface="Calibri" panose="020F0502020204030204" pitchFamily="34" charset="0"/>
                <a:cs typeface="Traditional Arabic" panose="02020603050405020304" pitchFamily="18" charset="-78"/>
              </a:rPr>
              <a:t>.</a:t>
            </a:r>
            <a:endParaRPr lang="en-US" sz="3200"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36991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الحمد لله على نعمة الاسلام وكفى بها نعمة">
            <a:extLst>
              <a:ext uri="{FF2B5EF4-FFF2-40B4-BE49-F238E27FC236}">
                <a16:creationId xmlns:a16="http://schemas.microsoft.com/office/drawing/2014/main" id="{AF586DC7-FB33-EA80-1AB2-7AA9B36374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3386" y="560110"/>
            <a:ext cx="8314441" cy="514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883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11AA65-43C5-CFB2-2F41-8EF58209C48C}"/>
              </a:ext>
            </a:extLst>
          </p:cNvPr>
          <p:cNvPicPr>
            <a:picLocks noChangeAspect="1"/>
          </p:cNvPicPr>
          <p:nvPr/>
        </p:nvPicPr>
        <p:blipFill>
          <a:blip r:embed="rId2"/>
          <a:stretch>
            <a:fillRect/>
          </a:stretch>
        </p:blipFill>
        <p:spPr>
          <a:xfrm>
            <a:off x="603315" y="1187777"/>
            <a:ext cx="11019934" cy="4996207"/>
          </a:xfrm>
          <a:prstGeom prst="rect">
            <a:avLst/>
          </a:prstGeom>
        </p:spPr>
      </p:pic>
    </p:spTree>
    <p:extLst>
      <p:ext uri="{BB962C8B-B14F-4D97-AF65-F5344CB8AC3E}">
        <p14:creationId xmlns:p14="http://schemas.microsoft.com/office/powerpoint/2010/main" val="193171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757DAB-672D-06F3-E149-7AA668AB449C}"/>
              </a:ext>
            </a:extLst>
          </p:cNvPr>
          <p:cNvPicPr>
            <a:picLocks noChangeAspect="1"/>
          </p:cNvPicPr>
          <p:nvPr/>
        </p:nvPicPr>
        <p:blipFill>
          <a:blip r:embed="rId2"/>
          <a:stretch>
            <a:fillRect/>
          </a:stretch>
        </p:blipFill>
        <p:spPr>
          <a:xfrm>
            <a:off x="829559" y="1036948"/>
            <a:ext cx="10492033" cy="4656842"/>
          </a:xfrm>
          <a:prstGeom prst="rect">
            <a:avLst/>
          </a:prstGeom>
        </p:spPr>
      </p:pic>
    </p:spTree>
    <p:extLst>
      <p:ext uri="{BB962C8B-B14F-4D97-AF65-F5344CB8AC3E}">
        <p14:creationId xmlns:p14="http://schemas.microsoft.com/office/powerpoint/2010/main" val="245419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281F82C-1660-6AD1-50EF-224A76854CE9}"/>
              </a:ext>
            </a:extLst>
          </p:cNvPr>
          <p:cNvSpPr txBox="1"/>
          <p:nvPr/>
        </p:nvSpPr>
        <p:spPr>
          <a:xfrm>
            <a:off x="2177592" y="2328421"/>
            <a:ext cx="8597245" cy="1870640"/>
          </a:xfrm>
          <a:prstGeom prst="rect">
            <a:avLst/>
          </a:prstGeom>
          <a:noFill/>
        </p:spPr>
        <p:txBody>
          <a:bodyPr wrap="square">
            <a:spAutoFit/>
          </a:bodyPr>
          <a:lstStyle/>
          <a:p>
            <a:pPr marL="1905" marR="0" indent="4445" algn="ctr" rtl="1">
              <a:lnSpc>
                <a:spcPct val="107000"/>
              </a:lnSpc>
              <a:spcBef>
                <a:spcPts val="0"/>
              </a:spcBef>
              <a:spcAft>
                <a:spcPts val="800"/>
              </a:spcAft>
            </a:pPr>
            <a:r>
              <a:rPr lang="ar-IQ" sz="5400" dirty="0">
                <a:solidFill>
                  <a:srgbClr val="000000"/>
                </a:solidFill>
                <a:effectLst/>
                <a:latin typeface="Calibri" panose="020F0502020204030204" pitchFamily="34" charset="0"/>
                <a:ea typeface="Calibri" panose="020F0502020204030204" pitchFamily="34" charset="0"/>
                <a:cs typeface="Ali_K_Samik" pitchFamily="2" charset="-78"/>
              </a:rPr>
              <a:t>ئاية خوداي زةردةشت تاقانةية يان دوانةية؟ </a:t>
            </a:r>
            <a:endParaRPr lang="en-US" sz="5400"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87550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xEl>
                                              <p:pRg st="0" end="0"/>
                                            </p:txEl>
                                          </p:spTgt>
                                        </p:tgtEl>
                                        <p:attrNameLst>
                                          <p:attrName>ppt_x</p:attrName>
                                          <p:attrName>ppt_y</p:attrName>
                                        </p:attrNameLst>
                                      </p:cBhvr>
                                    </p:animMotion>
                                    <p:animRot by="1500000">
                                      <p:cBhvr>
                                        <p:cTn id="7" dur="125" fill="hold">
                                          <p:stCondLst>
                                            <p:cond delay="0"/>
                                          </p:stCondLst>
                                        </p:cTn>
                                        <p:tgtEl>
                                          <p:spTgt spid="5">
                                            <p:txEl>
                                              <p:pRg st="0" end="0"/>
                                            </p:txEl>
                                          </p:spTgt>
                                        </p:tgtEl>
                                        <p:attrNameLst>
                                          <p:attrName>r</p:attrName>
                                        </p:attrNameLst>
                                      </p:cBhvr>
                                    </p:animRot>
                                    <p:animRot by="-1500000">
                                      <p:cBhvr>
                                        <p:cTn id="8" dur="125" fill="hold">
                                          <p:stCondLst>
                                            <p:cond delay="125"/>
                                          </p:stCondLst>
                                        </p:cTn>
                                        <p:tgtEl>
                                          <p:spTgt spid="5">
                                            <p:txEl>
                                              <p:pRg st="0" end="0"/>
                                            </p:txEl>
                                          </p:spTgt>
                                        </p:tgtEl>
                                        <p:attrNameLst>
                                          <p:attrName>r</p:attrName>
                                        </p:attrNameLst>
                                      </p:cBhvr>
                                    </p:animRot>
                                    <p:animRot by="-1500000">
                                      <p:cBhvr>
                                        <p:cTn id="9" dur="125" fill="hold">
                                          <p:stCondLst>
                                            <p:cond delay="250"/>
                                          </p:stCondLst>
                                        </p:cTn>
                                        <p:tgtEl>
                                          <p:spTgt spid="5">
                                            <p:txEl>
                                              <p:pRg st="0" end="0"/>
                                            </p:txEl>
                                          </p:spTgt>
                                        </p:tgtEl>
                                        <p:attrNameLst>
                                          <p:attrName>r</p:attrName>
                                        </p:attrNameLst>
                                      </p:cBhvr>
                                    </p:animRot>
                                    <p:animRot by="1500000">
                                      <p:cBhvr>
                                        <p:cTn id="10" dur="125" fill="hold">
                                          <p:stCondLst>
                                            <p:cond delay="375"/>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155245-D4E3-4F7A-8C3F-639B988B5740}"/>
              </a:ext>
            </a:extLst>
          </p:cNvPr>
          <p:cNvSpPr txBox="1"/>
          <p:nvPr/>
        </p:nvSpPr>
        <p:spPr>
          <a:xfrm>
            <a:off x="801278" y="1545996"/>
            <a:ext cx="9568207" cy="3649076"/>
          </a:xfrm>
          <a:prstGeom prst="rect">
            <a:avLst/>
          </a:prstGeom>
          <a:noFill/>
        </p:spPr>
        <p:txBody>
          <a:bodyPr wrap="square">
            <a:spAutoFit/>
          </a:bodyPr>
          <a:lstStyle/>
          <a:p>
            <a:pPr marL="1905" marR="0" indent="4445" algn="just" rtl="1">
              <a:lnSpc>
                <a:spcPct val="107000"/>
              </a:lnSpc>
              <a:spcBef>
                <a:spcPts val="0"/>
              </a:spcBef>
              <a:spcAft>
                <a:spcPts val="800"/>
              </a:spcAft>
            </a:pPr>
            <a:r>
              <a:rPr lang="ar-IQ" sz="3600" dirty="0">
                <a:solidFill>
                  <a:srgbClr val="000000"/>
                </a:solidFill>
                <a:effectLst/>
                <a:latin typeface="Calibri" panose="020F0502020204030204" pitchFamily="34" charset="0"/>
                <a:ea typeface="Calibri" panose="020F0502020204030204" pitchFamily="34" charset="0"/>
                <a:cs typeface="Ali_K_Samik" pitchFamily="2" charset="-78"/>
              </a:rPr>
              <a:t>زةردةشت (ئةهورامةزدا) بة خوداي ئةزةلي وهةتاهةتايي بيرمةند وبينا وبةتوانا دةزانيَ كة كاتيَ ويستي جيهان بئافرِيَنيَ، لة هةمبةر تاقانةبوون يان دوانةبوون زةردةشت دوو رِوانطةي هةية: يةكيَك هةر ئةو تيوريية كلاسيكةية كة زةردةشتيي ئاييني دوانة ثةرةستيية ئاييني ئةهورا و ئةهريمةن وئاييني ئةنطرمني نو و سثنتامئي نو ودوو زاتي خيَر وشةر.</a:t>
            </a:r>
            <a:endParaRPr lang="en-US" sz="3600"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400080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B58FA4-0B46-48D6-BFE8-C606EF580120}"/>
              </a:ext>
            </a:extLst>
          </p:cNvPr>
          <p:cNvPicPr>
            <a:picLocks noChangeAspect="1"/>
          </p:cNvPicPr>
          <p:nvPr/>
        </p:nvPicPr>
        <p:blipFill>
          <a:blip r:embed="rId2"/>
          <a:stretch>
            <a:fillRect/>
          </a:stretch>
        </p:blipFill>
        <p:spPr>
          <a:xfrm>
            <a:off x="659877" y="1282045"/>
            <a:ext cx="10940412" cy="4440025"/>
          </a:xfrm>
          <a:prstGeom prst="rect">
            <a:avLst/>
          </a:prstGeom>
        </p:spPr>
      </p:pic>
    </p:spTree>
    <p:extLst>
      <p:ext uri="{BB962C8B-B14F-4D97-AF65-F5344CB8AC3E}">
        <p14:creationId xmlns:p14="http://schemas.microsoft.com/office/powerpoint/2010/main" val="130975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D3AE6C-2AA4-BA63-2574-BBED58B3FCE8}"/>
              </a:ext>
            </a:extLst>
          </p:cNvPr>
          <p:cNvSpPr txBox="1"/>
          <p:nvPr/>
        </p:nvSpPr>
        <p:spPr>
          <a:xfrm>
            <a:off x="499621" y="1583704"/>
            <a:ext cx="11010508" cy="2308324"/>
          </a:xfrm>
          <a:prstGeom prst="rect">
            <a:avLst/>
          </a:prstGeom>
          <a:noFill/>
        </p:spPr>
        <p:txBody>
          <a:bodyPr wrap="square">
            <a:spAutoFit/>
          </a:bodyPr>
          <a:lstStyle/>
          <a:p>
            <a:pPr algn="just" rtl="1"/>
            <a:r>
              <a:rPr lang="ar-IQ" sz="3600" dirty="0">
                <a:solidFill>
                  <a:schemeClr val="bg1">
                    <a:lumMod val="95000"/>
                    <a:lumOff val="5000"/>
                  </a:schemeClr>
                </a:solidFill>
                <a:effectLst/>
                <a:latin typeface="Calibri" panose="020F0502020204030204" pitchFamily="34" charset="0"/>
                <a:ea typeface="Calibri" panose="020F0502020204030204" pitchFamily="34" charset="0"/>
                <a:cs typeface="Ali_K_Samik" pitchFamily="2" charset="-78"/>
              </a:rPr>
              <a:t>رِوانطةي دووهةم ، هي ميَذوونووس ونووسةرة نويَيةكان كة سةر قالَي ر</a:t>
            </a:r>
            <a:r>
              <a:rPr lang="ar-IQ" sz="3600" dirty="0">
                <a:solidFill>
                  <a:schemeClr val="bg1">
                    <a:lumMod val="95000"/>
                    <a:lumOff val="5000"/>
                  </a:schemeClr>
                </a:solidFill>
                <a:effectLst/>
                <a:ea typeface="Calibri" panose="020F0502020204030204" pitchFamily="34" charset="0"/>
                <a:cs typeface="Calibri" panose="020F0502020204030204" pitchFamily="34" charset="0"/>
              </a:rPr>
              <a:t> </a:t>
            </a:r>
            <a:r>
              <a:rPr lang="ar-IQ" sz="3600" dirty="0">
                <a:solidFill>
                  <a:schemeClr val="bg1">
                    <a:lumMod val="95000"/>
                    <a:lumOff val="5000"/>
                  </a:schemeClr>
                </a:solidFill>
                <a:effectLst/>
                <a:latin typeface="Calibri" panose="020F0502020204030204" pitchFamily="34" charset="0"/>
                <a:ea typeface="Calibri" panose="020F0502020204030204" pitchFamily="34" charset="0"/>
                <a:cs typeface="Ali_K_Samik" pitchFamily="2" charset="-78"/>
              </a:rPr>
              <a:t>ِيَزطرتن و زيندووكردنةوةي ئاييني زةردةشتن، يةكتاك ثةرةستي دةناسيَ ودةيثةرةستيَ و تةنانةت غةيرةئايينيةكانيش بة بةراوةردكردني ئايينةكان داني ثيَدادةنيَن كة (يةكتاك ثةرةستي بةرزترين شكلَي طةشةسةنووي تيَرِوانيني ئايينيية). </a:t>
            </a:r>
            <a:endParaRPr lang="en-US" sz="3600" dirty="0">
              <a:solidFill>
                <a:schemeClr val="bg1">
                  <a:lumMod val="95000"/>
                  <a:lumOff val="5000"/>
                </a:schemeClr>
              </a:solidFill>
            </a:endParaRPr>
          </a:p>
        </p:txBody>
      </p:sp>
    </p:spTree>
    <p:extLst>
      <p:ext uri="{BB962C8B-B14F-4D97-AF65-F5344CB8AC3E}">
        <p14:creationId xmlns:p14="http://schemas.microsoft.com/office/powerpoint/2010/main" val="212246099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909</TotalTime>
  <Words>965</Words>
  <Application>Microsoft Office PowerPoint</Application>
  <PresentationFormat>Widescreen</PresentationFormat>
  <Paragraphs>23</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Century Gothic</vt:lpstr>
      <vt:lpstr>Times New Roman</vt:lpstr>
      <vt:lpstr>Traditional Arabic</vt:lpstr>
      <vt:lpstr>Unikurd Goran</vt:lpstr>
      <vt:lpstr>Wingdings 3</vt:lpstr>
      <vt:lpstr>Slice</vt:lpstr>
      <vt:lpstr>ئايينةي زةردةشتي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هةر لة بةر ئةوةي كة زةردةشت لة طاتاكان ئةهورمةزداي بة خوداي مةزن ناوبردوة ولة كوَتايي كاردا ئةوي بة زالَ و براوة ناو بردوة ، لة بةر ئةوة كوَمةلَي لة تويَذةران ئةمة بة جوريَك لة تاقثةرستي وتاك خودايي دةزانن.  </vt:lpstr>
      <vt:lpstr>هاوكات ئاسةواري روون لة ضةند خودايي وفرةخودايي لة ديني زةردةشت بةدي دةكريَت، بةو ثيَيةش كة هيَز ودةسةلاَتي كوَتايي بة دةستي ئةهوةرةمةزدا دةسةلاَتداري رةهاي كاكيَشان داوة، بةلاَم لةو باوةرِةية كة لة دةوروبةري ئةو شةش روَحي خودايي ديكة بونيان هةية كة داوة،بةلام  لةو باوةرةية،كة لة دةوروبةري ئةو شةش رِوَحي خوداي ديكة بوونيان هةية كة ئةزةلي و هةميشةيين و وةكوو فريشتةطةلى نزيك ليَي و فريشتة ئاسمانييةكان لة كاروباري خوَي يارمةتي دةكةن،و بة (ئمشاسثندان) واتا بوونةوةرطةلى ئةزةلي و نةمر و ثيروَز ناوي بردون ئةو شةش بوونةوةرةش بريتين لة: </vt:lpstr>
      <vt:lpstr>PowerPoint Presentation</vt:lpstr>
      <vt:lpstr>PowerPoint Presentation</vt:lpstr>
      <vt:lpstr>PowerPoint Presentation</vt:lpstr>
      <vt:lpstr>PowerPoint Presentation</vt:lpstr>
      <vt:lpstr>روَحي مروَيي لة جيهانيَكي ديكة ثاداشت وسزاي ئةو كردةوانةي كة لةم جيهانةدا ئةنجامي داون وةردةطريَت، لة ئاسمانيش نامةي ئةو كردةوانةي كة لةسةر زةوي ئةنجامي داون لة ذمارة و تةرازوي دةدةن، ٍفريشتةي طوشوروان كة فريشتةي دادوةريية ، كارنامةي ذياني ئةو بة وردةكاريي تةواوة دةنوسيَت وتةواوي كار وكردةوة وبيركردنةوةكاني  لة كيَشانة دةداو ضاكة وخراثةي هةلَ دةسةنطيَنيَت.</vt:lpstr>
      <vt:lpstr>ئةطةر ضاكةكاني لة خراثةكاني زيَدةتر بوو رزطار دةبيَت، دةنا تووشي تاوان وسزا دةبيَتةوة. بة برِواي زردةشتيةت ئةو روَحة مروَيي دةبيَ لة ثاش مةرطبة سةر برديَك دا تيَثةرِيَ وبةرةو ئاسمان برِوات كة ناوي ئةو ثردة (ضينوت ثهل) ة كة لة باس و شوبهاندندا لةوةي كة باوةرِة ئيسلامييةكان ثردي سةراتي ثيَدةلَين،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ئايينةي زةردةشتي</dc:title>
  <dc:creator>TOTAL TECH CO</dc:creator>
  <cp:lastModifiedBy>TOTAL TECH CO</cp:lastModifiedBy>
  <cp:revision>9</cp:revision>
  <dcterms:created xsi:type="dcterms:W3CDTF">2022-10-30T15:05:41Z</dcterms:created>
  <dcterms:modified xsi:type="dcterms:W3CDTF">2023-11-04T19:35:17Z</dcterms:modified>
</cp:coreProperties>
</file>