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6725A5C-C397-47ED-B09A-3A924E98363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0AF7067-0E61-4D45-958B-38DD46EF144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95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5A5C-C397-47ED-B09A-3A924E98363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7067-0E61-4D45-958B-38DD46EF1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9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5A5C-C397-47ED-B09A-3A924E98363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7067-0E61-4D45-958B-38DD46EF144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10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5A5C-C397-47ED-B09A-3A924E98363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7067-0E61-4D45-958B-38DD46EF144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932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5A5C-C397-47ED-B09A-3A924E98363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7067-0E61-4D45-958B-38DD46EF1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46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5A5C-C397-47ED-B09A-3A924E98363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7067-0E61-4D45-958B-38DD46EF144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792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5A5C-C397-47ED-B09A-3A924E98363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7067-0E61-4D45-958B-38DD46EF144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93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5A5C-C397-47ED-B09A-3A924E98363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7067-0E61-4D45-958B-38DD46EF144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603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5A5C-C397-47ED-B09A-3A924E98363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7067-0E61-4D45-958B-38DD46EF144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48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5A5C-C397-47ED-B09A-3A924E98363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7067-0E61-4D45-958B-38DD46EF1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6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5A5C-C397-47ED-B09A-3A924E98363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7067-0E61-4D45-958B-38DD46EF144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87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5A5C-C397-47ED-B09A-3A924E98363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7067-0E61-4D45-958B-38DD46EF1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5A5C-C397-47ED-B09A-3A924E98363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7067-0E61-4D45-958B-38DD46EF144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54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5A5C-C397-47ED-B09A-3A924E98363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7067-0E61-4D45-958B-38DD46EF144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26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5A5C-C397-47ED-B09A-3A924E98363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7067-0E61-4D45-958B-38DD46EF1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6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5A5C-C397-47ED-B09A-3A924E98363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7067-0E61-4D45-958B-38DD46EF144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90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5A5C-C397-47ED-B09A-3A924E98363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7067-0E61-4D45-958B-38DD46EF1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8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725A5C-C397-47ED-B09A-3A924E98363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AF7067-0E61-4D45-958B-38DD46EF1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3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1364CFB-ADED-46D0-826E-58C5AA404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30458"/>
            <a:ext cx="9144000" cy="3127342"/>
          </a:xfrm>
        </p:spPr>
        <p:txBody>
          <a:bodyPr/>
          <a:lstStyle/>
          <a:p>
            <a:r>
              <a:rPr lang="ar-IQ" sz="4000" dirty="0" err="1">
                <a:cs typeface="AF_Najed Kurdi" pitchFamily="2" charset="-78"/>
              </a:rPr>
              <a:t>ئاييني</a:t>
            </a:r>
            <a:r>
              <a:rPr lang="ar-IQ" sz="4000" dirty="0">
                <a:cs typeface="AF_Najed Kurdi" pitchFamily="2" charset="-78"/>
              </a:rPr>
              <a:t> </a:t>
            </a:r>
            <a:r>
              <a:rPr lang="ar-IQ" sz="4000" dirty="0" err="1">
                <a:cs typeface="AF_Najed Kurdi" pitchFamily="2" charset="-78"/>
              </a:rPr>
              <a:t>مةزدةك</a:t>
            </a:r>
            <a:endParaRPr lang="ar-IQ" sz="4000" dirty="0">
              <a:cs typeface="AF_Najed Kurdi" pitchFamily="2" charset="-78"/>
            </a:endParaRPr>
          </a:p>
          <a:p>
            <a:endParaRPr lang="ar-IQ" sz="4000" dirty="0">
              <a:cs typeface="AF_Najed Kurdi" pitchFamily="2" charset="-78"/>
            </a:endParaRPr>
          </a:p>
          <a:p>
            <a:r>
              <a:rPr lang="ar-IQ" sz="4000" dirty="0"/>
              <a:t>الديانة </a:t>
            </a:r>
            <a:r>
              <a:rPr lang="ar-IQ" sz="4000" dirty="0" err="1"/>
              <a:t>المزدكية</a:t>
            </a:r>
            <a:r>
              <a:rPr lang="ar-IQ" sz="4000" dirty="0"/>
              <a:t> (الاشتراكية = </a:t>
            </a:r>
            <a:r>
              <a:rPr lang="ar-IQ" sz="4000" dirty="0" err="1"/>
              <a:t>الاباحية</a:t>
            </a:r>
            <a:r>
              <a:rPr lang="ar-IQ" sz="4000" dirty="0"/>
              <a:t>)</a:t>
            </a:r>
          </a:p>
          <a:p>
            <a:endParaRPr lang="en-US" sz="4000" dirty="0">
              <a:cs typeface="AF_Najed Kurd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732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المزدكية - ويكيبيديا">
            <a:extLst>
              <a:ext uri="{FF2B5EF4-FFF2-40B4-BE49-F238E27FC236}">
                <a16:creationId xmlns:a16="http://schemas.microsoft.com/office/drawing/2014/main" id="{E0F0FDC8-9BD4-696A-4CEB-7B0548555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847" y="1830362"/>
            <a:ext cx="5924305" cy="394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76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ECAFB0-BBE1-4218-A0CA-BEED70A4CAF3}"/>
              </a:ext>
            </a:extLst>
          </p:cNvPr>
          <p:cNvSpPr txBox="1"/>
          <p:nvPr/>
        </p:nvSpPr>
        <p:spPr>
          <a:xfrm>
            <a:off x="980388" y="1244338"/>
            <a:ext cx="102092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لة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كوَتايي</a:t>
            </a:r>
            <a:r>
              <a:rPr lang="ar-IQ" sz="4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ضاخي</a:t>
            </a:r>
            <a:r>
              <a:rPr lang="ar-IQ" sz="4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ثيَنجةمي</a:t>
            </a:r>
            <a:r>
              <a:rPr lang="ar-IQ" sz="4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زاييني</a:t>
            </a:r>
            <a:r>
              <a:rPr lang="ar-IQ" sz="4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لة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سةردةمي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ثاشايةتي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ساسانيةكان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لقيَكي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داهيَنراو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لة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ئيَران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سةريهةلَدا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،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كة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دةلَيَن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خوَي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لة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لقة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جيابووةكاني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ديني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مانةوي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بووة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.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لةو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كاتة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ثياويَ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بة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ناوي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مةزدةك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،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بةناوي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ثييَشةواي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ديني ريَسا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وبنةماطةليَك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كة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زوَر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لة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شيوعيةي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سةدةكاني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هاوضةرخ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دةضيت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،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لة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ئيران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ثةري</a:t>
            </a:r>
            <a:r>
              <a:rPr lang="ar-IQ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 </a:t>
            </a:r>
            <a:r>
              <a:rPr lang="ar-IQ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i_K_Samik" pitchFamily="2" charset="-78"/>
              </a:rPr>
              <a:t>ثيَدا</a:t>
            </a:r>
            <a:r>
              <a:rPr lang="ar-IQ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7424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FDF47A-6872-B1AE-6903-45D33AE6B48F}"/>
              </a:ext>
            </a:extLst>
          </p:cNvPr>
          <p:cNvSpPr txBox="1"/>
          <p:nvPr/>
        </p:nvSpPr>
        <p:spPr>
          <a:xfrm>
            <a:off x="895545" y="678730"/>
            <a:ext cx="10341205" cy="5361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ئاییني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مه زده كي ‌ له‌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سه‌ر</a:t>
            </a:r>
            <a:r>
              <a:rPr lang="ar-IQ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د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ه‌می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(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قوبادی</a:t>
            </a:r>
            <a:r>
              <a:rPr lang="ar-SA" sz="4000" b="1" kern="1200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یه‌كه‌می</a:t>
            </a:r>
            <a:r>
              <a:rPr lang="ar-SA" sz="4000" b="1" kern="1200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ساسانی</a:t>
            </a:r>
            <a:r>
              <a:rPr lang="ar-SA" sz="4000" b="1" kern="1200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) له‌ 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ساڵی</a:t>
            </a:r>
            <a:r>
              <a:rPr lang="ar-SA" sz="4000" b="1" kern="1200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(488ز) 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له‌لایه‌ن</a:t>
            </a:r>
            <a:r>
              <a:rPr lang="ar-SA" sz="4000" b="1" kern="1200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(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مه‌زده‌ك</a:t>
            </a:r>
            <a:r>
              <a:rPr lang="ar-SA" sz="4000" b="1" kern="1200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كوڕى</a:t>
            </a:r>
            <a:r>
              <a:rPr lang="ar-SA" sz="4000" b="1" kern="1200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بامداد</a:t>
            </a:r>
            <a:r>
              <a:rPr lang="ar-SA" sz="4000" b="1" kern="1200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)ى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گه‌وره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‌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موغی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زه‌رده‌شتی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بڵاو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كرایه‌وه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‌. (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مه‌زده‌ك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)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به‌هۆی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پایه‌مه‌كه‌یه‌وه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‌،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هه‌وڵی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دا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چاره‌سه‌رێك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بۆ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كێشه‌كانی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ئه‌و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قۆناغه‌ی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ده‌وڵه‌تی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ساسانی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بدۆزێته‌وه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‌، كه‌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خۆی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له‌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قه‌یرانی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دارایی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و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ناسه‌قامگیریی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كۆمه‌ڵایه‌تی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ده‌بینییه‌وه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‌.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بۆ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ئه‌و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مه‌به‌سته‌ش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،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بانگه‌شه‌ی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بۆ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ئه‌وه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‌ كرد، </a:t>
            </a:r>
            <a:r>
              <a:rPr lang="ar-SA" sz="4000" b="1" kern="1200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كه‌ 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مولكي</a:t>
            </a:r>
            <a:r>
              <a:rPr lang="ar-SA" sz="4000" b="1" kern="1200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دارایی</a:t>
            </a:r>
            <a:r>
              <a:rPr lang="ar-SA" sz="4000" b="1" kern="1200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موڵكی</a:t>
            </a:r>
            <a:r>
              <a:rPr lang="ar-SA" sz="4000" b="1" kern="1200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گشتییه</a:t>
            </a:r>
            <a:r>
              <a:rPr lang="ar-SA" sz="4000" b="1" kern="1200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‌ و 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موڵكی</a:t>
            </a:r>
            <a:r>
              <a:rPr lang="ar-SA" sz="4000" b="1" kern="1200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هیچ</a:t>
            </a:r>
            <a:r>
              <a:rPr lang="ar-SA" sz="4000" b="1" kern="1200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تاكێك</a:t>
            </a:r>
            <a:r>
              <a:rPr lang="ar-SA" sz="4000" b="1" kern="1200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نییه</a:t>
            </a:r>
            <a:r>
              <a:rPr lang="ar-SA" sz="4000" b="1" kern="1200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‌</a:t>
            </a:r>
            <a:r>
              <a:rPr lang="ar-IQ" sz="4000" b="1" kern="1200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، </a:t>
            </a:r>
            <a:r>
              <a:rPr lang="ar-IQ" sz="4000" b="1" kern="1200" dirty="0" err="1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وئافرتيش</a:t>
            </a:r>
            <a:r>
              <a:rPr lang="ar-IQ" sz="4000" b="1" kern="1200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به </a:t>
            </a:r>
            <a:r>
              <a:rPr lang="ar-IQ" sz="4000" b="1" kern="1200" dirty="0" err="1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هةمان</a:t>
            </a:r>
            <a:r>
              <a:rPr lang="ar-IQ" sz="4000" b="1" kern="1200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IQ" sz="4000" b="1" kern="1200" dirty="0" err="1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شيواز</a:t>
            </a:r>
            <a:r>
              <a:rPr lang="ar-IQ" sz="4000" b="1" kern="1200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C00000"/>
              </a:solidFill>
              <a:effectLst/>
              <a:latin typeface="Traditional Arabic" panose="02020603050405020304" pitchFamily="18" charset="-78"/>
              <a:ea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565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1DDED8-3704-D8A8-D537-EF974A2E6BF1}"/>
              </a:ext>
            </a:extLst>
          </p:cNvPr>
          <p:cNvSpPr txBox="1"/>
          <p:nvPr/>
        </p:nvSpPr>
        <p:spPr>
          <a:xfrm>
            <a:off x="744719" y="857839"/>
            <a:ext cx="1050145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(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قوبادی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یه‌كه‌م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)ى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پاشای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ساسانی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دانی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پێدا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و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بووه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‌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ئایینى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فه‌رمیی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ده‌وڵه‌تی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ساسانی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،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به‌ڵام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دواجار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لێی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درا، تا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گه‌یشته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‌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ئه‌وه‌ی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له‌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ساڵی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>
                <a:solidFill>
                  <a:srgbClr val="C00000"/>
                </a:solidFill>
                <a:effectLst/>
                <a:ea typeface="+mn-ea"/>
                <a:cs typeface="Times New Roman" panose="02020603050405020304" pitchFamily="18" charset="0"/>
              </a:rPr>
              <a:t>(536ز)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ea typeface="+mn-ea"/>
                <a:cs typeface="Times New Roman" panose="02020603050405020304" pitchFamily="18" charset="0"/>
              </a:rPr>
              <a:t>دا</a:t>
            </a:r>
            <a:r>
              <a:rPr lang="ar-SA" sz="4000" b="1" kern="1200" dirty="0">
                <a:solidFill>
                  <a:srgbClr val="C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ea typeface="+mn-ea"/>
                <a:cs typeface="Times New Roman" panose="02020603050405020304" pitchFamily="18" charset="0"/>
              </a:rPr>
              <a:t>خودی</a:t>
            </a:r>
            <a:r>
              <a:rPr lang="ar-SA" sz="4000" b="1" kern="1200" dirty="0">
                <a:solidFill>
                  <a:srgbClr val="C00000"/>
                </a:solidFill>
                <a:effectLst/>
                <a:ea typeface="+mn-ea"/>
                <a:cs typeface="Times New Roman" panose="02020603050405020304" pitchFamily="18" charset="0"/>
              </a:rPr>
              <a:t> (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ea typeface="+mn-ea"/>
                <a:cs typeface="Times New Roman" panose="02020603050405020304" pitchFamily="18" charset="0"/>
              </a:rPr>
              <a:t>مه‌زده‌ك</a:t>
            </a:r>
            <a:r>
              <a:rPr lang="ar-SA" sz="4000" b="1" kern="1200" dirty="0">
                <a:solidFill>
                  <a:srgbClr val="C00000"/>
                </a:solidFill>
                <a:effectLst/>
                <a:ea typeface="+mn-ea"/>
                <a:cs typeface="Times New Roman" panose="02020603050405020304" pitchFamily="18" charset="0"/>
              </a:rPr>
              <a:t>) 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ea typeface="+mn-ea"/>
                <a:cs typeface="Times New Roman" panose="02020603050405020304" pitchFamily="18" charset="0"/>
              </a:rPr>
              <a:t>له‌لایه‌ن</a:t>
            </a:r>
            <a:r>
              <a:rPr lang="ar-SA" sz="4000" b="1" kern="1200" dirty="0">
                <a:solidFill>
                  <a:srgbClr val="C00000"/>
                </a:solidFill>
                <a:effectLst/>
                <a:ea typeface="+mn-ea"/>
                <a:cs typeface="Times New Roman" panose="02020603050405020304" pitchFamily="18" charset="0"/>
              </a:rPr>
              <a:t> (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ea typeface="+mn-ea"/>
                <a:cs typeface="Times New Roman" panose="02020603050405020304" pitchFamily="18" charset="0"/>
              </a:rPr>
              <a:t>ئه‌نوشیروان</a:t>
            </a:r>
            <a:r>
              <a:rPr lang="ar-SA" sz="4000" b="1" kern="1200" dirty="0">
                <a:solidFill>
                  <a:srgbClr val="C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ea typeface="+mn-ea"/>
                <a:cs typeface="Times New Roman" panose="02020603050405020304" pitchFamily="18" charset="0"/>
              </a:rPr>
              <a:t>كوڕی</a:t>
            </a:r>
            <a:r>
              <a:rPr lang="ar-SA" sz="4000" b="1" kern="1200" dirty="0">
                <a:solidFill>
                  <a:srgbClr val="C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ea typeface="+mn-ea"/>
                <a:cs typeface="Times New Roman" panose="02020603050405020304" pitchFamily="18" charset="0"/>
              </a:rPr>
              <a:t>قوباد</a:t>
            </a:r>
            <a:r>
              <a:rPr lang="ar-SA" sz="4000" b="1" kern="1200" dirty="0">
                <a:solidFill>
                  <a:srgbClr val="C00000"/>
                </a:solidFill>
                <a:effectLst/>
                <a:ea typeface="+mn-ea"/>
                <a:cs typeface="Times New Roman" panose="02020603050405020304" pitchFamily="18" charset="0"/>
              </a:rPr>
              <a:t>) 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ea typeface="+mn-ea"/>
                <a:cs typeface="Times New Roman" panose="02020603050405020304" pitchFamily="18" charset="0"/>
              </a:rPr>
              <a:t>ده‌ستگیر</a:t>
            </a:r>
            <a:r>
              <a:rPr lang="ar-SA" sz="4000" b="1" kern="1200" dirty="0">
                <a:solidFill>
                  <a:srgbClr val="C00000"/>
                </a:solidFill>
                <a:effectLst/>
                <a:ea typeface="+mn-ea"/>
                <a:cs typeface="Times New Roman" panose="02020603050405020304" pitchFamily="18" charset="0"/>
              </a:rPr>
              <a:t> كرا و </a:t>
            </a:r>
            <a:r>
              <a:rPr lang="ar-SA" sz="4000" b="1" kern="1200" dirty="0" err="1">
                <a:solidFill>
                  <a:srgbClr val="C00000"/>
                </a:solidFill>
                <a:effectLst/>
                <a:ea typeface="+mn-ea"/>
                <a:cs typeface="Times New Roman" panose="02020603050405020304" pitchFamily="18" charset="0"/>
              </a:rPr>
              <a:t>كوژرا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، و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بةتواوةتي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لة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ناوجوو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،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بةلام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هه ندي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سةرجاوة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واي بو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ئةجن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كه 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په‌یامه‌كه‌ی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بۆ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ساڵانێكی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زۆر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دواتر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مایه‌وه</a:t>
            </a:r>
            <a:r>
              <a:rPr lang="ar-SA" sz="4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‌،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9768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012256-30E5-04FC-B410-2913E1B6E5A9}"/>
              </a:ext>
            </a:extLst>
          </p:cNvPr>
          <p:cNvSpPr txBox="1"/>
          <p:nvPr/>
        </p:nvSpPr>
        <p:spPr>
          <a:xfrm>
            <a:off x="1168923" y="1018096"/>
            <a:ext cx="1006782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له‌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سه‌ده‌ی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سێیه‌می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كۆچی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،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به‌رامبه‌ر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به‌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سه‌ده‌ی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نۆیه‌می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زایینی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،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به‌ناوی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(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خوڕه‌می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)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ده‌ركه‌وته‌وه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‌.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په‌یڕه‌وانی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ئه‌و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ئایینه‌ش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له‌ فارس و كورد و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عه‌ره‌ب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و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پێكهاته‌كانی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تر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بوون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. واته‌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كورده‌كان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یه‌كێك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بوون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له‌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پێكهاته‌كانی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ئه‌و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ئایینه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‌.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ته‌نانه‌ت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بڕوا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وایه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كه‌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خودی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 (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بابه‌ك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) كورد </a:t>
            </a:r>
            <a:r>
              <a:rPr lang="ar-SA" sz="4400" b="1" kern="1200" dirty="0" err="1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بووبێت</a:t>
            </a:r>
            <a:r>
              <a:rPr lang="ar-SA" sz="44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183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BDF892-2865-B3B8-D4D4-8AC5DFD8FC90}"/>
              </a:ext>
            </a:extLst>
          </p:cNvPr>
          <p:cNvSpPr txBox="1"/>
          <p:nvPr/>
        </p:nvSpPr>
        <p:spPr>
          <a:xfrm>
            <a:off x="782425" y="867266"/>
            <a:ext cx="10473179" cy="470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rtl="1" eaLnBrk="0" fontAlgn="base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هه‌ر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بۆیه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‌ له ‌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ساڵى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(201ك/816ز)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سه‌ركردایه‌تیى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بزووتنه‌وه‌یه‌كی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ئایینیى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له‌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دژی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ده‌وڵه‌تی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خه‌لافه‌تی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عه‌باسی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كرد.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بزووتنه‌وه‌كه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‌ (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بیست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‌ و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دوو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ساڵ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)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به‌رده‌وام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بوو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، تا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دواجار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له‌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سه‌رده‌می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خه‌لیفه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‌ (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موعته‌سم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بیللا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)ى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عه‌باسى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‌ و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له‌لایه‌ن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(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ئه‌فشین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)ى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سه‌ركرده‌ى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توركى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له‌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ساڵی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(223ك/838ز)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لێ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درا.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ئه‌وه‌ش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دوای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ئه‌وه‌ی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(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بابه‌ك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) به‌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دیلى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كه‌وته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‌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ده‌ست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عه‌باسییه‌كان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و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فەرمانى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lang="ar-SA" sz="4000" b="1" kern="1200" dirty="0" err="1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كوشتنى</a:t>
            </a:r>
            <a:r>
              <a:rPr lang="ar-SA" sz="4000" b="1" kern="120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+mn-ea"/>
                <a:cs typeface="Times New Roman" panose="02020603050405020304" pitchFamily="18" charset="0"/>
              </a:rPr>
              <a:t> درا</a:t>
            </a:r>
            <a:r>
              <a:rPr lang="en-US" sz="4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raditional Arabic" panose="02020603050405020304" pitchFamily="18" charset="-78"/>
              </a:rPr>
              <a:t>. </a:t>
            </a:r>
            <a:endParaRPr lang="en-US" sz="4000" dirty="0">
              <a:solidFill>
                <a:srgbClr val="000000"/>
              </a:solidFill>
              <a:effectLst/>
              <a:latin typeface="Traditional Arabic" panose="02020603050405020304" pitchFamily="18" charset="-78"/>
              <a:ea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062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333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Garamond</vt:lpstr>
      <vt:lpstr>Times New Roman</vt:lpstr>
      <vt:lpstr>Traditional Arabic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TOTAL TECH CO</dc:creator>
  <cp:lastModifiedBy>TOTAL TECH CO</cp:lastModifiedBy>
  <cp:revision>5</cp:revision>
  <dcterms:created xsi:type="dcterms:W3CDTF">2023-11-07T07:50:16Z</dcterms:created>
  <dcterms:modified xsi:type="dcterms:W3CDTF">2023-11-07T08:02:15Z</dcterms:modified>
</cp:coreProperties>
</file>