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7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53" autoAdjust="0"/>
    <p:restoredTop sz="94660"/>
  </p:normalViewPr>
  <p:slideViewPr>
    <p:cSldViewPr snapToGrid="0">
      <p:cViewPr varScale="1">
        <p:scale>
          <a:sx n="81" d="100"/>
          <a:sy n="81" d="100"/>
        </p:scale>
        <p:origin x="26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FDF80D-E214-47CD-9428-FE1BDCB6D053}"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330159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DF80D-E214-47CD-9428-FE1BDCB6D053}"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40673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FFDF80D-E214-47CD-9428-FE1BDCB6D053}" type="datetimeFigureOut">
              <a:rPr lang="en-US" smtClean="0"/>
              <a:t>5/29/2023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365646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DF80D-E214-47CD-9428-FE1BDCB6D053}"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352296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FFDF80D-E214-47CD-9428-FE1BDCB6D053}" type="datetimeFigureOut">
              <a:rPr lang="en-US" smtClean="0"/>
              <a:t>5/29/2023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58D1CE9-672A-49EF-ADD5-8CEF66AE72B3}" type="slidenum">
              <a:rPr lang="en-US" smtClean="0"/>
              <a:t>‹#›</a:t>
            </a:fld>
            <a:endParaRPr lang="en-US"/>
          </a:p>
        </p:txBody>
      </p:sp>
    </p:spTree>
    <p:extLst>
      <p:ext uri="{BB962C8B-B14F-4D97-AF65-F5344CB8AC3E}">
        <p14:creationId xmlns:p14="http://schemas.microsoft.com/office/powerpoint/2010/main" val="30954834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FDF80D-E214-47CD-9428-FE1BDCB6D053}"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28966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FDF80D-E214-47CD-9428-FE1BDCB6D053}"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291126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FDF80D-E214-47CD-9428-FE1BDCB6D053}"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42760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DF80D-E214-47CD-9428-FE1BDCB6D053}"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165171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FDF80D-E214-47CD-9428-FE1BDCB6D053}"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152407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FDF80D-E214-47CD-9428-FE1BDCB6D053}"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D1CE9-672A-49EF-ADD5-8CEF66AE72B3}" type="slidenum">
              <a:rPr lang="en-US" smtClean="0"/>
              <a:t>‹#›</a:t>
            </a:fld>
            <a:endParaRPr lang="en-US"/>
          </a:p>
        </p:txBody>
      </p:sp>
    </p:spTree>
    <p:extLst>
      <p:ext uri="{BB962C8B-B14F-4D97-AF65-F5344CB8AC3E}">
        <p14:creationId xmlns:p14="http://schemas.microsoft.com/office/powerpoint/2010/main" val="156094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FFDF80D-E214-47CD-9428-FE1BDCB6D053}" type="datetimeFigureOut">
              <a:rPr lang="en-US" smtClean="0"/>
              <a:t>5/29/2023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58D1CE9-672A-49EF-ADD5-8CEF66AE72B3}" type="slidenum">
              <a:rPr lang="en-US" smtClean="0"/>
              <a:t>‹#›</a:t>
            </a:fld>
            <a:endParaRPr lang="en-US"/>
          </a:p>
        </p:txBody>
      </p:sp>
    </p:spTree>
    <p:extLst>
      <p:ext uri="{BB962C8B-B14F-4D97-AF65-F5344CB8AC3E}">
        <p14:creationId xmlns:p14="http://schemas.microsoft.com/office/powerpoint/2010/main" val="37544948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17F763-7E19-4DF9-8536-CB8A075EB2D7}"/>
              </a:ext>
            </a:extLst>
          </p:cNvPr>
          <p:cNvSpPr txBox="1"/>
          <p:nvPr/>
        </p:nvSpPr>
        <p:spPr>
          <a:xfrm>
            <a:off x="1156997" y="961053"/>
            <a:ext cx="9741158" cy="2684838"/>
          </a:xfrm>
          <a:prstGeom prst="rect">
            <a:avLst/>
          </a:prstGeom>
          <a:solidFill>
            <a:schemeClr val="tx1"/>
          </a:solidFill>
        </p:spPr>
        <p:txBody>
          <a:bodyPr wrap="square">
            <a:spAutoFit/>
          </a:bodyPr>
          <a:lstStyle/>
          <a:p>
            <a:pPr marL="2540" algn="ctr" rtl="1">
              <a:lnSpc>
                <a:spcPct val="115000"/>
              </a:lnSpc>
              <a:spcAft>
                <a:spcPts val="1000"/>
              </a:spcAft>
              <a:tabLst>
                <a:tab pos="5763260" algn="r"/>
              </a:tabLst>
            </a:pPr>
            <a:r>
              <a:rPr lang="ar-IQ" sz="4400" b="1" dirty="0">
                <a:solidFill>
                  <a:schemeClr val="bg1"/>
                </a:solidFill>
                <a:effectLst/>
                <a:latin typeface="Times New Roman" panose="02020603050405020304" pitchFamily="18" charset="0"/>
                <a:ea typeface="Calibri" panose="020F0502020204030204" pitchFamily="34" charset="0"/>
                <a:cs typeface="Ali_K_Traditional" pitchFamily="2" charset="-78"/>
              </a:rPr>
              <a:t>كورد وكوردستان لةسةردةمى</a:t>
            </a:r>
          </a:p>
          <a:p>
            <a:pPr marL="2540" algn="ctr" rtl="1">
              <a:lnSpc>
                <a:spcPct val="115000"/>
              </a:lnSpc>
              <a:spcAft>
                <a:spcPts val="1000"/>
              </a:spcAft>
              <a:tabLst>
                <a:tab pos="5763260" algn="r"/>
              </a:tabLst>
            </a:pPr>
            <a:r>
              <a:rPr lang="ar-IQ" sz="4400" b="1" dirty="0">
                <a:solidFill>
                  <a:schemeClr val="bg1"/>
                </a:solidFill>
                <a:effectLst/>
                <a:latin typeface="Times New Roman" panose="02020603050405020304" pitchFamily="18" charset="0"/>
                <a:ea typeface="Calibri" panose="020F0502020204030204" pitchFamily="34" charset="0"/>
                <a:cs typeface="Ali_K_Traditional" pitchFamily="2" charset="-78"/>
              </a:rPr>
              <a:t> خةلافةتي ئةمويدا</a:t>
            </a:r>
          </a:p>
          <a:p>
            <a:pPr marL="2540" algn="ctr" rtl="1">
              <a:lnSpc>
                <a:spcPct val="115000"/>
              </a:lnSpc>
              <a:spcAft>
                <a:spcPts val="1000"/>
              </a:spcAft>
              <a:tabLst>
                <a:tab pos="5763260" algn="r"/>
              </a:tabLst>
            </a:pPr>
            <a:endPar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5236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B537C7-D101-40E0-84B7-04B34BCFFEF4}"/>
              </a:ext>
            </a:extLst>
          </p:cNvPr>
          <p:cNvSpPr txBox="1"/>
          <p:nvPr/>
        </p:nvSpPr>
        <p:spPr>
          <a:xfrm>
            <a:off x="230819" y="949912"/>
            <a:ext cx="10910657" cy="4312976"/>
          </a:xfrm>
          <a:prstGeom prst="rect">
            <a:avLst/>
          </a:prstGeom>
          <a:solidFill>
            <a:srgbClr val="00B050"/>
          </a:solidFill>
        </p:spPr>
        <p:txBody>
          <a:bodyPr wrap="square">
            <a:spAutoFit/>
          </a:bodyPr>
          <a:lstStyle/>
          <a:p>
            <a:pPr marL="2540" indent="65405"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a:t>
            </a:r>
            <a:r>
              <a:rPr lang="ar-IQ" sz="3200" b="1" dirty="0">
                <a:solidFill>
                  <a:schemeClr val="bg1"/>
                </a:solidFill>
                <a:effectLst/>
                <a:latin typeface="Times New Roman" panose="02020603050405020304" pitchFamily="18" charset="0"/>
                <a:ea typeface="Calibri" panose="020F0502020204030204" pitchFamily="34" charset="0"/>
                <a:cs typeface="Ali_K_Sahifa" pitchFamily="2" charset="-78"/>
              </a:rPr>
              <a:t>3.</a:t>
            </a: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الصفرية</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indent="65405"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 بزوتنةوةيةش لةلايةن زياد بن الاصفر  سةركردايةتى دةكرا ناوةكةشى بؤ ئةو دةطةريَتةوة,ناوةكةشيان بةمانايى ئةوة ديَت كةوا زؤر خواثةرستيان دةكرد, روويان زةرد هةلطةرِا بوو, بؤيةشة ثيان دةوتن (الصفرية), لةوانةشة ئةو ناوةش خةلَك ثيانيان ووتبيَت نةك خؤيان لة خؤيان نابيَت.</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indent="65405"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ئةمانة مندالَيان نةدةكوشت بةلآم خةلَكيان كافر دةركرد, وة دةيان ووت ئةطةر ئةو كةس نويَذ نةكات ياخود رؤذى نةطريَت كافرة </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(19) </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48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404AE2-315E-45BA-A12F-2091F8F85E1E}"/>
              </a:ext>
            </a:extLst>
          </p:cNvPr>
          <p:cNvSpPr txBox="1"/>
          <p:nvPr/>
        </p:nvSpPr>
        <p:spPr>
          <a:xfrm>
            <a:off x="1038687" y="630315"/>
            <a:ext cx="10733103" cy="2003625"/>
          </a:xfrm>
          <a:prstGeom prst="rect">
            <a:avLst/>
          </a:prstGeom>
          <a:solidFill>
            <a:srgbClr val="FFFF00"/>
          </a:solidFill>
        </p:spPr>
        <p:txBody>
          <a:bodyPr wrap="square">
            <a:spAutoFit/>
          </a:bodyPr>
          <a:lstStyle/>
          <a:p>
            <a:pPr marL="2540" indent="65405" algn="justLow" rtl="1">
              <a:lnSpc>
                <a:spcPct val="115000"/>
              </a:lnSpc>
              <a:spcAft>
                <a:spcPts val="1000"/>
              </a:spcAft>
              <a:tabLst>
                <a:tab pos="-48895" algn="l"/>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a:t>
            </a:r>
            <a:r>
              <a:rPr lang="ar-IQ" sz="3600" b="1" dirty="0">
                <a:solidFill>
                  <a:schemeClr val="bg1"/>
                </a:solidFill>
                <a:effectLst/>
                <a:latin typeface="Times New Roman" panose="02020603050405020304" pitchFamily="18" charset="0"/>
                <a:ea typeface="Calibri" panose="020F0502020204030204" pitchFamily="34" charset="0"/>
                <a:cs typeface="Ali_K_Sahifa" pitchFamily="2" charset="-78"/>
              </a:rPr>
              <a:t>4</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ا</a:t>
            </a:r>
            <a:r>
              <a:rPr lang="ar-SA" sz="3600" b="1" dirty="0">
                <a:solidFill>
                  <a:schemeClr val="bg1"/>
                </a:solidFill>
                <a:effectLst/>
                <a:latin typeface="Times New Roman" panose="02020603050405020304" pitchFamily="18" charset="0"/>
                <a:ea typeface="Calibri" panose="020F0502020204030204" pitchFamily="34" charset="0"/>
                <a:cs typeface="Ali-A-Sayid" pitchFamily="2" charset="-78"/>
              </a:rPr>
              <a:t>لاباضية</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ئةم بزوتنةوةيش دةطةريَتةوة بؤ (عبدللاى كورى ابا</a:t>
            </a:r>
            <a:r>
              <a:rPr lang="ar-SA" sz="3600" b="1" dirty="0">
                <a:solidFill>
                  <a:schemeClr val="bg1"/>
                </a:solidFill>
                <a:effectLst/>
                <a:latin typeface="Times New Roman" panose="02020603050405020304" pitchFamily="18" charset="0"/>
                <a:ea typeface="Calibri" panose="020F0502020204030204" pitchFamily="34" charset="0"/>
                <a:cs typeface="Ali-A-Sahifa" pitchFamily="2" charset="-78"/>
              </a:rPr>
              <a:t>ض) </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ئةمانةلة بيرو باوةرِةكانيان تارِادةيةك ميانرةو بوونة, مالَ و سةروةت سامانى خةلَكيان ثىَ حةرام بوو تةنيا لة كاتى جةنط دانةبيَت.</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DF09DC7-FFE7-4C68-8173-D9258668CF2C}"/>
              </a:ext>
            </a:extLst>
          </p:cNvPr>
          <p:cNvSpPr txBox="1"/>
          <p:nvPr/>
        </p:nvSpPr>
        <p:spPr>
          <a:xfrm rot="10800000" flipV="1">
            <a:off x="878889" y="2515070"/>
            <a:ext cx="10626571" cy="4184735"/>
          </a:xfrm>
          <a:prstGeom prst="rect">
            <a:avLst/>
          </a:prstGeom>
          <a:solidFill>
            <a:schemeClr val="accent1"/>
          </a:solidFill>
        </p:spPr>
        <p:txBody>
          <a:bodyPr wrap="square">
            <a:spAutoFit/>
          </a:bodyPr>
          <a:lstStyle/>
          <a:p>
            <a:pPr marL="2540" indent="65405"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a:t>
            </a:r>
            <a:r>
              <a:rPr lang="ar-IQ" sz="3200" b="1" dirty="0">
                <a:solidFill>
                  <a:schemeClr val="bg1"/>
                </a:solidFill>
                <a:effectLst/>
                <a:latin typeface="Times New Roman" panose="02020603050405020304" pitchFamily="18" charset="0"/>
                <a:ea typeface="Calibri" panose="020F0502020204030204" pitchFamily="34" charset="0"/>
                <a:cs typeface="Ali_k_Sayid" pitchFamily="2" charset="-78"/>
              </a:rPr>
              <a:t>5. </a:t>
            </a: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 النجدات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indent="65405"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  </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ئةمةش فرقيةكى ترى خةواريجة دةطةريَتةوة بؤ (تجدةى كورى عامر )كة سةركردايةتى ئةم فرقةى دةكرد</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(23)</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ئةم فرقيةش تالان كردنى سةروةت و سامانى خةلَكى موسلمانيان حةرام كرد</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(24)</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ئةمانة تارادةيةك ماينرِةو بوونة بيانويى نةزانينان بؤ شتيَك دةهيَناوة ئةطةر هةلةيان تيَدا بكرداية</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(25)</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وة برِوايان وابوو ئةطةر ئةو كةسةى دؤريةكى بضوكى بكرداية لةسةرى بةدةوام بيَت ئةوا كافر دادةنريَت بةلآم ئةطةر كةسيَك زينا بكات يان ئارةق بخواتةوة بةردةوام نةبيَن ئةوا بة موسلمان دادةنريَت</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 (26) </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754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E2CB83-B65A-4C79-8D2C-F4017D234233}"/>
              </a:ext>
            </a:extLst>
          </p:cNvPr>
          <p:cNvSpPr txBox="1"/>
          <p:nvPr/>
        </p:nvSpPr>
        <p:spPr>
          <a:xfrm>
            <a:off x="597159" y="653143"/>
            <a:ext cx="10366310" cy="4184735"/>
          </a:xfrm>
          <a:prstGeom prst="rect">
            <a:avLst/>
          </a:prstGeom>
          <a:solidFill>
            <a:schemeClr val="accent4"/>
          </a:solidFill>
        </p:spPr>
        <p:txBody>
          <a:bodyPr wrap="square">
            <a:spAutoFit/>
          </a:bodyPr>
          <a:lstStyle/>
          <a:p>
            <a:pPr marL="2540"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5</a:t>
            </a: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 البيهسية</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48895" algn="l"/>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ئةمةش فرقةيةكى ترى خةواريجة لةلايةن( ابن بيهسة) سةركردايةتى دةكرا ناوةكةشى بؤ ئةو دةطةريَتةوة, ابن بيهس يةكيَك بووة لة فقةهاكانى ئةزاريقة ثاشان لةوان جيابؤوة بة كافرى دانان ,ئةمانة برِوايان وا بوو كة دانوستان و لةطةل كةس ناكةن تاوةكو دانةنيَن بة خواو ثيَغةمبةر وة دانةنيَن بةو وانةى ثيَغةمبةر هيَناويةتى هةروةها ئةوانة لةو باورِة دابوون ئةطةر ثيَشةوايةتى ناوضةيةك كافر بيَت ئةوا خةلَكةكةشى  كافر دةبن وة مندالَى ئمانداران ئيماندارن مندالَى كافران كافرن.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61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F961E9-2ABA-4C7B-91F8-25BFA46CDCD1}"/>
              </a:ext>
            </a:extLst>
          </p:cNvPr>
          <p:cNvSpPr txBox="1"/>
          <p:nvPr/>
        </p:nvSpPr>
        <p:spPr>
          <a:xfrm>
            <a:off x="1054359" y="279919"/>
            <a:ext cx="10851502" cy="4680256"/>
          </a:xfrm>
          <a:prstGeom prst="rect">
            <a:avLst/>
          </a:prstGeom>
          <a:solidFill>
            <a:srgbClr val="7030A0"/>
          </a:solidFill>
        </p:spPr>
        <p:txBody>
          <a:bodyPr wrap="square">
            <a:spAutoFit/>
          </a:bodyPr>
          <a:lstStyle/>
          <a:p>
            <a:pPr marL="2540" algn="justLow" rtl="1">
              <a:lnSpc>
                <a:spcPct val="115000"/>
              </a:lnSpc>
              <a:spcAft>
                <a:spcPts val="1000"/>
              </a:spcAft>
              <a:tabLst>
                <a:tab pos="2032635" algn="ctr"/>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_K_Alwand" pitchFamily="2" charset="-78"/>
              </a:rPr>
              <a:t>سةرةتاى ثةيوةنـــدى نيَوان كورد وخـــةواريج :</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_K_Alwand" pitchFamily="2" charset="-78"/>
              </a:rPr>
              <a:t> </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سةرةتاى ثةيوةندى كورديش بةخةواريجةكانةوة, دةطةرِيَتةوة بؤ ئةو كاتةى هلال بن عقلة لةسالَى (38ك) نةهرةوانى جيَهيَشت رِووى كردة ماسةبزان, كة سةر بةهةريَمى ضياية, يةعقوبى دةلَيَت: دانيشتوانةكةى تيَكةلَن لةكورد وفارس وعةرةب. بةلآم </a:t>
            </a:r>
            <a:r>
              <a:rPr lang="ar-SA" sz="3600" b="1" dirty="0">
                <a:solidFill>
                  <a:schemeClr val="bg1"/>
                </a:solidFill>
                <a:effectLst/>
                <a:latin typeface="Times New Roman" panose="02020603050405020304" pitchFamily="18" charset="0"/>
                <a:ea typeface="Calibri" panose="020F0502020204030204" pitchFamily="34" charset="0"/>
                <a:cs typeface="Ali-A-Sahifa" pitchFamily="2" charset="-78"/>
              </a:rPr>
              <a:t>الاصطخرى</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دةلَىَ:(ماسبزان  لةوشارانةية كة كوردى تيَدا دةذى), هلال دووسةد كةسى لةلايةنطرانى لةم شارةدا مانةوة, بةلآم زؤرى نةخايةند(عةلى كورِى ئةبو تالب) سوثايةكى بؤ ناردن, كؤمةلَيَك لايةنطرانى كوشت وبزوتنةوةكةى كؤتايى ثىَ هات.</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854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1500"/>
                                        <p:tgtEl>
                                          <p:spTgt spid="3"/>
                                        </p:tgtEl>
                                      </p:cBhvr>
                                    </p:animEffect>
                                    <p:anim calcmode="lin" valueType="num">
                                      <p:cBhvr>
                                        <p:cTn id="7" dur="15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1500"/>
                                        <p:tgtEl>
                                          <p:spTgt spid="3"/>
                                        </p:tgtEl>
                                        <p:attrNameLst>
                                          <p:attrName>ppt_h</p:attrName>
                                        </p:attrNameLst>
                                      </p:cBhvr>
                                      <p:tavLst>
                                        <p:tav tm="0">
                                          <p:val>
                                            <p:strVal val="ppt_h"/>
                                          </p:val>
                                        </p:tav>
                                        <p:tav tm="100000">
                                          <p:val>
                                            <p:strVal val="ppt_h"/>
                                          </p:val>
                                        </p:tav>
                                      </p:tavLst>
                                    </p:anim>
                                    <p:set>
                                      <p:cBhvr>
                                        <p:cTn id="9" dur="1" fill="hold">
                                          <p:stCondLst>
                                            <p:cond delay="1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0502EF-4F00-4552-8761-26E0BE2F73ED}"/>
              </a:ext>
            </a:extLst>
          </p:cNvPr>
          <p:cNvSpPr txBox="1"/>
          <p:nvPr/>
        </p:nvSpPr>
        <p:spPr>
          <a:xfrm>
            <a:off x="849087" y="522514"/>
            <a:ext cx="10842170" cy="4401205"/>
          </a:xfrm>
          <a:prstGeom prst="rect">
            <a:avLst/>
          </a:prstGeom>
          <a:solidFill>
            <a:schemeClr val="accent1">
              <a:lumMod val="75000"/>
            </a:schemeClr>
          </a:solidFill>
        </p:spPr>
        <p:txBody>
          <a:bodyPr wrap="square">
            <a:spAutoFit/>
          </a:bodyPr>
          <a:lstStyle/>
          <a:p>
            <a:pPr algn="r" rtl="1"/>
            <a:r>
              <a:rPr lang="ar-SA" sz="4000" b="1" dirty="0">
                <a:solidFill>
                  <a:schemeClr val="bg1"/>
                </a:solidFill>
                <a:effectLst/>
                <a:latin typeface="Times New Roman" panose="02020603050405020304" pitchFamily="18" charset="0"/>
                <a:ea typeface="Calibri" panose="020F0502020204030204" pitchFamily="34" charset="0"/>
                <a:cs typeface="Ali_K_Sahifa" pitchFamily="2" charset="-78"/>
              </a:rPr>
              <a:t>دواى ئةمةش بزوتنةوةيةكى تر بةدةركةوت بةسةركردايةتى (ئةبو مريم سعدى التميمى) رِووى كردة شارةزوور.  ئةمةش لةسالَى (38 ك) دابوو زؤربةى لايةنطرانى مةوالى بوونة، تةنانةت دةلَيَن هيض عةرةبيان لةطةلَدا نةبوو تةنها ضواريان نةبيَت كة خؤى يةكيَك بووة لةوان.  ئةم بزوتنةوةش ذمارةيةك لة كوردةكان هاتونةتة ثالَى. ئةمةش يةكةم بةشدارى بةكردةوةى كوردة لةبزوتنةوةي خةواريجدا, دوايى ئةم بزوتنةوةية لةلايةن عةلي كورِى ئةبوتالب(ر.خ) كؤتايى ثىَ هات. </a:t>
            </a:r>
            <a:endParaRPr lang="en-US" sz="4000" b="1" dirty="0">
              <a:solidFill>
                <a:schemeClr val="bg1"/>
              </a:solidFill>
            </a:endParaRPr>
          </a:p>
        </p:txBody>
      </p:sp>
    </p:spTree>
    <p:extLst>
      <p:ext uri="{BB962C8B-B14F-4D97-AF65-F5344CB8AC3E}">
        <p14:creationId xmlns:p14="http://schemas.microsoft.com/office/powerpoint/2010/main" val="276149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0B4BDA-A2FC-4194-80AE-AFA93DB5AB0F}"/>
              </a:ext>
            </a:extLst>
          </p:cNvPr>
          <p:cNvSpPr txBox="1"/>
          <p:nvPr/>
        </p:nvSpPr>
        <p:spPr>
          <a:xfrm>
            <a:off x="590551" y="152400"/>
            <a:ext cx="11201400" cy="5175776"/>
          </a:xfrm>
          <a:prstGeom prst="rect">
            <a:avLst/>
          </a:prstGeom>
          <a:noFill/>
        </p:spPr>
        <p:txBody>
          <a:bodyPr wrap="square">
            <a:spAutoFit/>
          </a:bodyPr>
          <a:lstStyle/>
          <a:p>
            <a:pPr marL="2540" algn="justLow" rtl="1">
              <a:lnSpc>
                <a:spcPct val="115000"/>
              </a:lnSpc>
              <a:spcAft>
                <a:spcPts val="1000"/>
              </a:spcAft>
              <a:tabLst>
                <a:tab pos="2032635" algn="ctr"/>
                <a:tab pos="5763260" algn="r"/>
              </a:tabLst>
            </a:pPr>
            <a:r>
              <a:rPr lang="ar-SA" sz="4000" b="1" dirty="0">
                <a:solidFill>
                  <a:schemeClr val="bg1"/>
                </a:solidFill>
                <a:effectLst/>
                <a:latin typeface="Times New Roman" panose="02020603050405020304" pitchFamily="18" charset="0"/>
                <a:ea typeface="Calibri" panose="020F0502020204030204" pitchFamily="34" charset="0"/>
                <a:cs typeface="Ali_K_Alwand" pitchFamily="2" charset="-78"/>
              </a:rPr>
              <a:t>- هؤكارةكانى طواستنةوةى ضالاكى خةواريج بؤ ناوضة                                                                 كوردنشينةكان :</a:t>
            </a: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4000" b="1" dirty="0">
                <a:solidFill>
                  <a:schemeClr val="bg1"/>
                </a:solidFill>
                <a:effectLst/>
                <a:latin typeface="Times New Roman" panose="02020603050405020304" pitchFamily="18" charset="0"/>
                <a:ea typeface="Calibri" panose="020F0502020204030204" pitchFamily="34" charset="0"/>
                <a:cs typeface="Ali_K_Sahifa" pitchFamily="2" charset="-78"/>
              </a:rPr>
              <a:t>1- دوورى هةنديَك لةناوضة كوردييةكان لةبنكةى خةلافةت كة(ديمةشق) شام بوو, وةكو شارةزوور هةريَمى ضي</a:t>
            </a:r>
            <a:r>
              <a:rPr lang="ar-IQ" sz="4000" b="1" dirty="0">
                <a:solidFill>
                  <a:schemeClr val="bg1"/>
                </a:solidFill>
                <a:latin typeface="Times New Roman" panose="02020603050405020304" pitchFamily="18" charset="0"/>
                <a:ea typeface="Calibri" panose="020F0502020204030204" pitchFamily="34" charset="0"/>
                <a:cs typeface="Ali_K_Sahifa" pitchFamily="2" charset="-78"/>
              </a:rPr>
              <a:t>ا</a:t>
            </a:r>
            <a:r>
              <a:rPr lang="ar-SA" sz="4000" b="1" dirty="0">
                <a:solidFill>
                  <a:schemeClr val="bg1"/>
                </a:solidFill>
                <a:effectLst/>
                <a:latin typeface="Times New Roman" panose="02020603050405020304" pitchFamily="18" charset="0"/>
                <a:ea typeface="Calibri" panose="020F0502020204030204" pitchFamily="34" charset="0"/>
                <a:cs typeface="Ali_K_Sahifa" pitchFamily="2" charset="-78"/>
              </a:rPr>
              <a:t>. بؤ ئةو مةبةستةش خةواريجةكان بة ئاسانى كاريان دةكرد بؤ بلاَوكردنةوةى بيروباوةرِةكانيان لة ناوضة كوردنشينةكان بةتايبةتى ئةو ناوضانةى سةرةتا بوون لةهاتنة ناو ئيسلام. بة ئاسانى بيروباوةرِةكانيان قبولَ دةكرد ودةهاتنة ريزى بزوتنةوةكانيان.</a:t>
            </a: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944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2.70833E-6 2.22222E-6 L 2.70833E-6 -0.07222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4.375E-6 2.59259E-6 L -4.375E-6 -0.07222 " pathEditMode="relative" rAng="0" ptsTypes="AA">
                                      <p:cBhvr>
                                        <p:cTn id="12" dur="250" accel="50000" decel="50000" autoRev="1" fill="hold">
                                          <p:stCondLst>
                                            <p:cond delay="0"/>
                                          </p:stCondLst>
                                        </p:cTn>
                                        <p:tgtEl>
                                          <p:spTgt spid="3">
                                            <p:txEl>
                                              <p:pRg st="1" end="1"/>
                                            </p:txEl>
                                          </p:spTgt>
                                        </p:tgtEl>
                                        <p:attrNameLst>
                                          <p:attrName>ppt_x</p:attrName>
                                          <p:attrName>ppt_y</p:attrName>
                                        </p:attrNameLst>
                                      </p:cBhvr>
                                      <p:rCtr x="0" y="-3611"/>
                                    </p:animMotion>
                                    <p:animRot by="1500000">
                                      <p:cBhvr>
                                        <p:cTn id="13" dur="125" fill="hold">
                                          <p:stCondLst>
                                            <p:cond delay="0"/>
                                          </p:stCondLst>
                                        </p:cTn>
                                        <p:tgtEl>
                                          <p:spTgt spid="3">
                                            <p:txEl>
                                              <p:pRg st="1" end="1"/>
                                            </p:txEl>
                                          </p:spTgt>
                                        </p:tgtEl>
                                        <p:attrNameLst>
                                          <p:attrName>r</p:attrName>
                                        </p:attrNameLst>
                                      </p:cBhvr>
                                    </p:animRot>
                                    <p:animRot by="-1500000">
                                      <p:cBhvr>
                                        <p:cTn id="14" dur="125" fill="hold">
                                          <p:stCondLst>
                                            <p:cond delay="125"/>
                                          </p:stCondLst>
                                        </p:cTn>
                                        <p:tgtEl>
                                          <p:spTgt spid="3">
                                            <p:txEl>
                                              <p:pRg st="1" end="1"/>
                                            </p:txEl>
                                          </p:spTgt>
                                        </p:tgtEl>
                                        <p:attrNameLst>
                                          <p:attrName>r</p:attrName>
                                        </p:attrNameLst>
                                      </p:cBhvr>
                                    </p:animRot>
                                    <p:animRot by="-1500000">
                                      <p:cBhvr>
                                        <p:cTn id="15" dur="125" fill="hold">
                                          <p:stCondLst>
                                            <p:cond delay="250"/>
                                          </p:stCondLst>
                                        </p:cTn>
                                        <p:tgtEl>
                                          <p:spTgt spid="3">
                                            <p:txEl>
                                              <p:pRg st="1" end="1"/>
                                            </p:txEl>
                                          </p:spTgt>
                                        </p:tgtEl>
                                        <p:attrNameLst>
                                          <p:attrName>r</p:attrName>
                                        </p:attrNameLst>
                                      </p:cBhvr>
                                    </p:animRot>
                                    <p:animRot by="1500000">
                                      <p:cBhvr>
                                        <p:cTn id="16"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370B62-CB59-4E61-AF76-DC4C34012B60}"/>
              </a:ext>
            </a:extLst>
          </p:cNvPr>
          <p:cNvSpPr txBox="1"/>
          <p:nvPr/>
        </p:nvSpPr>
        <p:spPr>
          <a:xfrm>
            <a:off x="746449" y="2828836"/>
            <a:ext cx="10991461" cy="3170099"/>
          </a:xfrm>
          <a:prstGeom prst="rect">
            <a:avLst/>
          </a:prstGeom>
          <a:solidFill>
            <a:schemeClr val="tx1"/>
          </a:solidFill>
        </p:spPr>
        <p:txBody>
          <a:bodyPr wrap="square">
            <a:spAutoFit/>
          </a:bodyPr>
          <a:lstStyle/>
          <a:p>
            <a:pPr algn="r" rtl="1"/>
            <a:r>
              <a:rPr lang="ar-IQ" sz="4000" b="1" dirty="0">
                <a:solidFill>
                  <a:schemeClr val="bg1"/>
                </a:solidFill>
                <a:effectLst/>
                <a:latin typeface="Times New Roman" panose="02020603050405020304" pitchFamily="18" charset="0"/>
                <a:ea typeface="Calibri" panose="020F0502020204030204" pitchFamily="34" charset="0"/>
                <a:cs typeface="Ali_K_Sahifa" pitchFamily="2" charset="-78"/>
              </a:rPr>
              <a:t>2</a:t>
            </a:r>
            <a:r>
              <a:rPr lang="ar-SA" sz="4000" b="1" dirty="0">
                <a:solidFill>
                  <a:schemeClr val="bg1"/>
                </a:solidFill>
                <a:effectLst/>
                <a:latin typeface="Times New Roman" panose="02020603050405020304" pitchFamily="18" charset="0"/>
                <a:ea typeface="Calibri" panose="020F0502020204030204" pitchFamily="34" charset="0"/>
                <a:cs typeface="Ali_K_Sahifa" pitchFamily="2" charset="-78"/>
              </a:rPr>
              <a:t>- شويَنى جوطرافياى ناوضةكوردييةكان ئةويش بةهؤى ئةوةى ناوضةيةكى سةخت ضرِى شاخاوية, بة ئاسانى ئومةوييةكان دةستيان ثىَ ناطات. هةروةها دةولَةمةندى وبةثيت وبةرةكةتى ئاووهةواى خؤش وسازطار بةبةراورد بةناوضة بياباننشينةكان, ئةمةش كاريطةرى خؤى هةبووة, لة طواستنةوةى ضالاكى خةواريج بؤ ناوضة كوردييةكان,</a:t>
            </a:r>
            <a:endParaRPr lang="en-US" sz="4000" b="1" dirty="0">
              <a:solidFill>
                <a:schemeClr val="bg1"/>
              </a:solidFill>
            </a:endParaRPr>
          </a:p>
        </p:txBody>
      </p:sp>
    </p:spTree>
    <p:extLst>
      <p:ext uri="{BB962C8B-B14F-4D97-AF65-F5344CB8AC3E}">
        <p14:creationId xmlns:p14="http://schemas.microsoft.com/office/powerpoint/2010/main" val="208432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FF366D-DC82-4660-B88E-FC6595861782}"/>
              </a:ext>
            </a:extLst>
          </p:cNvPr>
          <p:cNvSpPr txBox="1"/>
          <p:nvPr/>
        </p:nvSpPr>
        <p:spPr>
          <a:xfrm>
            <a:off x="475861" y="531845"/>
            <a:ext cx="11103429" cy="2923877"/>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ar-IQ" sz="3200" b="1" dirty="0">
                <a:solidFill>
                  <a:schemeClr val="bg1"/>
                </a:solidFill>
                <a:effectLst/>
                <a:latin typeface="Times New Roman" panose="02020603050405020304" pitchFamily="18" charset="0"/>
                <a:ea typeface="Calibri" panose="020F0502020204030204" pitchFamily="34" charset="0"/>
                <a:cs typeface="Ali_K_Sahifa" pitchFamily="2" charset="-78"/>
              </a:rPr>
              <a:t>3</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ئةوضاكسازيةى لةسةردةمى خةلافةتى عـةبدولمةليكى كورِى مـةروان كـردبـووى بـؤ سةقامطيربوونى دةسةلآتى ئومةويةكان, ئةويش ئارِاستةكردنى دةولَةت بةرةو مةركةزيةت, دةيويست واتا وضةمكى دةولَةت لةلايةى هؤزكانةوة بضةسثيَنى, جا ليَرةدا ئةو ثيَكهاتة هؤزايةتيةى لةكؤمةلَطاى كورديدا هةبوو بةخالَيَك دادةنريَت بؤ ليَك نزيكبوونةى كورد وخةواريج ضونكة هةردوو لايان ئةو هةستةيان هةبوو لةنةضوونة ذيَر بالَى خةلافةت.</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144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81AFB5-9291-432D-8D7C-9D953255E3CF}"/>
              </a:ext>
            </a:extLst>
          </p:cNvPr>
          <p:cNvSpPr txBox="1"/>
          <p:nvPr/>
        </p:nvSpPr>
        <p:spPr>
          <a:xfrm>
            <a:off x="531845" y="522514"/>
            <a:ext cx="11262049" cy="4312976"/>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ar-IQ" sz="3200" b="1" dirty="0">
                <a:solidFill>
                  <a:schemeClr val="bg1"/>
                </a:solidFill>
                <a:effectLst/>
                <a:latin typeface="Times New Roman" panose="02020603050405020304" pitchFamily="18" charset="0"/>
                <a:ea typeface="Calibri" panose="020F0502020204030204" pitchFamily="34" charset="0"/>
                <a:cs typeface="Ali_K_Sahifa" pitchFamily="2" charset="-78"/>
              </a:rPr>
              <a:t>4</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دةطةرِيَتةوة بؤ زولَم و زؤردارى سياسةتى نا عاديلانةى هةندىَ لة دةسةلاَتدارانى ئومةوى, بةرامبةر بةنةتةوةكانى ذيَردةستيان</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(96)</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لةوانة كورد. وة دانانيان بة مةوالى وهاولآتى ثلة دوو وسىَ</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(97)</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وةسةثاندنى باج وسةرانة تةنانةت دوايى موسلَمان بوونيشيان.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5- ئةو بانطةشة ديموكراتى و كؤماريةى خةواريجةكان دةيانكرد</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(98)</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وة بةهيَزيى شيَوازى هونةرى ووتاربيَذيان</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(99)</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ئةمةش وايى لةكوردةكان كردووة بةلايى بيرى خةواريج دا بضيَت, ثةيوةندى لة نيَوانيان دروست بيَت بيَنة ناوضة كوردييةكانةوة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33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BB3A44-93C2-4030-A500-8CA0646DA9EF}"/>
              </a:ext>
            </a:extLst>
          </p:cNvPr>
          <p:cNvSpPr txBox="1"/>
          <p:nvPr/>
        </p:nvSpPr>
        <p:spPr>
          <a:xfrm>
            <a:off x="261257" y="419879"/>
            <a:ext cx="11485983" cy="3451201"/>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ئةو هةريَم و ناوضة كوردنشينانةى خةواريجةكان ضالاكيان تيَدا ئةنجام داوة: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1- شــــارةزوور:</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ثةيوةندى كورد بة خةواريجةكان لةم هةريَمة دةطةرِيَتةوة بؤ ئةوكاتةى خةواريجةكان دةرضوون بؤ شارةزوور بةسةركردايةتى ئةبو مريم سعد التميمى ئةمةش لة سالى (38ك ) دابوو</a:t>
            </a:r>
            <a:r>
              <a:rPr lang="ar-SA" sz="32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(100)</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ئةوانةى لةطةلَى دابوون زؤربةى مةوالى بوون تةنيا شةش كةسيان نةبيَت عةرةب بوون, خؤشى يةكيَك بووة لةوان</a:t>
            </a:r>
            <a:endParaRPr lang="en-US" sz="3200" b="1" dirty="0">
              <a:solidFill>
                <a:schemeClr val="bg1"/>
              </a:solidFill>
            </a:endParaRPr>
          </a:p>
        </p:txBody>
      </p:sp>
    </p:spTree>
    <p:extLst>
      <p:ext uri="{BB962C8B-B14F-4D97-AF65-F5344CB8AC3E}">
        <p14:creationId xmlns:p14="http://schemas.microsoft.com/office/powerpoint/2010/main" val="280302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3BE2C3-1D15-4D44-A4CB-DBD9AC17F5C8}"/>
              </a:ext>
            </a:extLst>
          </p:cNvPr>
          <p:cNvSpPr txBox="1"/>
          <p:nvPr/>
        </p:nvSpPr>
        <p:spPr>
          <a:xfrm>
            <a:off x="774441" y="307910"/>
            <a:ext cx="11056775" cy="5321457"/>
          </a:xfrm>
          <a:prstGeom prst="rect">
            <a:avLst/>
          </a:prstGeom>
          <a:solidFill>
            <a:schemeClr val="accent1">
              <a:lumMod val="60000"/>
              <a:lumOff val="40000"/>
            </a:schemeClr>
          </a:solidFill>
        </p:spPr>
        <p:txBody>
          <a:bodyPr wrap="square">
            <a:spAutoFit/>
          </a:bodyPr>
          <a:lstStyle/>
          <a:p>
            <a:pPr marL="2540" algn="justLow" rtl="1">
              <a:lnSpc>
                <a:spcPct val="115000"/>
              </a:lnSpc>
              <a:spcAft>
                <a:spcPts val="1000"/>
              </a:spcAft>
              <a:tabLst>
                <a:tab pos="5763260" algn="r"/>
              </a:tabLst>
            </a:pPr>
            <a:r>
              <a:rPr lang="ar-SA" sz="2800" b="1" dirty="0">
                <a:solidFill>
                  <a:schemeClr val="bg1"/>
                </a:solidFill>
                <a:effectLst/>
                <a:latin typeface="Bookshelf Symbol 7" panose="05010101010101010101" pitchFamily="2" charset="2"/>
                <a:ea typeface="Calibri" panose="020F0502020204030204" pitchFamily="34" charset="0"/>
                <a:cs typeface="Ali_K_Alwand" pitchFamily="2" charset="-78"/>
              </a:rPr>
              <a:t>بةشـــــدارى كورد</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5763260" algn="r"/>
              </a:tabLst>
            </a:pPr>
            <a:r>
              <a:rPr lang="ar-SA" sz="2800" b="1" dirty="0">
                <a:solidFill>
                  <a:schemeClr val="bg1"/>
                </a:solidFill>
                <a:effectLst/>
                <a:latin typeface="Bookshelf Symbol 7" panose="05010101010101010101" pitchFamily="2" charset="2"/>
                <a:ea typeface="Calibri" panose="020F0502020204030204" pitchFamily="34" charset="0"/>
                <a:cs typeface="Ali_K_Alwand" pitchFamily="2" charset="-78"/>
              </a:rPr>
              <a:t>لةهـــةندىَ بزوتنةوةةى دذ بةخةلافةتى ئومةوى</a:t>
            </a:r>
            <a:r>
              <a:rPr lang="ar-SA" sz="2800" b="1" dirty="0">
                <a:solidFill>
                  <a:schemeClr val="bg1"/>
                </a:solidFill>
                <a:effectLst/>
                <a:latin typeface="Bookshelf Symbol 7" panose="05010101010101010101" pitchFamily="2" charset="2"/>
                <a:ea typeface="Calibri" panose="020F0502020204030204" pitchFamily="34" charset="0"/>
                <a:cs typeface="Ali_K_Hasan" pitchFamily="2" charset="-78"/>
              </a:rPr>
              <a:t> :</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5763260" algn="r"/>
              </a:tabLst>
            </a:pPr>
            <a:r>
              <a:rPr lang="ar-SA" sz="2800" b="1" dirty="0">
                <a:solidFill>
                  <a:schemeClr val="bg1"/>
                </a:solidFill>
                <a:effectLst/>
                <a:latin typeface="Bookshelf Symbol 7" panose="05010101010101010101" pitchFamily="2" charset="2"/>
                <a:ea typeface="Calibri" panose="020F0502020204030204" pitchFamily="34" charset="0"/>
                <a:cs typeface="Ali_K_Alwand" pitchFamily="2" charset="-78"/>
              </a:rPr>
              <a:t> </a:t>
            </a:r>
            <a:r>
              <a:rPr lang="ar-IQ" sz="2800" b="1" dirty="0">
                <a:solidFill>
                  <a:schemeClr val="bg1"/>
                </a:solidFill>
                <a:effectLst/>
                <a:latin typeface="Bookshelf Symbol 7" panose="05010101010101010101" pitchFamily="2" charset="2"/>
                <a:ea typeface="Calibri" panose="020F0502020204030204" pitchFamily="34" charset="0"/>
                <a:cs typeface="Ali_K_Alwand" pitchFamily="2" charset="-78"/>
              </a:rPr>
              <a:t>1. </a:t>
            </a:r>
            <a:r>
              <a:rPr lang="ar-SA" sz="2800" b="1" dirty="0">
                <a:solidFill>
                  <a:schemeClr val="bg1"/>
                </a:solidFill>
                <a:effectLst/>
                <a:latin typeface="Bookshelf Symbol 7" panose="05010101010101010101" pitchFamily="2" charset="2"/>
                <a:ea typeface="Calibri" panose="020F0502020204030204" pitchFamily="34" charset="0"/>
                <a:cs typeface="Ali_K_Alwand" pitchFamily="2" charset="-78"/>
              </a:rPr>
              <a:t>بزوتنةوةى تةوابين (65ك):-</a:t>
            </a:r>
            <a:endParaRPr lang="ar-IQ" sz="2800" b="1" dirty="0">
              <a:solidFill>
                <a:schemeClr val="bg1"/>
              </a:solidFill>
              <a:effectLst/>
              <a:latin typeface="Bookshelf Symbol 7" panose="05010101010101010101" pitchFamily="2" charset="2"/>
              <a:ea typeface="Calibri" panose="020F0502020204030204" pitchFamily="34" charset="0"/>
              <a:cs typeface="Ali_K_Alwand" pitchFamily="2" charset="-78"/>
            </a:endParaRPr>
          </a:p>
          <a:p>
            <a:pPr marL="2540" algn="justLow" rtl="1">
              <a:lnSpc>
                <a:spcPct val="115000"/>
              </a:lnSpc>
              <a:spcAft>
                <a:spcPts val="1000"/>
              </a:spcAft>
              <a:tabLst>
                <a:tab pos="5763260" algn="r"/>
              </a:tabLst>
            </a:pPr>
            <a:r>
              <a:rPr lang="ar-IQ" sz="2400" b="1" dirty="0">
                <a:solidFill>
                  <a:schemeClr val="bg1"/>
                </a:solidFill>
                <a:latin typeface="Bookshelf Symbol 7" panose="05010101010101010101" pitchFamily="2" charset="2"/>
                <a:ea typeface="Calibri" panose="020F0502020204030204" pitchFamily="34" charset="0"/>
                <a:cs typeface="Ali_K_Alwand" pitchFamily="2" charset="-78"/>
              </a:rPr>
              <a:t>*</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ئةم بزوتنةوةية</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بةسةركردايةتى سليَمان بن سرد خوزاعى ثةيدابو</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و.....</a:t>
            </a:r>
          </a:p>
          <a:p>
            <a:pPr marL="2540" algn="justLow" rtl="1">
              <a:lnSpc>
                <a:spcPct val="115000"/>
              </a:lnSpc>
              <a:spcAft>
                <a:spcPts val="1000"/>
              </a:spcAft>
              <a:tabLst>
                <a:tab pos="5763260" algn="r"/>
              </a:tabLst>
            </a:pPr>
            <a:r>
              <a:rPr lang="ar-IQ" sz="2400" b="1" dirty="0">
                <a:solidFill>
                  <a:schemeClr val="bg1"/>
                </a:solidFill>
                <a:latin typeface="Bookshelf Symbol 7" panose="05010101010101010101" pitchFamily="2" charset="2"/>
                <a:ea typeface="Calibri" panose="020F0502020204030204" pitchFamily="34" charset="0"/>
                <a:cs typeface="Ali_K_Sahifa" pitchFamily="2" charset="-78"/>
              </a:rPr>
              <a:t>*</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هؤكاريى دةرضوونيشيان دةطةريَتةوة بؤ كوشتنى حوسينى كورِى عةلى ئةوانة بةهؤى بةجيَهشتنى حوسين كورِى عةلى بؤية ثةشيمان بوونةوة</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a:t>
            </a:r>
          </a:p>
          <a:p>
            <a:pPr marL="288290" indent="-285750" algn="justLow" rtl="1">
              <a:lnSpc>
                <a:spcPct val="115000"/>
              </a:lnSpc>
              <a:spcAft>
                <a:spcPts val="1000"/>
              </a:spcAft>
              <a:buFont typeface="Arial" panose="020B0604020202020204" pitchFamily="34" charset="0"/>
              <a:buChar char="•"/>
              <a:tabLst>
                <a:tab pos="5763260" algn="r"/>
              </a:tabLst>
            </a:pP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رِوويان كردؤتة ناوضةكانى جزيرة</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 وة بؤماوةى ضوار سالَ لةناوضةكانى جزيرة طةرِاون لايةنطيريان بؤ خؤيان ثةيداكردووة</a:t>
            </a:r>
            <a:endPar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marL="2540" algn="justLow" rtl="1">
              <a:lnSpc>
                <a:spcPct val="115000"/>
              </a:lnSpc>
              <a:spcAft>
                <a:spcPts val="1000"/>
              </a:spcAft>
              <a:tabLst>
                <a:tab pos="5763260" algn="r"/>
              </a:tabLst>
            </a:pP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لةسالَى(65ك)  لة(عين وردة) لة هةريَمى جزيرة,  </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شةر روويدا لةلايان سوثاي ئومةوييةكان </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بةسةركردايةتى عب</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ي</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دوللاى كورِى زياد </a:t>
            </a:r>
            <a:r>
              <a:rPr lang="ar-IQ" sz="2400" b="1" dirty="0">
                <a:solidFill>
                  <a:schemeClr val="bg1"/>
                </a:solidFill>
                <a:latin typeface="Bookshelf Symbol 7" panose="05010101010101010101" pitchFamily="2" charset="2"/>
                <a:ea typeface="Calibri" panose="020F0502020204030204" pitchFamily="34" charset="0"/>
                <a:cs typeface="Ali_K_Sahifa" pitchFamily="2" charset="-78"/>
              </a:rPr>
              <a:t>وتةوابين بة سةركردايةتي سليمان بن صرد،</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لةم شةردا سوثاى ئومة</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و</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ييةكان سةركةوت</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ن</a:t>
            </a:r>
            <a:r>
              <a:rPr lang="ar-SA" sz="2400" b="1" dirty="0">
                <a:solidFill>
                  <a:schemeClr val="bg1"/>
                </a:solidFill>
                <a:effectLst/>
                <a:latin typeface="Bookshelf Symbol 7" panose="05010101010101010101" pitchFamily="2" charset="2"/>
                <a:ea typeface="Calibri" panose="020F0502020204030204" pitchFamily="34" charset="0"/>
                <a:cs typeface="Ali_K_Sahifa" pitchFamily="2" charset="-78"/>
              </a:rPr>
              <a:t> كؤتايى بة بزوتنةوةةى تةوابين هيَنرا</a:t>
            </a:r>
            <a:r>
              <a:rPr lang="ar-IQ" sz="2400" b="1" dirty="0">
                <a:solidFill>
                  <a:schemeClr val="bg1"/>
                </a:solidFill>
                <a:effectLst/>
                <a:latin typeface="Bookshelf Symbol 7" panose="05010101010101010101" pitchFamily="2" charset="2"/>
                <a:ea typeface="Calibri" panose="020F0502020204030204" pitchFamily="34" charset="0"/>
                <a:cs typeface="Ali_K_Sahifa" pitchFamily="2" charset="-78"/>
              </a:rPr>
              <a:t>.</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354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6872AF-F317-4798-B617-330B042BE709}"/>
              </a:ext>
            </a:extLst>
          </p:cNvPr>
          <p:cNvSpPr txBox="1"/>
          <p:nvPr/>
        </p:nvSpPr>
        <p:spPr>
          <a:xfrm>
            <a:off x="345233" y="354563"/>
            <a:ext cx="11336693" cy="4184735"/>
          </a:xfrm>
          <a:prstGeom prst="rect">
            <a:avLst/>
          </a:prstGeom>
          <a:solidFill>
            <a:srgbClr val="00B050"/>
          </a:solidFill>
        </p:spPr>
        <p:txBody>
          <a:bodyPr wrap="square">
            <a:spAutoFit/>
          </a:bodyPr>
          <a:lstStyle/>
          <a:p>
            <a:pPr marL="2540" algn="justLow" rtl="1">
              <a:lnSpc>
                <a:spcPct val="115000"/>
              </a:lnSpc>
              <a:spcAft>
                <a:spcPts val="1000"/>
              </a:spcAft>
              <a:tabLst>
                <a:tab pos="2032635" algn="ctr"/>
                <a:tab pos="5763260" algn="r"/>
              </a:tabLst>
            </a:pPr>
            <a:r>
              <a:rPr lang="en-US" sz="3200" b="1" dirty="0">
                <a:solidFill>
                  <a:schemeClr val="bg1"/>
                </a:solidFill>
                <a:effectLst/>
                <a:latin typeface="Times New Roman" panose="02020603050405020304" pitchFamily="18" charset="0"/>
                <a:ea typeface="Calibri" panose="020F0502020204030204" pitchFamily="34" charset="0"/>
                <a:cs typeface="Ali_K_Alwand" pitchFamily="2" charset="-78"/>
              </a:rPr>
              <a:t>2</a:t>
            </a: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 هةريَمى جةزيرة: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هةريَمى جةزيرة هةريَميَكى تايبةتة لةرِووى ثيَكهاتةى كؤمةلاَيةتى كةوا دانيشتوانةكةى لة كورد و عةرةب و ئةرمةن و رؤم و فارس ثيَكهاتووة, بؤية ئاسايية بارودؤخيَكى شةلَذاو و بةربةرةكانى دروست بكات بةجؤريَك زةمينة خؤش بكات بؤ خةواريج هةر بانطةوازيَك بؤ هةلَطةرِانةوة بكريَت دذى رذيَمى هةر حوكميَك كة فةرمانرِةوايةتى دةكات, ئةم بارودؤخة شةلَذاوةش وايكرد ضةندين بزوتنةوةى خةواريج رِوو بكةنة ئةم هةريَمة ببيَتة مةلَبةندى بزوتنةوةى خةواريج, هةروةكو ابن عبد ربة دةلَيَت: جةزيرة هةمووى خةواريجة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651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B1B33-3105-4FBB-87F1-A057771D1D94}"/>
              </a:ext>
            </a:extLst>
          </p:cNvPr>
          <p:cNvSpPr txBox="1"/>
          <p:nvPr/>
        </p:nvSpPr>
        <p:spPr>
          <a:xfrm>
            <a:off x="345233" y="214604"/>
            <a:ext cx="11495314" cy="4043158"/>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en-US" sz="3600" b="1" dirty="0">
                <a:solidFill>
                  <a:schemeClr val="bg1"/>
                </a:solidFill>
                <a:effectLst/>
                <a:latin typeface="Times New Roman" panose="02020603050405020304" pitchFamily="18" charset="0"/>
                <a:ea typeface="Calibri" panose="020F0502020204030204" pitchFamily="34" charset="0"/>
                <a:cs typeface="Ali_K_Alwand" pitchFamily="2" charset="-78"/>
              </a:rPr>
              <a:t>3</a:t>
            </a:r>
            <a:r>
              <a:rPr lang="ar-SA" sz="3600" b="1" dirty="0">
                <a:solidFill>
                  <a:schemeClr val="bg1"/>
                </a:solidFill>
                <a:effectLst/>
                <a:latin typeface="Times New Roman" panose="02020603050405020304" pitchFamily="18" charset="0"/>
                <a:ea typeface="Calibri" panose="020F0502020204030204" pitchFamily="34" charset="0"/>
                <a:cs typeface="Ali_K_Alwand" pitchFamily="2" charset="-78"/>
              </a:rPr>
              <a:t>-هةريَمى ضيـــــــا:</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واديارة ئةم هةريَمةش بيروباوةرِى خةواريجى تيَدا بلاَوبؤتةوة, بةلآم بةو رِادةية نةبوو, وةكو هةريَمةكانى تر( جةزيرة وشارةزوور) لةمبارةيةوة مسعودى دةلَيَت: بيروباوةرِى كورد لةم هةريَمة وةكو بيروباوةرِى خةواريجة, هةروةها ابن حوقل ئاماذة بةوة دةكات دانيشتوانى (سهرورد) كوردبوونة، لةسةر بيروباوةرِى خةواريج بوون، ضةندين بزوتنةوة لةم هةريَمة ضالاكى ئةنجام داوة لايةنطرى ثةيدا كردوة بؤ خؤيان.</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294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A257E6-48B6-456B-983F-3EC52ADAC589}"/>
              </a:ext>
            </a:extLst>
          </p:cNvPr>
          <p:cNvSpPr txBox="1"/>
          <p:nvPr/>
        </p:nvSpPr>
        <p:spPr>
          <a:xfrm>
            <a:off x="746449" y="214604"/>
            <a:ext cx="10720873" cy="3052118"/>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a:t>
            </a:r>
            <a:r>
              <a:rPr lang="en-US" sz="3200" b="1" dirty="0">
                <a:solidFill>
                  <a:schemeClr val="bg1"/>
                </a:solidFill>
                <a:effectLst/>
                <a:latin typeface="Times New Roman" panose="02020603050405020304" pitchFamily="18" charset="0"/>
                <a:ea typeface="Calibri" panose="020F0502020204030204" pitchFamily="34" charset="0"/>
                <a:cs typeface="Ali_K_Alwand" pitchFamily="2" charset="-78"/>
              </a:rPr>
              <a:t>4.</a:t>
            </a: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 هةريَمى ئازةربيَجان: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ئةم هةريَمةش خةواريجةكان ضالاكيان تيَدا ئةنجام داوة, بةلآم بيروباوةرِى خةواريجةكان بةئةندازةيةكى زؤر لةم هةريَمة بلآونةبؤتةوة, بةبةراورد بةدةظةرةكانى تر كة ثيَشتر باسمان كرد, بؤنمونة ليسترنج ناوى دةرياضةى (ارمية) ورمىَ بة دةرياضةى شوراتةكان ناودةبا لة بةربوونى خةواريج لةسةر كةنارةكانى.</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81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8852C6-62D5-42FA-ACAE-C634F7A38FA3}"/>
              </a:ext>
            </a:extLst>
          </p:cNvPr>
          <p:cNvSpPr txBox="1"/>
          <p:nvPr/>
        </p:nvSpPr>
        <p:spPr>
          <a:xfrm>
            <a:off x="485193" y="438540"/>
            <a:ext cx="10954138" cy="5445593"/>
          </a:xfrm>
          <a:prstGeom prst="rect">
            <a:avLst/>
          </a:prstGeom>
          <a:solidFill>
            <a:schemeClr val="tx1"/>
          </a:solidFill>
        </p:spPr>
        <p:txBody>
          <a:bodyPr wrap="square">
            <a:spAutoFit/>
          </a:bodyPr>
          <a:lstStyle/>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a:t>
            </a:r>
            <a:r>
              <a:rPr lang="en-US" sz="3200" b="1" dirty="0">
                <a:solidFill>
                  <a:schemeClr val="bg1"/>
                </a:solidFill>
                <a:effectLst/>
                <a:latin typeface="Times New Roman" panose="02020603050405020304" pitchFamily="18" charset="0"/>
                <a:ea typeface="Calibri" panose="020F0502020204030204" pitchFamily="34" charset="0"/>
                <a:cs typeface="Ali_K_Alwand" pitchFamily="2" charset="-78"/>
              </a:rPr>
              <a:t>5</a:t>
            </a: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 موســـــلَ: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بةثيَطةى يةكةمى جةزيرة دادةنريَت, ضةندين قةلاَوشوراى تيَداية, شارى موسلَ ضةندين طوند ثةيوةنديان ثيَوة بوو وةك تيرهان , السن,حديسة, باجلى, باهزران, حبتون (هةفتوون), حةززة, وة كورد لةم هةريَمة هةر لةكؤنةوة نيشتةجىَ بوونة, هةرضى عةرةبة دوايى فتوحات تةعريبيان كردووة لة دةظةرى موسلَ نيشتةجىَ بوونة, وةضةندين هؤز لةم شارة ذياوة طةرِةكى تايبةت بةخؤيان هةبووة , ثةيوةندى خةواريجةكانيش بة شارى موسلَ و دةوروبةرةكةى دةطةرِيَتةوة بؤ ئةو كاتةى سالَح كورِى مسرح لةسالَى (76ك) رِووى كردة موسلَ ضالاكى تيَدا ئةنجام دةدا و تيَدا دةمايةوة.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628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E4AD2D-058C-45AE-A59A-119A8FF0C8BF}"/>
              </a:ext>
            </a:extLst>
          </p:cNvPr>
          <p:cNvSpPr txBox="1"/>
          <p:nvPr/>
        </p:nvSpPr>
        <p:spPr>
          <a:xfrm>
            <a:off x="709127" y="606490"/>
            <a:ext cx="10860831" cy="4312976"/>
          </a:xfrm>
          <a:prstGeom prst="rect">
            <a:avLst/>
          </a:prstGeom>
          <a:solidFill>
            <a:srgbClr val="FFC000"/>
          </a:solidFill>
        </p:spPr>
        <p:txBody>
          <a:bodyPr wrap="square">
            <a:spAutoFit/>
          </a:bodyPr>
          <a:lstStyle/>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رِؤلى كورد لةبزوتنةوةكانى خةواريج دذ بةخةلافةتى ئومةوى:</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a:t>
            </a:r>
            <a:r>
              <a:rPr lang="ar-SA" sz="3200" b="1" dirty="0">
                <a:solidFill>
                  <a:schemeClr val="bg1"/>
                </a:solidFill>
                <a:effectLst/>
                <a:latin typeface="Times New Roman" panose="02020603050405020304" pitchFamily="18" charset="0"/>
                <a:ea typeface="Calibri" panose="020F0502020204030204" pitchFamily="34" charset="0"/>
                <a:cs typeface="Ali_K_Alwand" pitchFamily="2" charset="-78"/>
              </a:rPr>
              <a:t>1- بزوتنةوةى فروةى كورِى نوفل الاشجعى (38 ك):</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ثاش ئةوةى ئيمامةتى بةبةرذةوةندى (معاويةى كورِى سوفيان)  تةواو بوو ئةوا فروةى كورِى نةوفلى الاشجعى بة ثيَنض سةد كةسةوة على وحةسةنى بةجيَهيَشت رِووى كردة شارةزوور, لة سةرةتادا بةرةو بندنجين ( مةندةلى ), كةوتةرىَ دواتر لةويَوة ضووة( دسكرة), ثاشان رِووى كردة حةلوان داطيريكرد دةستى كرد بةكؤكردنةوةى باج و ثيتاك لة خةلَكةكةى بةسـةر هاولآنـى خؤى دابةشكرد, دواتر لة شارةزوور نيشتةجىَ بوو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381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AC2DF0-287E-4797-83E2-171816587650}"/>
              </a:ext>
            </a:extLst>
          </p:cNvPr>
          <p:cNvSpPr txBox="1"/>
          <p:nvPr/>
        </p:nvSpPr>
        <p:spPr>
          <a:xfrm>
            <a:off x="447869" y="354563"/>
            <a:ext cx="11196735" cy="3539430"/>
          </a:xfrm>
          <a:prstGeom prst="rect">
            <a:avLst/>
          </a:prstGeom>
          <a:solidFill>
            <a:schemeClr val="accent1"/>
          </a:solidFill>
        </p:spPr>
        <p:txBody>
          <a:bodyPr wrap="square">
            <a:spAutoFit/>
          </a:bodyPr>
          <a:lstStyle/>
          <a:p>
            <a:pPr algn="r" rtl="1"/>
            <a:r>
              <a:rPr lang="ar-SA" sz="3200" dirty="0">
                <a:solidFill>
                  <a:schemeClr val="bg1"/>
                </a:solidFill>
                <a:effectLst/>
                <a:latin typeface="Times New Roman" panose="02020603050405020304" pitchFamily="18" charset="0"/>
                <a:ea typeface="Calibri" panose="020F0502020204030204" pitchFamily="34" charset="0"/>
                <a:cs typeface="PG_Kurdi Sahifa Bold" pitchFamily="2" charset="-78"/>
              </a:rPr>
              <a:t>واديارة ذمارةيةكى زؤر لةكوردةكان بةشداريان لةبزوتنةوةكةى فروة كردوة ضونكة بةر لةهاتنى بؤ شارةزوور ذمارةيان ثيَنض سةد كةس بوو, بةلآم لةكاتى هاتنى بؤ كوفة ذمارةيان طةيشتؤتة هةزارو ثيَنج سةد كةس, ئةمةش بةلَطةية لةسةر بةشداريكردنى كوردةكان لةبزوتنةوةكةى فروة كورِى نوفل.</a:t>
            </a:r>
            <a:endParaRPr lang="en-US" sz="3200" dirty="0">
              <a:solidFill>
                <a:schemeClr val="bg1"/>
              </a:solidFill>
              <a:effectLst/>
              <a:latin typeface="Times New Roman" panose="02020603050405020304" pitchFamily="18" charset="0"/>
              <a:ea typeface="Calibri" panose="020F0502020204030204" pitchFamily="34" charset="0"/>
              <a:cs typeface="PG_Kurdi Sahifa Bold" pitchFamily="2" charset="-78"/>
            </a:endParaRPr>
          </a:p>
          <a:p>
            <a:pPr algn="r" rtl="1"/>
            <a:r>
              <a:rPr lang="ar-SA" sz="3200" dirty="0">
                <a:solidFill>
                  <a:schemeClr val="bg1"/>
                </a:solidFill>
                <a:cs typeface="PG_Kurdi Sahifa Bold" pitchFamily="2" charset="-78"/>
              </a:rPr>
              <a:t>خةلَكى كوفة وازيان نةهيَنا لة ترسى معاوية شةرِيان لةطةلَ كردن, لة ئةنجامدا هيَزةكةى فروة طةرِايةوة بؤ شارةزوور, سوثاي ئومةوى بةدواي كةوتن لةوىَ لةشارةزوور كوشتيان. بةمةش بزوتنةوةكةى فروةى كورِى نوفل كؤتايى ثيَ هات.</a:t>
            </a:r>
            <a:endParaRPr lang="en-US" sz="3200" dirty="0">
              <a:solidFill>
                <a:schemeClr val="bg1"/>
              </a:solidFill>
              <a:cs typeface="PG_Kurdi Sahifa Bold" pitchFamily="2" charset="-78"/>
            </a:endParaRPr>
          </a:p>
        </p:txBody>
      </p:sp>
    </p:spTree>
    <p:extLst>
      <p:ext uri="{BB962C8B-B14F-4D97-AF65-F5344CB8AC3E}">
        <p14:creationId xmlns:p14="http://schemas.microsoft.com/office/powerpoint/2010/main" val="98799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165D6C-7E7D-4E1F-83B5-157F9FA93406}"/>
              </a:ext>
            </a:extLst>
          </p:cNvPr>
          <p:cNvSpPr txBox="1"/>
          <p:nvPr/>
        </p:nvSpPr>
        <p:spPr>
          <a:xfrm>
            <a:off x="587829" y="307910"/>
            <a:ext cx="10590243" cy="7215501"/>
          </a:xfrm>
          <a:prstGeom prst="rect">
            <a:avLst/>
          </a:prstGeom>
          <a:noFill/>
        </p:spPr>
        <p:txBody>
          <a:bodyPr wrap="square">
            <a:spAutoFit/>
          </a:bodyPr>
          <a:lstStyle/>
          <a:p>
            <a:pPr marL="2540" algn="justLow" rtl="1">
              <a:lnSpc>
                <a:spcPct val="115000"/>
              </a:lnSpc>
              <a:spcAft>
                <a:spcPts val="600"/>
              </a:spcAft>
              <a:tabLst>
                <a:tab pos="5763260" algn="r"/>
              </a:tabLst>
            </a:pPr>
            <a:r>
              <a:rPr lang="ar-IQ" sz="36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ميرنشيني عةيشاني(300-350ك):</a:t>
            </a:r>
            <a:endParaRPr lang="en-US" sz="3600" dirty="0">
              <a:solidFill>
                <a:schemeClr val="bg1"/>
              </a:solidFill>
              <a:effectLst/>
              <a:latin typeface="Times New Roman" panose="02020603050405020304" pitchFamily="18" charset="0"/>
              <a:ea typeface="Times New Roman" panose="02020603050405020304" pitchFamily="18" charset="0"/>
              <a:cs typeface="Ali_K_Sahifa Bold" pitchFamily="2" charset="-78"/>
            </a:endParaRPr>
          </a:p>
          <a:p>
            <a:pPr marL="2540" algn="justLow" rtl="1">
              <a:lnSpc>
                <a:spcPct val="115000"/>
              </a:lnSpc>
              <a:spcAft>
                <a:spcPts val="600"/>
              </a:spcAft>
              <a:tabLst>
                <a:tab pos="5763260" algn="r"/>
              </a:tabLst>
            </a:pPr>
            <a:r>
              <a:rPr lang="en-US" sz="3600" dirty="0">
                <a:solidFill>
                  <a:schemeClr val="bg1"/>
                </a:solidFill>
                <a:latin typeface="Times New Roman" panose="02020603050405020304" pitchFamily="18" charset="0"/>
                <a:ea typeface="Times New Roman" panose="02020603050405020304" pitchFamily="18" charset="0"/>
                <a:cs typeface="Ali_K_Sahifa Bold" pitchFamily="2" charset="-78"/>
              </a:rPr>
              <a:t>*</a:t>
            </a:r>
            <a:r>
              <a:rPr lang="ar-IQ" sz="3600" b="1" dirty="0">
                <a:solidFill>
                  <a:schemeClr val="bg1"/>
                </a:solidFill>
                <a:latin typeface="Times New Roman" panose="02020603050405020304" pitchFamily="18" charset="0"/>
                <a:ea typeface="Times New Roman" panose="02020603050405020304" pitchFamily="18" charset="0"/>
                <a:cs typeface="Ali_K_Sahifa Bold" pitchFamily="2" charset="-78"/>
              </a:rPr>
              <a:t>ع</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يشانيةكان توانيان لة سالَي(300ك) لة هةريَمي شارةزوور و رِؤذئاواي هةريَمي ضيا يةكةم ميرنشيني كوردي سةربةخؤ دابمةزريَنن لة ميَذووي ئيسلاميدا، بةلآم ئةم ميرنشينة لة لايةن ميَذوونوسانةوة بايةخيَكي ئةوتؤي ثآ نةدراوة و زانياري لة بارةي زؤر كةمة.</a:t>
            </a: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a:t>
            </a: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ئةوةي لة ابن الاثير وة دةست دةكةوآ كةوا دوو سةركردةي طةورة بة ناوي(وةنداد-غانم) كة كورِاني مير(أحمدي كورِي علي عةيشانى بةرزيكاني) بوونة، و ئةم دوو براية توانيويانة سةركردايةتي هؤزي عيشانيةكان بكةن و لة سالَي(300ك) ميرنشينيَكي سةربةخؤ لة شارةزوور دابمةزريَنن، دواتر توانيان زؤربةي ناوضةكاني شارةزووريش كؤنترِؤلأ بكةن و بةشيَك لة شارةكاني هةريَمي ضياش بخةنة ذيَر دةسةلآتي خؤيان.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endParaRPr lang="en-US"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endParaRPr>
          </a:p>
          <a:p>
            <a:pPr marL="2540" algn="justLow" rtl="1">
              <a:lnSpc>
                <a:spcPct val="115000"/>
              </a:lnSpc>
              <a:spcAft>
                <a:spcPts val="600"/>
              </a:spcAft>
              <a:tabLst>
                <a:tab pos="5763260" algn="r"/>
              </a:tabLst>
            </a:pPr>
            <a:endParaRPr lang="en-US" sz="3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3388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369BAB-568D-4F33-8CC3-2B5A704311EE}"/>
              </a:ext>
            </a:extLst>
          </p:cNvPr>
          <p:cNvSpPr txBox="1"/>
          <p:nvPr/>
        </p:nvSpPr>
        <p:spPr>
          <a:xfrm>
            <a:off x="914401" y="326571"/>
            <a:ext cx="10954138" cy="6795963"/>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هةروةكو ابن الاثير ئاماذة دةكات كةوا هؤزي عيشاني ثةيوةنديةكي خزمايةتي(ذن خوازيان) هةبووة لةطةلأ هؤزي بةرزيكاني (كة دواتر دةتوانن ميرنشيني حةسنةوةي دابمةزريَنن) هةبووة و هةروةها ئاماذةش بةوة دةكات كة مير حةسنةوةي كورِة خوشكي مير وةنداد و مير غانم بووة.</a:t>
            </a: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 غانم ثايتةختيَكي نويَي بؤ خؤي دامةزراند لة شارةزوور بة ناوي (قةلآي قةسنان)و هةروةها قةلآيةكي تريشي ئاوةدانكردةوة ئةويش (قةلآي غانم اباد) بوو، تاوةكو (350ك) حوكمي كرد و لةو سالَةدا كؤضي دوايي كرد، لة دواي خؤي كورِةكةي بة ناوي(ابوسالم دةيسةم) دةسةلآتي وةرطرت، بة حوكمي ئةوةي كة سيستةمي ثشتاوثشت ثةيرِةودةكرا لة فةرمانرِةواييدا، ئةبوسالم بةردةوام بوو لة حوكمرِاني عيشانيةكان تاكو لةسةر دةستي (ابوالفتح بن عميد) وةزيري بويهيةكان كوذرا، و ناوضةكانيشي كةوتة ذيَر دةسةلآتي بوةيهيةكان.</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endPar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endParaRPr>
          </a:p>
          <a:p>
            <a:pPr marL="2540" algn="justLow" rtl="1">
              <a:lnSpc>
                <a:spcPct val="115000"/>
              </a:lnSpc>
              <a:spcAft>
                <a:spcPts val="600"/>
              </a:spcAft>
              <a:tabLst>
                <a:tab pos="5763260" algn="r"/>
              </a:tabLst>
            </a:pP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7553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8F3E5-14BB-4450-B7D5-B2E44ADFDF30}"/>
              </a:ext>
            </a:extLst>
          </p:cNvPr>
          <p:cNvSpPr txBox="1"/>
          <p:nvPr/>
        </p:nvSpPr>
        <p:spPr>
          <a:xfrm>
            <a:off x="513184" y="634481"/>
            <a:ext cx="10879494" cy="5620000"/>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سةبارةت بة لقةكةي تري عيشانيةكان كة لة لايةن(ونداد)ةوة حوكمرِاني دةكرا هةروةكو (ابن الاثير) ئاماذةي ثيَكردووة وةندا لة (349) كؤضي دوايي دةكات و كورِةكةي بة ناوي (عبدالوهاب) كة بة(ابوالغنائم) ناسراوة سةركردايةتي عيشانيةكان وةردةطرآ، بةلآم ئةم ميرةش ناتوانآ بؤ ماوةيةكي دريَذ فةرمانرِةوايي بكات.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ئةنجامي ثةلاماري هؤزةكاني دةوروبةري بةتايبةتي هؤزي شازنجان و بةرزيكاني، كة ئةمانة بة بةردةوامي هيَرشيان دةكردة سةر دةسةلآتي، و هةروةها هاوثةيماني يةكتربوون بؤية لة كؤتاييدا نةيتواني بةرامبةر شازنجانيةكان خؤي رِابطرآ و دةسطيركرا، دواتريش تسليم بة هؤزي بةرزيكاني مير حةسنةوةي كراو مير حةسنةوةيش كؤتايي بة ميرنشينةكة هيَنا و هةموو ناوضةكاني مير وةندادي خستةذيَر دةسةلآتى خؤي، كةواتة بةم شيَوةية ميرنشيني عيشاني كؤتايي ثيَهات و بةشيَك لة ناوضةكاني كةوتة دةست بوةيهيةكان و بةشةكةي تريش كةوتة دةست حةسنةوةيةكان.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3238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80D6F0-E7E1-4680-8C6A-837D6A26B5A6}"/>
              </a:ext>
            </a:extLst>
          </p:cNvPr>
          <p:cNvSpPr txBox="1"/>
          <p:nvPr/>
        </p:nvSpPr>
        <p:spPr>
          <a:xfrm>
            <a:off x="718457" y="699796"/>
            <a:ext cx="11056776" cy="5149102"/>
          </a:xfrm>
          <a:prstGeom prst="rect">
            <a:avLst/>
          </a:prstGeom>
          <a:noFill/>
        </p:spPr>
        <p:txBody>
          <a:bodyPr wrap="square">
            <a:spAutoFit/>
          </a:bodyPr>
          <a:lstStyle/>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هؤيةكاني رِووخاني ميرنشيني عيشاني:</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1- بووني دوو مير لة يةك كاتدا (وةنداد-غانم) بؤ فةرمانرِةوايي</a:t>
            </a:r>
            <a:r>
              <a:rPr lang="en-US"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ناكؤكي و ململانآ لة نيَوان هؤزي عيشاني و هؤزي شازنجاني و بةرزيكاني كة ئةمانةش هاوثةيماني يةكتر بوون لة دذي عيشانيةكان لة هةريَمي ضيا.</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3- ضاوتيَبرِيني بويهيةكان رِؤلَيَكي طرنطي هةبوو بؤ لاوازكردني ميرنشينةكة، ضونكة بويهيةكان هيَرشيان كردة سةر شارةزوور و توانيان بةشيَكي بطرن.</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4- ميرنشيني عيشاني ميرنشينيَكي نيمضة سةربةخؤ بوو، و يةكةم هةولَدان بوو لة ميَذووي كوردي ئيسلامي بؤ دامةزراندني قةوارةيةكي سياسي، لةطةلأ ئةوةي زانياري زؤر كةمة لة بارةي ئةم ميرنشينة، بةلآم دةتواين بلَيَين لة رِووي دامودةزطاكاني رِامياري و كارطيَرِي زؤر ثيَشكةوتوو نةبووة، بؤية نةيتوانيوة زؤر خؤي رِابطرآ.</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5- فراوانبووني دةسةلآتي ميرنشيني عيشاني و طةيشتني بؤ هةندآ لة شارةكاني هةريَمي ضيا، ئةمةش بة هؤيةكي تر دادةنرآ بؤ لاوازبونيان.</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120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A255BB-E495-4986-993D-0B8BD41C2FDC}"/>
              </a:ext>
            </a:extLst>
          </p:cNvPr>
          <p:cNvSpPr txBox="1"/>
          <p:nvPr/>
        </p:nvSpPr>
        <p:spPr>
          <a:xfrm>
            <a:off x="385665" y="429207"/>
            <a:ext cx="11420670" cy="5798254"/>
          </a:xfrm>
          <a:prstGeom prst="rect">
            <a:avLst/>
          </a:prstGeom>
          <a:solidFill>
            <a:schemeClr val="accent4">
              <a:lumMod val="60000"/>
              <a:lumOff val="40000"/>
            </a:schemeClr>
          </a:solidFill>
        </p:spPr>
        <p:txBody>
          <a:bodyPr wrap="square">
            <a:spAutoFit/>
          </a:bodyPr>
          <a:lstStyle/>
          <a:p>
            <a:pPr marL="2540" algn="justLow" rtl="1">
              <a:lnSpc>
                <a:spcPct val="115000"/>
              </a:lnSpc>
              <a:spcAft>
                <a:spcPts val="1000"/>
              </a:spcAft>
              <a:tabLst>
                <a:tab pos="5763260" algn="r"/>
              </a:tabLst>
            </a:pPr>
            <a:r>
              <a:rPr lang="ar-IQ" sz="4000" dirty="0">
                <a:effectLst/>
                <a:latin typeface="Bookshelf Symbol 7" panose="05010101010101010101" pitchFamily="2" charset="2"/>
                <a:ea typeface="Calibri" panose="020F0502020204030204" pitchFamily="34" charset="0"/>
                <a:cs typeface="Ali_K_Alwand" pitchFamily="2" charset="-78"/>
              </a:rPr>
              <a:t>2</a:t>
            </a:r>
            <a:r>
              <a:rPr lang="ar-IQ" sz="4000" b="1" dirty="0">
                <a:solidFill>
                  <a:schemeClr val="bg1"/>
                </a:solidFill>
                <a:effectLst/>
                <a:latin typeface="Bookshelf Symbol 7" panose="05010101010101010101" pitchFamily="2" charset="2"/>
                <a:ea typeface="Calibri" panose="020F0502020204030204" pitchFamily="34" charset="0"/>
                <a:cs typeface="Ali_K_Alwand" pitchFamily="2" charset="-78"/>
              </a:rPr>
              <a:t>. </a:t>
            </a:r>
            <a:r>
              <a:rPr lang="ar-SA" sz="4000" b="1" dirty="0">
                <a:solidFill>
                  <a:schemeClr val="bg1"/>
                </a:solidFill>
                <a:effectLst/>
                <a:latin typeface="Bookshelf Symbol 7" panose="05010101010101010101" pitchFamily="2" charset="2"/>
                <a:ea typeface="Calibri" panose="020F0502020204030204" pitchFamily="34" charset="0"/>
                <a:cs typeface="Ali_K_Alwand" pitchFamily="2" charset="-78"/>
              </a:rPr>
              <a:t>بزوتنةوةى  عبدوللاى كورِى زوبيــر</a:t>
            </a:r>
            <a:r>
              <a:rPr lang="ar-IQ" sz="4000" b="1" dirty="0">
                <a:solidFill>
                  <a:schemeClr val="bg1"/>
                </a:solidFill>
                <a:effectLst/>
                <a:latin typeface="Bookshelf Symbol 7" panose="05010101010101010101" pitchFamily="2" charset="2"/>
                <a:ea typeface="Calibri" panose="020F0502020204030204" pitchFamily="34" charset="0"/>
                <a:cs typeface="Ali_K_Alwand" pitchFamily="2" charset="-78"/>
              </a:rPr>
              <a:t>:</a:t>
            </a:r>
          </a:p>
          <a:p>
            <a:pPr marL="2540" algn="justLow" rtl="1">
              <a:lnSpc>
                <a:spcPct val="115000"/>
              </a:lnSpc>
              <a:spcAft>
                <a:spcPts val="1000"/>
              </a:spcAft>
              <a:tabLst>
                <a:tab pos="5763260" algn="r"/>
              </a:tabLst>
            </a:pP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عبدوللاى كورِى زوبير خةلافةتى خؤى راطةين</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د</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خةلَكى حيجاز بةيعةتيان ثيَدا, لة ثاش ئةمةش ناوضةكانى هةريَمى فارس و عيَراق و خوراسان و هةريَمى جزيرة و موسل, بةيعةتيان ثيَدا,</a:t>
            </a:r>
            <a:endPar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marL="459740" indent="-457200" algn="justLow" rtl="1">
              <a:lnSpc>
                <a:spcPct val="115000"/>
              </a:lnSpc>
              <a:spcAft>
                <a:spcPts val="1000"/>
              </a:spcAft>
              <a:buFont typeface="Arial" panose="020B0604020202020204" pitchFamily="34" charset="0"/>
              <a:buChar char="•"/>
              <a:tabLst>
                <a:tab pos="5763260" algn="r"/>
              </a:tabLst>
            </a:pPr>
            <a:r>
              <a:rPr lang="ar-IQ" sz="3200" b="1" dirty="0">
                <a:solidFill>
                  <a:schemeClr val="bg1"/>
                </a:solidFill>
                <a:latin typeface="Bookshelf Symbol 7" panose="05010101010101010101" pitchFamily="2" charset="2"/>
                <a:ea typeface="Calibri" panose="020F0502020204030204" pitchFamily="34" charset="0"/>
                <a:cs typeface="Ali_K_Sahifa" pitchFamily="2" charset="-78"/>
              </a:rPr>
              <a:t>بي كومان ئةم ململان سياسية كاريكري هةبوو لة سةر باردووخي خلافةتي ئيسلامي بة كشتي ولة نيوانيان دا ناوضة كوردي</a:t>
            </a:r>
          </a:p>
          <a:p>
            <a:pPr marL="459740" indent="-457200" algn="justLow" rtl="1">
              <a:lnSpc>
                <a:spcPct val="115000"/>
              </a:lnSpc>
              <a:spcAft>
                <a:spcPts val="1000"/>
              </a:spcAft>
              <a:buFont typeface="Arial" panose="020B0604020202020204" pitchFamily="34" charset="0"/>
              <a:buChar char="•"/>
              <a:tabLst>
                <a:tab pos="5763260" algn="r"/>
              </a:tabLst>
            </a:pPr>
            <a:r>
              <a:rPr lang="ar-IQ" sz="3200" b="1" dirty="0">
                <a:solidFill>
                  <a:schemeClr val="bg1"/>
                </a:solidFill>
                <a:latin typeface="Bookshelf Symbol 7" panose="05010101010101010101" pitchFamily="2" charset="2"/>
                <a:cs typeface="Ali_K_Sahifa" pitchFamily="2" charset="-78"/>
              </a:rPr>
              <a:t>*</a:t>
            </a:r>
            <a:r>
              <a:rPr lang="ar-SA" sz="3200" b="1" dirty="0">
                <a:solidFill>
                  <a:schemeClr val="bg1"/>
                </a:solidFill>
                <a:cs typeface="Ali_K_Traditional" pitchFamily="2" charset="-78"/>
              </a:rPr>
              <a:t>سالَي (71ك)  لةوكاتة خةليفةعبدوالمليكي كوري مةروان سوثايةكي نارد بةسةركردايةتى خاليدي كوري عبدوللاى كوري ئةسةد</a:t>
            </a:r>
            <a:r>
              <a:rPr lang="ar-SA" sz="3200" b="1" baseline="30000" dirty="0">
                <a:solidFill>
                  <a:schemeClr val="bg1"/>
                </a:solidFill>
                <a:cs typeface="Ali_K_Traditional" pitchFamily="2" charset="-78"/>
              </a:rPr>
              <a:t>(140)</a:t>
            </a:r>
            <a:r>
              <a:rPr lang="ar-SA" sz="3200" b="1" dirty="0">
                <a:solidFill>
                  <a:schemeClr val="bg1"/>
                </a:solidFill>
                <a:cs typeface="Ali_K_Traditional" pitchFamily="2" charset="-78"/>
              </a:rPr>
              <a:t>, رِووي لةناوضةكاني ذيرَدةسةلاَتي (عبدوللاى كورِى زوبير ) كرد ولةثاش شةريَك تواني موصعةبي كوري زوبيري بكوذيَت,</a:t>
            </a:r>
            <a:r>
              <a:rPr lang="ar-IQ" sz="3200" b="1" dirty="0">
                <a:solidFill>
                  <a:schemeClr val="bg1"/>
                </a:solidFill>
                <a:latin typeface="Bookshelf Symbol 7" panose="05010101010101010101" pitchFamily="2" charset="2"/>
                <a:ea typeface="Calibri" panose="020F0502020204030204" pitchFamily="34" charset="0"/>
                <a:cs typeface="Ali_K_Traditional" pitchFamily="2" charset="-78"/>
              </a:rPr>
              <a:t>...</a:t>
            </a:r>
          </a:p>
          <a:p>
            <a:pPr marL="459740" indent="-457200" algn="justLow" rtl="1">
              <a:lnSpc>
                <a:spcPct val="115000"/>
              </a:lnSpc>
              <a:spcAft>
                <a:spcPts val="1000"/>
              </a:spcAft>
              <a:buFont typeface="Arial" panose="020B0604020202020204" pitchFamily="34" charset="0"/>
              <a:buChar char="•"/>
              <a:tabLst>
                <a:tab pos="5763260" algn="r"/>
              </a:tabLst>
            </a:pP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245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AC5EDE-E01C-4740-BEE7-BD4BFD63E286}"/>
              </a:ext>
            </a:extLst>
          </p:cNvPr>
          <p:cNvSpPr txBox="1"/>
          <p:nvPr/>
        </p:nvSpPr>
        <p:spPr>
          <a:xfrm>
            <a:off x="522515" y="541177"/>
            <a:ext cx="10832840" cy="4918269"/>
          </a:xfrm>
          <a:prstGeom prst="rect">
            <a:avLst/>
          </a:prstGeom>
          <a:noFill/>
        </p:spPr>
        <p:txBody>
          <a:bodyPr wrap="square">
            <a:spAutoFit/>
          </a:bodyPr>
          <a:lstStyle/>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ميرنشيني شةدادي(340-595ك):</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هةر لة هةمان سةدة هةريَمي ئاران كةتة ذيَر دةسةلآتي خيَزاني(سالاريةكان)و سةرضاوةكان بيروبؤضونيان جياوازة سةبارةت بةم بنةمالَةية، هةنديَك ثيَيان واية كة دةيلةمن و هةنديَكي تريش دةلَيَن فارسن و بةلآم ميَذوونوسي كورد (محمدأمين زكي) دةلَآ ئةم بنةمالَةية كوردن، بةلآم زانياريةكي ئةوتؤمان لةبةردةستدا نية سةبارةت ئةم بنةمالَةية، ئةوة نةبآ كة لة سةرةتاكاني سةدةي (4ك) ميرنشينيَكيان لة ئاران و ئازةربيجان دامةزراند و ثايتةختةكةشيان شاري ئةردةبيل بوو.</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ميرةكاني سالاري توانيان هةريَمي ئاران كؤنترِؤلأ بكةن و هةروةها دةستيان بة فراوانخوازيةكاني خؤيان كرد، بة هؤي لاوازي عةبباسيةكان، ئةوةبوو يةكيَك لة ميرةكانيان بة ناوي (مةرزةبان) تووشي ثةلاماري بويهيةكان بوو ئةمةش لة ئةنجامي هيَرشي سالاريةكان بوو بؤ سةر شاري (رةي)، (مةرزةباني يةكةم) سةركةوتوو نةبوو لةم هيَرشةيدا بةرامبةر بة بويهيةكان، بؤية بةديل طيرا لة لايةن (ركن الدولة)ى بويهي، ئةويش لة يةكيَك لة قةلآكاني هةريَمي ضيا زينداني كرد.</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525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EB7884-97D1-4820-818C-985F6A6DAE90}"/>
              </a:ext>
            </a:extLst>
          </p:cNvPr>
          <p:cNvSpPr txBox="1"/>
          <p:nvPr/>
        </p:nvSpPr>
        <p:spPr>
          <a:xfrm>
            <a:off x="849087" y="905069"/>
            <a:ext cx="9955762" cy="3277820"/>
          </a:xfrm>
          <a:prstGeom prst="rect">
            <a:avLst/>
          </a:prstGeom>
          <a:noFill/>
        </p:spPr>
        <p:txBody>
          <a:bodyPr wrap="square">
            <a:spAutoFit/>
          </a:bodyPr>
          <a:lstStyle/>
          <a:p>
            <a:pPr marL="2540" algn="justLow" rtl="1">
              <a:lnSpc>
                <a:spcPct val="115000"/>
              </a:lnSpc>
              <a:spcAft>
                <a:spcPts val="600"/>
              </a:spcAft>
              <a:tabLst>
                <a:tab pos="5763260" algn="r"/>
              </a:tabLst>
            </a:pPr>
            <a:r>
              <a:rPr lang="ar-IQ" sz="36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ئةنجامدا هؤزي شةدادي كة لة ئاران بوون هةولَياندا سوود لةم بارودؤخة وةربطرن، و بؤ ضةسثاندني دةسةلآتي خؤيان لة هةريَمةكة، ئةوةبوو توانيان لة (340ك) ميرنشينيَكي سةربةخؤ دامةزريَنن، ئةم هةنطاوةش لة لايةن مير (محمد كورِي شةداد)ةوة بوو، كة سةركةوتوو بوو لة دامةزراندني ميرنشينةكةى.</a:t>
            </a:r>
            <a:endParaRPr lang="en-US" sz="3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931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61DEF0-17E0-4B5A-92E0-5ADFDC287886}"/>
              </a:ext>
            </a:extLst>
          </p:cNvPr>
          <p:cNvSpPr txBox="1"/>
          <p:nvPr/>
        </p:nvSpPr>
        <p:spPr>
          <a:xfrm>
            <a:off x="279919" y="444337"/>
            <a:ext cx="11728580" cy="6004721"/>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هؤيةكاني دامةزراندني ميرنشيني شةدادي:</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1- لاوازي خةلافةتي عةبباسي </a:t>
            </a:r>
            <a:r>
              <a:rPr lang="ar-IQ" sz="2800" b="1" dirty="0">
                <a:solidFill>
                  <a:schemeClr val="bg1"/>
                </a:solidFill>
                <a:latin typeface="Times New Roman" panose="02020603050405020304" pitchFamily="18" charset="0"/>
                <a:ea typeface="Times New Roman" panose="02020603050405020304" pitchFamily="18" charset="0"/>
                <a:cs typeface="Ali_K_Sahifa Bold" pitchFamily="2" charset="-78"/>
              </a:rPr>
              <a:t>_بويهيةكان.....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كةسايةتي (محمدي كورِي شداد) وةكو ميريَكي بةهيَز و خاوةن دةسةلآت دةركةوت، و تواني سةرداريةتي هؤزيَكي طةورةي وةكو شةداديةكن بكات.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3- دووري هةريَمي ئاران لة مةركةزي خةلافةت(بةغدا) رِؤلَيَكي سةرةكي هةبوو لة دامةزراندني ميرنشينةكة.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4- لاوازي دةسةلآتي سالاريةكان لة ئاران، بةتايبةتي دواي دةستطيركردني(مةرزباني سالاري) لة لايةن بوةيهيةكانةوة، هؤكاريَكي سةرةكي بوو.</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5- بةثيَي ئاماذةي هةندآ سةرضاوة زؤري ذمارةي شةداديةكان لة هةريَمي ئاران، هةروةها بيَزاري دانيشتوان لة سياسةتي سالاريةكان و ململانيَيان لةطةلأ بويهيةكان.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6- ئةو سياسةتة لامةركةزيةي كة بوةيهيةكان ثةيرِةويان دةكرد ئةمةش رِؤلَي خؤي هةبوو.</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8821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CB09AA-3D16-4A6E-B7FA-945B18A706B3}"/>
              </a:ext>
            </a:extLst>
          </p:cNvPr>
          <p:cNvSpPr txBox="1"/>
          <p:nvPr/>
        </p:nvSpPr>
        <p:spPr>
          <a:xfrm>
            <a:off x="550506" y="447870"/>
            <a:ext cx="11094098" cy="6398675"/>
          </a:xfrm>
          <a:prstGeom prst="rect">
            <a:avLst/>
          </a:prstGeom>
          <a:noFill/>
        </p:spPr>
        <p:txBody>
          <a:bodyPr wrap="square">
            <a:spAutoFit/>
          </a:bodyPr>
          <a:lstStyle/>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بةهؤي ئةو هةموو كؤمةلَة خالآنةوة مير(محمد كورِي شداد) تواني لة (340) ميرنشينةكةى دابمةزريَني و شاري(دوين)يشى كردة ثايتةختي خؤي، ئةوةبوو دواتر دةستي بة فراوانخوازي كرد، بةلآم بارودؤخ لةوة زياتر يارمةتيدةر نةبوو بؤ شةداديةكان، ضونكة مير (مرزبان)ى سالاري تواني لة زينداني بويهيةكان رِابكات و بطةرِيَتةوة هةريَمي ئاران، بؤية مير محمد لة بةرامبةر مةرزةباندا خؤي ثيَرِانةطيرا و ناضار لة (343ك) دويني بةجيَهيَشت، و لة ئةنجامدا لة يةكيَك لة شارةكاني ئاران لة (344ك) كؤضي دوايي كرد.</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دواي كؤضكردني مير محمد، كورِةكاني نةيانتواني خؤيان بةرامبةر بة سالاريةكان رِابطرن، و بؤية (فضلون) ى كورِي رِوويكردة شاري دياربكر لة هةريَمي جةزيرة، و كورِةكةي تريش بة ناوي (مرزبان) ضووة ولآتي شام، تةنها كورِة طةورةكةي نةبيَت كة ناوي مير (لشكري) بوو، لة هةريَمي ئاران مايةوة.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646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D42FE0-DDC5-4ABE-8566-3FD889838E60}"/>
              </a:ext>
            </a:extLst>
          </p:cNvPr>
          <p:cNvSpPr txBox="1"/>
          <p:nvPr/>
        </p:nvSpPr>
        <p:spPr>
          <a:xfrm>
            <a:off x="550507" y="438539"/>
            <a:ext cx="11262048" cy="5940857"/>
          </a:xfrm>
          <a:prstGeom prst="rect">
            <a:avLst/>
          </a:prstGeom>
          <a:noFill/>
        </p:spPr>
        <p:txBody>
          <a:bodyPr wrap="square">
            <a:spAutoFit/>
          </a:bodyPr>
          <a:lstStyle/>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طرنطترين ميرةكاني ميرنشينةكة:</a:t>
            </a: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دواى دامةزراندني ميرنشينةكة لة لايةن مير(محمد) دواتريش ئازادبووني (مزربان)ى سالاري، ئةوةبوو شةداديةكان لة بةرامبةريان خؤيان ثآ رِانةطيرا، مير محمد كؤضي دوايي كرد، و كورِةكانيشي ثةرتةوازة بوون.</a:t>
            </a: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شةداديكان توانيان لةطةلأ مير(فضلون) هيَرش بكةنة سةر (علي تازي) سالَي (360ك)، كة بةسةر سالاريةكاندا سةربكةون و دووبارة ميرنشيني شةدادي دابمةزريَننةوة، بؤية زؤربةي سةرضاوةكان (360ك) بة سالَي دامةزراندني ميرنشينةكة دادةنيَن، و مير فضلون دواي سةركةوتنةكةي دةسةلآت و هةريَمي ئارانى تةسليم بة (لشكري) برا طةورةكةي كرد، بؤية مير(لشكري) بة دووةم مير دادةنيَن لة ميَذووي شةداديةكان.</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0979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43E97-B86D-4F1A-87B1-62C55345328A}"/>
              </a:ext>
            </a:extLst>
          </p:cNvPr>
          <p:cNvSpPr txBox="1"/>
          <p:nvPr/>
        </p:nvSpPr>
        <p:spPr>
          <a:xfrm>
            <a:off x="149289" y="737118"/>
            <a:ext cx="11719249" cy="3000821"/>
          </a:xfrm>
          <a:prstGeom prst="rect">
            <a:avLst/>
          </a:prstGeom>
          <a:noFill/>
        </p:spPr>
        <p:txBody>
          <a:bodyPr wrap="square">
            <a:spAutoFit/>
          </a:bodyPr>
          <a:lstStyle/>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 (لشكري)(344-368ك):</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ئةم ميرة بة يةكيَك لة طرنطترين ميرةكاني ميرنشينةكة دادةنريَت، ضونكة لة ماوةي دةسةلآتيدا بايةخيَكي زؤري بة كاروباري ناوخؤي ميرنشينةكة داوة، بةتايبةتي لايةني ئابووري-سياسي-كؤمةلآيةتي-كارطيَرِي، و لة كارة طرنطةكاني فراوانكردني سنووري شةداديةكان بووة</a:t>
            </a: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 كة طةيشتنة هةريَمي ئازةربيجان و ئةرمينيا.</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5867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884004-8333-4C3C-BBD0-7A86F973EC52}"/>
              </a:ext>
            </a:extLst>
          </p:cNvPr>
          <p:cNvSpPr txBox="1"/>
          <p:nvPr/>
        </p:nvSpPr>
        <p:spPr>
          <a:xfrm>
            <a:off x="765111" y="522515"/>
            <a:ext cx="11019452" cy="4210383"/>
          </a:xfrm>
          <a:prstGeom prst="rect">
            <a:avLst/>
          </a:prstGeom>
          <a:noFill/>
        </p:spPr>
        <p:txBody>
          <a:bodyPr wrap="square">
            <a:spAutoFit/>
          </a:bodyPr>
          <a:lstStyle/>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 (مةرزةبان) (368-375ك):</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ئةم ميرة لة (368ك) دةسةلآتي وةرطرت، سةركةوتوو نةبوو لة فةرمانرِةواييةكةيدا، بةهؤي كةم شارةزايي و خةريك بووني بة ذياني رِابوردن و ثشتطويَخستني كاروباري ولآت، بؤية ئةو ماوةية بة سةردةمي لاوازي دادةنريَت لة ميَذووي ميرنشينةكةدا.</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بةثيَي سةرضاوةكان ئةرمةني مير(فضلون) براي ناضار بوو كة مير مرزةبان بكوذآ لة (375ك)، تاوةكو ميرنشينةكة لة مةترسي لةناوضوون رِزطار بكات، و ئةويش دةستيكرد ب رِيَكخستنةوةي ميرنشينةكة.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693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DDABA1-8FAE-4DBE-85BC-9478B38408A1}"/>
              </a:ext>
            </a:extLst>
          </p:cNvPr>
          <p:cNvSpPr txBox="1"/>
          <p:nvPr/>
        </p:nvSpPr>
        <p:spPr>
          <a:xfrm>
            <a:off x="419879" y="149290"/>
            <a:ext cx="11523306" cy="6346353"/>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مير(فضلون) (375-422ك):</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طرنطترين و ناودارترين ميرةكاني ئةم ميرنشينةية، و ماوةي فةرمانرِةواييةكةي بة سةردةمي هةرة طرنطي شةداديةكان دادةنرآ، بة حوكمي ئةوةي كةسايةتيةكي ئازاو بةهيَز و ليَهاتوويي هةبووة.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ئةوةبوو لة (375ك) لة دواي لةناوبردني براكةي تواني دةسةلآت بطريَتة دةست، و بؤ ماوةي نزيكةي (47)سالأ حوكم بكات تا (422ك).</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ئةم ميرة بةناوبانطة بوو بة سياسةتي ناوخؤيي، بةتايبةتي بايةخداني بة لايةني كؤمةلآيةتي و ئابووري و سةربازي.</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لايةني ئابووري و بيناسازييةوة هةلَسا بة دروستكردني ثرديَك لةسةر رِووباري ئاراس بؤ بةستنةوةي هةريَمي ئاران بة هةريَمي ئازةربيجان، ئةمةش زياتر بة مةبةستي بازرطاني بوو لة نيَوان هةردوو هةريَمةكةدا.</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وة لة لايةني سةربازييةوة بايةخيَكي زؤريدا بة مةشقكردني سوثاي شةداديةكان و رِيَكخستنةوةيان، و هةروةها لة ماوةي فةرمانرِةوايي خؤيدا هةولَي فراوانكردني سنوري ميرنشينةكةى داوة تا طةيشتؤتة هةندآ ناوضةي ئةرمينيا و ئازةربيجان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611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CC81CD-77E3-4CC4-86DB-7529C0566A25}"/>
              </a:ext>
            </a:extLst>
          </p:cNvPr>
          <p:cNvSpPr txBox="1"/>
          <p:nvPr/>
        </p:nvSpPr>
        <p:spPr>
          <a:xfrm>
            <a:off x="177283" y="149290"/>
            <a:ext cx="11262048" cy="5343001"/>
          </a:xfrm>
          <a:prstGeom prst="rect">
            <a:avLst/>
          </a:prstGeom>
          <a:noFill/>
        </p:spPr>
        <p:txBody>
          <a:bodyPr wrap="square">
            <a:spAutoFit/>
          </a:bodyPr>
          <a:lstStyle/>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سةرضاوةكان مير فضلون بة ناودارترين ميري شةداديةكان دادةنيَن ضونكة سةردةمةكةي ثرِبووة لة سةركةوتن، بةتايبةتي بةرامبةر بة دوذمنان، هةروةها بةرثةرضدانةوةي ثةلامارةكانيان وةكو (ئةرمةن-خةزةر-رِؤمةكان-طورجةكان).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بؤية سةرضاوةكان باس لةوة دةكةن كة ضةندان جار لةطةلأ ميللةتة ناموسلَمانةكان جةنطاوة و لة سةرضاوة ئيسلاميةكاندا بة جيهاد لة دذي خةزةر ناوي دةركردووة، بةتايبةتي لة(421ك)، هةروةها لة دذي ئةرمةن و طورجةكان.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كورِةكةي لة دواي خؤي دةسةلآتي وةردةطرآ كة ناوي(موسى)ية، بةلآم زانياري لةسةر ميرةكاني دواي فضلون زؤر كةمن، و تةنانةت سةردةمي ضةند ميريَكيش بة سةردةمي لاوازي دادةنريَت.</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135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055375-26B2-46E0-BE19-DB81E9830B38}"/>
              </a:ext>
            </a:extLst>
          </p:cNvPr>
          <p:cNvSpPr txBox="1"/>
          <p:nvPr/>
        </p:nvSpPr>
        <p:spPr>
          <a:xfrm>
            <a:off x="438538" y="588177"/>
            <a:ext cx="11392677" cy="6269409"/>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شاور كورِي فضلون):</a:t>
            </a: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دةسةلآتي وةرطرت كة ئةويش بة ناوي(أبوالاسوار) نازناوي دةركردبوو ئةم ميرةش بة يةكيَك لة ميرة ناودارةكاني ميرنشينةكة دادةنرآ، بة ئاماذةي سةرضاوة هاوضةرخةكاني سةردةمي خؤي كة بة ثاشاي طةورة و دادوةر و ئازا وةسفيان كردووة.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سةردةمي ئةم ميرةدا سةلجوقيةكان رِوويان لة ئاران كرد، تةنانةت ئةم ميرةش شةرِي ميللةتي ناموسلَمانةكاني كردووة، و توانيويةتي دةسةلآتي بةسةر ئاران و بةشيَك لة ئةرمينيادا بسةثيَنآ.</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و لةو كاتةي سولَتان (طغرل بط)ى سةلجوقي رِووي لة ئازةربيجان كردووة و مير (ابوالاسوار)ى شةدادي لةطةلأ هةردوو ميرة طةورةكةي كوردستان كة ئةوانيش (نصر الدولة مرواني) و مير(وهسوزاني روادي) بوون ضوونةتة خزمةت طغرل بط و دياري و نامةشيان بؤ بردووة ملكةضي خؤيان بؤ رِاطةياندووة.مير أبوالاسوار تا (459ك) فةرمانرِةوايي دةكات، و لةم سالَةدا كؤضي دوايي دةكات، لة دواي خؤشي كورِةكةي بة ناوي(فضلوني دووةم) دةسةلآت وةردةطرآ.تا ئةو كاتةي كة سةلجوقيةكان لة (463ك) سةركةوتني هةرة طةورةيان بةدةست ديَنن لة شةرِي(مةلازطرد)،</a:t>
            </a:r>
            <a:endParaRPr lang="en-US" sz="2800" b="1" dirty="0">
              <a:solidFill>
                <a:schemeClr val="bg1"/>
              </a:solidFill>
            </a:endParaRPr>
          </a:p>
        </p:txBody>
      </p:sp>
    </p:spTree>
    <p:extLst>
      <p:ext uri="{BB962C8B-B14F-4D97-AF65-F5344CB8AC3E}">
        <p14:creationId xmlns:p14="http://schemas.microsoft.com/office/powerpoint/2010/main" val="208795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DD88AB-3674-44F3-A8E4-6286339A4C4F}"/>
              </a:ext>
            </a:extLst>
          </p:cNvPr>
          <p:cNvSpPr txBox="1"/>
          <p:nvPr/>
        </p:nvSpPr>
        <p:spPr>
          <a:xfrm>
            <a:off x="363893" y="817003"/>
            <a:ext cx="11607282" cy="5223994"/>
          </a:xfrm>
          <a:prstGeom prst="rect">
            <a:avLst/>
          </a:prstGeom>
          <a:solidFill>
            <a:srgbClr val="FFFF00"/>
          </a:solidFill>
          <a:effectLst>
            <a:glow rad="63500">
              <a:schemeClr val="accent4">
                <a:satMod val="175000"/>
                <a:alpha val="40000"/>
              </a:schemeClr>
            </a:glow>
          </a:effectLst>
        </p:spPr>
        <p:txBody>
          <a:bodyPr wrap="square">
            <a:spAutoFit/>
          </a:bodyPr>
          <a:lstStyle/>
          <a:p>
            <a:pPr marL="2540" algn="justLow" rtl="1">
              <a:lnSpc>
                <a:spcPct val="115000"/>
              </a:lnSpc>
              <a:spcAft>
                <a:spcPts val="1000"/>
              </a:spcAft>
              <a:tabLst>
                <a:tab pos="5763260" algn="r"/>
              </a:tabLst>
            </a:pPr>
            <a:r>
              <a:rPr lang="ar-IQ" sz="3200" dirty="0">
                <a:solidFill>
                  <a:schemeClr val="bg1"/>
                </a:solidFill>
                <a:effectLst/>
                <a:latin typeface="Bookshelf Symbol 7" panose="05010101010101010101" pitchFamily="2" charset="2"/>
                <a:ea typeface="Calibri" panose="020F0502020204030204" pitchFamily="34" charset="0"/>
                <a:cs typeface="Ali_K_Alwand" pitchFamily="2" charset="-78"/>
              </a:rPr>
              <a:t>3</a:t>
            </a:r>
            <a:r>
              <a:rPr lang="ar-SA" sz="3200" b="1" dirty="0">
                <a:solidFill>
                  <a:schemeClr val="bg1"/>
                </a:solidFill>
                <a:effectLst/>
                <a:latin typeface="Bookshelf Symbol 7" panose="05010101010101010101" pitchFamily="2" charset="2"/>
                <a:ea typeface="Calibri" panose="020F0502020204030204" pitchFamily="34" charset="0"/>
                <a:cs typeface="Ali_K_Alwand" pitchFamily="2" charset="-78"/>
              </a:rPr>
              <a:t>- بزوتنةوةى موختارى كورِى عبيد سةقةفى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5763260" algn="r"/>
              </a:tabLst>
            </a:pP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موختارى كورِى عبيد سةقةفى لة سالَى (66ك) دةركةوت لةشارى كوفة خةلَكى ليَى كؤبوونةوة كة بريتى بوون لة شيعةكان ئةوانةى دةيانويست تؤلَةى حوسينى كورِى عةلى (ر.خ) بكةنةوة</a:t>
            </a:r>
            <a:r>
              <a:rPr lang="ar-IQ" sz="3200" b="1" baseline="30000" dirty="0">
                <a:solidFill>
                  <a:schemeClr val="bg1"/>
                </a:solidFill>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هؤكارى هةلَطيرساندنى بزوتنةوةةكةشى دةطةريَنيَتةوة بؤ كوذرانى حوسينى كورِى عةلى,موختار خاوةن بيروباوةرِى تايبةت بووة, هةندىَ لة ميَذوونوسان واى بؤ دةضن ئةو بيروباوةرِةى  موختار هةيبووة نزيك بوو لة بيروباوةرِى زةردةشت و مانى مةزدةكى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هةر لةسةرةتاوة موختار توانى ضةند ناوضةيةكى كورد بخاتة ذيَر دةستى خؤيةوة والى خؤى تيَدا دامةزراند, لةوانةش( ابن مالك البكراو )ى لة حلوان ماسبزان دامةزراند, هةروةها لةناوضة كوردييةكان يارمةتى دةدرا, وةكو هةريَمى ضياو جزيرة</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endParaRPr lang="en-US" sz="3200" b="1" dirty="0">
              <a:solidFill>
                <a:schemeClr val="bg1"/>
              </a:solidFill>
            </a:endParaRPr>
          </a:p>
        </p:txBody>
      </p:sp>
    </p:spTree>
    <p:extLst>
      <p:ext uri="{BB962C8B-B14F-4D97-AF65-F5344CB8AC3E}">
        <p14:creationId xmlns:p14="http://schemas.microsoft.com/office/powerpoint/2010/main" val="228694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A89BD1-A744-421E-AEEC-B32B81568471}"/>
              </a:ext>
            </a:extLst>
          </p:cNvPr>
          <p:cNvSpPr txBox="1"/>
          <p:nvPr/>
        </p:nvSpPr>
        <p:spPr>
          <a:xfrm>
            <a:off x="391886" y="494522"/>
            <a:ext cx="11448661" cy="4699748"/>
          </a:xfrm>
          <a:prstGeom prst="rect">
            <a:avLst/>
          </a:prstGeom>
          <a:noFill/>
        </p:spPr>
        <p:txBody>
          <a:bodyPr wrap="square">
            <a:spAutoFit/>
          </a:bodyPr>
          <a:lstStyle/>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كاتيَك كة سولَتان </a:t>
            </a:r>
            <a:r>
              <a:rPr lang="ar-IQ" sz="32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مةليك شاي سةلجوقي </a:t>
            </a: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(465-485ك) هاتبوة سةر دةسةلآت و بة حوكمي ئةوةي سةلجوقيةكانيش سيستةمي مةركةزيةتيان ثةيرِةو دةكرد، و هةولَيان دةدا هةموو هةريَمةكة بطةرِيَننةوة سةر دةسةلآتي ناوةندي بةتايبةتي دواي شةرِي مةلازطرد زؤربةي ناوضة كورديةكان لة هةريَمةكاني تريش كةوتبوونة ذيَر دةسةلآتي سةلجوقيةكان.</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بؤية مةليك شا ناوضةكاني ئاران دةطرآ و دةيدا بة يةكيَك لة سةركردةكاني خؤي بة ناوي(ساوتكين)،</a:t>
            </a: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بةلآم مير(فضلون) بة ئاساني ناوضةكاني تةسليم بة ساوتكين ناكات، بؤية شةرِ لة نيَوانيان رِوودةدات، و لة ئةنجامدا مير فضلون شكست دةهيَنآ و ناضار دةبآ هةريَمي ئاران بؤ سةلجوقيةكان بةجيآ بهيَلَآ.</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8588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ACD8C9-F1CF-4B2C-8396-DB5B221AD7EC}"/>
              </a:ext>
            </a:extLst>
          </p:cNvPr>
          <p:cNvSpPr txBox="1"/>
          <p:nvPr/>
        </p:nvSpPr>
        <p:spPr>
          <a:xfrm>
            <a:off x="1" y="559837"/>
            <a:ext cx="11681926" cy="4287328"/>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سةبارةت بة كؤتايي ميرنشيني شةدادي دوو بؤضوون هةية: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1- كؤمةلَيَك ميَذوونوس ئاماذة بةوة دةكةن كة سالَي(468ك) سالَي كؤتايي ميرنشيني شةدادية لةسةر دةستي مةليك شاي سةلجوقي، كة تواني زؤربةي ناوضة كورديةكان بطةرِيَننةوة ذيَر دةسةلآتي خؤي، و شاري(دوين)يش بطرآ، و دواي ئةم سالَةش هةوالَي شةداديةكان ناميَنآ.</a:t>
            </a:r>
          </a:p>
          <a:p>
            <a:pPr marL="2540" algn="justLow" rtl="1">
              <a:lnSpc>
                <a:spcPct val="115000"/>
              </a:lnSpc>
              <a:spcAft>
                <a:spcPts val="600"/>
              </a:spcAft>
              <a:tabLst>
                <a:tab pos="5763260" algn="r"/>
              </a:tabLst>
            </a:pP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هةندآ ميَذوونوسي تر ثيَيان واية كة سالَي(595ك) سالَي رِووخان و كؤتايي ميرنشيني شةدادية، بة بةلَطةي ئةوةي كة شةداديةكان توانيويانة لة (ئاني) دريَذة بة فةرمانرِةوايةتيان بدةن، بةلآم دواتر لة لايةن مةغؤلةكانةوة كؤتاييان ثآ هيَنراوة.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14183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F9EF47-328B-4E86-9BF5-7A17CD6C5321}"/>
              </a:ext>
            </a:extLst>
          </p:cNvPr>
          <p:cNvSpPr txBox="1"/>
          <p:nvPr/>
        </p:nvSpPr>
        <p:spPr>
          <a:xfrm>
            <a:off x="1108477" y="462176"/>
            <a:ext cx="10702213" cy="4782848"/>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rgbClr val="C00000"/>
                </a:solidFill>
                <a:effectLst/>
                <a:latin typeface="Times New Roman" panose="02020603050405020304" pitchFamily="18" charset="0"/>
                <a:ea typeface="Times New Roman" panose="02020603050405020304" pitchFamily="18" charset="0"/>
                <a:cs typeface="Ali_K_Sahifa Bold" pitchFamily="2" charset="-78"/>
              </a:rPr>
              <a:t>ميرنشيني رةوادي لة هةريَمي ئازةربيجان(343-469ك):</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هةريَمي ئازةربيجان يةكيَك بوو لة هةريَمة كوردنشينانةى لة سةردةمي عةبباسي، ئةم هةريَمة </a:t>
            </a:r>
            <a:r>
              <a:rPr lang="ar-IQ" sz="2800" b="1" dirty="0">
                <a:solidFill>
                  <a:srgbClr val="C00000"/>
                </a:solidFill>
                <a:effectLst/>
                <a:latin typeface="Times New Roman" panose="02020603050405020304" pitchFamily="18" charset="0"/>
                <a:ea typeface="Times New Roman" panose="02020603050405020304" pitchFamily="18" charset="0"/>
                <a:cs typeface="Ali_K_Sahifa Bold" pitchFamily="2" charset="-78"/>
              </a:rPr>
              <a:t>دةكةويَتة باكوري رِؤذئاواي ولآتي فارس، ناوضةيةكي بةرفراوان بوو، كة بةشيَك بوو لة دةولَةتي عةبباسي، هةروةها دةكةوتة نيَوان هةريَمي ئاران و هةريَمي ضيا</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(ابن حوقل) لة كتيَبةكةيدا بة ناوي (صورة الأرض) ئاماذة بةم هةريَمة دةكات لةطةلأ شارةكانى.</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سةدةي (4ك/10ز) ميرنشينيَكي كوردي دامةزرا لة ئازةربيجان بة ناوي ميرنشيني رةوادي، </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ميَذووي ئةم ميرنشينة ئالَؤزة و ضةند سةردةميَكيشي هةية كة زانياريةكي ئةوتؤ لة بارةيانةوة نية، بةتايبةتي ماوةي نيَوان سالآني(350-420ك)، كة سةرضاوة عةرةبي و فارسةكان لة بارةيانةوة بآ دةنطن.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70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87396A-9C1E-4328-8E2C-BEC9A54B0953}"/>
              </a:ext>
            </a:extLst>
          </p:cNvPr>
          <p:cNvSpPr txBox="1"/>
          <p:nvPr/>
        </p:nvSpPr>
        <p:spPr>
          <a:xfrm>
            <a:off x="326571" y="615820"/>
            <a:ext cx="11262049" cy="4441216"/>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سةبارةت بة ميري دامةزريَنةر ئةوة ضاكةي </a:t>
            </a:r>
            <a:r>
              <a:rPr lang="ar-IQ" sz="2800" b="1" dirty="0">
                <a:solidFill>
                  <a:srgbClr val="C00000"/>
                </a:solidFill>
                <a:effectLst/>
                <a:latin typeface="Times New Roman" panose="02020603050405020304" pitchFamily="18" charset="0"/>
                <a:ea typeface="Times New Roman" panose="02020603050405020304" pitchFamily="18" charset="0"/>
                <a:cs typeface="Ali_K_Sahifa Bold" pitchFamily="2" charset="-78"/>
              </a:rPr>
              <a:t>دامةزراندني ئةم ميرنشينة دةطةرِيَتةوة بؤ مير(محمد كورِي حسين روادي)(343-345)، ضونكة سةرؤكي هؤزي رةوادي بووة لة ئازةربيجان</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a:t>
            </a:r>
            <a:r>
              <a:rPr lang="ar-IQ" sz="2800" b="1" u="sng" dirty="0">
                <a:solidFill>
                  <a:srgbClr val="170751"/>
                </a:solidFill>
                <a:effectLst/>
                <a:latin typeface="Times New Roman" panose="02020603050405020304" pitchFamily="18" charset="0"/>
                <a:ea typeface="Times New Roman" panose="02020603050405020304" pitchFamily="18" charset="0"/>
                <a:cs typeface="Ali_K_Sahifa Bold" pitchFamily="2" charset="-78"/>
              </a:rPr>
              <a:t>هؤكارةكاني دامةزراندني ميرنشيني روادي:</a:t>
            </a:r>
            <a:endParaRPr lang="en-US" sz="2800" b="1" u="sng" dirty="0">
              <a:solidFill>
                <a:srgbClr val="17075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1- بةديلطرتني مير(مرزباني يةكةم سالاري) لة لايةن بوةيهيةكانةوة.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رِؤلَي كةسايةتي مير(محمد حسين روادي)، كة كةسيَكي ليَهاتوو و بة توانا و سةرؤكي هؤزيَكي طةورة و بةهيَز بوو.</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3- سياسةتي لامةركةزيةتي بوةيهيةكان، ئةمةش رِؤلَي رِاستةوخؤي هةبوو.</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4- لاوازي خةلافةتي عةبباسي، دووري لة سةنتةري خةلافةت.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9470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69F3D5-FC97-45CA-B4F2-84D284B4865A}"/>
              </a:ext>
            </a:extLst>
          </p:cNvPr>
          <p:cNvSpPr txBox="1"/>
          <p:nvPr/>
        </p:nvSpPr>
        <p:spPr>
          <a:xfrm>
            <a:off x="233265" y="1553872"/>
            <a:ext cx="11346025" cy="4705904"/>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دواي دامةزراندني ميرنشيني رةوادي </a:t>
            </a:r>
            <a:r>
              <a:rPr lang="ar-IQ" sz="28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ميري دامةزريَنةر(محمد حسين) كؤضي دوايي دةكات</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و </a:t>
            </a:r>
            <a:r>
              <a:rPr lang="ar-IQ" sz="2800" b="1" dirty="0">
                <a:solidFill>
                  <a:srgbClr val="C00000"/>
                </a:solidFill>
                <a:effectLst/>
                <a:latin typeface="Times New Roman" panose="02020603050405020304" pitchFamily="18" charset="0"/>
                <a:ea typeface="Times New Roman" panose="02020603050405020304" pitchFamily="18" charset="0"/>
                <a:cs typeface="Ali_K_Sahifa Bold" pitchFamily="2" charset="-78"/>
              </a:rPr>
              <a:t>كورِةكةي بة ناوي (حسين كورِي محمد) كة ناسراو بوو بة(أبوالهيجاء الروادي</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)(345-378) دةسةلآتي وةرطرت.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ئةوةبوو تواني لة (345ك) </a:t>
            </a:r>
            <a:r>
              <a:rPr lang="ar-IQ" sz="28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شاري تةوريَز بطرآ، و دةسةلآتي تيَدا بضةسثيَنآ، دواتريش بايةخيَكي زؤري ثيَدا، كاروباري شارةكةي رِيَكخست و شورةيةكي قايمي لة دةوري شارةكة دروستكرد</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(350ك) برِياريدا(تةوريَز) بكاتة ثايتةختي ميرنشينةكة، دواتر(ابوالهيجاء) هةولَيدا دةسةلآتي فراوان بكات، بؤية هيَرشي كردة سةر ئةرمينيا و تواني بةشيَك لة ناوضةكاني ئةرمينيا ملكةض بكات، و باجي سالآنةي سةثاند بةسةرياندا. </a:t>
            </a:r>
            <a:r>
              <a:rPr lang="ar-IQ" sz="28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هةر بؤية بة دامةزريَنةري دووةمي ميرنشينةكة دادةنرآ</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و لة (378ك) أبوالهيجاء كؤضي دوايي كرد.</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9477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1F028D-C2DD-463F-899A-733D44BBE73B}"/>
              </a:ext>
            </a:extLst>
          </p:cNvPr>
          <p:cNvSpPr txBox="1"/>
          <p:nvPr/>
        </p:nvSpPr>
        <p:spPr>
          <a:xfrm>
            <a:off x="569167" y="699796"/>
            <a:ext cx="10748865" cy="4628960"/>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ثاش (أبوالهيجاء) </a:t>
            </a:r>
            <a:r>
              <a:rPr lang="ar-IQ" sz="2800" b="1" u="sng" dirty="0">
                <a:solidFill>
                  <a:schemeClr val="bg1"/>
                </a:solidFill>
                <a:effectLst/>
                <a:latin typeface="Times New Roman" panose="02020603050405020304" pitchFamily="18" charset="0"/>
                <a:ea typeface="Times New Roman" panose="02020603050405020304" pitchFamily="18" charset="0"/>
                <a:cs typeface="Ali_K_Sahifa Bold" pitchFamily="2" charset="-78"/>
              </a:rPr>
              <a:t>كورِةكةي بة ناوي (محمد بن حسين) دةسةلآت وةردةطرآ كة ناسرابوو بة مير(مةملان) لة (378-391ك) حوكمي كردووة</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 بةلآم ئةم ميرةش يةكيَكة لة ميرة طرنطةكاني ميرنشينةكة و خاوةن دةسةلآتيَكي ثتةو بووة، زؤربةي زانياريةكان لة بارةي ئةم ميرة لة سةرضاوة ئةرمةنيةكانةوة ئاماذةي ثيَكراوة، ضونكة ئةم ميرة ضةند هيَرشيَكي كردؤتة سةر ئةرمينيا و توانيويةتي بةشيَك لةم هةريَمة كؤنترِؤلأ بكات.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شايةني باسة ثيَشتر ئةم ئةركة، واتة (ثاراستني سنووري دةولَةت) لة ئةستؤي خةلافةتي عةبباسيدا بوو لة دذي هيَزة ناموسلَمانةكان، بةلآم دواي دامةزراندني ميرنشينة كورديةكان ئةركي (جيهاد) كةوتة سةر شاني ميرنشينةكة، واتة (كةوتة سةرشاني كورد) و ميرنشيني رِةواديش يةكيَك بوو لةم ميرنشينانة.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4639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B94139-EB18-4700-8519-6115CBA21944}"/>
              </a:ext>
            </a:extLst>
          </p:cNvPr>
          <p:cNvSpPr txBox="1"/>
          <p:nvPr/>
        </p:nvSpPr>
        <p:spPr>
          <a:xfrm>
            <a:off x="597159" y="513184"/>
            <a:ext cx="10842171" cy="3539430"/>
          </a:xfrm>
          <a:prstGeom prst="rect">
            <a:avLst/>
          </a:prstGeom>
          <a:noFill/>
        </p:spPr>
        <p:txBody>
          <a:bodyPr wrap="square">
            <a:spAutoFit/>
          </a:bodyPr>
          <a:lstStyle/>
          <a:p>
            <a:pPr algn="r" rtl="1"/>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(380ك) مير مةملان لةطةلأ سوثاكةيدا هيَرشيان كردؤتة سةر ئةرمينيا، ضونكة ثاشاي ئةرمةنةكان هيَرشي كردبووة سةر شاري(مةلازطرد)ى كوردي، كة دةكةويَتة (رِؤذهةلآتي دةرياضةي وان)، تووشي ويَرانكاريةكي زؤر هاتبوون، كةسانيَكي زؤريش ببوونة قورباني، بؤية مير مةملانيش هيَرشي كردة سةر هةريَمي ئةرمينيا، و سةرضاوة ئةرمةنيةكان باس لةوة دةكةن كة مير مةملان سةركةوتوو نةبووة، ضونكة ئةرمةنيةكان هاوكاريةكي زؤريان لة لايةن هيَزة مةسيحيةكانةوة ثآ طةيشتووة، بةتايبةتي رِؤمةكان و طورجةكان، بؤية مير مةملان ناضار بووة بكشيَتةوة</a:t>
            </a:r>
            <a:endParaRPr lang="en-US" sz="3200" b="1" dirty="0">
              <a:solidFill>
                <a:schemeClr val="bg1"/>
              </a:solidFill>
            </a:endParaRPr>
          </a:p>
        </p:txBody>
      </p:sp>
    </p:spTree>
    <p:extLst>
      <p:ext uri="{BB962C8B-B14F-4D97-AF65-F5344CB8AC3E}">
        <p14:creationId xmlns:p14="http://schemas.microsoft.com/office/powerpoint/2010/main" val="1881320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FF6F04-E0BE-47C8-BB4E-18B0F19C71B8}"/>
              </a:ext>
            </a:extLst>
          </p:cNvPr>
          <p:cNvSpPr txBox="1"/>
          <p:nvPr/>
        </p:nvSpPr>
        <p:spPr>
          <a:xfrm>
            <a:off x="93307" y="1872420"/>
            <a:ext cx="11784562" cy="3714863"/>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هيَرشي دووةمي مير مةملان بؤ ئةرمينيا لة (388ك) بووة، كةوا سةرضاوة ئةرمةنيةكان ئاماذةيان بة زؤري ذمارةي سوثاي رةواديةكان كردووة، ضونكة زؤربةي هؤزة كورديةكانى ئازةربيجان هاوكاري بوون.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(ئاسؤغيك) ئةرمةني دةلَآ: ((سةد هةزار سةربازي شةدادي بة سةركردايةتي مير مةملان لة تةوريَزةوة بةرةو ئةرمينيا دةضوون، بةلآم لة ئةنجامي ثيَكدادانيَكي زؤري سوثاي رةوادي بة ناضاري ثاشةكشةي كردووة بؤ ئارزةبيجان)).</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دواي مردني مير مةملان لة (391ك) كورِةكةي بة ناوي (ابونصر حسين بن مةملان) دةسةلآتي وةرطرت، زانياري لة بارةي ئةم ميرة زؤر كةمة، لة سالَي(416ك) كؤضي دوايي كردووة.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62142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B02F7D-3263-4678-936D-B4D85201B9AD}"/>
              </a:ext>
            </a:extLst>
          </p:cNvPr>
          <p:cNvSpPr txBox="1"/>
          <p:nvPr/>
        </p:nvSpPr>
        <p:spPr>
          <a:xfrm>
            <a:off x="382555" y="345233"/>
            <a:ext cx="11597951" cy="6192464"/>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دواي ئةويش براكةي بة </a:t>
            </a:r>
            <a:r>
              <a:rPr lang="ar-IQ" sz="2800" b="1" u="sng" dirty="0">
                <a:solidFill>
                  <a:srgbClr val="C00000"/>
                </a:solidFill>
                <a:effectLst/>
                <a:latin typeface="Times New Roman" panose="02020603050405020304" pitchFamily="18" charset="0"/>
                <a:ea typeface="Times New Roman" panose="02020603050405020304" pitchFamily="18" charset="0"/>
                <a:cs typeface="Ali_K_Sahifa Bold" pitchFamily="2" charset="-78"/>
              </a:rPr>
              <a:t>ناوي(أبومنصور وهسوزان كورِي مةملان) </a:t>
            </a: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(416-450ك) حوكمي كردووة، لةبارةي ميَذووي ئةم ميرة زانياري باش هةية، بةتايبةتي لة كتيَبي(الكامل في التاريخ)ى (ابن الاثير)، كة باسي وةهسوزان دةكات، كة ضؤن دذي غوزةكان وةستاوة كة هيَرشيان هيَناوةتة سةر ئازةربيجان، هةروةها (ناصر خسرو)ى طةرِيدةي فارس لة(سفرنامة)كةيدا باسي وةهسوزاني رِةوادي كردووة كة لة دذي غوزةكان جةنطاوة، لة سالَي(438ك) خؤي سةرداني شاري تةوريَزي كردووة كة ثايتةختي رِةواديةكان بووة، و مير وهسوزان فةرمانرِةوا بوو لةو كاتةدا، هةروةها لة وتاري هةينيدا ناوي خويَندراوةتةوة و ئاماذةي بؤ بةهيَزي و توانايي مير وهسوزان كردووة.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سةرضاوةكان باس لة هيَرشي غوزة توركةكان دةكةن بؤ سةر هةريَمي ئازةربيجان، لة (420ك) و سالآني دواتر، لة ئةنجامدا مير وهسوزان بة ناضاري ملكةضي خؤي بؤيان رِادةطةيةنآ، دةرطاي ئازةربيجان بؤيان والآ دةبيَت.</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هيَرشي غوزةكان دووبارة طةيشتةوة ئازةربيجان لة (432-433ك)، بةلآم مير وهسوزان و رةواديةكان توانيان بةرامبةريان بوةستن و زؤريان ليَ بكوذن، بؤية غوزةكان بة ناضاري كشانةوة.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03418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7CA669-1F8D-4940-B258-AF182E64AE07}"/>
              </a:ext>
            </a:extLst>
          </p:cNvPr>
          <p:cNvSpPr txBox="1"/>
          <p:nvPr/>
        </p:nvSpPr>
        <p:spPr>
          <a:xfrm>
            <a:off x="223935" y="457201"/>
            <a:ext cx="11868538" cy="3379387"/>
          </a:xfrm>
          <a:prstGeom prst="rect">
            <a:avLst/>
          </a:prstGeom>
          <a:noFill/>
        </p:spPr>
        <p:txBody>
          <a:bodyPr wrap="square">
            <a:spAutoFit/>
          </a:bodyPr>
          <a:lstStyle/>
          <a:p>
            <a:pPr marL="2540" algn="justLow" rtl="1">
              <a:lnSpc>
                <a:spcPct val="115000"/>
              </a:lnSpc>
              <a:spcAft>
                <a:spcPts val="600"/>
              </a:spcAft>
              <a:tabLst>
                <a:tab pos="5763260" algn="r"/>
              </a:tabLst>
            </a:pPr>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ميرنشيني روادي لة (446ك) كةوتة دةست سةلجوقيةكان، ئةمةش سةرةتاي لةدةستداني سةربةخؤييان بوو، هةروةها كؤضكردني توركةكان بؤ هةريَمةكة دةستي ثيَكرد، و لة شارةكانيدا نيشتةجآ بوون، بةمةش توركةكان دةستيان كرد بة دةست خستنة ناو كاروباري ميرنشينةكة.</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r>
              <a:rPr lang="ar-IQ" sz="28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لة رِووداوةكاني (450ك) (ابن الاثير) ئاماذة بةوة دةكان: كة سولَتان طغرل بط هةلَساوة بة داناني ميريَكي نوآ بؤ رواديةكان، بة ناوي(مير مةملان)(450-463ك)، بةلآم ابن الاثير بةهيض شيَوةيةك ئاماذة بؤ ضارةنووسي مير وهسوزان ناكات كة ئايا ضي بةسةرهاتووة؟! كوذراوة ياخود لة تةخت لادراوة، تا ئيَستاش زانياري نية لة بارةي ضارةنووسي وهسوزان</a:t>
            </a:r>
            <a:endParaRPr lang="en-US" sz="2800" b="1" dirty="0">
              <a:solidFill>
                <a:schemeClr val="bg1"/>
              </a:solidFill>
            </a:endParaRPr>
          </a:p>
        </p:txBody>
      </p:sp>
    </p:spTree>
    <p:extLst>
      <p:ext uri="{BB962C8B-B14F-4D97-AF65-F5344CB8AC3E}">
        <p14:creationId xmlns:p14="http://schemas.microsoft.com/office/powerpoint/2010/main" val="352264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A6BED1-1CA2-48E5-A714-4035FABEEAA4}"/>
              </a:ext>
            </a:extLst>
          </p:cNvPr>
          <p:cNvSpPr txBox="1"/>
          <p:nvPr/>
        </p:nvSpPr>
        <p:spPr>
          <a:xfrm>
            <a:off x="839755" y="391887"/>
            <a:ext cx="10860833" cy="6001643"/>
          </a:xfrm>
          <a:prstGeom prst="rect">
            <a:avLst/>
          </a:prstGeom>
          <a:solidFill>
            <a:srgbClr val="FF0000"/>
          </a:solidFill>
        </p:spPr>
        <p:txBody>
          <a:bodyPr wrap="square">
            <a:spAutoFit/>
          </a:bodyPr>
          <a:lstStyle/>
          <a:p>
            <a:pPr algn="r" rtl="1"/>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لة كةنارى رِووبارى خازةر لة نزيك موسل شةريَكى طةورة  رِوويدا لة( 67ك) لة نيَوان سوثاى موختارو سوثاى ئومةوييةكان, سوثاى موختار توانى سةر بكةويَت و ضةند كةسيَكى ناودارى ئومةوييةكان بكوذىَ لةوانة عب</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ي</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دوللاى كورِى زياد بن ئةب</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ية..</a:t>
            </a:r>
            <a:r>
              <a:rPr lang="ar-SA" sz="1800" dirty="0">
                <a:effectLst/>
                <a:latin typeface="Bookshelf Symbol 7" panose="05010101010101010101" pitchFamily="2" charset="2"/>
                <a:ea typeface="Calibri" panose="020F0502020204030204" pitchFamily="34" charset="0"/>
                <a:cs typeface="Ali_K_Sahifa" pitchFamily="2" charset="-78"/>
              </a:rPr>
              <a:t> </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لةئةنجام ناوضةكانى نصبين و دارا وسنجار  ط</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و</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تة دةست</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والى خؤى لةم ناوضانةدامةزراند</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لةئةنجام</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 دا</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ناوضةكانى نصبين و دارا وسنجار  ط</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و</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تة دةست</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والى خؤى لةم ناوضانةدامةزراند</a:t>
            </a:r>
            <a:endPar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algn="r" rtl="1"/>
            <a:r>
              <a:rPr lang="ar-IQ" sz="1800" dirty="0">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موختار بؤ ئةوةى زياتر ثشتطيرى كوردو مةوالى بةدةست بهيَنىَ هةلَسا بة يةكسانى كردنى مةوالى و عةرةب, وة بةشدارى ثيَكردنى مةوالى لة كاروبارى ئيدارى هاوبةشيكردن لةدةستكةوتةكانى جةنط </a:t>
            </a:r>
            <a:endPar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algn="r" rtl="1"/>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كؤتايى بة بزوتنةوةةكةى هيَنرا لة لايةن عبدولَلاى كورِى زوبير دواى ضوار مانط شةروكوشتار , بةمةش ناوضةكانى موصل و هةريَمى ضياو جزيرة كةوتة ذيَردةستى عبدوللاى كورِى زوبير.</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r" rtl="1"/>
            <a:endPar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algn="r" rtl="1"/>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endParaRPr lang="en-US" sz="3200" b="1" dirty="0">
              <a:solidFill>
                <a:schemeClr val="bg1"/>
              </a:solidFill>
            </a:endParaRPr>
          </a:p>
        </p:txBody>
      </p:sp>
    </p:spTree>
    <p:extLst>
      <p:ext uri="{BB962C8B-B14F-4D97-AF65-F5344CB8AC3E}">
        <p14:creationId xmlns:p14="http://schemas.microsoft.com/office/powerpoint/2010/main" val="400649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D2815-B823-44DA-A229-58D854044831}"/>
              </a:ext>
            </a:extLst>
          </p:cNvPr>
          <p:cNvSpPr txBox="1"/>
          <p:nvPr/>
        </p:nvSpPr>
        <p:spPr>
          <a:xfrm>
            <a:off x="615821" y="914400"/>
            <a:ext cx="11103428" cy="3046988"/>
          </a:xfrm>
          <a:prstGeom prst="rect">
            <a:avLst/>
          </a:prstGeom>
          <a:noFill/>
        </p:spPr>
        <p:txBody>
          <a:bodyPr wrap="square">
            <a:spAutoFit/>
          </a:bodyPr>
          <a:lstStyle/>
          <a:p>
            <a:pPr algn="r" rtl="1"/>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دةتوانين بلَيَين ميرنشينةكة لة (469ك) لةلايةن سولَتان مةليك شا (465-485ك))ي سةلجوقيةوة كؤتايي ثيَهاتووة. لة رِووداوةكاني (463ك) باسي ئةوة دةكرآ كة كاتآ سولَتان ئةلب ئةرسةلان (455-465ك) لة هيَرشةكاني دذي رِؤمةكان طةرِاوةتةوة، ويستويةتي هةريَمةكة رِاستةوخؤ بخاتةوة ذيَر دةسةلآتي خؤيان، بؤية مير(مةملان) و كورِةكاني دةستطير كردووة، بةلآم واثآ دةضآ كة رواديةكان توانيويانة تا (469ك) دريَذة بة دةسةلآتيان بدةن، تا لةسةر دةستي (مةليك شا) لةناوضوونة</a:t>
            </a:r>
            <a:endParaRPr lang="en-US" sz="3200" b="1" dirty="0">
              <a:solidFill>
                <a:schemeClr val="bg1"/>
              </a:solidFill>
            </a:endParaRPr>
          </a:p>
        </p:txBody>
      </p:sp>
    </p:spTree>
    <p:extLst>
      <p:ext uri="{BB962C8B-B14F-4D97-AF65-F5344CB8AC3E}">
        <p14:creationId xmlns:p14="http://schemas.microsoft.com/office/powerpoint/2010/main" val="21016731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50F627-46A1-422F-BBFD-1FF74FD28D88}"/>
              </a:ext>
            </a:extLst>
          </p:cNvPr>
          <p:cNvSpPr txBox="1"/>
          <p:nvPr/>
        </p:nvSpPr>
        <p:spPr>
          <a:xfrm>
            <a:off x="169196" y="130859"/>
            <a:ext cx="11523305" cy="6312305"/>
          </a:xfrm>
          <a:prstGeom prst="rect">
            <a:avLst/>
          </a:prstGeom>
          <a:noFill/>
        </p:spPr>
        <p:txBody>
          <a:bodyPr wrap="square">
            <a:spAutoFit/>
          </a:bodyPr>
          <a:lstStyle/>
          <a:p>
            <a:pPr marL="2540" algn="justLow" rtl="1">
              <a:lnSpc>
                <a:spcPct val="115000"/>
              </a:lnSpc>
              <a:spcAft>
                <a:spcPts val="600"/>
              </a:spcAft>
              <a:tabLst>
                <a:tab pos="5763260" algn="r"/>
              </a:tabLst>
            </a:pPr>
            <a:r>
              <a:rPr lang="ar-IQ" sz="24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هؤكارةكاني رِووخاني ميرنشيني روادي:</a:t>
            </a: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1- شويَني جوطرافي ميرنشيني روادي، كة لة ناوضة سنووريةكاني دةولَةتي ئيسلامي بوو، بؤية بة بةردةوامي هيَرش دةكراية سةري لة لايةن هيَزة ناموسلَمانةكانةوة، هةروةها ميرنشيني روادي زؤربةي كات خةريكي ثاراستني سنووري دةولَةتي ئيسلامي بوو، كة ئةمةش ميرنشينةكةى هيلاك دةكرد.</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2- تيَكضووني بارودؤخي ميرنشينةكة، لة ئةنجامي هيَرشي غوزةكان بؤ سةر هةريَمةكة، كة ئةمةش بووة هؤي خراث بووني بارودؤخي ئابووري و سياسي و كؤمةلآيةتي ميرنشينةكة.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3- سياسةتي مةركةزي كة لة لايةن سةلجوقيةكانةوة ثةيرِةودةكرا بةتايبةتي(مةليك شا)ي سةلجوقي، كة هؤيةكي رِاستةوخؤ بوو بؤ رِووخاني ميرنشينةكة.</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endPar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783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557F66-3387-414B-A9E6-A08AE9D8DCD5}"/>
              </a:ext>
            </a:extLst>
          </p:cNvPr>
          <p:cNvSpPr txBox="1"/>
          <p:nvPr/>
        </p:nvSpPr>
        <p:spPr>
          <a:xfrm>
            <a:off x="409303" y="940526"/>
            <a:ext cx="11477897" cy="4287328"/>
          </a:xfrm>
          <a:prstGeom prst="rect">
            <a:avLst/>
          </a:prstGeom>
          <a:noFill/>
        </p:spPr>
        <p:txBody>
          <a:bodyPr wrap="square">
            <a:spAutoFit/>
          </a:bodyPr>
          <a:lstStyle/>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4- ثةيوةندي خراث و ململانيَي نيَوان هةنديَك لة ميرةكاني ميرنشينةكة، وةك ثةيوةندي خراثي نيَوان(أبوالهيجاء) و (وهسوزان)، كة بووة هؤي لةدةستداني شاريَكي كوردي.</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5- سياسةتي هةندآ ميري روادي، كة ثاشطةزدةبوونةوة لة داني باج بة سةلجوقيةكان، كة ئةمةش دةبووة مايةي هيَرشكردنة سةر ميرنشينةكة، وةك هيَرشةكاني(452ك) و (454ك)، كة رِؤلَيان هةبوو لة خراث بووني بارودؤخةكة، دواتريش هةرةسهيَنانيان.</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6-ململانيَيان لةطةل ميرنشينى شةدادى لة ئاران.</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600"/>
              </a:spcAft>
              <a:tabLst>
                <a:tab pos="5763260" algn="r"/>
              </a:tabLst>
            </a:pPr>
            <a:r>
              <a:rPr lang="ar-IQ" sz="3200" dirty="0">
                <a:solidFill>
                  <a:schemeClr val="bg1"/>
                </a:solidFill>
                <a:effectLst/>
                <a:latin typeface="Times New Roman" panose="02020603050405020304" pitchFamily="18" charset="0"/>
                <a:ea typeface="Times New Roman" panose="02020603050405020304" pitchFamily="18" charset="0"/>
                <a:cs typeface="Ali_K_Sahifa Bold" pitchFamily="2" charset="-78"/>
              </a:rPr>
              <a:t> </a:t>
            </a:r>
            <a:endPar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76083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92FCA6-9EE9-4522-98CC-8DDBFC5105D6}"/>
              </a:ext>
            </a:extLst>
          </p:cNvPr>
          <p:cNvSpPr txBox="1"/>
          <p:nvPr/>
        </p:nvSpPr>
        <p:spPr>
          <a:xfrm>
            <a:off x="783771" y="3225736"/>
            <a:ext cx="11120845" cy="729430"/>
          </a:xfrm>
          <a:prstGeom prst="rect">
            <a:avLst/>
          </a:prstGeom>
          <a:noFill/>
        </p:spPr>
        <p:txBody>
          <a:bodyPr wrap="square">
            <a:spAutoFit/>
          </a:bodyPr>
          <a:lstStyle/>
          <a:p>
            <a:pPr marL="2540" algn="justLow" rtl="1">
              <a:lnSpc>
                <a:spcPct val="115000"/>
              </a:lnSpc>
              <a:spcAft>
                <a:spcPts val="600"/>
              </a:spcAft>
              <a:tabLst>
                <a:tab pos="5763260" algn="r"/>
              </a:tabLst>
            </a:pPr>
            <a:r>
              <a:rPr lang="ar-IQ" sz="3600" b="1" dirty="0">
                <a:solidFill>
                  <a:schemeClr val="bg1"/>
                </a:solidFill>
                <a:effectLst/>
                <a:latin typeface="Times New Roman" panose="02020603050405020304" pitchFamily="18" charset="0"/>
                <a:ea typeface="Times New Roman" panose="02020603050405020304" pitchFamily="18" charset="0"/>
                <a:cs typeface="Ali_K_Sahifa Bold" pitchFamily="2" charset="-78"/>
              </a:rPr>
              <a:t>ميرنشيني حةسنةوي(بةرزيكاني)(348"350"-406ك):</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47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9019EB-5538-42B0-B90D-6FAF01D9AB01}"/>
              </a:ext>
            </a:extLst>
          </p:cNvPr>
          <p:cNvSpPr txBox="1"/>
          <p:nvPr/>
        </p:nvSpPr>
        <p:spPr>
          <a:xfrm>
            <a:off x="765110" y="214604"/>
            <a:ext cx="10972800" cy="5333063"/>
          </a:xfrm>
          <a:prstGeom prst="rect">
            <a:avLst/>
          </a:prstGeom>
          <a:solidFill>
            <a:srgbClr val="00B050"/>
          </a:solidFill>
        </p:spPr>
        <p:txBody>
          <a:bodyPr wrap="square">
            <a:spAutoFit/>
          </a:bodyPr>
          <a:lstStyle/>
          <a:p>
            <a:pPr marL="2540" algn="justLow" rtl="1">
              <a:lnSpc>
                <a:spcPct val="115000"/>
              </a:lnSpc>
              <a:spcAft>
                <a:spcPts val="1000"/>
              </a:spcAft>
              <a:tabLst>
                <a:tab pos="5763260" algn="r"/>
              </a:tabLst>
            </a:pPr>
            <a:r>
              <a:rPr lang="ar-SA" sz="3200" b="1" dirty="0">
                <a:solidFill>
                  <a:schemeClr val="bg1"/>
                </a:solidFill>
                <a:effectLst/>
                <a:latin typeface="Bookshelf Symbol 7" panose="05010101010101010101" pitchFamily="2" charset="2"/>
                <a:ea typeface="Calibri" panose="020F0502020204030204" pitchFamily="34" charset="0"/>
                <a:cs typeface="Ali_K_Alwand" pitchFamily="2" charset="-78"/>
              </a:rPr>
              <a:t> </a:t>
            </a:r>
            <a:r>
              <a:rPr lang="ar-IQ" sz="3200" b="1" dirty="0">
                <a:solidFill>
                  <a:schemeClr val="bg1"/>
                </a:solidFill>
                <a:effectLst/>
                <a:latin typeface="Bookshelf Symbol 7" panose="05010101010101010101" pitchFamily="2" charset="2"/>
                <a:ea typeface="Calibri" panose="020F0502020204030204" pitchFamily="34" charset="0"/>
                <a:cs typeface="Ali_K_Alwand" pitchFamily="2" charset="-78"/>
              </a:rPr>
              <a:t>4. </a:t>
            </a:r>
            <a:r>
              <a:rPr lang="ar-SA" sz="3200" b="1" dirty="0">
                <a:solidFill>
                  <a:schemeClr val="bg1"/>
                </a:solidFill>
                <a:effectLst/>
                <a:latin typeface="Bookshelf Symbol 7" panose="05010101010101010101" pitchFamily="2" charset="2"/>
                <a:ea typeface="Calibri" panose="020F0502020204030204" pitchFamily="34" charset="0"/>
                <a:cs typeface="Ali_K_Alwand" pitchFamily="2" charset="-78"/>
              </a:rPr>
              <a:t>بزوتنةوةى عبدالرحمن كورِى ئةشعةس</a:t>
            </a:r>
            <a:r>
              <a:rPr lang="ar-IQ" sz="3200" b="1" dirty="0">
                <a:solidFill>
                  <a:schemeClr val="bg1"/>
                </a:solidFill>
                <a:effectLst/>
                <a:latin typeface="Bookshelf Symbol 7" panose="05010101010101010101" pitchFamily="2" charset="2"/>
                <a:ea typeface="Calibri" panose="020F0502020204030204" pitchFamily="34" charset="0"/>
                <a:cs typeface="Ali_K_Alwand" pitchFamily="2" charset="-78"/>
              </a:rPr>
              <a:t> (ا</a:t>
            </a:r>
            <a:r>
              <a:rPr lang="ar-IQ" sz="3200" b="1" dirty="0">
                <a:solidFill>
                  <a:schemeClr val="bg1"/>
                </a:solidFill>
                <a:effectLst/>
                <a:latin typeface="Bookshelf Symbol 7" panose="05010101010101010101" pitchFamily="2" charset="2"/>
                <a:ea typeface="Calibri" panose="020F0502020204030204" pitchFamily="34" charset="0"/>
                <a:cs typeface="ALAWI-3-39" pitchFamily="2" charset="-78"/>
              </a:rPr>
              <a:t>لاشعث</a:t>
            </a:r>
            <a:r>
              <a:rPr lang="ar-IQ" sz="3200" b="1" dirty="0">
                <a:solidFill>
                  <a:schemeClr val="bg1"/>
                </a:solidFill>
                <a:effectLst/>
                <a:latin typeface="Bookshelf Symbol 7" panose="05010101010101010101" pitchFamily="2" charset="2"/>
                <a:ea typeface="Calibri" panose="020F0502020204030204" pitchFamily="34" charset="0"/>
                <a:cs typeface="Ali_K_Alwand"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Alwand" pitchFamily="2" charset="-78"/>
              </a:rPr>
              <a:t> :</a:t>
            </a:r>
            <a:endParaRPr lang="ar-IQ" sz="3200" b="1" dirty="0">
              <a:solidFill>
                <a:schemeClr val="bg1"/>
              </a:solidFill>
              <a:effectLst/>
              <a:latin typeface="Bookshelf Symbol 7" panose="05010101010101010101" pitchFamily="2" charset="2"/>
              <a:ea typeface="Calibri" panose="020F0502020204030204" pitchFamily="34" charset="0"/>
              <a:cs typeface="Ali_K_Alwand" pitchFamily="2" charset="-78"/>
            </a:endParaRPr>
          </a:p>
          <a:p>
            <a:pPr marL="2540" algn="justLow" rtl="1">
              <a:lnSpc>
                <a:spcPct val="115000"/>
              </a:lnSpc>
              <a:spcAft>
                <a:spcPts val="1000"/>
              </a:spcAft>
              <a:tabLst>
                <a:tab pos="5763260" algn="r"/>
              </a:tabLst>
            </a:pPr>
            <a:r>
              <a:rPr lang="ar-IQ" sz="3200" b="1" dirty="0">
                <a:solidFill>
                  <a:schemeClr val="bg1"/>
                </a:solidFill>
                <a:latin typeface="Bookshelf Symbol 7" panose="05010101010101010101" pitchFamily="2" charset="2"/>
                <a:ea typeface="Calibri" panose="020F0502020204030204" pitchFamily="34" charset="0"/>
                <a:cs typeface="Ali_K_Alwand"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عبدالرحمن بزوتنةوةةكةى </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لة </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ناوضةى فارس دةست ثىَ كرد و مةواليةكانى ئةم هةريَمة ضوونة ريزى ئةم بزوتنةوةةية , وهةروةها لةناوضةكانى هةريَمى ضيادا ضوونةريزى بزوتنةوةةكةى عبدالرحمان</a:t>
            </a:r>
            <a:endPar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endParaRPr>
          </a:p>
          <a:p>
            <a:pPr marL="2540" algn="justLow" rtl="1">
              <a:lnSpc>
                <a:spcPct val="115000"/>
              </a:lnSpc>
              <a:spcAft>
                <a:spcPts val="1000"/>
              </a:spcAft>
              <a:tabLst>
                <a:tab pos="5763260" algn="r"/>
              </a:tabLst>
            </a:pPr>
            <a:r>
              <a:rPr lang="ar-IQ" sz="2000" b="1" dirty="0">
                <a:solidFill>
                  <a:schemeClr val="bg1"/>
                </a:solidFill>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عبدالرحمن دواى شكست</a:t>
            </a:r>
            <a:r>
              <a:rPr lang="ar-IQ" sz="3200" b="1" dirty="0">
                <a:solidFill>
                  <a:schemeClr val="bg1"/>
                </a:solidFill>
                <a:effectLst/>
                <a:latin typeface="Bookshelf Symbol 7" panose="05010101010101010101" pitchFamily="2" charset="2"/>
                <a:ea typeface="Calibri" panose="020F0502020204030204" pitchFamily="34" charset="0"/>
                <a:cs typeface="Ali_K_Sahifa" pitchFamily="2" charset="-78"/>
              </a:rPr>
              <a:t> </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هيَنانى ضوو ناوضةى سجستان و ثةيوةندى كرد بة رتبيل , بةلآم حجاج نويَنةرى خؤى ناردة لاى رتبيل بؤ ئةوةى عبدالرحمن تسليم بكاتةوة</a:t>
            </a:r>
            <a:r>
              <a:rPr lang="ar-IQ" sz="3200" b="1" baseline="30000" dirty="0">
                <a:solidFill>
                  <a:schemeClr val="bg1"/>
                </a:solidFill>
                <a:effectLst/>
                <a:latin typeface="Bookshelf Symbol 7" panose="05010101010101010101" pitchFamily="2" charset="2"/>
                <a:ea typeface="Calibri" panose="020F0502020204030204" pitchFamily="34" charset="0"/>
                <a:cs typeface="Ali_K_Sahifa" pitchFamily="2" charset="-78"/>
              </a:rPr>
              <a:t>،</a:t>
            </a:r>
            <a:r>
              <a:rPr lang="ar-SA" sz="3200" b="1" dirty="0">
                <a:solidFill>
                  <a:schemeClr val="bg1"/>
                </a:solidFill>
                <a:effectLst/>
                <a:latin typeface="Bookshelf Symbol 7" panose="05010101010101010101" pitchFamily="2" charset="2"/>
                <a:ea typeface="Calibri" panose="020F0502020204030204" pitchFamily="34" charset="0"/>
                <a:cs typeface="Ali_K_Sahifa" pitchFamily="2" charset="-78"/>
              </a:rPr>
              <a:t> بةم شيَوةية بزوتنةوةكةى عبدالرحمن كؤتايى بة بزوتنةوةةكةى هات ناوضة كورديةكانيش تووشى زيان  شةرو شؤرى زؤر هاتوون .</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justLow" rtl="1">
              <a:lnSpc>
                <a:spcPct val="115000"/>
              </a:lnSpc>
              <a:spcAft>
                <a:spcPts val="1000"/>
              </a:spcAft>
              <a:tabLst>
                <a:tab pos="5763260" algn="r"/>
              </a:tabLs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1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8A0CD4-9267-4828-9E39-E1EC26B45A51}"/>
              </a:ext>
            </a:extLst>
          </p:cNvPr>
          <p:cNvSpPr txBox="1"/>
          <p:nvPr/>
        </p:nvSpPr>
        <p:spPr>
          <a:xfrm>
            <a:off x="569651" y="523783"/>
            <a:ext cx="11052698" cy="4184735"/>
          </a:xfrm>
          <a:prstGeom prst="rect">
            <a:avLst/>
          </a:prstGeom>
          <a:solidFill>
            <a:srgbClr val="FFFF00"/>
          </a:solidFill>
        </p:spPr>
        <p:txBody>
          <a:bodyPr wrap="square">
            <a:spAutoFit/>
          </a:bodyPr>
          <a:lstStyle/>
          <a:p>
            <a:pPr marL="2540" algn="r"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ناساندنى خــةواريـــج</a:t>
            </a:r>
            <a:r>
              <a:rPr lang="ar-IQ" sz="3200" b="1" dirty="0">
                <a:solidFill>
                  <a:schemeClr val="bg1"/>
                </a:solidFill>
                <a:effectLst/>
                <a:latin typeface="Times New Roman" panose="02020603050405020304" pitchFamily="18" charset="0"/>
                <a:ea typeface="Calibri" panose="020F0502020204030204" pitchFamily="34" charset="0"/>
                <a:cs typeface="Ali_k_Sayid" pitchFamily="2" charset="-78"/>
              </a:rPr>
              <a:t> وبزوتنوةكانيان</a:t>
            </a: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a:t>
            </a:r>
            <a:endPar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algn="r"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yid" pitchFamily="2" charset="-78"/>
              </a:rPr>
              <a:t> </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خةواريج كؤنترين (فرقة)طروثى ئيسلامية, بةيةكةم دةرضوون لة ئيسلامدا دادةنريَت, وةيةكةم طروثى سياسى ئايينية لة سةرةتاى ضةرخى يةكةمى كؤضى ثةيدابوون. ئةوانةى لةطةلَ عةلى كورى ئةبوتالب (ر.خ) دابوون, دوايى مةسةلةى تةحكيم هاتة ثيَشةوة كة عةلى (ر.خ) بة تةحكيم  رازيى بوو وازيان لةويش هيَنا, ئةمانة وةكو خةواريجيان ثيَدةلَيَن, خةواريجةكانيش بؤ ضةند طروثيَك جيابوونةوة, هةريةك لةم طروثانة بيروباوةرِى ئايينى و رِاميارى تايبةت بة خؤيان هةبوو هةنديَكيان توندرِةو هةنديَكى تريان ميانرِةو بوونة. </a:t>
            </a:r>
            <a:endParaRPr lang="en-US" sz="3200" b="1" dirty="0">
              <a:solidFill>
                <a:schemeClr val="bg1"/>
              </a:solidFill>
            </a:endParaRPr>
          </a:p>
        </p:txBody>
      </p:sp>
    </p:spTree>
    <p:extLst>
      <p:ext uri="{BB962C8B-B14F-4D97-AF65-F5344CB8AC3E}">
        <p14:creationId xmlns:p14="http://schemas.microsoft.com/office/powerpoint/2010/main" val="60324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5F58D2-411C-4E3E-9A63-845005577653}"/>
              </a:ext>
            </a:extLst>
          </p:cNvPr>
          <p:cNvSpPr txBox="1"/>
          <p:nvPr/>
        </p:nvSpPr>
        <p:spPr>
          <a:xfrm>
            <a:off x="1083077" y="568171"/>
            <a:ext cx="10333606" cy="5440464"/>
          </a:xfrm>
          <a:prstGeom prst="rect">
            <a:avLst/>
          </a:prstGeom>
          <a:solidFill>
            <a:srgbClr val="00B050"/>
          </a:solidFill>
        </p:spPr>
        <p:txBody>
          <a:bodyPr wrap="square">
            <a:spAutoFit/>
          </a:bodyPr>
          <a:lstStyle/>
          <a:p>
            <a:pPr marL="2540" algn="justLow" rtl="1">
              <a:lnSpc>
                <a:spcPct val="115000"/>
              </a:lnSpc>
              <a:spcAft>
                <a:spcPts val="1000"/>
              </a:spcAft>
              <a:tabLst>
                <a:tab pos="2032635" algn="ctr"/>
                <a:tab pos="5763260" algn="r"/>
              </a:tabLst>
            </a:pP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شهرستانى ئاماذة بةوة دةكات طروثة طةورةكانى خةواريج شةش طروثى سةرةكين. دةتوانين بلَيَن طروثةطةورةكانى خةواريج ئةمانةن ((   الازارقة, النجدية, البيهسية, الصفرية, الابا</a:t>
            </a:r>
            <a:r>
              <a:rPr lang="ar-SA" sz="3200" b="1" dirty="0">
                <a:solidFill>
                  <a:schemeClr val="bg1"/>
                </a:solidFill>
                <a:effectLst/>
                <a:latin typeface="Times New Roman" panose="02020603050405020304" pitchFamily="18" charset="0"/>
                <a:ea typeface="Calibri" panose="020F0502020204030204" pitchFamily="34" charset="0"/>
                <a:cs typeface="Ali-A-Sahifa" pitchFamily="2" charset="-78"/>
              </a:rPr>
              <a:t>ضية</a:t>
            </a:r>
            <a:r>
              <a:rPr lang="ar-SA" sz="3200" b="1" dirty="0">
                <a:solidFill>
                  <a:schemeClr val="bg1"/>
                </a:solidFill>
                <a:effectLst/>
                <a:latin typeface="Times New Roman" panose="02020603050405020304" pitchFamily="18" charset="0"/>
                <a:ea typeface="Calibri" panose="020F0502020204030204" pitchFamily="34" charset="0"/>
                <a:cs typeface="Ali_K_Sahifa" pitchFamily="2" charset="-78"/>
              </a:rPr>
              <a:t> .. )). لةطةلَ بوونى ئايدؤلؤذياو بؤضوونى جياواز لة نيَوان ئةم طروثانة بةلآم ئامانجى هةموويان لاوازكردنى خةلافةتى ئومةوى بووة.</a:t>
            </a:r>
            <a:endParaRPr lang="ar-IQ" sz="3200" b="1" dirty="0">
              <a:solidFill>
                <a:schemeClr val="bg1"/>
              </a:solidFill>
              <a:effectLst/>
              <a:latin typeface="Times New Roman" panose="02020603050405020304" pitchFamily="18" charset="0"/>
              <a:ea typeface="Calibri" panose="020F0502020204030204" pitchFamily="34" charset="0"/>
              <a:cs typeface="Ali_K_Sahifa" pitchFamily="2" charset="-78"/>
            </a:endParaRPr>
          </a:p>
          <a:p>
            <a:pPr algn="r" rtl="1"/>
            <a:r>
              <a:rPr lang="ar-IQ" sz="3200" b="1" dirty="0">
                <a:solidFill>
                  <a:schemeClr val="bg1"/>
                </a:solidFill>
                <a:latin typeface="Times New Roman" panose="02020603050405020304" pitchFamily="18" charset="0"/>
                <a:ea typeface="Calibri" panose="020F0502020204030204" pitchFamily="34" charset="0"/>
                <a:cs typeface="Ali_K_Sahifa" pitchFamily="2" charset="-78"/>
              </a:rPr>
              <a:t>      </a:t>
            </a:r>
            <a:r>
              <a:rPr lang="ar-SA" sz="3200" b="1" dirty="0">
                <a:solidFill>
                  <a:schemeClr val="bg1"/>
                </a:solidFill>
                <a:latin typeface="Times New Roman" panose="02020603050405020304" pitchFamily="18" charset="0"/>
                <a:ea typeface="Calibri" panose="020F0502020204030204" pitchFamily="34" charset="0"/>
                <a:cs typeface="Ali_K_Sahifa" pitchFamily="2" charset="-78"/>
              </a:rPr>
              <a:t>طروثةطةورةكانى خةواريج</a:t>
            </a:r>
            <a:endParaRPr lang="ar-IQ" sz="3200" b="1" dirty="0">
              <a:solidFill>
                <a:schemeClr val="bg1"/>
              </a:solidFill>
              <a:cs typeface="Ali_K_Traditional" pitchFamily="2" charset="-78"/>
            </a:endParaRPr>
          </a:p>
          <a:p>
            <a:pPr algn="r" rtl="1"/>
            <a:r>
              <a:rPr lang="ar-IQ" sz="3200" b="1" dirty="0">
                <a:solidFill>
                  <a:schemeClr val="bg1"/>
                </a:solidFill>
                <a:cs typeface="Ali_K_Traditional" pitchFamily="2" charset="-78"/>
              </a:rPr>
              <a:t>1</a:t>
            </a:r>
            <a:r>
              <a:rPr lang="ar-SA" sz="3200" b="1" dirty="0">
                <a:solidFill>
                  <a:schemeClr val="bg1"/>
                </a:solidFill>
                <a:cs typeface="Ali_K_Traditional" pitchFamily="2" charset="-78"/>
              </a:rPr>
              <a:t>- المحكمية:</a:t>
            </a:r>
            <a:endParaRPr lang="en-US" sz="3200" b="1" dirty="0">
              <a:solidFill>
                <a:schemeClr val="bg1"/>
              </a:solidFill>
              <a:cs typeface="Ali_K_Traditional" pitchFamily="2" charset="-78"/>
            </a:endParaRPr>
          </a:p>
          <a:p>
            <a:pPr algn="r" rtl="1"/>
            <a:r>
              <a:rPr lang="ar-SA" sz="3200" b="1" dirty="0">
                <a:solidFill>
                  <a:schemeClr val="bg1"/>
                </a:solidFill>
                <a:cs typeface="Ali_K_Traditional" pitchFamily="2" charset="-78"/>
              </a:rPr>
              <a:t> ئةوانةش فرقةيةكى خةواريجى بوون لة عةلى كورى ئةبو تالب(ر.خ) جيابوونةوة, لةجةنطى صةفين طووتيان حوكم هةر بؤ خواية (الحكم الا</a:t>
            </a:r>
            <a:r>
              <a:rPr lang="ar-IQ" sz="3200" b="1" dirty="0">
                <a:solidFill>
                  <a:schemeClr val="bg1"/>
                </a:solidFill>
                <a:cs typeface="Ali_K_Traditional" pitchFamily="2" charset="-78"/>
              </a:rPr>
              <a:t> </a:t>
            </a:r>
            <a:r>
              <a:rPr lang="ar-SA" sz="3200" b="1" dirty="0">
                <a:solidFill>
                  <a:schemeClr val="bg1"/>
                </a:solidFill>
                <a:cs typeface="Ali_K_Traditional" pitchFamily="2" charset="-78"/>
              </a:rPr>
              <a:t>للة) ئةوانة بيروباورايان وابوو ئةطةر عةبديَكى رِةش فةرمانرةوايةتى بكات دةبيَت ئةمانة لةطةلَ ئةوةشدا بيروباوةرِيَكى وايان هةبوو دةبىَ شورا لةنيَوان موسلَمانةكان بكريَت دةبيَ خةليفة بةئازادى هةلَبذيَردريَت.</a:t>
            </a:r>
            <a:endParaRPr lang="en-US" sz="3200" b="1" dirty="0">
              <a:solidFill>
                <a:schemeClr val="bg1"/>
              </a:solidFill>
              <a:effectLst/>
              <a:latin typeface="Times New Roman" panose="02020603050405020304" pitchFamily="18" charset="0"/>
              <a:ea typeface="Calibri" panose="020F0502020204030204" pitchFamily="34" charset="0"/>
              <a:cs typeface="Ali_K_Traditional" pitchFamily="2" charset="-78"/>
            </a:endParaRPr>
          </a:p>
        </p:txBody>
      </p:sp>
    </p:spTree>
    <p:extLst>
      <p:ext uri="{BB962C8B-B14F-4D97-AF65-F5344CB8AC3E}">
        <p14:creationId xmlns:p14="http://schemas.microsoft.com/office/powerpoint/2010/main" val="56090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B5F69D-1B85-437D-84F6-68ABF98171DF}"/>
              </a:ext>
            </a:extLst>
          </p:cNvPr>
          <p:cNvSpPr txBox="1"/>
          <p:nvPr/>
        </p:nvSpPr>
        <p:spPr>
          <a:xfrm>
            <a:off x="488273" y="1127465"/>
            <a:ext cx="10724224" cy="3406061"/>
          </a:xfrm>
          <a:prstGeom prst="rect">
            <a:avLst/>
          </a:prstGeom>
          <a:solidFill>
            <a:schemeClr val="accent1">
              <a:lumMod val="75000"/>
            </a:schemeClr>
          </a:solidFill>
        </p:spPr>
        <p:txBody>
          <a:bodyPr wrap="square">
            <a:spAutoFit/>
          </a:bodyPr>
          <a:lstStyle/>
          <a:p>
            <a:pPr marL="2540" indent="65405" algn="justLow" rtl="1">
              <a:lnSpc>
                <a:spcPct val="115000"/>
              </a:lnSpc>
              <a:spcAft>
                <a:spcPts val="1000"/>
              </a:spcAft>
              <a:tabLst>
                <a:tab pos="-48895" algn="l"/>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A-Sayid" pitchFamily="2" charset="-78"/>
              </a:rPr>
              <a:t> </a:t>
            </a:r>
            <a:r>
              <a:rPr lang="ar-IQ" sz="3600" b="1" dirty="0">
                <a:solidFill>
                  <a:schemeClr val="bg1"/>
                </a:solidFill>
                <a:effectLst/>
                <a:latin typeface="Times New Roman" panose="02020603050405020304" pitchFamily="18" charset="0"/>
                <a:ea typeface="Calibri" panose="020F0502020204030204" pitchFamily="34" charset="0"/>
                <a:cs typeface="Ali-A-Sayid" pitchFamily="2" charset="-78"/>
              </a:rPr>
              <a:t>2. </a:t>
            </a:r>
            <a:r>
              <a:rPr lang="ar-SA" sz="3600" b="1" dirty="0">
                <a:solidFill>
                  <a:schemeClr val="bg1"/>
                </a:solidFill>
                <a:effectLst/>
                <a:latin typeface="Times New Roman" panose="02020603050405020304" pitchFamily="18" charset="0"/>
                <a:ea typeface="Calibri" panose="020F0502020204030204" pitchFamily="34" charset="0"/>
                <a:cs typeface="Ali-A-Sayid" pitchFamily="2" charset="-78"/>
              </a:rPr>
              <a:t>الازاريقة</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540" indent="65405" algn="justLow" rtl="1">
              <a:lnSpc>
                <a:spcPct val="115000"/>
              </a:lnSpc>
              <a:spcAft>
                <a:spcPts val="1000"/>
              </a:spcAft>
              <a:tabLst>
                <a:tab pos="-48895" algn="l"/>
                <a:tab pos="5763260" algn="r"/>
              </a:tabLst>
            </a:pP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 ئةم فرقةيةش لةلايةن (نافع كورى الازرق كورى قيس الحنفى) سةر كردايةتى دةكرا, ناوةكةشى بؤ ئةو دةطةر يَتةوة , ئةمانةش هةلَسان بة كافركردنى عةلى كورى ئةبو تالب و عوسمانى كورى عةففان (ر.خ)  ئةزاريقةكان كوشتنى منداليان حةلالَ كرد وة خةلَكيان كافر دةكرد كوشتنيان حةلال دةكرد</a:t>
            </a:r>
            <a:r>
              <a:rPr lang="ar-SA" sz="3600" b="1" baseline="30000" dirty="0">
                <a:solidFill>
                  <a:schemeClr val="bg1"/>
                </a:solidFill>
                <a:effectLst/>
                <a:latin typeface="Times New Roman" panose="02020603050405020304" pitchFamily="18" charset="0"/>
                <a:ea typeface="Calibri" panose="020F0502020204030204" pitchFamily="34" charset="0"/>
                <a:cs typeface="Ali_K_Sahifa" pitchFamily="2" charset="-78"/>
              </a:rPr>
              <a:t> </a:t>
            </a:r>
            <a:r>
              <a:rPr lang="ar-SA" sz="3600" b="1" dirty="0">
                <a:solidFill>
                  <a:schemeClr val="bg1"/>
                </a:solidFill>
                <a:effectLst/>
                <a:latin typeface="Times New Roman" panose="02020603050405020304" pitchFamily="18" charset="0"/>
                <a:ea typeface="Calibri" panose="020F0502020204030204" pitchFamily="34" charset="0"/>
                <a:cs typeface="Ali_K_Sahifa" pitchFamily="2" charset="-78"/>
              </a:rPr>
              <a:t>.</a:t>
            </a:r>
            <a:endPar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304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2590</TotalTime>
  <Words>5017</Words>
  <Application>Microsoft Office PowerPoint</Application>
  <PresentationFormat>Widescreen</PresentationFormat>
  <Paragraphs>153</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Bookshelf Symbol 7</vt:lpstr>
      <vt:lpstr>Corbel</vt:lpstr>
      <vt:lpstr>Times New Roman</vt:lpstr>
      <vt:lpstr>Wingdings</vt:lpstr>
      <vt:lpstr>Banded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TOTAL TECH CO</cp:lastModifiedBy>
  <cp:revision>11</cp:revision>
  <dcterms:created xsi:type="dcterms:W3CDTF">2022-02-16T15:56:05Z</dcterms:created>
  <dcterms:modified xsi:type="dcterms:W3CDTF">2023-05-29T09:27:53Z</dcterms:modified>
</cp:coreProperties>
</file>