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66" r:id="rId3"/>
    <p:sldId id="268" r:id="rId4"/>
    <p:sldId id="257" r:id="rId5"/>
    <p:sldId id="258" r:id="rId6"/>
    <p:sldId id="259" r:id="rId7"/>
    <p:sldId id="267" r:id="rId8"/>
    <p:sldId id="260" r:id="rId9"/>
    <p:sldId id="261" r:id="rId10"/>
    <p:sldId id="269" r:id="rId11"/>
    <p:sldId id="262" r:id="rId12"/>
    <p:sldId id="263" r:id="rId13"/>
    <p:sldId id="265"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7" d="100"/>
          <a:sy n="77" d="100"/>
        </p:scale>
        <p:origin x="1618"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E99157BA-A672-498E-A4AA-21E3D8E4040E}" type="datetimeFigureOut">
              <a:rPr lang="ar-SA" smtClean="0"/>
              <a:t>21/07/1445</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79A0B766-6E59-4C88-92A7-EF6680766BEA}"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E99157BA-A672-498E-A4AA-21E3D8E4040E}" type="datetimeFigureOut">
              <a:rPr lang="ar-SA" smtClean="0"/>
              <a:t>21/07/1445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9A0B766-6E59-4C88-92A7-EF6680766BEA}"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E99157BA-A672-498E-A4AA-21E3D8E4040E}" type="datetimeFigureOut">
              <a:rPr lang="ar-SA" smtClean="0"/>
              <a:t>21/07/1445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9A0B766-6E59-4C88-92A7-EF6680766BEA}"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E99157BA-A672-498E-A4AA-21E3D8E4040E}" type="datetimeFigureOut">
              <a:rPr lang="ar-SA" smtClean="0"/>
              <a:t>21/07/1445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9A0B766-6E59-4C88-92A7-EF6680766BEA}"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Date Placeholder 3"/>
          <p:cNvSpPr>
            <a:spLocks noGrp="1"/>
          </p:cNvSpPr>
          <p:nvPr>
            <p:ph type="dt" sz="half" idx="10"/>
          </p:nvPr>
        </p:nvSpPr>
        <p:spPr/>
        <p:txBody>
          <a:bodyPr/>
          <a:lstStyle/>
          <a:p>
            <a:fld id="{E99157BA-A672-498E-A4AA-21E3D8E4040E}" type="datetimeFigureOut">
              <a:rPr lang="ar-SA" smtClean="0"/>
              <a:t>21/07/1445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9A0B766-6E59-4C88-92A7-EF6680766BEA}"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Date Placeholder 4"/>
          <p:cNvSpPr>
            <a:spLocks noGrp="1"/>
          </p:cNvSpPr>
          <p:nvPr>
            <p:ph type="dt" sz="half" idx="10"/>
          </p:nvPr>
        </p:nvSpPr>
        <p:spPr/>
        <p:txBody>
          <a:bodyPr/>
          <a:lstStyle/>
          <a:p>
            <a:fld id="{E99157BA-A672-498E-A4AA-21E3D8E4040E}" type="datetimeFigureOut">
              <a:rPr lang="ar-SA" smtClean="0"/>
              <a:t>21/07/1445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79A0B766-6E59-4C88-92A7-EF6680766BEA}"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Date Placeholder 6"/>
          <p:cNvSpPr>
            <a:spLocks noGrp="1"/>
          </p:cNvSpPr>
          <p:nvPr>
            <p:ph type="dt" sz="half" idx="10"/>
          </p:nvPr>
        </p:nvSpPr>
        <p:spPr/>
        <p:txBody>
          <a:bodyPr/>
          <a:lstStyle/>
          <a:p>
            <a:fld id="{E99157BA-A672-498E-A4AA-21E3D8E4040E}" type="datetimeFigureOut">
              <a:rPr lang="ar-SA" smtClean="0"/>
              <a:t>21/07/1445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79A0B766-6E59-4C88-92A7-EF6680766BEA}"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Date Placeholder 2"/>
          <p:cNvSpPr>
            <a:spLocks noGrp="1"/>
          </p:cNvSpPr>
          <p:nvPr>
            <p:ph type="dt" sz="half" idx="10"/>
          </p:nvPr>
        </p:nvSpPr>
        <p:spPr/>
        <p:txBody>
          <a:bodyPr/>
          <a:lstStyle/>
          <a:p>
            <a:fld id="{E99157BA-A672-498E-A4AA-21E3D8E4040E}" type="datetimeFigureOut">
              <a:rPr lang="ar-SA" smtClean="0"/>
              <a:t>21/07/1445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79A0B766-6E59-4C88-92A7-EF6680766BEA}"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9157BA-A672-498E-A4AA-21E3D8E4040E}" type="datetimeFigureOut">
              <a:rPr lang="ar-SA" smtClean="0"/>
              <a:t>21/07/1445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79A0B766-6E59-4C88-92A7-EF6680766BEA}"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Date Placeholder 4"/>
          <p:cNvSpPr>
            <a:spLocks noGrp="1"/>
          </p:cNvSpPr>
          <p:nvPr>
            <p:ph type="dt" sz="half" idx="10"/>
          </p:nvPr>
        </p:nvSpPr>
        <p:spPr/>
        <p:txBody>
          <a:bodyPr/>
          <a:lstStyle/>
          <a:p>
            <a:fld id="{E99157BA-A672-498E-A4AA-21E3D8E4040E}" type="datetimeFigureOut">
              <a:rPr lang="ar-SA" smtClean="0"/>
              <a:t>21/07/1445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79A0B766-6E59-4C88-92A7-EF6680766BEA}"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5" name="Date Placeholder 4"/>
          <p:cNvSpPr>
            <a:spLocks noGrp="1"/>
          </p:cNvSpPr>
          <p:nvPr>
            <p:ph type="dt" sz="half" idx="10"/>
          </p:nvPr>
        </p:nvSpPr>
        <p:spPr/>
        <p:txBody>
          <a:bodyPr/>
          <a:lstStyle/>
          <a:p>
            <a:fld id="{E99157BA-A672-498E-A4AA-21E3D8E4040E}" type="datetimeFigureOut">
              <a:rPr lang="ar-SA" smtClean="0"/>
              <a:t>21/07/1445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79A0B766-6E59-4C88-92A7-EF6680766BEA}"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9157BA-A672-498E-A4AA-21E3D8E4040E}" type="datetimeFigureOut">
              <a:rPr lang="ar-SA" smtClean="0"/>
              <a:t>21/07/1445</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9A0B766-6E59-4C88-92A7-EF6680766BEA}"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1196752"/>
            <a:ext cx="8352928" cy="1470025"/>
          </a:xfrm>
        </p:spPr>
        <p:txBody>
          <a:bodyPr>
            <a:noAutofit/>
          </a:bodyPr>
          <a:lstStyle/>
          <a:p>
            <a:r>
              <a:rPr lang="ar-SA" sz="5400" dirty="0"/>
              <a:t>إسهامات الكرد في بناء الحضارة الإسلامية</a:t>
            </a:r>
          </a:p>
        </p:txBody>
      </p:sp>
      <p:sp>
        <p:nvSpPr>
          <p:cNvPr id="3" name="عنوان فرعي 2"/>
          <p:cNvSpPr>
            <a:spLocks noGrp="1"/>
          </p:cNvSpPr>
          <p:nvPr>
            <p:ph type="subTitle" idx="1"/>
          </p:nvPr>
        </p:nvSpPr>
        <p:spPr>
          <a:xfrm>
            <a:off x="323528" y="3068960"/>
            <a:ext cx="8640960" cy="1752600"/>
          </a:xfrm>
        </p:spPr>
        <p:txBody>
          <a:bodyPr>
            <a:noAutofit/>
          </a:bodyPr>
          <a:lstStyle/>
          <a:p>
            <a:pPr algn="ctr"/>
            <a:r>
              <a:rPr lang="ar-SA" sz="4000" dirty="0">
                <a:latin typeface="Segoe UI" pitchFamily="34" charset="0"/>
                <a:ea typeface="Segoe UI" pitchFamily="34" charset="0"/>
                <a:cs typeface="Segoe UI" pitchFamily="34" charset="0"/>
              </a:rPr>
              <a:t>المدرس المساعد بختيار عبد الرحمن محمد رَوَندي</a:t>
            </a:r>
          </a:p>
          <a:p>
            <a:pPr algn="ctr"/>
            <a:r>
              <a:rPr lang="ar-SA" sz="4000" dirty="0">
                <a:latin typeface="Segoe UI" pitchFamily="34" charset="0"/>
                <a:ea typeface="Segoe UI" pitchFamily="34" charset="0"/>
                <a:cs typeface="Segoe UI" pitchFamily="34" charset="0"/>
              </a:rPr>
              <a:t>كلية العلوم الإسلامية</a:t>
            </a:r>
          </a:p>
          <a:p>
            <a:pPr algn="ctr"/>
            <a:r>
              <a:rPr lang="ar-SA" sz="4000" dirty="0">
                <a:latin typeface="Segoe UI" pitchFamily="34" charset="0"/>
                <a:ea typeface="Segoe UI" pitchFamily="34" charset="0"/>
                <a:cs typeface="Segoe UI" pitchFamily="34" charset="0"/>
              </a:rPr>
              <a:t>2016-2017</a:t>
            </a:r>
          </a:p>
        </p:txBody>
      </p:sp>
    </p:spTree>
    <p:extLst>
      <p:ext uri="{BB962C8B-B14F-4D97-AF65-F5344CB8AC3E}">
        <p14:creationId xmlns:p14="http://schemas.microsoft.com/office/powerpoint/2010/main" val="1550702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669360"/>
          </a:xfrm>
        </p:spPr>
        <p:txBody>
          <a:bodyPr>
            <a:normAutofit fontScale="92500" lnSpcReduction="10000"/>
          </a:bodyPr>
          <a:lstStyle/>
          <a:p>
            <a:pPr marL="0" indent="0" algn="just">
              <a:buNone/>
            </a:pPr>
            <a:endParaRPr lang="ar-SA" dirty="0"/>
          </a:p>
          <a:p>
            <a:pPr marL="0" indent="0" algn="ctr">
              <a:buNone/>
            </a:pPr>
            <a:r>
              <a:rPr lang="ar-SA" b="1" dirty="0"/>
              <a:t>2- المجال العلمي</a:t>
            </a:r>
          </a:p>
          <a:p>
            <a:pPr algn="just"/>
            <a:r>
              <a:rPr lang="ar-SA" dirty="0"/>
              <a:t>علي بن الحسين بن علي بن كردي الأنباري كان راوياً للحديث، وكان أبوه كاتبا لناصر الدولة بن حمدان .</a:t>
            </a:r>
          </a:p>
          <a:p>
            <a:pPr algn="just"/>
            <a:r>
              <a:rPr lang="ar-SA" dirty="0"/>
              <a:t>ابن صلاح </a:t>
            </a:r>
            <a:r>
              <a:rPr lang="ar-SA" dirty="0" err="1"/>
              <a:t>الشهرزوري</a:t>
            </a:r>
            <a:endParaRPr lang="ar-SA" dirty="0"/>
          </a:p>
          <a:p>
            <a:pPr algn="just"/>
            <a:r>
              <a:rPr lang="ar-SA" dirty="0"/>
              <a:t>ابن حاجب الكردي</a:t>
            </a:r>
          </a:p>
          <a:p>
            <a:pPr algn="just"/>
            <a:r>
              <a:rPr lang="ar-SA" dirty="0"/>
              <a:t>الإمام بديع الزمان الجزري </a:t>
            </a:r>
          </a:p>
          <a:p>
            <a:pPr algn="just"/>
            <a:r>
              <a:rPr lang="ar-SA" dirty="0"/>
              <a:t>ابن الأثير</a:t>
            </a:r>
          </a:p>
          <a:p>
            <a:pPr algn="just"/>
            <a:r>
              <a:rPr lang="ar-SA" dirty="0"/>
              <a:t>ابن خلكان</a:t>
            </a:r>
          </a:p>
          <a:p>
            <a:pPr algn="just"/>
            <a:r>
              <a:rPr lang="ar-SA" dirty="0"/>
              <a:t>ابن تيمية الحراني</a:t>
            </a:r>
          </a:p>
          <a:p>
            <a:pPr marL="64008" indent="0" algn="just">
              <a:buNone/>
            </a:pPr>
            <a:endParaRPr lang="ar-SA" dirty="0"/>
          </a:p>
          <a:p>
            <a:pPr marL="0" indent="0" algn="ctr">
              <a:buNone/>
            </a:pPr>
            <a:r>
              <a:rPr lang="ar-SA" b="1" dirty="0"/>
              <a:t>3- المجال الفني</a:t>
            </a:r>
          </a:p>
          <a:p>
            <a:pPr algn="just"/>
            <a:r>
              <a:rPr lang="ar-SA" dirty="0"/>
              <a:t>أبو حنيفة أحمد بن داود بن وَنَنْد الدينوري من كبار علماء النبات و الفلك في العصر الاسلامي. </a:t>
            </a:r>
          </a:p>
          <a:p>
            <a:pPr algn="just"/>
            <a:r>
              <a:rPr lang="ar-SA" dirty="0"/>
              <a:t>زرياب : يعتبر أكبر موسيقيي العصر الاسلامي. أعجب الخليفة هارون الرشيد بموهبته</a:t>
            </a:r>
          </a:p>
          <a:p>
            <a:pPr algn="just"/>
            <a:r>
              <a:rPr lang="ar-SA" dirty="0"/>
              <a:t>اسحاق الموصلي .</a:t>
            </a:r>
          </a:p>
          <a:p>
            <a:endParaRPr lang="ar-SA" dirty="0"/>
          </a:p>
        </p:txBody>
      </p:sp>
    </p:spTree>
    <p:extLst>
      <p:ext uri="{BB962C8B-B14F-4D97-AF65-F5344CB8AC3E}">
        <p14:creationId xmlns:p14="http://schemas.microsoft.com/office/powerpoint/2010/main" val="524408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88640"/>
            <a:ext cx="9144000" cy="6669360"/>
          </a:xfrm>
        </p:spPr>
        <p:txBody>
          <a:bodyPr>
            <a:normAutofit fontScale="70000" lnSpcReduction="20000"/>
          </a:bodyPr>
          <a:lstStyle/>
          <a:p>
            <a:pPr marL="0" indent="0" algn="just">
              <a:buNone/>
            </a:pPr>
            <a:endParaRPr lang="ar-SA" sz="4300" dirty="0"/>
          </a:p>
          <a:p>
            <a:pPr algn="ctr"/>
            <a:r>
              <a:rPr lang="ar-SA" sz="4300" dirty="0"/>
              <a:t>عصر العثمانيين وهو مقسم على المجالات التالية:</a:t>
            </a:r>
          </a:p>
          <a:p>
            <a:pPr marL="64008" indent="0" algn="just">
              <a:buNone/>
            </a:pPr>
            <a:endParaRPr lang="ar-SA" dirty="0"/>
          </a:p>
          <a:p>
            <a:pPr marL="0" indent="0" algn="ctr">
              <a:buNone/>
            </a:pPr>
            <a:r>
              <a:rPr lang="ar-SA" b="1" dirty="0"/>
              <a:t>1- المجال السياسي والعسكري</a:t>
            </a:r>
          </a:p>
          <a:p>
            <a:pPr algn="just"/>
            <a:r>
              <a:rPr lang="ar-SA" dirty="0"/>
              <a:t>الإمارة </a:t>
            </a:r>
            <a:r>
              <a:rPr lang="ar-SA" dirty="0" err="1"/>
              <a:t>الأردلانية</a:t>
            </a:r>
            <a:endParaRPr lang="ar-SA" dirty="0"/>
          </a:p>
          <a:p>
            <a:pPr algn="just"/>
            <a:r>
              <a:rPr lang="ar-SA" dirty="0"/>
              <a:t>الإمارة </a:t>
            </a:r>
            <a:r>
              <a:rPr lang="ar-SA" dirty="0" err="1"/>
              <a:t>البابانية</a:t>
            </a:r>
            <a:endParaRPr lang="ar-SA" dirty="0"/>
          </a:p>
          <a:p>
            <a:pPr algn="just"/>
            <a:r>
              <a:rPr lang="ar-SA" dirty="0"/>
              <a:t>الإمارة </a:t>
            </a:r>
            <a:r>
              <a:rPr lang="ar-SA" dirty="0" err="1"/>
              <a:t>البهدينانية</a:t>
            </a:r>
            <a:r>
              <a:rPr lang="ar-SA" dirty="0"/>
              <a:t> </a:t>
            </a:r>
          </a:p>
          <a:p>
            <a:pPr algn="just"/>
            <a:r>
              <a:rPr lang="ar-SA" dirty="0"/>
              <a:t>الإمارة </a:t>
            </a:r>
            <a:r>
              <a:rPr lang="ar-SA" dirty="0" err="1"/>
              <a:t>السورانية</a:t>
            </a:r>
            <a:endParaRPr lang="ar-SA" dirty="0"/>
          </a:p>
          <a:p>
            <a:pPr algn="just"/>
            <a:r>
              <a:rPr lang="ar-SA" dirty="0"/>
              <a:t>الإمارة </a:t>
            </a:r>
            <a:r>
              <a:rPr lang="ar-SA" dirty="0" err="1"/>
              <a:t>الشدادية</a:t>
            </a:r>
            <a:endParaRPr lang="ar-SA" dirty="0"/>
          </a:p>
          <a:p>
            <a:pPr marL="0" indent="0" algn="just">
              <a:buNone/>
            </a:pPr>
            <a:r>
              <a:rPr lang="ar-SA" dirty="0"/>
              <a:t>وهذا الإمارات استمرت حتى قبيل انتهاء حكم العثمانيين</a:t>
            </a:r>
            <a:endParaRPr lang="ar-SA" b="1" dirty="0"/>
          </a:p>
          <a:p>
            <a:pPr marL="64008" indent="0" algn="just">
              <a:buNone/>
            </a:pPr>
            <a:endParaRPr lang="ar-SA" dirty="0"/>
          </a:p>
          <a:p>
            <a:pPr marL="0" indent="0" algn="ctr">
              <a:buNone/>
            </a:pPr>
            <a:r>
              <a:rPr lang="ar-SA" b="1" dirty="0"/>
              <a:t>2- المجال العلمي والفني </a:t>
            </a:r>
          </a:p>
          <a:p>
            <a:pPr algn="just"/>
            <a:r>
              <a:rPr lang="ar-SA" dirty="0"/>
              <a:t>الملا جزيري </a:t>
            </a:r>
          </a:p>
          <a:p>
            <a:pPr algn="just"/>
            <a:r>
              <a:rPr lang="ar-SA" dirty="0" err="1"/>
              <a:t>فقيي</a:t>
            </a:r>
            <a:r>
              <a:rPr lang="ar-SA" dirty="0"/>
              <a:t> ته يران </a:t>
            </a:r>
          </a:p>
          <a:p>
            <a:pPr algn="just"/>
            <a:r>
              <a:rPr lang="ar-SA" dirty="0"/>
              <a:t>نالي</a:t>
            </a:r>
          </a:p>
          <a:p>
            <a:pPr algn="just"/>
            <a:r>
              <a:rPr lang="ar-SA" dirty="0"/>
              <a:t>سالم</a:t>
            </a:r>
          </a:p>
          <a:p>
            <a:pPr algn="just"/>
            <a:r>
              <a:rPr lang="ar-SA" dirty="0"/>
              <a:t>أمير الشعراء أحمد شوقي</a:t>
            </a:r>
          </a:p>
          <a:p>
            <a:pPr algn="just"/>
            <a:r>
              <a:rPr lang="ar-SA" dirty="0"/>
              <a:t>المؤرخ </a:t>
            </a:r>
            <a:r>
              <a:rPr lang="ar-SA" dirty="0" err="1"/>
              <a:t>شرفخان</a:t>
            </a:r>
            <a:r>
              <a:rPr lang="ar-SA" dirty="0"/>
              <a:t> </a:t>
            </a:r>
            <a:r>
              <a:rPr lang="ar-SA" dirty="0" err="1"/>
              <a:t>بدليسي</a:t>
            </a:r>
            <a:r>
              <a:rPr lang="ar-SA" dirty="0"/>
              <a:t> </a:t>
            </a:r>
          </a:p>
          <a:p>
            <a:pPr algn="just"/>
            <a:r>
              <a:rPr lang="ar-SA" dirty="0"/>
              <a:t>الرياضي الفلكي  محي الدين </a:t>
            </a:r>
            <a:r>
              <a:rPr lang="ar-SA" dirty="0" err="1"/>
              <a:t>أخلاتي</a:t>
            </a:r>
            <a:endParaRPr lang="ar-SA" dirty="0"/>
          </a:p>
          <a:p>
            <a:pPr algn="just"/>
            <a:r>
              <a:rPr lang="ar-SA" dirty="0"/>
              <a:t>المهندس المعماري  المؤنس  </a:t>
            </a:r>
          </a:p>
          <a:p>
            <a:pPr algn="just"/>
            <a:r>
              <a:rPr lang="ar-SA" dirty="0"/>
              <a:t>و </a:t>
            </a:r>
            <a:r>
              <a:rPr lang="ar-SA" dirty="0" err="1"/>
              <a:t>الموسيقارين</a:t>
            </a:r>
            <a:r>
              <a:rPr lang="ar-SA" dirty="0"/>
              <a:t> ” صفي الدين </a:t>
            </a:r>
            <a:r>
              <a:rPr lang="ar-SA" dirty="0" err="1"/>
              <a:t>أورماوي</a:t>
            </a:r>
            <a:r>
              <a:rPr lang="ar-SA" dirty="0"/>
              <a:t> ” و ” محمد الخطيب </a:t>
            </a:r>
            <a:r>
              <a:rPr lang="ar-SA" dirty="0" err="1"/>
              <a:t>أربيلي</a:t>
            </a:r>
            <a:r>
              <a:rPr lang="ar-SA" dirty="0"/>
              <a:t> ” </a:t>
            </a:r>
          </a:p>
          <a:p>
            <a:pPr algn="just"/>
            <a:endParaRPr lang="ar-SA" dirty="0"/>
          </a:p>
          <a:p>
            <a:pPr algn="just"/>
            <a:endParaRPr lang="ar-SA" dirty="0"/>
          </a:p>
        </p:txBody>
      </p:sp>
    </p:spTree>
    <p:extLst>
      <p:ext uri="{BB962C8B-B14F-4D97-AF65-F5344CB8AC3E}">
        <p14:creationId xmlns:p14="http://schemas.microsoft.com/office/powerpoint/2010/main" val="1590436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194160"/>
          </a:xfrm>
        </p:spPr>
        <p:txBody>
          <a:bodyPr>
            <a:normAutofit fontScale="77500" lnSpcReduction="20000"/>
          </a:bodyPr>
          <a:lstStyle/>
          <a:p>
            <a:pPr marL="0" indent="0" algn="just">
              <a:buNone/>
            </a:pPr>
            <a:endParaRPr lang="ar-SA" sz="4300" dirty="0"/>
          </a:p>
          <a:p>
            <a:pPr algn="ctr"/>
            <a:r>
              <a:rPr lang="ar-SA" sz="4300" dirty="0"/>
              <a:t>العصر الحديث وهو مقسم على المجالات التالية:</a:t>
            </a:r>
          </a:p>
          <a:p>
            <a:pPr marL="64008" indent="0" algn="just">
              <a:buNone/>
            </a:pPr>
            <a:endParaRPr lang="ar-SA" dirty="0"/>
          </a:p>
          <a:p>
            <a:pPr marL="0" indent="0" algn="ctr">
              <a:buNone/>
            </a:pPr>
            <a:r>
              <a:rPr lang="ar-SA" dirty="0"/>
              <a:t>1- </a:t>
            </a:r>
            <a:r>
              <a:rPr lang="ar-SA" b="1" dirty="0"/>
              <a:t>المجال السياسي والعسكري</a:t>
            </a:r>
          </a:p>
          <a:p>
            <a:pPr algn="just"/>
            <a:r>
              <a:rPr lang="ar-SA" dirty="0"/>
              <a:t>قاضي محمد</a:t>
            </a:r>
          </a:p>
          <a:p>
            <a:pPr algn="just"/>
            <a:r>
              <a:rPr lang="ar-SA" dirty="0"/>
              <a:t>شيخ سعيد بيران</a:t>
            </a:r>
          </a:p>
          <a:p>
            <a:pPr algn="just"/>
            <a:r>
              <a:rPr lang="ar-SA" dirty="0"/>
              <a:t>شيخ محمود الحفيد</a:t>
            </a:r>
          </a:p>
          <a:p>
            <a:pPr marL="64008" indent="0" algn="just">
              <a:buNone/>
            </a:pPr>
            <a:endParaRPr lang="ar-SA" dirty="0"/>
          </a:p>
          <a:p>
            <a:pPr marL="0" indent="0" algn="ctr">
              <a:buNone/>
            </a:pPr>
            <a:r>
              <a:rPr lang="ar-SA" b="1" dirty="0"/>
              <a:t>2- المجال العلمي </a:t>
            </a:r>
          </a:p>
          <a:p>
            <a:pPr algn="just"/>
            <a:r>
              <a:rPr lang="ar-SA" dirty="0"/>
              <a:t> الشيخ الفقيه  سعيد النورسي  </a:t>
            </a:r>
          </a:p>
          <a:p>
            <a:pPr algn="just"/>
            <a:r>
              <a:rPr lang="ar-SA" dirty="0"/>
              <a:t>الشيخ عبد الكريم المدرس</a:t>
            </a:r>
          </a:p>
          <a:p>
            <a:pPr algn="just"/>
            <a:r>
              <a:rPr lang="ar-SA" dirty="0"/>
              <a:t>جميل صدقي الزهاوي </a:t>
            </a:r>
          </a:p>
          <a:p>
            <a:pPr algn="just"/>
            <a:r>
              <a:rPr lang="ar-SA" dirty="0"/>
              <a:t>محمد سعيد رمضان البوطي</a:t>
            </a:r>
          </a:p>
          <a:p>
            <a:pPr marL="64008" indent="0" algn="just">
              <a:buNone/>
            </a:pPr>
            <a:endParaRPr lang="ar-SA" dirty="0"/>
          </a:p>
          <a:p>
            <a:pPr marL="0" indent="0" algn="ctr">
              <a:buNone/>
            </a:pPr>
            <a:r>
              <a:rPr lang="ar-SA" b="1" dirty="0"/>
              <a:t>3- المجال الفني</a:t>
            </a:r>
          </a:p>
          <a:p>
            <a:pPr algn="just"/>
            <a:r>
              <a:rPr lang="ar-SA" dirty="0"/>
              <a:t>رائد الشعر الكلاسيكي العربي محمود سامي البارودي</a:t>
            </a:r>
          </a:p>
          <a:p>
            <a:pPr algn="just"/>
            <a:r>
              <a:rPr lang="ar-SA" dirty="0"/>
              <a:t>محوي </a:t>
            </a:r>
          </a:p>
          <a:p>
            <a:pPr algn="just"/>
            <a:r>
              <a:rPr lang="ar-SA" dirty="0"/>
              <a:t>مولوي</a:t>
            </a:r>
          </a:p>
          <a:p>
            <a:pPr algn="just"/>
            <a:endParaRPr lang="ar-SA" dirty="0"/>
          </a:p>
        </p:txBody>
      </p:sp>
    </p:spTree>
    <p:extLst>
      <p:ext uri="{BB962C8B-B14F-4D97-AF65-F5344CB8AC3E}">
        <p14:creationId xmlns:p14="http://schemas.microsoft.com/office/powerpoint/2010/main" val="904224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978136"/>
          </a:xfrm>
        </p:spPr>
        <p:txBody>
          <a:bodyPr>
            <a:normAutofit fontScale="92500" lnSpcReduction="10000"/>
          </a:bodyPr>
          <a:lstStyle/>
          <a:p>
            <a:pPr algn="ctr"/>
            <a:r>
              <a:rPr lang="ar-SA" sz="4000" dirty="0"/>
              <a:t>المراجع والمصادر:</a:t>
            </a:r>
          </a:p>
          <a:p>
            <a:pPr marL="514350" indent="-514350" algn="just">
              <a:buFont typeface="+mj-lt"/>
              <a:buAutoNum type="arabicPeriod"/>
            </a:pPr>
            <a:r>
              <a:rPr lang="ar-SA" dirty="0"/>
              <a:t>مسند أحمد بن حنبل .</a:t>
            </a:r>
          </a:p>
          <a:p>
            <a:pPr marL="514350" indent="-514350" algn="just">
              <a:buFont typeface="+mj-lt"/>
              <a:buAutoNum type="arabicPeriod"/>
            </a:pPr>
            <a:r>
              <a:rPr lang="ar-SA" dirty="0"/>
              <a:t>سنن أبي داود .</a:t>
            </a:r>
          </a:p>
          <a:p>
            <a:pPr marL="514350" indent="-514350" algn="just">
              <a:buFont typeface="+mj-lt"/>
              <a:buAutoNum type="arabicPeriod"/>
            </a:pPr>
            <a:r>
              <a:rPr lang="ar-SA" dirty="0"/>
              <a:t>أسد الغابة في معرفة الصحابة لابن الأثير .</a:t>
            </a:r>
          </a:p>
          <a:p>
            <a:pPr marL="514350" indent="-514350" algn="just">
              <a:buFont typeface="+mj-lt"/>
              <a:buAutoNum type="arabicPeriod"/>
            </a:pPr>
            <a:r>
              <a:rPr lang="ar-SA" dirty="0"/>
              <a:t>الإصابة في تمييز الصحابة لان حجر العسقلاني .</a:t>
            </a:r>
          </a:p>
          <a:p>
            <a:pPr marL="514350" indent="-514350" algn="just">
              <a:buFont typeface="+mj-lt"/>
              <a:buAutoNum type="arabicPeriod"/>
            </a:pPr>
            <a:r>
              <a:rPr lang="ar-SA" dirty="0"/>
              <a:t>وفيات الأعيان وأنباء أبناء الزمان، ابن خلكان .</a:t>
            </a:r>
          </a:p>
          <a:p>
            <a:pPr marL="514350" indent="-514350" algn="just">
              <a:buFont typeface="+mj-lt"/>
              <a:buAutoNum type="arabicPeriod"/>
            </a:pPr>
            <a:r>
              <a:rPr lang="ar-SA" dirty="0"/>
              <a:t>مشاهير الكرد وكردستان، محمد أمين زكي . </a:t>
            </a:r>
          </a:p>
          <a:p>
            <a:pPr marL="514350" indent="-514350" algn="just">
              <a:buFont typeface="+mj-lt"/>
              <a:buAutoNum type="arabicPeriod"/>
            </a:pPr>
            <a:r>
              <a:rPr lang="ar-SA" dirty="0"/>
              <a:t>مشاهير </a:t>
            </a:r>
            <a:r>
              <a:rPr lang="ar-SA" dirty="0" err="1"/>
              <a:t>الكورد</a:t>
            </a:r>
            <a:r>
              <a:rPr lang="ar-SA" dirty="0"/>
              <a:t> في التاريخ الإسلامي د. أحمد خليل .</a:t>
            </a:r>
          </a:p>
          <a:p>
            <a:pPr marL="514350" indent="-514350" algn="just">
              <a:buFont typeface="+mj-lt"/>
              <a:buAutoNum type="arabicPeriod"/>
            </a:pPr>
            <a:r>
              <a:rPr lang="ar-SA" dirty="0"/>
              <a:t>اسلام ويب .</a:t>
            </a:r>
          </a:p>
          <a:p>
            <a:pPr marL="514350" indent="-514350" algn="just">
              <a:buFont typeface="+mj-lt"/>
              <a:buAutoNum type="arabicPeriod"/>
            </a:pPr>
            <a:r>
              <a:rPr lang="ar-SA" dirty="0"/>
              <a:t>الحوار مجلة سياسية ثقافية عامة، الباحث الإسلامي أ. د. عماد الدين خليل الكاتب . </a:t>
            </a:r>
          </a:p>
          <a:p>
            <a:pPr marL="514350" indent="-514350" algn="just">
              <a:buFont typeface="+mj-lt"/>
              <a:buAutoNum type="arabicPeriod"/>
            </a:pPr>
            <a:r>
              <a:rPr lang="ar-SA" dirty="0"/>
              <a:t>الموقع الرسمي لجماعة الدعوة والإصلاح .</a:t>
            </a:r>
          </a:p>
          <a:p>
            <a:pPr marL="514350" indent="-514350" algn="just">
              <a:buFont typeface="+mj-lt"/>
              <a:buAutoNum type="arabicPeriod"/>
            </a:pPr>
            <a:r>
              <a:rPr lang="ar-SA" dirty="0"/>
              <a:t>موقع </a:t>
            </a:r>
            <a:r>
              <a:rPr lang="ar-SA" dirty="0" err="1"/>
              <a:t>الكوياني</a:t>
            </a:r>
            <a:r>
              <a:rPr lang="ar-SA" dirty="0"/>
              <a:t>، الأكراد في عهد الدولة الاموية، من طرف أبو </a:t>
            </a:r>
            <a:r>
              <a:rPr lang="ar-SA" dirty="0" err="1"/>
              <a:t>حمودي</a:t>
            </a:r>
            <a:r>
              <a:rPr lang="ar-SA" dirty="0"/>
              <a:t> في الخميس أغسطس 06, 2009 2:44 </a:t>
            </a:r>
            <a:r>
              <a:rPr lang="en-US" dirty="0"/>
              <a:t>am </a:t>
            </a:r>
          </a:p>
        </p:txBody>
      </p:sp>
    </p:spTree>
    <p:extLst>
      <p:ext uri="{BB962C8B-B14F-4D97-AF65-F5344CB8AC3E}">
        <p14:creationId xmlns:p14="http://schemas.microsoft.com/office/powerpoint/2010/main" val="1261645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بسم الله الرحمن الرحيم</a:t>
            </a:r>
          </a:p>
        </p:txBody>
      </p:sp>
      <p:sp>
        <p:nvSpPr>
          <p:cNvPr id="3" name="عنصر نائب للمحتوى 2"/>
          <p:cNvSpPr>
            <a:spLocks noGrp="1"/>
          </p:cNvSpPr>
          <p:nvPr>
            <p:ph idx="1"/>
          </p:nvPr>
        </p:nvSpPr>
        <p:spPr>
          <a:xfrm>
            <a:off x="0" y="1935480"/>
            <a:ext cx="9144000" cy="4389120"/>
          </a:xfrm>
        </p:spPr>
        <p:txBody>
          <a:bodyPr>
            <a:normAutofit/>
          </a:bodyPr>
          <a:lstStyle/>
          <a:p>
            <a:r>
              <a:rPr lang="ar-SA" sz="5400" dirty="0">
                <a:cs typeface="+mj-cs"/>
              </a:rPr>
              <a:t>وقيل يا أرض ابلعي ماءك </a:t>
            </a:r>
            <a:r>
              <a:rPr lang="ar-SA" sz="5400" dirty="0" err="1">
                <a:cs typeface="+mj-cs"/>
              </a:rPr>
              <a:t>وياسماء</a:t>
            </a:r>
            <a:r>
              <a:rPr lang="ar-SA" sz="5400" dirty="0">
                <a:cs typeface="+mj-cs"/>
              </a:rPr>
              <a:t> اقلعي وغيض الماء وقضي الأمر واستوت على الجودي وقيل بعداً للقوم الظالمين . الهود 44 </a:t>
            </a:r>
          </a:p>
        </p:txBody>
      </p:sp>
    </p:spTree>
    <p:extLst>
      <p:ext uri="{BB962C8B-B14F-4D97-AF65-F5344CB8AC3E}">
        <p14:creationId xmlns:p14="http://schemas.microsoft.com/office/powerpoint/2010/main" val="1071338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endParaRPr lang="ar-SA" sz="4400" dirty="0">
              <a:cs typeface="+mj-cs"/>
            </a:endParaRPr>
          </a:p>
          <a:p>
            <a:pPr algn="ctr"/>
            <a:r>
              <a:rPr lang="ar-SA" sz="4400" dirty="0">
                <a:cs typeface="+mj-cs"/>
              </a:rPr>
              <a:t>بسم الله الرحمن الرحيم</a:t>
            </a:r>
          </a:p>
          <a:p>
            <a:pPr marL="0" indent="0" algn="ctr">
              <a:buNone/>
            </a:pPr>
            <a:r>
              <a:rPr lang="ar-SA" sz="4400" dirty="0">
                <a:cs typeface="+mj-cs"/>
              </a:rPr>
              <a:t>قل للمخلفين من الأعراب ستدعون إلى قوم أولي بأس شديد تقاتلونهم أو يسلمون . الفتح 16 .</a:t>
            </a:r>
          </a:p>
          <a:p>
            <a:r>
              <a:rPr lang="ar-SA" sz="4400" dirty="0">
                <a:cs typeface="+mj-cs"/>
              </a:rPr>
              <a:t>قال </a:t>
            </a:r>
            <a:r>
              <a:rPr lang="ar-SA" sz="4400" dirty="0" err="1">
                <a:cs typeface="+mj-cs"/>
              </a:rPr>
              <a:t>الآلوسي</a:t>
            </a:r>
            <a:r>
              <a:rPr lang="ar-SA" sz="4400" dirty="0">
                <a:cs typeface="+mj-cs"/>
              </a:rPr>
              <a:t> في تفسير هذه الآية: ذوي نجدة وشدة قوية في الحرب ...</a:t>
            </a:r>
          </a:p>
          <a:p>
            <a:r>
              <a:rPr lang="ar-SA" sz="4400" dirty="0">
                <a:cs typeface="+mj-cs"/>
              </a:rPr>
              <a:t>وأخرج ابن أبي حاتم عن أبي هريرة قال: </a:t>
            </a:r>
            <a:r>
              <a:rPr lang="ar-SA" sz="4400" b="1" dirty="0">
                <a:solidFill>
                  <a:srgbClr val="FF0000"/>
                </a:solidFill>
                <a:cs typeface="+mj-cs"/>
              </a:rPr>
              <a:t>البارز يعني الأكراد </a:t>
            </a:r>
            <a:r>
              <a:rPr lang="ar-SA" sz="4400" dirty="0">
                <a:cs typeface="+mj-cs"/>
              </a:rPr>
              <a:t>كما في الدر المنثور .</a:t>
            </a:r>
          </a:p>
        </p:txBody>
      </p:sp>
    </p:spTree>
    <p:extLst>
      <p:ext uri="{BB962C8B-B14F-4D97-AF65-F5344CB8AC3E}">
        <p14:creationId xmlns:p14="http://schemas.microsoft.com/office/powerpoint/2010/main" val="704832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050144"/>
          </a:xfrm>
        </p:spPr>
        <p:txBody>
          <a:bodyPr>
            <a:normAutofit/>
          </a:bodyPr>
          <a:lstStyle/>
          <a:p>
            <a:pPr algn="ctr"/>
            <a:r>
              <a:rPr lang="ar-SA" sz="4400" dirty="0"/>
              <a:t>تقسم إسهامات الكرد على </a:t>
            </a:r>
            <a:r>
              <a:rPr lang="ar-SA" sz="4400" dirty="0" err="1"/>
              <a:t>العصورالمختلفة</a:t>
            </a:r>
            <a:r>
              <a:rPr lang="ar-SA" sz="4400" dirty="0"/>
              <a:t>:</a:t>
            </a:r>
          </a:p>
          <a:p>
            <a:r>
              <a:rPr lang="ar-SA" sz="4000" dirty="0"/>
              <a:t>العصر النبوي (صلى الله عليه وسلم)</a:t>
            </a:r>
          </a:p>
          <a:p>
            <a:r>
              <a:rPr lang="ar-SA" sz="4000" dirty="0"/>
              <a:t>العصر الخلفاء الراشدين</a:t>
            </a:r>
          </a:p>
          <a:p>
            <a:r>
              <a:rPr lang="ar-SA" sz="4000" dirty="0"/>
              <a:t>العصر الأموي</a:t>
            </a:r>
          </a:p>
          <a:p>
            <a:r>
              <a:rPr lang="ar-SA" sz="4000" dirty="0"/>
              <a:t>العصر العباسي</a:t>
            </a:r>
          </a:p>
          <a:p>
            <a:r>
              <a:rPr lang="ar-SA" sz="4000" dirty="0"/>
              <a:t>العصر العثماني</a:t>
            </a:r>
          </a:p>
          <a:p>
            <a:r>
              <a:rPr lang="ar-SA" sz="4000" dirty="0"/>
              <a:t>العصر الحديث</a:t>
            </a:r>
          </a:p>
          <a:p>
            <a:endParaRPr lang="ar-SA" dirty="0"/>
          </a:p>
          <a:p>
            <a:endParaRPr lang="ar-SA" dirty="0"/>
          </a:p>
        </p:txBody>
      </p:sp>
    </p:spTree>
    <p:extLst>
      <p:ext uri="{BB962C8B-B14F-4D97-AF65-F5344CB8AC3E}">
        <p14:creationId xmlns:p14="http://schemas.microsoft.com/office/powerpoint/2010/main" val="116789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332656"/>
            <a:ext cx="9036496" cy="6408712"/>
          </a:xfrm>
        </p:spPr>
        <p:txBody>
          <a:bodyPr>
            <a:normAutofit lnSpcReduction="10000"/>
          </a:bodyPr>
          <a:lstStyle/>
          <a:p>
            <a:pPr algn="ctr"/>
            <a:r>
              <a:rPr lang="ar-SA" sz="5200" dirty="0"/>
              <a:t>زمن النبي (صلى الله عليه وسلم)</a:t>
            </a:r>
          </a:p>
          <a:p>
            <a:pPr algn="ctr"/>
            <a:r>
              <a:rPr lang="ar-SA" sz="3100" b="1" dirty="0"/>
              <a:t>أول لقاء بين الكرد والنبي (صلى الله عليه وسلم)</a:t>
            </a:r>
          </a:p>
          <a:p>
            <a:pPr algn="just"/>
            <a:r>
              <a:rPr lang="ar-SA" dirty="0"/>
              <a:t>الصحابي الجليل جابان الكردي -أبو ميمون- (رضي الله عنه) الذي هو أول من لقي النبي (عليه السلام) من الكرد ونقل لنا حديث المهر عنه (صلى الله عليه وسلم) .</a:t>
            </a:r>
          </a:p>
          <a:p>
            <a:pPr algn="just"/>
            <a:r>
              <a:rPr lang="ar-SA" dirty="0">
                <a:solidFill>
                  <a:srgbClr val="FF0000"/>
                </a:solidFill>
              </a:rPr>
              <a:t>قال: «سمعت النبيّ (صلى الله عليه وسلم) غير مرة حتى بلغ عشرًا يقول: مَنْ تَزَوَّجَ امْرَأَةً وَهُوَ يَنْوِي أَلَّا يُعْطِيهَا الصَّدَاقَ لَقِيَ اللهَ وَهُوَ زَانٍ» الطبراني الصغير والكبير وأسد الغابة.</a:t>
            </a:r>
          </a:p>
          <a:p>
            <a:pPr marL="0" indent="0" algn="ctr">
              <a:buNone/>
            </a:pPr>
            <a:r>
              <a:rPr lang="ar-SA" b="1" dirty="0"/>
              <a:t>1- الدعوة</a:t>
            </a:r>
          </a:p>
          <a:p>
            <a:pPr marL="0" indent="0" algn="ctr">
              <a:buNone/>
            </a:pPr>
            <a:r>
              <a:rPr lang="ar-SA" b="1" dirty="0"/>
              <a:t>2- نشر العلم</a:t>
            </a:r>
            <a:endParaRPr lang="ar-SA" dirty="0"/>
          </a:p>
          <a:p>
            <a:pPr algn="just"/>
            <a:r>
              <a:rPr lang="ar-SA" dirty="0"/>
              <a:t>لقاء جابان الكردي بالنبي (صلى الله عليه وسلم) يشكل أول إسهام للكرد في بناء الحضارة الإسلامية في زمن النبي (صلى الله عليه وسلم) .</a:t>
            </a:r>
          </a:p>
          <a:p>
            <a:pPr marL="0" indent="0" algn="ctr">
              <a:buNone/>
            </a:pPr>
            <a:r>
              <a:rPr lang="ar-SA" b="1" dirty="0"/>
              <a:t>3- الاقتصاد والثقافة</a:t>
            </a:r>
          </a:p>
          <a:p>
            <a:pPr algn="just"/>
            <a:r>
              <a:rPr lang="ar-SA" dirty="0">
                <a:solidFill>
                  <a:srgbClr val="FF0000"/>
                </a:solidFill>
              </a:rPr>
              <a:t>عن عائشة:  أخذ (أي النبي) كرديا كان لأبي جهم، فقيل: يا رسول الله الخميصة كانت خيرا من الكردي . سنن أبي داود</a:t>
            </a:r>
          </a:p>
        </p:txBody>
      </p:sp>
    </p:spTree>
    <p:extLst>
      <p:ext uri="{BB962C8B-B14F-4D97-AF65-F5344CB8AC3E}">
        <p14:creationId xmlns:p14="http://schemas.microsoft.com/office/powerpoint/2010/main" val="931733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22152"/>
          </a:xfrm>
        </p:spPr>
        <p:txBody>
          <a:bodyPr>
            <a:normAutofit/>
          </a:bodyPr>
          <a:lstStyle/>
          <a:p>
            <a:pPr algn="ctr"/>
            <a:r>
              <a:rPr lang="ar-SA" sz="6600" dirty="0"/>
              <a:t>زمن خلافة الراشدين</a:t>
            </a:r>
          </a:p>
          <a:p>
            <a:pPr algn="just"/>
            <a:r>
              <a:rPr lang="ar-SA" dirty="0"/>
              <a:t>فتح كردستان في خلافة عمر .</a:t>
            </a:r>
          </a:p>
          <a:p>
            <a:pPr algn="just"/>
            <a:r>
              <a:rPr lang="ar-SA" dirty="0"/>
              <a:t>أسهم الكرد في بناء الحضارة في مجالات وهي:</a:t>
            </a:r>
          </a:p>
          <a:p>
            <a:pPr marL="0" indent="0" algn="ctr">
              <a:buNone/>
            </a:pPr>
            <a:r>
              <a:rPr lang="ar-SA" dirty="0"/>
              <a:t>1- </a:t>
            </a:r>
            <a:r>
              <a:rPr lang="ar-SA" b="1" dirty="0"/>
              <a:t>العسكري</a:t>
            </a:r>
          </a:p>
          <a:p>
            <a:pPr algn="just"/>
            <a:r>
              <a:rPr lang="ar-SA" dirty="0"/>
              <a:t>فتح الكرد مع المسلمين أراضي شتى، فكان من أبرزهم:</a:t>
            </a:r>
          </a:p>
          <a:p>
            <a:pPr algn="just"/>
            <a:r>
              <a:rPr lang="ar-SA" dirty="0"/>
              <a:t>دَيلم الكردي الرجل الذي  كان رئيسا للحرس </a:t>
            </a:r>
            <a:r>
              <a:rPr lang="ar-SA" dirty="0" err="1"/>
              <a:t>الكسروي</a:t>
            </a:r>
            <a:r>
              <a:rPr lang="ar-SA" dirty="0"/>
              <a:t> في معركة القادسية فترك المجوسية واعتنق الإسلام وانتصر له . </a:t>
            </a:r>
          </a:p>
          <a:p>
            <a:pPr marL="0" indent="0" algn="ctr">
              <a:buNone/>
            </a:pPr>
            <a:r>
              <a:rPr lang="ar-SA" b="1" dirty="0"/>
              <a:t>2- نشر العلم</a:t>
            </a:r>
          </a:p>
          <a:p>
            <a:pPr marL="0" indent="0" algn="ctr">
              <a:buNone/>
            </a:pPr>
            <a:endParaRPr lang="ar-SA" b="1" dirty="0"/>
          </a:p>
          <a:p>
            <a:pPr marL="0" indent="0" algn="ctr">
              <a:buNone/>
            </a:pPr>
            <a:r>
              <a:rPr lang="ar-SA" b="1" dirty="0"/>
              <a:t>3- الدعوة إلى الله</a:t>
            </a:r>
          </a:p>
        </p:txBody>
      </p:sp>
    </p:spTree>
    <p:extLst>
      <p:ext uri="{BB962C8B-B14F-4D97-AF65-F5344CB8AC3E}">
        <p14:creationId xmlns:p14="http://schemas.microsoft.com/office/powerpoint/2010/main" val="4217037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endParaRPr lang="ar-SA" dirty="0"/>
          </a:p>
          <a:p>
            <a:pPr marL="0" indent="0" algn="ctr">
              <a:buNone/>
            </a:pPr>
            <a:r>
              <a:rPr lang="ar-SA" sz="4400" dirty="0"/>
              <a:t>عصر الأمويين وهو مقسم على المجالات التالية:</a:t>
            </a:r>
          </a:p>
          <a:p>
            <a:pPr marL="0" indent="0" algn="ctr">
              <a:buNone/>
            </a:pPr>
            <a:endParaRPr lang="ar-SA" b="1" dirty="0"/>
          </a:p>
          <a:p>
            <a:pPr marL="0" indent="0" algn="ctr">
              <a:buNone/>
            </a:pPr>
            <a:r>
              <a:rPr lang="ar-SA" b="1" dirty="0"/>
              <a:t>1- المجال العلمي</a:t>
            </a:r>
          </a:p>
          <a:p>
            <a:pPr algn="just"/>
            <a:r>
              <a:rPr lang="ar-SA" dirty="0">
                <a:solidFill>
                  <a:srgbClr val="FF0000"/>
                </a:solidFill>
              </a:rPr>
              <a:t>حَدَّثَنَا يَزِيدُ أَنْبَأَنَا دَيْلَمُ بْنُ غَزْوَانَ الْعَبْدِيُّ حَدَّثَنَا مَيْمُونٌ </a:t>
            </a:r>
            <a:r>
              <a:rPr lang="ar-SA" b="1" dirty="0">
                <a:solidFill>
                  <a:srgbClr val="FF0000"/>
                </a:solidFill>
              </a:rPr>
              <a:t>الْكُرْدِيُّ</a:t>
            </a:r>
            <a:r>
              <a:rPr lang="ar-SA" dirty="0">
                <a:solidFill>
                  <a:srgbClr val="FF0000"/>
                </a:solidFill>
              </a:rPr>
              <a:t> عَنْ أَبِي عُثْمَانَ النَّهْدِيِّ قَالَ إِنِّي لَجَالِسٌ تَحْتَ مِنْبَرِ عُمَرَ رَضِيَ اللَّهُ عَنْهُ وَهُوَ يَخْطُبُ النَّاسَ فَقَالَ فِي خُطْبَتِهِ سَمِعْتُ رَسُولَ اللَّهِ صَلَّى اللَّهُ عَلَيْهِ وَسَلَّمَ يَقُولُ إِنَّ أَخْوَفَ مَا أَخَافُ عَلَى هَذِهِ الْأُمَّةِ كُلُّ مُنَافِقٍ عَلِيمِ اللِّسَانِ . مسند احمد بن حنبل </a:t>
            </a:r>
            <a:endParaRPr lang="ar-SA" dirty="0"/>
          </a:p>
          <a:p>
            <a:r>
              <a:rPr lang="ar-SA" dirty="0"/>
              <a:t>قال اليماني صاحب كتاب الأنوار الكاشفة : «وسأل مالك بن دينار ميمون الكردي أن يحدث عن أبيه الذي أدرك النبي وسمع منه فقال: كان أبي لا يحدثنا عن النبي مخافة أن يزيد أم ينقص»</a:t>
            </a:r>
          </a:p>
          <a:p>
            <a:r>
              <a:rPr lang="ar-SA" dirty="0"/>
              <a:t>ويستمر اليماني: لم يعزه ولم أعثر عليه، ووالد ميمون الكردي لا يكاد يعرف. وقد ذكر في أسد الغاية والإصابة باسم «جابان» ولم يذكروا له شيئاً ...</a:t>
            </a:r>
          </a:p>
        </p:txBody>
      </p:sp>
    </p:spTree>
    <p:extLst>
      <p:ext uri="{BB962C8B-B14F-4D97-AF65-F5344CB8AC3E}">
        <p14:creationId xmlns:p14="http://schemas.microsoft.com/office/powerpoint/2010/main" val="4271442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856984" cy="6480720"/>
          </a:xfrm>
        </p:spPr>
        <p:txBody>
          <a:bodyPr>
            <a:noAutofit/>
          </a:bodyPr>
          <a:lstStyle/>
          <a:p>
            <a:pPr marL="0" indent="0" algn="ctr">
              <a:buNone/>
            </a:pPr>
            <a:r>
              <a:rPr lang="ar-SA" sz="3000" b="1" dirty="0"/>
              <a:t>2- المجال السياسي  </a:t>
            </a:r>
          </a:p>
          <a:p>
            <a:pPr algn="just"/>
            <a:r>
              <a:rPr lang="ar-SA" sz="3000" dirty="0"/>
              <a:t>مروان الثاني –مروان الحمار- آخر خليفة بني أمية أمه كانت كردية .</a:t>
            </a:r>
          </a:p>
          <a:p>
            <a:pPr marL="0" indent="0" algn="ctr">
              <a:buNone/>
            </a:pPr>
            <a:r>
              <a:rPr lang="ar-SA" sz="3000" b="1" dirty="0"/>
              <a:t>3- المجال العسكري</a:t>
            </a:r>
          </a:p>
          <a:p>
            <a:pPr algn="just"/>
            <a:r>
              <a:rPr lang="ar-SA" sz="3000" dirty="0"/>
              <a:t>الأكراد ساعدوا مروان الثاني –مروان الحمار- في إخماد ثورة إبراهيم بن الوليد ضد مروان .</a:t>
            </a:r>
          </a:p>
          <a:p>
            <a:pPr algn="just"/>
            <a:r>
              <a:rPr lang="ar-SA" sz="3000" dirty="0"/>
              <a:t>الأكراد ساعدوا مروان الثاني عندما ثار عليه سليمان بن هشام بن عبد الملك الذي أراد خلع مروان الثاني وكان سليمان قد خرج عليه في كردستان .</a:t>
            </a:r>
          </a:p>
          <a:p>
            <a:pPr algn="just"/>
            <a:r>
              <a:rPr lang="ar-SA" sz="3000" dirty="0"/>
              <a:t>الأكراد شاركوا في ثورة عبد الرحمن بن الأشعث ضد بني أمية وكان العلماء والصالحين مع عبد الرحمن بن الأشعث كالشعبي وعبد الرحمن بن أبي ليلى وسعيد بن جبير .</a:t>
            </a:r>
          </a:p>
          <a:p>
            <a:pPr algn="just"/>
            <a:r>
              <a:rPr lang="ar-SA" sz="3000" dirty="0"/>
              <a:t>فَرْوَة بن نَوْفل الأَشْجَعي ومعه خمسمئة من الخوارج في نواحي </a:t>
            </a:r>
            <a:r>
              <a:rPr lang="ar-SA" sz="3000" dirty="0" err="1"/>
              <a:t>شَهْرَزُور</a:t>
            </a:r>
            <a:r>
              <a:rPr lang="ar-SA" sz="3000" dirty="0"/>
              <a:t>، فوجّه إليه المُغِيرة بن شُعْبَة والي العراق جيشاً .</a:t>
            </a:r>
            <a:endParaRPr lang="en-US" sz="3000" dirty="0"/>
          </a:p>
          <a:p>
            <a:pPr marL="0" indent="0" algn="ctr">
              <a:buNone/>
            </a:pPr>
            <a:endParaRPr lang="ar-SA" sz="3000" b="1" dirty="0"/>
          </a:p>
        </p:txBody>
      </p:sp>
    </p:spTree>
    <p:extLst>
      <p:ext uri="{BB962C8B-B14F-4D97-AF65-F5344CB8AC3E}">
        <p14:creationId xmlns:p14="http://schemas.microsoft.com/office/powerpoint/2010/main" val="4112206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9036496" cy="6741368"/>
          </a:xfrm>
        </p:spPr>
        <p:txBody>
          <a:bodyPr>
            <a:normAutofit lnSpcReduction="10000"/>
          </a:bodyPr>
          <a:lstStyle/>
          <a:p>
            <a:pPr marL="0" indent="0" algn="just">
              <a:buNone/>
            </a:pPr>
            <a:endParaRPr lang="ar-SA" sz="4200" dirty="0"/>
          </a:p>
          <a:p>
            <a:pPr algn="ctr"/>
            <a:r>
              <a:rPr lang="ar-SA" sz="4500" dirty="0"/>
              <a:t>عصر العباسيين وهو مقسم على المجالات التالية:</a:t>
            </a:r>
          </a:p>
          <a:p>
            <a:pPr marL="64008" indent="0" algn="just">
              <a:buNone/>
            </a:pPr>
            <a:endParaRPr lang="ar-SA" dirty="0"/>
          </a:p>
          <a:p>
            <a:pPr marL="0" indent="0" algn="ctr">
              <a:buNone/>
            </a:pPr>
            <a:r>
              <a:rPr lang="ar-SA" b="1" dirty="0"/>
              <a:t>1- المجال السياسي  والعسكري</a:t>
            </a:r>
          </a:p>
          <a:p>
            <a:pPr algn="just"/>
            <a:r>
              <a:rPr lang="ar-SA" dirty="0"/>
              <a:t>قام أبو مسلم الخراساني سنة (129) هجري بثورة في خراسان ضد نظام الحكم الأموي (شمال شرق ايران حاليا) واسمه الحقيقي بهزاد، ويعد من مؤسسي الدولة العباسية .</a:t>
            </a:r>
          </a:p>
          <a:p>
            <a:pPr algn="just"/>
            <a:r>
              <a:rPr lang="ar-SA" dirty="0"/>
              <a:t>ابن العميد ابو الفضل محمد بن الحسين وزير ركن الدولة من أرجان .</a:t>
            </a:r>
          </a:p>
          <a:p>
            <a:pPr algn="just"/>
            <a:r>
              <a:rPr lang="ar-SA" dirty="0"/>
              <a:t>أحمد بن علي بن الحسن بن محمد بن أحمد بن كردي أبو البقاء تقلد القضاء </a:t>
            </a:r>
            <a:r>
              <a:rPr lang="ar-SA" dirty="0" err="1"/>
              <a:t>ببعقوبا</a:t>
            </a:r>
            <a:r>
              <a:rPr lang="ar-SA" dirty="0"/>
              <a:t> بعد الستين وخمس مائة .</a:t>
            </a:r>
          </a:p>
          <a:p>
            <a:pPr algn="just"/>
            <a:r>
              <a:rPr lang="ar-SA" dirty="0"/>
              <a:t>أسد الدين </a:t>
            </a:r>
            <a:r>
              <a:rPr lang="ar-SA" dirty="0" err="1"/>
              <a:t>شيركو</a:t>
            </a:r>
            <a:r>
              <a:rPr lang="ar-SA" dirty="0"/>
              <a:t> عم صلاح الدين الأيوبي .</a:t>
            </a:r>
          </a:p>
          <a:p>
            <a:pPr algn="just"/>
            <a:r>
              <a:rPr lang="ar-SA" dirty="0"/>
              <a:t>صلاح الدين الأيوبي .</a:t>
            </a:r>
            <a:endParaRPr lang="ar-SA" b="1" dirty="0"/>
          </a:p>
          <a:p>
            <a:pPr algn="just"/>
            <a:r>
              <a:rPr lang="ar-SA" dirty="0"/>
              <a:t>الإمارة </a:t>
            </a:r>
            <a:r>
              <a:rPr lang="ar-SA" dirty="0" err="1"/>
              <a:t>الأردلانية</a:t>
            </a:r>
            <a:r>
              <a:rPr lang="ar-SA" dirty="0"/>
              <a:t>  هذه الإمارة حكمت قرابة (700) سنة .</a:t>
            </a:r>
          </a:p>
          <a:p>
            <a:pPr algn="just"/>
            <a:endParaRPr lang="ar-SA" dirty="0"/>
          </a:p>
          <a:p>
            <a:pPr algn="just"/>
            <a:endParaRPr lang="ar-SA" dirty="0"/>
          </a:p>
        </p:txBody>
      </p:sp>
    </p:spTree>
    <p:extLst>
      <p:ext uri="{BB962C8B-B14F-4D97-AF65-F5344CB8AC3E}">
        <p14:creationId xmlns:p14="http://schemas.microsoft.com/office/powerpoint/2010/main" val="19932364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920</TotalTime>
  <Words>973</Words>
  <Application>Microsoft Office PowerPoint</Application>
  <PresentationFormat>On-screen Show (4:3)</PresentationFormat>
  <Paragraphs>125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Constantia</vt:lpstr>
      <vt:lpstr>Segoe UI</vt:lpstr>
      <vt:lpstr>Wingdings 2</vt:lpstr>
      <vt:lpstr>تدفق</vt:lpstr>
      <vt:lpstr>إسهامات الكرد في بناء الحضارة الإسلامية</vt:lpstr>
      <vt:lpstr>بسم الله الرحمن الرحيم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إسهامات الكرد في بناء الحضارة الإسلامية</dc:title>
  <dc:creator>kurdistan</dc:creator>
  <cp:lastModifiedBy>TOTAL TECH CO</cp:lastModifiedBy>
  <cp:revision>136</cp:revision>
  <dcterms:created xsi:type="dcterms:W3CDTF">2016-11-17T12:32:20Z</dcterms:created>
  <dcterms:modified xsi:type="dcterms:W3CDTF">2024-01-31T20:14:57Z</dcterms:modified>
</cp:coreProperties>
</file>