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45C92B-A50D-486A-95CA-9081B8103483}"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2143238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5C92B-A50D-486A-95CA-9081B8103483}"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1096162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5C92B-A50D-486A-95CA-9081B8103483}"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2368385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5C92B-A50D-486A-95CA-9081B8103483}"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1966215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5C92B-A50D-486A-95CA-9081B8103483}" type="datetimeFigureOut">
              <a:rPr lang="en-US" smtClean="0"/>
              <a:t>11/29/2021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307111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45C92B-A50D-486A-95CA-9081B8103483}"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3581853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45C92B-A50D-486A-95CA-9081B8103483}" type="datetimeFigureOut">
              <a:rPr lang="en-US" smtClean="0"/>
              <a:t>11/29/2021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1082734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5C92B-A50D-486A-95CA-9081B8103483}" type="datetimeFigureOut">
              <a:rPr lang="en-US" smtClean="0"/>
              <a:t>11/29/2021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65395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5C92B-A50D-486A-95CA-9081B8103483}" type="datetimeFigureOut">
              <a:rPr lang="en-US" smtClean="0"/>
              <a:t>11/29/2021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4273312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5C92B-A50D-486A-95CA-9081B8103483}"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255892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5C92B-A50D-486A-95CA-9081B8103483}" type="datetimeFigureOut">
              <a:rPr lang="en-US" smtClean="0"/>
              <a:t>11/29/2021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64BFF0-E443-4E60-86FB-6A737B918175}" type="slidenum">
              <a:rPr lang="en-US" smtClean="0"/>
              <a:t>‹#›</a:t>
            </a:fld>
            <a:endParaRPr lang="en-US"/>
          </a:p>
        </p:txBody>
      </p:sp>
    </p:spTree>
    <p:extLst>
      <p:ext uri="{BB962C8B-B14F-4D97-AF65-F5344CB8AC3E}">
        <p14:creationId xmlns:p14="http://schemas.microsoft.com/office/powerpoint/2010/main" val="218561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C92B-A50D-486A-95CA-9081B8103483}" type="datetimeFigureOut">
              <a:rPr lang="en-US" smtClean="0"/>
              <a:t>11/29/2021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64BFF0-E443-4E60-86FB-6A737B918175}" type="slidenum">
              <a:rPr lang="en-US" smtClean="0"/>
              <a:t>‹#›</a:t>
            </a:fld>
            <a:endParaRPr lang="en-US"/>
          </a:p>
        </p:txBody>
      </p:sp>
    </p:spTree>
    <p:extLst>
      <p:ext uri="{BB962C8B-B14F-4D97-AF65-F5344CB8AC3E}">
        <p14:creationId xmlns:p14="http://schemas.microsoft.com/office/powerpoint/2010/main" val="1805317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271726"/>
            <a:ext cx="8763000" cy="5963684"/>
          </a:xfrm>
          <a:prstGeom prst="rect">
            <a:avLst/>
          </a:prstGeom>
        </p:spPr>
        <p:txBody>
          <a:bodyPr wrap="square">
            <a:spAutoFit/>
          </a:bodyPr>
          <a:lstStyle/>
          <a:p>
            <a:pPr algn="justLow">
              <a:lnSpc>
                <a:spcPct val="150000"/>
              </a:lnSpc>
              <a:spcAft>
                <a:spcPts val="0"/>
              </a:spcAft>
            </a:pPr>
            <a:r>
              <a:rPr lang="en-US" sz="2400" b="1" u="sng" dirty="0" smtClean="0">
                <a:effectLst/>
                <a:latin typeface="Times New Roman"/>
                <a:ea typeface="Batang"/>
                <a:cs typeface="Arial"/>
              </a:rPr>
              <a:t>Plants</a:t>
            </a:r>
            <a:endParaRPr lang="en-US" sz="2400" dirty="0">
              <a:ea typeface="Calibri"/>
              <a:cs typeface="Arial"/>
            </a:endParaRPr>
          </a:p>
          <a:p>
            <a:pPr algn="justLow">
              <a:lnSpc>
                <a:spcPct val="115000"/>
              </a:lnSpc>
              <a:spcAft>
                <a:spcPts val="1000"/>
              </a:spcAft>
            </a:pPr>
            <a:r>
              <a:rPr lang="en-US" sz="2400" dirty="0" smtClean="0">
                <a:solidFill>
                  <a:srgbClr val="110000"/>
                </a:solidFill>
                <a:effectLst/>
                <a:latin typeface="Times New Roman"/>
                <a:ea typeface="Batang"/>
                <a:cs typeface="Arial"/>
              </a:rPr>
              <a:t>  </a:t>
            </a:r>
            <a:r>
              <a:rPr lang="en-US" sz="2400" dirty="0" smtClean="0">
                <a:solidFill>
                  <a:srgbClr val="414141"/>
                </a:solidFill>
                <a:effectLst/>
                <a:latin typeface="Times New Roman"/>
                <a:ea typeface="Calibri"/>
                <a:cs typeface="Arial"/>
              </a:rPr>
              <a:t>Plants are living organisms that cover large amounts of the surface of our planet. They come in many shapes, sizes and colors.</a:t>
            </a:r>
            <a:r>
              <a:rPr lang="en-US" sz="2400" dirty="0">
                <a:ea typeface="Calibri"/>
                <a:cs typeface="Arial"/>
              </a:rPr>
              <a:t> </a:t>
            </a:r>
            <a:r>
              <a:rPr lang="en-US" sz="2400" dirty="0" smtClean="0">
                <a:solidFill>
                  <a:srgbClr val="414141"/>
                </a:solidFill>
                <a:effectLst/>
                <a:latin typeface="Times New Roman"/>
                <a:ea typeface="Calibri"/>
                <a:cs typeface="Arial"/>
              </a:rPr>
              <a:t>Most plants have roots, stems and leaves and they either produce flowers or cones for reproduction. Botanists (scientists who study plants) have identified about 391,000 living species of plants across the world.</a:t>
            </a:r>
            <a:endParaRPr lang="en-US" sz="2400" dirty="0">
              <a:ea typeface="Calibri"/>
              <a:cs typeface="Arial"/>
            </a:endParaRPr>
          </a:p>
          <a:p>
            <a:pPr algn="justLow">
              <a:lnSpc>
                <a:spcPct val="115000"/>
              </a:lnSpc>
              <a:spcAft>
                <a:spcPts val="0"/>
              </a:spcAft>
            </a:pPr>
            <a:endParaRPr lang="en-US" sz="2400" b="1" u="sng" dirty="0" smtClean="0">
              <a:effectLst/>
              <a:latin typeface="Times New Roman"/>
              <a:ea typeface="Batang"/>
              <a:cs typeface="Arial"/>
            </a:endParaRPr>
          </a:p>
          <a:p>
            <a:pPr algn="justLow">
              <a:lnSpc>
                <a:spcPct val="115000"/>
              </a:lnSpc>
              <a:spcAft>
                <a:spcPts val="0"/>
              </a:spcAft>
            </a:pPr>
            <a:r>
              <a:rPr lang="en-US" sz="2400" b="1" u="sng" dirty="0" smtClean="0">
                <a:effectLst/>
                <a:latin typeface="Times New Roman"/>
                <a:ea typeface="Batang"/>
                <a:cs typeface="Arial"/>
              </a:rPr>
              <a:t>Special characteristics of plants:</a:t>
            </a:r>
            <a:endParaRPr lang="en-US" sz="2400" dirty="0">
              <a:ea typeface="Calibri"/>
              <a:cs typeface="Arial"/>
            </a:endParaRPr>
          </a:p>
          <a:p>
            <a:pPr marL="342900" lvl="0" indent="-342900">
              <a:lnSpc>
                <a:spcPct val="150000"/>
              </a:lnSpc>
              <a:spcAft>
                <a:spcPts val="0"/>
              </a:spcAft>
              <a:buFont typeface="+mj-lt"/>
              <a:buAutoNum type="arabicPeriod"/>
            </a:pPr>
            <a:r>
              <a:rPr lang="en-US" sz="2400" dirty="0" smtClean="0">
                <a:effectLst/>
                <a:latin typeface="Times New Roman"/>
                <a:ea typeface="Batang"/>
                <a:cs typeface="Arial"/>
              </a:rPr>
              <a:t>Plants are multicellular organisms in the kingdom Plantae.</a:t>
            </a:r>
            <a:endParaRPr lang="en-US" sz="2400" dirty="0">
              <a:ea typeface="Calibri"/>
              <a:cs typeface="Arial"/>
            </a:endParaRPr>
          </a:p>
          <a:p>
            <a:pPr marL="342900" lvl="0" indent="-342900">
              <a:lnSpc>
                <a:spcPct val="150000"/>
              </a:lnSpc>
              <a:spcAft>
                <a:spcPts val="0"/>
              </a:spcAft>
              <a:buFont typeface="+mj-lt"/>
              <a:buAutoNum type="arabicPeriod"/>
            </a:pPr>
            <a:r>
              <a:rPr lang="en-US" sz="2400" dirty="0" smtClean="0">
                <a:effectLst/>
                <a:latin typeface="Times New Roman"/>
                <a:ea typeface="Batang"/>
                <a:cs typeface="Arial"/>
              </a:rPr>
              <a:t>Plant cells are distinguished by their </a:t>
            </a:r>
            <a:r>
              <a:rPr lang="en-US" sz="2400" b="1" dirty="0" smtClean="0">
                <a:effectLst/>
                <a:latin typeface="Times New Roman"/>
                <a:ea typeface="Batang"/>
                <a:cs typeface="Arial"/>
              </a:rPr>
              <a:t>cell walls</a:t>
            </a:r>
            <a:r>
              <a:rPr lang="en-US" sz="2400" dirty="0" smtClean="0">
                <a:effectLst/>
                <a:latin typeface="Times New Roman"/>
                <a:ea typeface="Batang"/>
                <a:cs typeface="Arial"/>
              </a:rPr>
              <a:t> containing </a:t>
            </a:r>
            <a:r>
              <a:rPr lang="en-US" sz="2400" b="1" dirty="0" smtClean="0">
                <a:effectLst/>
                <a:latin typeface="Times New Roman"/>
                <a:ea typeface="Batang"/>
                <a:cs typeface="Arial"/>
              </a:rPr>
              <a:t>cellulose</a:t>
            </a:r>
            <a:r>
              <a:rPr lang="en-US" sz="2400" dirty="0" smtClean="0">
                <a:effectLst/>
                <a:latin typeface="Times New Roman"/>
                <a:ea typeface="Batang"/>
                <a:cs typeface="Arial"/>
              </a:rPr>
              <a:t>, </a:t>
            </a:r>
            <a:r>
              <a:rPr lang="en-US" sz="2400" b="1" dirty="0" smtClean="0">
                <a:effectLst/>
                <a:latin typeface="Times New Roman"/>
                <a:ea typeface="Batang"/>
                <a:cs typeface="Arial"/>
              </a:rPr>
              <a:t>chloroplasts</a:t>
            </a:r>
            <a:r>
              <a:rPr lang="en-US" sz="2400" dirty="0" smtClean="0">
                <a:effectLst/>
                <a:latin typeface="Times New Roman"/>
                <a:ea typeface="Batang"/>
                <a:cs typeface="Arial"/>
              </a:rPr>
              <a:t> and a large central vacuole that holds water and keeps the plant turgid</a:t>
            </a:r>
            <a:endParaRPr lang="en-US" sz="2400" dirty="0">
              <a:ea typeface="Calibri"/>
              <a:cs typeface="Arial"/>
            </a:endParaRPr>
          </a:p>
        </p:txBody>
      </p:sp>
    </p:spTree>
    <p:extLst>
      <p:ext uri="{BB962C8B-B14F-4D97-AF65-F5344CB8AC3E}">
        <p14:creationId xmlns:p14="http://schemas.microsoft.com/office/powerpoint/2010/main" val="1036127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76200"/>
            <a:ext cx="8458200" cy="5875647"/>
          </a:xfrm>
          <a:prstGeom prst="rect">
            <a:avLst/>
          </a:prstGeom>
        </p:spPr>
        <p:txBody>
          <a:bodyPr wrap="square">
            <a:spAutoFit/>
          </a:bodyPr>
          <a:lstStyle/>
          <a:p>
            <a:pPr lvl="0">
              <a:lnSpc>
                <a:spcPct val="150000"/>
              </a:lnSpc>
            </a:pPr>
            <a:r>
              <a:rPr lang="en-US" sz="2300" dirty="0" smtClean="0">
                <a:latin typeface="Times New Roman"/>
                <a:ea typeface="Batang"/>
                <a:cs typeface="Arial"/>
              </a:rPr>
              <a:t>3. </a:t>
            </a:r>
            <a:r>
              <a:rPr lang="en-US" sz="2300" dirty="0" smtClean="0">
                <a:effectLst/>
                <a:latin typeface="Times New Roman"/>
                <a:ea typeface="Batang"/>
                <a:cs typeface="Arial"/>
              </a:rPr>
              <a:t>Plants are </a:t>
            </a:r>
            <a:r>
              <a:rPr lang="en-US" sz="2300" b="1" dirty="0" smtClean="0">
                <a:effectLst/>
                <a:latin typeface="Times New Roman"/>
                <a:ea typeface="Batang"/>
                <a:cs typeface="Arial"/>
              </a:rPr>
              <a:t>autotrophs</a:t>
            </a:r>
            <a:r>
              <a:rPr lang="en-US" sz="2300" dirty="0" smtClean="0">
                <a:effectLst/>
                <a:latin typeface="Times New Roman"/>
                <a:ea typeface="Batang"/>
                <a:cs typeface="Arial"/>
              </a:rPr>
              <a:t>; they produce their own food by photosynthesis, which is   the process of making nutrients such as sugars from light energy and carbon dioxide. Photosynthesis occurs in chloroplasts, which contain chlorophyll and carotenoids.</a:t>
            </a:r>
            <a:endParaRPr lang="en-US" sz="2300" dirty="0">
              <a:ea typeface="Calibri"/>
              <a:cs typeface="Arial"/>
            </a:endParaRPr>
          </a:p>
          <a:p>
            <a:pPr lvl="0">
              <a:lnSpc>
                <a:spcPct val="150000"/>
              </a:lnSpc>
              <a:spcAft>
                <a:spcPts val="0"/>
              </a:spcAft>
            </a:pPr>
            <a:r>
              <a:rPr lang="en-US" sz="2300" dirty="0" smtClean="0">
                <a:effectLst/>
                <a:latin typeface="Times New Roman"/>
                <a:ea typeface="Batang"/>
                <a:cs typeface="Arial"/>
              </a:rPr>
              <a:t>4. Plants develop from </a:t>
            </a:r>
            <a:r>
              <a:rPr lang="en-US" sz="2300" b="1" dirty="0" smtClean="0">
                <a:effectLst/>
                <a:latin typeface="Times New Roman"/>
                <a:ea typeface="Batang"/>
                <a:cs typeface="Arial"/>
              </a:rPr>
              <a:t>embryos </a:t>
            </a:r>
            <a:r>
              <a:rPr lang="en-US" sz="2300" dirty="0" smtClean="0">
                <a:effectLst/>
                <a:latin typeface="Times New Roman"/>
                <a:ea typeface="Batang"/>
                <a:cs typeface="Arial"/>
              </a:rPr>
              <a:t>which</a:t>
            </a:r>
            <a:r>
              <a:rPr lang="en-US" sz="2300" b="1" dirty="0" smtClean="0">
                <a:effectLst/>
                <a:latin typeface="Times New Roman"/>
                <a:ea typeface="Batang"/>
                <a:cs typeface="Arial"/>
              </a:rPr>
              <a:t> </a:t>
            </a:r>
            <a:r>
              <a:rPr lang="en-US" sz="2300" dirty="0" smtClean="0">
                <a:effectLst/>
                <a:latin typeface="Times New Roman"/>
                <a:ea typeface="Batang"/>
                <a:cs typeface="Arial"/>
              </a:rPr>
              <a:t>formed by a fusion of egg and sperm cells.</a:t>
            </a:r>
            <a:endParaRPr lang="en-US" sz="2300" dirty="0">
              <a:ea typeface="Calibri"/>
              <a:cs typeface="Arial"/>
            </a:endParaRPr>
          </a:p>
          <a:p>
            <a:pPr lvl="0">
              <a:lnSpc>
                <a:spcPct val="150000"/>
              </a:lnSpc>
              <a:spcAft>
                <a:spcPts val="0"/>
              </a:spcAft>
            </a:pPr>
            <a:r>
              <a:rPr lang="en-US" sz="2300" dirty="0" smtClean="0">
                <a:effectLst/>
                <a:latin typeface="Times New Roman"/>
                <a:ea typeface="Batang"/>
                <a:cs typeface="Arial"/>
              </a:rPr>
              <a:t>5. Plants have </a:t>
            </a:r>
            <a:r>
              <a:rPr lang="en-US" sz="2300" b="1" dirty="0" smtClean="0">
                <a:effectLst/>
                <a:latin typeface="Times New Roman"/>
                <a:ea typeface="Batang"/>
                <a:cs typeface="Arial"/>
              </a:rPr>
              <a:t>indeterminate growth. </a:t>
            </a:r>
            <a:r>
              <a:rPr lang="en-US" sz="2300" dirty="0" smtClean="0">
                <a:effectLst/>
                <a:latin typeface="Times New Roman"/>
                <a:ea typeface="Batang"/>
                <a:cs typeface="Arial"/>
              </a:rPr>
              <a:t>While animals reach a certain size and stop    growing, plant cells in their </a:t>
            </a:r>
            <a:r>
              <a:rPr lang="en-US" sz="2300" b="1" dirty="0" smtClean="0">
                <a:effectLst/>
                <a:latin typeface="Times New Roman"/>
                <a:ea typeface="Batang"/>
                <a:cs typeface="Arial"/>
              </a:rPr>
              <a:t>meristematic tissues </a:t>
            </a:r>
            <a:r>
              <a:rPr lang="en-US" sz="2300" dirty="0" smtClean="0">
                <a:effectLst/>
                <a:latin typeface="Times New Roman"/>
                <a:ea typeface="Batang"/>
                <a:cs typeface="Arial"/>
              </a:rPr>
              <a:t>retain the ability to divide and    grow throughout the life of the plant.</a:t>
            </a:r>
            <a:endParaRPr lang="en-US" sz="2300" dirty="0">
              <a:ea typeface="Calibri"/>
              <a:cs typeface="Arial"/>
            </a:endParaRPr>
          </a:p>
          <a:p>
            <a:pPr lvl="0">
              <a:lnSpc>
                <a:spcPct val="150000"/>
              </a:lnSpc>
              <a:spcAft>
                <a:spcPts val="0"/>
              </a:spcAft>
            </a:pPr>
            <a:r>
              <a:rPr lang="en-US" sz="2300" dirty="0" smtClean="0">
                <a:effectLst/>
                <a:latin typeface="Times New Roman"/>
                <a:ea typeface="Batang"/>
                <a:cs typeface="Arial"/>
              </a:rPr>
              <a:t>Plants are </a:t>
            </a:r>
            <a:r>
              <a:rPr lang="en-US" sz="2300" b="1" dirty="0" smtClean="0">
                <a:effectLst/>
                <a:latin typeface="Times New Roman"/>
                <a:ea typeface="Batang"/>
                <a:cs typeface="Arial"/>
              </a:rPr>
              <a:t>sedentary</a:t>
            </a:r>
            <a:r>
              <a:rPr lang="en-US" sz="2300" dirty="0" smtClean="0">
                <a:effectLst/>
                <a:latin typeface="Times New Roman"/>
                <a:ea typeface="Batang"/>
                <a:cs typeface="Arial"/>
              </a:rPr>
              <a:t>; they have different ways to obtain the materials they need for their metabolism.</a:t>
            </a:r>
            <a:endParaRPr lang="en-US" sz="2300" dirty="0">
              <a:ea typeface="Calibri"/>
              <a:cs typeface="Arial"/>
            </a:endParaRPr>
          </a:p>
        </p:txBody>
      </p:sp>
    </p:spTree>
    <p:extLst>
      <p:ext uri="{BB962C8B-B14F-4D97-AF65-F5344CB8AC3E}">
        <p14:creationId xmlns:p14="http://schemas.microsoft.com/office/powerpoint/2010/main" val="1107554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21273"/>
            <a:ext cx="8839200" cy="6127127"/>
          </a:xfrm>
          <a:prstGeom prst="rect">
            <a:avLst/>
          </a:prstGeom>
        </p:spPr>
        <p:txBody>
          <a:bodyPr wrap="square">
            <a:spAutoFit/>
          </a:bodyPr>
          <a:lstStyle/>
          <a:p>
            <a:pPr algn="justLow">
              <a:lnSpc>
                <a:spcPct val="150000"/>
              </a:lnSpc>
              <a:spcAft>
                <a:spcPts val="0"/>
              </a:spcAft>
            </a:pPr>
            <a:r>
              <a:rPr lang="en-US" sz="2400" b="1" u="sng" dirty="0" smtClean="0">
                <a:solidFill>
                  <a:srgbClr val="110000"/>
                </a:solidFill>
                <a:effectLst/>
                <a:latin typeface="Times New Roman"/>
                <a:ea typeface="Batang"/>
                <a:cs typeface="Arial"/>
              </a:rPr>
              <a:t>The Important of Plants</a:t>
            </a:r>
            <a:r>
              <a:rPr lang="en-US" sz="2400" u="sng" dirty="0" smtClean="0">
                <a:solidFill>
                  <a:srgbClr val="110000"/>
                </a:solidFill>
                <a:effectLst/>
                <a:latin typeface="Times New Roman"/>
                <a:ea typeface="Batang"/>
                <a:cs typeface="Arial"/>
              </a:rPr>
              <a:t> </a:t>
            </a:r>
            <a:endParaRPr lang="en-US" sz="2400" dirty="0">
              <a:ea typeface="Calibri"/>
              <a:cs typeface="Arial"/>
            </a:endParaRPr>
          </a:p>
          <a:p>
            <a:pPr algn="justLow">
              <a:lnSpc>
                <a:spcPct val="150000"/>
              </a:lnSpc>
              <a:spcAft>
                <a:spcPts val="0"/>
              </a:spcAft>
            </a:pPr>
            <a:r>
              <a:rPr lang="en-US" sz="2400" dirty="0" smtClean="0">
                <a:effectLst/>
                <a:latin typeface="Times New Roman"/>
                <a:ea typeface="Batang"/>
                <a:cs typeface="Arial"/>
              </a:rPr>
              <a:t>1- </a:t>
            </a:r>
            <a:r>
              <a:rPr lang="en-US" sz="2400" dirty="0" smtClean="0">
                <a:effectLst/>
                <a:latin typeface="Times New Roman"/>
                <a:ea typeface="Calibri"/>
                <a:cs typeface="Arial"/>
              </a:rPr>
              <a:t>Plants supply food to nearly all terrestrial organisms on the earth, including humans</a:t>
            </a:r>
            <a:r>
              <a:rPr lang="en-US" sz="2400" dirty="0" smtClean="0">
                <a:effectLst/>
                <a:latin typeface="Times New Roman"/>
                <a:ea typeface="Batang"/>
                <a:cs typeface="Arial"/>
              </a:rPr>
              <a:t>. </a:t>
            </a:r>
            <a:endParaRPr lang="en-US" sz="2400" dirty="0">
              <a:ea typeface="Calibri"/>
              <a:cs typeface="Arial"/>
            </a:endParaRPr>
          </a:p>
          <a:p>
            <a:pPr algn="justLow">
              <a:lnSpc>
                <a:spcPct val="150000"/>
              </a:lnSpc>
              <a:spcAft>
                <a:spcPts val="0"/>
              </a:spcAft>
            </a:pPr>
            <a:r>
              <a:rPr lang="en-US" sz="2400" dirty="0" smtClean="0">
                <a:effectLst/>
                <a:latin typeface="Times New Roman"/>
                <a:ea typeface="Batang"/>
                <a:cs typeface="Arial"/>
              </a:rPr>
              <a:t>2- </a:t>
            </a:r>
            <a:r>
              <a:rPr lang="en-US" sz="2400" dirty="0" smtClean="0">
                <a:effectLst/>
                <a:latin typeface="Times New Roman"/>
                <a:ea typeface="Calibri"/>
                <a:cs typeface="Arial"/>
              </a:rPr>
              <a:t>They produce oxygen and absorb carbon dioxide (CO2) during photosynthesis.</a:t>
            </a:r>
            <a:endParaRPr lang="en-US" sz="2400" dirty="0">
              <a:ea typeface="Calibri"/>
              <a:cs typeface="Arial"/>
            </a:endParaRPr>
          </a:p>
          <a:p>
            <a:pPr algn="justLow">
              <a:lnSpc>
                <a:spcPct val="150000"/>
              </a:lnSpc>
              <a:spcAft>
                <a:spcPts val="0"/>
              </a:spcAft>
            </a:pPr>
            <a:r>
              <a:rPr lang="en-US" sz="2400" dirty="0" smtClean="0">
                <a:effectLst/>
                <a:latin typeface="Times New Roman"/>
                <a:ea typeface="Batang"/>
                <a:cs typeface="Arial"/>
              </a:rPr>
              <a:t>3-</a:t>
            </a:r>
            <a:r>
              <a:rPr lang="en-US" sz="2400" dirty="0" smtClean="0">
                <a:effectLst/>
                <a:latin typeface="Times New Roman"/>
                <a:ea typeface="Calibri"/>
                <a:cs typeface="Arial"/>
              </a:rPr>
              <a:t> Plants provide many products for human use, such as</a:t>
            </a:r>
            <a:r>
              <a:rPr lang="en-US" sz="2400" dirty="0" smtClean="0">
                <a:effectLst/>
                <a:latin typeface="Times New Roman"/>
                <a:ea typeface="Batang"/>
                <a:cs typeface="Arial"/>
              </a:rPr>
              <a:t> vegetable, </a:t>
            </a:r>
            <a:r>
              <a:rPr lang="en-US" sz="2400" dirty="0" smtClean="0">
                <a:effectLst/>
                <a:latin typeface="Times New Roman"/>
                <a:ea typeface="Calibri"/>
                <a:cs typeface="Arial"/>
              </a:rPr>
              <a:t>timber, medicines, dyes, oils, rubber,</a:t>
            </a:r>
            <a:r>
              <a:rPr lang="en-US" sz="2400" dirty="0" smtClean="0">
                <a:effectLst/>
                <a:latin typeface="Times New Roman"/>
                <a:ea typeface="Batang"/>
                <a:cs typeface="Arial"/>
              </a:rPr>
              <a:t> clothing, spices). </a:t>
            </a:r>
            <a:endParaRPr lang="en-US" sz="2400" dirty="0">
              <a:ea typeface="Calibri"/>
              <a:cs typeface="Arial"/>
            </a:endParaRPr>
          </a:p>
          <a:p>
            <a:pPr algn="justLow">
              <a:lnSpc>
                <a:spcPct val="150000"/>
              </a:lnSpc>
              <a:spcAft>
                <a:spcPts val="0"/>
              </a:spcAft>
            </a:pPr>
            <a:r>
              <a:rPr lang="en-US" sz="2400" dirty="0" smtClean="0">
                <a:effectLst/>
                <a:latin typeface="Times New Roman"/>
                <a:ea typeface="Batang"/>
                <a:cs typeface="Arial"/>
              </a:rPr>
              <a:t>4- Plants are the earth's main autotrophs and fixers of carbon and nitrogen. </a:t>
            </a:r>
            <a:endParaRPr lang="en-US" sz="2400" dirty="0">
              <a:ea typeface="Calibri"/>
              <a:cs typeface="Arial"/>
            </a:endParaRPr>
          </a:p>
          <a:p>
            <a:pPr algn="justLow">
              <a:lnSpc>
                <a:spcPct val="150000"/>
              </a:lnSpc>
              <a:spcAft>
                <a:spcPts val="0"/>
              </a:spcAft>
            </a:pPr>
            <a:r>
              <a:rPr lang="en-US" sz="2400" dirty="0" smtClean="0">
                <a:effectLst/>
                <a:latin typeface="Times New Roman"/>
                <a:ea typeface="Batang"/>
                <a:cs typeface="Arial"/>
              </a:rPr>
              <a:t>5- Plants provide the habitat and food upon which almost all other living things.</a:t>
            </a:r>
            <a:endParaRPr lang="en-US" sz="2400" dirty="0">
              <a:ea typeface="Calibri"/>
              <a:cs typeface="Arial"/>
            </a:endParaRPr>
          </a:p>
        </p:txBody>
      </p:sp>
    </p:spTree>
    <p:extLst>
      <p:ext uri="{BB962C8B-B14F-4D97-AF65-F5344CB8AC3E}">
        <p14:creationId xmlns:p14="http://schemas.microsoft.com/office/powerpoint/2010/main" val="2963227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1"/>
            <a:ext cx="8686800" cy="2862322"/>
          </a:xfrm>
          <a:prstGeom prst="rect">
            <a:avLst/>
          </a:prstGeom>
        </p:spPr>
        <p:txBody>
          <a:bodyPr wrap="square">
            <a:spAutoFit/>
          </a:bodyPr>
          <a:lstStyle/>
          <a:p>
            <a:pPr algn="justLow">
              <a:lnSpc>
                <a:spcPct val="150000"/>
              </a:lnSpc>
              <a:spcAft>
                <a:spcPts val="0"/>
              </a:spcAft>
            </a:pPr>
            <a:r>
              <a:rPr lang="en-US" sz="2400" b="1" u="sng" dirty="0" smtClean="0">
                <a:effectLst/>
                <a:latin typeface="Times New Roman"/>
                <a:ea typeface="Batang"/>
                <a:cs typeface="Arial"/>
              </a:rPr>
              <a:t>Plant Habitat</a:t>
            </a:r>
            <a:r>
              <a:rPr lang="en-US" sz="2400" b="1" dirty="0" smtClean="0">
                <a:effectLst/>
                <a:latin typeface="Times New Roman"/>
                <a:ea typeface="Batang"/>
                <a:cs typeface="Arial"/>
              </a:rPr>
              <a:t>:</a:t>
            </a:r>
            <a:r>
              <a:rPr lang="en-US" sz="2400" dirty="0" smtClean="0">
                <a:effectLst/>
                <a:latin typeface="Arial"/>
                <a:ea typeface="Calibri"/>
                <a:cs typeface="Arial"/>
              </a:rPr>
              <a:t> </a:t>
            </a:r>
            <a:r>
              <a:rPr lang="en-US" sz="2400" dirty="0" smtClean="0">
                <a:effectLst/>
                <a:latin typeface="Times New Roman"/>
                <a:ea typeface="Calibri"/>
                <a:cs typeface="Arial"/>
              </a:rPr>
              <a:t>Is the place where a plant lives,</a:t>
            </a:r>
            <a:r>
              <a:rPr lang="en-US" sz="2400" dirty="0" smtClean="0">
                <a:effectLst/>
                <a:latin typeface="Times New Roman"/>
                <a:ea typeface="Batang"/>
                <a:cs typeface="Arial"/>
              </a:rPr>
              <a:t> it may be classified into: </a:t>
            </a:r>
            <a:endParaRPr lang="en-US" sz="2400" dirty="0">
              <a:ea typeface="Calibri"/>
              <a:cs typeface="Arial"/>
            </a:endParaRPr>
          </a:p>
          <a:p>
            <a:pPr algn="justLow">
              <a:lnSpc>
                <a:spcPct val="150000"/>
              </a:lnSpc>
              <a:spcAft>
                <a:spcPts val="0"/>
              </a:spcAft>
            </a:pPr>
            <a:r>
              <a:rPr lang="en-US" sz="2400" b="1" dirty="0" smtClean="0">
                <a:effectLst/>
                <a:latin typeface="Times New Roman"/>
                <a:ea typeface="Batang"/>
                <a:cs typeface="Arial"/>
              </a:rPr>
              <a:t>I.  Terrestrial Plant</a:t>
            </a:r>
            <a:r>
              <a:rPr lang="en-US" sz="2400" dirty="0" smtClean="0">
                <a:effectLst/>
                <a:latin typeface="Times New Roman"/>
                <a:ea typeface="Batang"/>
                <a:cs typeface="Arial"/>
              </a:rPr>
              <a:t>: Plants that are growing on land</a:t>
            </a:r>
            <a:r>
              <a:rPr lang="en-US" sz="2400" b="1" dirty="0" smtClean="0">
                <a:effectLst/>
                <a:latin typeface="Times New Roman"/>
                <a:ea typeface="Batang"/>
                <a:cs typeface="Arial"/>
              </a:rPr>
              <a:t>. </a:t>
            </a:r>
            <a:endParaRPr lang="en-US" sz="2400" dirty="0">
              <a:ea typeface="Calibri"/>
              <a:cs typeface="Arial"/>
            </a:endParaRPr>
          </a:p>
          <a:p>
            <a:pPr algn="justLow">
              <a:lnSpc>
                <a:spcPct val="150000"/>
              </a:lnSpc>
              <a:spcAft>
                <a:spcPts val="0"/>
              </a:spcAft>
            </a:pPr>
            <a:r>
              <a:rPr lang="en-US" sz="2400" b="1" dirty="0" smtClean="0">
                <a:effectLst/>
                <a:latin typeface="Times New Roman"/>
                <a:ea typeface="Batang"/>
                <a:cs typeface="Arial"/>
              </a:rPr>
              <a:t>II.</a:t>
            </a:r>
            <a:r>
              <a:rPr lang="en-US" sz="2400" b="1" i="1" dirty="0" smtClean="0">
                <a:effectLst/>
                <a:latin typeface="Times New Roman"/>
                <a:ea typeface="Batang"/>
                <a:cs typeface="Arial"/>
              </a:rPr>
              <a:t> </a:t>
            </a:r>
            <a:r>
              <a:rPr lang="en-US" sz="2400" b="1" dirty="0" smtClean="0">
                <a:effectLst/>
                <a:latin typeface="Times New Roman"/>
                <a:ea typeface="Batang"/>
                <a:cs typeface="Arial"/>
              </a:rPr>
              <a:t>Aquatic (Hydrophytes) Plants:</a:t>
            </a:r>
            <a:r>
              <a:rPr lang="en-US" sz="2400" dirty="0" smtClean="0">
                <a:effectLst/>
                <a:latin typeface="Times New Roman"/>
                <a:ea typeface="Batang"/>
                <a:cs typeface="Arial"/>
              </a:rPr>
              <a:t> Plants that are living in water environment.</a:t>
            </a:r>
            <a:endParaRPr lang="en-US" sz="2400" dirty="0">
              <a:ea typeface="Calibri"/>
              <a:cs typeface="Arial"/>
            </a:endParaRPr>
          </a:p>
        </p:txBody>
      </p:sp>
      <p:pic>
        <p:nvPicPr>
          <p:cNvPr id="3074" name="Picture 2" descr="CBSE: Class 4: Science: Aquatic Plants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167123"/>
            <a:ext cx="3657600" cy="329088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Terrestrial Plants - Part 1 | Science - Quiziz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1" y="3167123"/>
            <a:ext cx="4267200" cy="32908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7651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04801"/>
            <a:ext cx="8610600" cy="5019131"/>
          </a:xfrm>
          <a:prstGeom prst="rect">
            <a:avLst/>
          </a:prstGeom>
        </p:spPr>
        <p:txBody>
          <a:bodyPr wrap="square">
            <a:spAutoFit/>
          </a:bodyPr>
          <a:lstStyle/>
          <a:p>
            <a:pPr algn="just">
              <a:lnSpc>
                <a:spcPct val="150000"/>
              </a:lnSpc>
              <a:spcAft>
                <a:spcPts val="0"/>
              </a:spcAft>
            </a:pPr>
            <a:r>
              <a:rPr lang="en-US" sz="2400" b="1" u="sng" dirty="0" smtClean="0">
                <a:effectLst/>
                <a:latin typeface="Times New Roman"/>
                <a:ea typeface="Times New Roman"/>
                <a:cs typeface="Arial"/>
              </a:rPr>
              <a:t>Plant Habit:</a:t>
            </a:r>
            <a:r>
              <a:rPr lang="en-US" sz="2400" dirty="0" smtClean="0">
                <a:solidFill>
                  <a:srgbClr val="202124"/>
                </a:solidFill>
                <a:effectLst/>
                <a:latin typeface="Arial"/>
                <a:ea typeface="Calibri"/>
                <a:cs typeface="Arial"/>
              </a:rPr>
              <a:t> </a:t>
            </a:r>
            <a:r>
              <a:rPr lang="en-US" sz="2400" dirty="0" smtClean="0">
                <a:solidFill>
                  <a:srgbClr val="202124"/>
                </a:solidFill>
                <a:effectLst/>
                <a:latin typeface="Times New Roman"/>
                <a:ea typeface="Calibri"/>
                <a:cs typeface="Arial"/>
              </a:rPr>
              <a:t>Is the general appearance, growth form of plants,</a:t>
            </a:r>
            <a:r>
              <a:rPr lang="en-US" sz="2400" dirty="0" smtClean="0">
                <a:effectLst/>
                <a:latin typeface="Times New Roman"/>
                <a:ea typeface="Times New Roman"/>
                <a:cs typeface="Arial"/>
              </a:rPr>
              <a:t> it classifies in to:</a:t>
            </a:r>
            <a:endParaRPr lang="en-US" sz="2400" dirty="0">
              <a:ea typeface="Calibri"/>
              <a:cs typeface="Arial"/>
            </a:endParaRPr>
          </a:p>
          <a:p>
            <a:pPr algn="just">
              <a:lnSpc>
                <a:spcPct val="150000"/>
              </a:lnSpc>
              <a:spcAft>
                <a:spcPts val="0"/>
              </a:spcAft>
            </a:pPr>
            <a:r>
              <a:rPr lang="en-US" sz="2400" b="1" dirty="0" smtClean="0">
                <a:solidFill>
                  <a:srgbClr val="33A14D"/>
                </a:solidFill>
                <a:effectLst/>
                <a:latin typeface="Times New Roman"/>
                <a:ea typeface="Times New Roman"/>
                <a:cs typeface="Arial"/>
              </a:rPr>
              <a:t>I.  Herbs</a:t>
            </a:r>
            <a:r>
              <a:rPr lang="en-US" sz="2400" dirty="0" smtClean="0">
                <a:solidFill>
                  <a:srgbClr val="282828"/>
                </a:solidFill>
                <a:effectLst/>
                <a:latin typeface="Times New Roman"/>
                <a:ea typeface="Times New Roman"/>
                <a:cs typeface="Arial"/>
              </a:rPr>
              <a:t>: are</a:t>
            </a:r>
            <a:r>
              <a:rPr lang="en-US" sz="2400" dirty="0" smtClean="0">
                <a:solidFill>
                  <a:srgbClr val="333333"/>
                </a:solidFill>
                <a:effectLst/>
                <a:latin typeface="Times New Roman"/>
                <a:ea typeface="Times New Roman"/>
                <a:cs typeface="Arial"/>
              </a:rPr>
              <a:t> soft stemmed plants with less wood or no wood. </a:t>
            </a:r>
            <a:endParaRPr lang="en-US" sz="2400" dirty="0">
              <a:ea typeface="Calibri"/>
              <a:cs typeface="Arial"/>
            </a:endParaRPr>
          </a:p>
          <a:p>
            <a:pPr algn="just">
              <a:lnSpc>
                <a:spcPct val="150000"/>
              </a:lnSpc>
              <a:spcAft>
                <a:spcPts val="0"/>
              </a:spcAft>
            </a:pPr>
            <a:r>
              <a:rPr lang="en-US" sz="2400" b="1" dirty="0" smtClean="0">
                <a:solidFill>
                  <a:srgbClr val="33A14D"/>
                </a:solidFill>
                <a:effectLst/>
                <a:latin typeface="Times New Roman"/>
                <a:ea typeface="Times New Roman"/>
                <a:cs typeface="Arial"/>
              </a:rPr>
              <a:t>II.</a:t>
            </a:r>
            <a:r>
              <a:rPr lang="en-US" sz="2400" dirty="0">
                <a:ea typeface="Calibri"/>
                <a:cs typeface="Arial"/>
              </a:rPr>
              <a:t> </a:t>
            </a:r>
            <a:r>
              <a:rPr lang="en-US" sz="2400" b="1" dirty="0" smtClean="0">
                <a:solidFill>
                  <a:srgbClr val="33A14D"/>
                </a:solidFill>
                <a:effectLst/>
                <a:latin typeface="Times New Roman"/>
                <a:ea typeface="Times New Roman"/>
                <a:cs typeface="Arial"/>
              </a:rPr>
              <a:t> Shrubs</a:t>
            </a:r>
            <a:r>
              <a:rPr lang="en-US" sz="2400" dirty="0" smtClean="0">
                <a:solidFill>
                  <a:srgbClr val="282828"/>
                </a:solidFill>
                <a:effectLst/>
                <a:latin typeface="Times New Roman"/>
                <a:ea typeface="Times New Roman"/>
                <a:cs typeface="Arial"/>
              </a:rPr>
              <a:t>: </a:t>
            </a:r>
            <a:r>
              <a:rPr lang="en-US" sz="2400" dirty="0" smtClean="0">
                <a:solidFill>
                  <a:srgbClr val="333333"/>
                </a:solidFill>
                <a:effectLst/>
                <a:latin typeface="Times New Roman"/>
                <a:ea typeface="Times New Roman"/>
                <a:cs typeface="Arial"/>
              </a:rPr>
              <a:t>A shrub is a perennial, woody plant with several main stems arising from the ground level. </a:t>
            </a:r>
            <a:endParaRPr lang="en-US" sz="2400" dirty="0">
              <a:ea typeface="Calibri"/>
              <a:cs typeface="Arial"/>
            </a:endParaRPr>
          </a:p>
          <a:p>
            <a:pPr algn="just">
              <a:lnSpc>
                <a:spcPct val="150000"/>
              </a:lnSpc>
              <a:spcAft>
                <a:spcPts val="0"/>
              </a:spcAft>
            </a:pPr>
            <a:r>
              <a:rPr lang="en-US" sz="2400" b="1" dirty="0" smtClean="0">
                <a:solidFill>
                  <a:srgbClr val="33A14D"/>
                </a:solidFill>
                <a:effectLst/>
                <a:latin typeface="Times New Roman"/>
                <a:ea typeface="Times New Roman"/>
                <a:cs typeface="Arial"/>
              </a:rPr>
              <a:t>III.  Climbers</a:t>
            </a:r>
            <a:r>
              <a:rPr lang="en-US" sz="2400" dirty="0" smtClean="0">
                <a:solidFill>
                  <a:srgbClr val="282828"/>
                </a:solidFill>
                <a:effectLst/>
                <a:latin typeface="Times New Roman"/>
                <a:ea typeface="Times New Roman"/>
                <a:cs typeface="Arial"/>
              </a:rPr>
              <a:t>: </a:t>
            </a:r>
            <a:r>
              <a:rPr lang="en-US" sz="2400" dirty="0" smtClean="0">
                <a:solidFill>
                  <a:srgbClr val="333333"/>
                </a:solidFill>
                <a:effectLst/>
                <a:latin typeface="Times New Roman"/>
                <a:ea typeface="Times New Roman"/>
                <a:cs typeface="Arial"/>
              </a:rPr>
              <a:t>An elongated weak stem generally supported by means of climbing devices.</a:t>
            </a:r>
            <a:endParaRPr lang="en-US" sz="2400" dirty="0">
              <a:ea typeface="Calibri"/>
              <a:cs typeface="Arial"/>
            </a:endParaRPr>
          </a:p>
          <a:p>
            <a:pPr>
              <a:lnSpc>
                <a:spcPct val="150000"/>
              </a:lnSpc>
            </a:pPr>
            <a:r>
              <a:rPr lang="en-US" sz="2400" b="1" dirty="0" smtClean="0">
                <a:solidFill>
                  <a:srgbClr val="33A14D"/>
                </a:solidFill>
                <a:effectLst/>
                <a:latin typeface="Times New Roman"/>
                <a:ea typeface="Times New Roman"/>
              </a:rPr>
              <a:t>IV.  Trees</a:t>
            </a:r>
            <a:r>
              <a:rPr lang="en-US" sz="2400" dirty="0" smtClean="0">
                <a:solidFill>
                  <a:srgbClr val="282828"/>
                </a:solidFill>
                <a:effectLst/>
                <a:latin typeface="Times New Roman"/>
                <a:ea typeface="Times New Roman"/>
              </a:rPr>
              <a:t>: </a:t>
            </a:r>
            <a:r>
              <a:rPr lang="en-US" sz="2400" dirty="0" smtClean="0">
                <a:solidFill>
                  <a:srgbClr val="333333"/>
                </a:solidFill>
                <a:effectLst/>
                <a:latin typeface="Times New Roman"/>
                <a:ea typeface="Times New Roman"/>
              </a:rPr>
              <a:t>Is a strong, tall, woody plant having one main stem called </a:t>
            </a:r>
            <a:r>
              <a:rPr lang="en-US" sz="2400" b="1" dirty="0" smtClean="0">
                <a:solidFill>
                  <a:srgbClr val="333333"/>
                </a:solidFill>
                <a:effectLst/>
                <a:latin typeface="Times New Roman"/>
                <a:ea typeface="Times New Roman"/>
              </a:rPr>
              <a:t>trunk</a:t>
            </a:r>
            <a:r>
              <a:rPr lang="en-US" sz="2400" dirty="0" smtClean="0">
                <a:solidFill>
                  <a:srgbClr val="333333"/>
                </a:solidFill>
                <a:effectLst/>
                <a:latin typeface="Times New Roman"/>
                <a:ea typeface="Times New Roman"/>
              </a:rPr>
              <a:t> with many lateral branches.</a:t>
            </a:r>
            <a:endParaRPr lang="en-US" sz="2400" dirty="0"/>
          </a:p>
        </p:txBody>
      </p:sp>
    </p:spTree>
    <p:extLst>
      <p:ext uri="{BB962C8B-B14F-4D97-AF65-F5344CB8AC3E}">
        <p14:creationId xmlns:p14="http://schemas.microsoft.com/office/powerpoint/2010/main" val="188340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Class 6 Science Chapter 7 Plants Getting to Know Plants, Herbs, Shrubs,  Trees, Creepers, Climbers, Root and Stem, Leaf- FlexiPre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38200"/>
            <a:ext cx="7924800"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4325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1"/>
            <a:ext cx="8686800" cy="5403852"/>
          </a:xfrm>
          <a:prstGeom prst="rect">
            <a:avLst/>
          </a:prstGeom>
        </p:spPr>
        <p:txBody>
          <a:bodyPr wrap="square">
            <a:spAutoFit/>
          </a:bodyPr>
          <a:lstStyle/>
          <a:p>
            <a:pPr algn="justLow">
              <a:lnSpc>
                <a:spcPct val="150000"/>
              </a:lnSpc>
              <a:spcAft>
                <a:spcPts val="1000"/>
              </a:spcAft>
            </a:pPr>
            <a:r>
              <a:rPr lang="en-US" sz="2400" b="1" u="sng" dirty="0" smtClean="0">
                <a:effectLst/>
                <a:latin typeface="Times New Roman"/>
                <a:ea typeface="Calibri"/>
                <a:cs typeface="Arial"/>
              </a:rPr>
              <a:t>PLANT LIFE CYCLES:                                                                                                      </a:t>
            </a:r>
            <a:endParaRPr lang="en-US" sz="2400" dirty="0">
              <a:ea typeface="Calibri"/>
              <a:cs typeface="Arial"/>
            </a:endParaRPr>
          </a:p>
          <a:p>
            <a:pPr algn="justLow">
              <a:lnSpc>
                <a:spcPct val="150000"/>
              </a:lnSpc>
              <a:spcAft>
                <a:spcPts val="1000"/>
              </a:spcAft>
            </a:pPr>
            <a:r>
              <a:rPr lang="en-US" sz="2400" b="1" dirty="0" smtClean="0">
                <a:effectLst/>
                <a:latin typeface="Times New Roman"/>
                <a:ea typeface="Calibri"/>
                <a:cs typeface="Arial"/>
              </a:rPr>
              <a:t>1. Annuals</a:t>
            </a:r>
            <a:r>
              <a:rPr lang="en-US" sz="2400" dirty="0" smtClean="0">
                <a:effectLst/>
                <a:latin typeface="Times New Roman"/>
                <a:ea typeface="Calibri"/>
                <a:cs typeface="Arial"/>
              </a:rPr>
              <a:t>: A plant that completes its life cycle in one growing season or less. Winter and summer annuals. </a:t>
            </a:r>
            <a:r>
              <a:rPr lang="en-US" sz="2400" b="1" dirty="0" smtClean="0">
                <a:effectLst/>
                <a:latin typeface="Times New Roman"/>
                <a:ea typeface="Calibri"/>
                <a:cs typeface="Arial"/>
              </a:rPr>
              <a:t>Pea, Wheat, Mize, Barley.</a:t>
            </a:r>
            <a:endParaRPr lang="en-US" sz="2400" dirty="0">
              <a:ea typeface="Calibri"/>
              <a:cs typeface="Arial"/>
            </a:endParaRPr>
          </a:p>
          <a:p>
            <a:pPr algn="justLow">
              <a:lnSpc>
                <a:spcPct val="150000"/>
              </a:lnSpc>
              <a:spcAft>
                <a:spcPts val="1000"/>
              </a:spcAft>
            </a:pPr>
            <a:r>
              <a:rPr lang="en-US" sz="2400" dirty="0" smtClean="0">
                <a:effectLst/>
                <a:latin typeface="Times New Roman"/>
                <a:ea typeface="Calibri"/>
                <a:cs typeface="Arial"/>
              </a:rPr>
              <a:t>2. </a:t>
            </a:r>
            <a:r>
              <a:rPr lang="en-US" sz="2400" b="1" dirty="0" smtClean="0">
                <a:effectLst/>
                <a:latin typeface="Times New Roman"/>
                <a:ea typeface="Calibri"/>
                <a:cs typeface="Arial"/>
              </a:rPr>
              <a:t>Biennials</a:t>
            </a:r>
            <a:r>
              <a:rPr lang="en-US" sz="2400" dirty="0" smtClean="0">
                <a:effectLst/>
                <a:latin typeface="Times New Roman"/>
                <a:ea typeface="Calibri"/>
                <a:cs typeface="Arial"/>
              </a:rPr>
              <a:t>: A plant that lives for two seasons, growing </a:t>
            </a:r>
            <a:r>
              <a:rPr lang="en-US" sz="2400" dirty="0" err="1" smtClean="0">
                <a:effectLst/>
                <a:latin typeface="Times New Roman"/>
                <a:ea typeface="Calibri"/>
                <a:cs typeface="Arial"/>
              </a:rPr>
              <a:t>vegetatively</a:t>
            </a:r>
            <a:r>
              <a:rPr lang="en-US" sz="2400" dirty="0" smtClean="0">
                <a:effectLst/>
                <a:latin typeface="Times New Roman"/>
                <a:ea typeface="Calibri"/>
                <a:cs typeface="Arial"/>
              </a:rPr>
              <a:t> during the first season and flowering and fruiting during the second season.</a:t>
            </a:r>
            <a:r>
              <a:rPr lang="en-US" sz="2400" i="1" dirty="0" smtClean="0">
                <a:effectLst/>
                <a:latin typeface="Times New Roman"/>
                <a:ea typeface="Calibri"/>
                <a:cs typeface="Arial"/>
              </a:rPr>
              <a:t> </a:t>
            </a:r>
            <a:r>
              <a:rPr lang="en-US" sz="2400" b="1" dirty="0" smtClean="0">
                <a:effectLst/>
                <a:latin typeface="Times New Roman"/>
                <a:ea typeface="Calibri"/>
                <a:cs typeface="Arial"/>
              </a:rPr>
              <a:t>Carrots</a:t>
            </a:r>
            <a:r>
              <a:rPr lang="en-US" sz="2400" dirty="0" smtClean="0">
                <a:effectLst/>
                <a:latin typeface="Times New Roman"/>
                <a:ea typeface="Calibri"/>
                <a:cs typeface="Arial"/>
              </a:rPr>
              <a:t>, </a:t>
            </a:r>
            <a:r>
              <a:rPr lang="en-US" sz="2400" b="1" i="1" dirty="0" smtClean="0">
                <a:effectLst/>
                <a:latin typeface="Times New Roman"/>
                <a:ea typeface="Calibri"/>
                <a:cs typeface="Arial"/>
              </a:rPr>
              <a:t>Papaver</a:t>
            </a:r>
            <a:r>
              <a:rPr lang="en-US" sz="2400" dirty="0" smtClean="0">
                <a:effectLst/>
                <a:latin typeface="Times New Roman"/>
                <a:ea typeface="Calibri"/>
                <a:cs typeface="Arial"/>
              </a:rPr>
              <a:t>.</a:t>
            </a:r>
            <a:endParaRPr lang="en-US" sz="2400" dirty="0">
              <a:ea typeface="Calibri"/>
              <a:cs typeface="Arial"/>
            </a:endParaRPr>
          </a:p>
          <a:p>
            <a:pPr algn="justLow">
              <a:lnSpc>
                <a:spcPct val="150000"/>
              </a:lnSpc>
              <a:spcAft>
                <a:spcPts val="1000"/>
              </a:spcAft>
            </a:pPr>
            <a:r>
              <a:rPr lang="en-US" sz="2400" dirty="0" smtClean="0">
                <a:effectLst/>
                <a:latin typeface="Times New Roman"/>
                <a:ea typeface="Calibri"/>
                <a:cs typeface="Arial"/>
              </a:rPr>
              <a:t> </a:t>
            </a:r>
            <a:r>
              <a:rPr lang="en-US" sz="2400" b="1" dirty="0" smtClean="0">
                <a:effectLst/>
                <a:latin typeface="Times New Roman"/>
                <a:ea typeface="Calibri"/>
                <a:cs typeface="Arial"/>
              </a:rPr>
              <a:t>3. Perennials</a:t>
            </a:r>
            <a:r>
              <a:rPr lang="en-US" sz="2400" dirty="0" smtClean="0">
                <a:effectLst/>
                <a:latin typeface="Times New Roman"/>
                <a:ea typeface="Calibri"/>
                <a:cs typeface="Arial"/>
              </a:rPr>
              <a:t>: A plant that grows for many years that flowers and set fruits for several seasons during life. </a:t>
            </a:r>
            <a:r>
              <a:rPr lang="en-US" sz="2400" b="1" dirty="0" smtClean="0">
                <a:effectLst/>
                <a:latin typeface="Times New Roman"/>
                <a:ea typeface="Calibri"/>
                <a:cs typeface="Arial"/>
              </a:rPr>
              <a:t>Apple tree, </a:t>
            </a:r>
            <a:r>
              <a:rPr lang="en-US" sz="2400" b="1" dirty="0" err="1" smtClean="0">
                <a:effectLst/>
                <a:latin typeface="Times New Roman"/>
                <a:ea typeface="Calibri"/>
                <a:cs typeface="Arial"/>
              </a:rPr>
              <a:t>Morus</a:t>
            </a:r>
            <a:r>
              <a:rPr lang="en-US" sz="2400" b="1" dirty="0" smtClean="0">
                <a:effectLst/>
                <a:latin typeface="Times New Roman"/>
                <a:ea typeface="Calibri"/>
                <a:cs typeface="Arial"/>
              </a:rPr>
              <a:t> tree.</a:t>
            </a:r>
            <a:endParaRPr lang="en-US" sz="2400" dirty="0">
              <a:ea typeface="Calibri"/>
              <a:cs typeface="Arial"/>
            </a:endParaRPr>
          </a:p>
        </p:txBody>
      </p:sp>
    </p:spTree>
    <p:extLst>
      <p:ext uri="{BB962C8B-B14F-4D97-AF65-F5344CB8AC3E}">
        <p14:creationId xmlns:p14="http://schemas.microsoft.com/office/powerpoint/2010/main" val="2931996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8637746"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5338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344</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dc:creator>
  <cp:lastModifiedBy>DR.Ahmed Saker</cp:lastModifiedBy>
  <cp:revision>5</cp:revision>
  <dcterms:created xsi:type="dcterms:W3CDTF">2021-11-29T18:20:43Z</dcterms:created>
  <dcterms:modified xsi:type="dcterms:W3CDTF">2021-11-29T18:57:18Z</dcterms:modified>
</cp:coreProperties>
</file>