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0" r:id="rId1"/>
  </p:sldMasterIdLst>
  <p:sldIdLst>
    <p:sldId id="262" r:id="rId2"/>
    <p:sldId id="267" r:id="rId3"/>
    <p:sldId id="268" r:id="rId4"/>
    <p:sldId id="264" r:id="rId5"/>
    <p:sldId id="269" r:id="rId6"/>
    <p:sldId id="27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96" y="-2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E6C554A-2ACD-460A-9C17-553DB105A686}" type="datetimeFigureOut">
              <a:rPr lang="en-US" smtClean="0"/>
              <a:t>12/7/2021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664E72-3358-44C4-9C4E-61A67F449E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6C554A-2ACD-460A-9C17-553DB105A686}"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6C554A-2ACD-460A-9C17-553DB105A686}"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E6C554A-2ACD-460A-9C17-553DB105A686}"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E6C554A-2ACD-460A-9C17-553DB105A686}"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664E72-3358-44C4-9C4E-61A67F449E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6C554A-2ACD-460A-9C17-553DB105A686}"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E6C554A-2ACD-460A-9C17-553DB105A686}"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E6C554A-2ACD-460A-9C17-553DB105A686}"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C554A-2ACD-460A-9C17-553DB105A686}"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6C554A-2ACD-460A-9C17-553DB105A686}"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664E72-3358-44C4-9C4E-61A67F449E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E6C554A-2ACD-460A-9C17-553DB105A686}"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0664E72-3358-44C4-9C4E-61A67F449E41}"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E6C554A-2ACD-460A-9C17-553DB105A686}" type="datetimeFigureOut">
              <a:rPr lang="en-US" smtClean="0"/>
              <a:t>12/7/2021</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664E72-3358-44C4-9C4E-61A67F449E41}"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4B22853D-0F3F-4441-8B06-7F806F7C7EBB}"/>
              </a:ext>
            </a:extLst>
          </p:cNvPr>
          <p:cNvSpPr txBox="1"/>
          <p:nvPr/>
        </p:nvSpPr>
        <p:spPr>
          <a:xfrm>
            <a:off x="395785" y="136851"/>
            <a:ext cx="11668835" cy="4056495"/>
          </a:xfrm>
          <a:prstGeom prst="rect">
            <a:avLst/>
          </a:prstGeom>
          <a:noFill/>
        </p:spPr>
        <p:txBody>
          <a:bodyPr wrap="square">
            <a:spAutoFit/>
          </a:bodyPr>
          <a:lstStyle/>
          <a:p>
            <a:pPr algn="just">
              <a:lnSpc>
                <a:spcPct val="115000"/>
              </a:lnSpc>
              <a:spcAft>
                <a:spcPts val="0"/>
              </a:spcAft>
            </a:pPr>
            <a:r>
              <a:rPr lang="en-US" sz="3200" b="1" u="sng" dirty="0">
                <a:solidFill>
                  <a:srgbClr val="000000"/>
                </a:solidFill>
                <a:latin typeface="Times New Roman"/>
                <a:ea typeface="Calibri"/>
                <a:cs typeface="Arial"/>
              </a:rPr>
              <a:t>Spermatophyte (</a:t>
            </a:r>
            <a:r>
              <a:rPr lang="en-US" sz="3200" b="1" u="sng" dirty="0" err="1">
                <a:solidFill>
                  <a:srgbClr val="000000"/>
                </a:solidFill>
                <a:latin typeface="Times New Roman"/>
                <a:ea typeface="Calibri"/>
                <a:cs typeface="Arial"/>
              </a:rPr>
              <a:t>Phanerogamae</a:t>
            </a:r>
            <a:r>
              <a:rPr lang="en-US" sz="3200" b="1" u="sng" dirty="0">
                <a:solidFill>
                  <a:srgbClr val="000000"/>
                </a:solidFill>
                <a:latin typeface="Times New Roman"/>
                <a:ea typeface="Calibri"/>
                <a:cs typeface="Arial"/>
              </a:rPr>
              <a:t>)</a:t>
            </a:r>
            <a:endParaRPr lang="en-US" sz="2400" dirty="0">
              <a:latin typeface="Calibri"/>
              <a:ea typeface="Calibri"/>
              <a:cs typeface="Arial"/>
            </a:endParaRPr>
          </a:p>
          <a:p>
            <a:pPr algn="just">
              <a:lnSpc>
                <a:spcPct val="115000"/>
              </a:lnSpc>
              <a:spcAft>
                <a:spcPts val="0"/>
              </a:spcAft>
            </a:pPr>
            <a:r>
              <a:rPr lang="en-US" sz="3200" dirty="0">
                <a:solidFill>
                  <a:srgbClr val="000000"/>
                </a:solidFill>
                <a:latin typeface="Times New Roman"/>
                <a:ea typeface="Calibri"/>
                <a:cs typeface="Arial"/>
              </a:rPr>
              <a:t>In 1883 a German botanist A.W </a:t>
            </a:r>
            <a:r>
              <a:rPr lang="en-US" sz="3200" dirty="0" err="1">
                <a:solidFill>
                  <a:srgbClr val="000000"/>
                </a:solidFill>
                <a:latin typeface="Times New Roman"/>
                <a:ea typeface="Calibri"/>
                <a:cs typeface="Arial"/>
              </a:rPr>
              <a:t>Eichler</a:t>
            </a:r>
            <a:r>
              <a:rPr lang="en-US" sz="3200" dirty="0">
                <a:solidFill>
                  <a:srgbClr val="000000"/>
                </a:solidFill>
                <a:latin typeface="Times New Roman"/>
                <a:ea typeface="Calibri"/>
                <a:cs typeface="Arial"/>
              </a:rPr>
              <a:t> divided the whole plant kingdom into two subkingdoms Spermatophyte (</a:t>
            </a:r>
            <a:r>
              <a:rPr lang="en-US" sz="3200" b="1" dirty="0" err="1">
                <a:solidFill>
                  <a:srgbClr val="000000"/>
                </a:solidFill>
                <a:latin typeface="Times New Roman"/>
                <a:ea typeface="Calibri"/>
                <a:cs typeface="Arial"/>
              </a:rPr>
              <a:t>Phanerogams</a:t>
            </a:r>
            <a:r>
              <a:rPr lang="en-US" sz="3200" b="1" dirty="0">
                <a:solidFill>
                  <a:srgbClr val="000000"/>
                </a:solidFill>
                <a:latin typeface="Times New Roman"/>
                <a:ea typeface="Calibri"/>
                <a:cs typeface="Arial"/>
              </a:rPr>
              <a:t>)</a:t>
            </a:r>
            <a:r>
              <a:rPr lang="en-US" sz="3200" dirty="0">
                <a:solidFill>
                  <a:srgbClr val="000000"/>
                </a:solidFill>
                <a:latin typeface="Times New Roman"/>
                <a:ea typeface="Calibri"/>
                <a:cs typeface="Arial"/>
              </a:rPr>
              <a:t> and </a:t>
            </a:r>
            <a:r>
              <a:rPr lang="en-US" sz="3200" b="1" dirty="0">
                <a:solidFill>
                  <a:srgbClr val="000000"/>
                </a:solidFill>
                <a:latin typeface="Times New Roman"/>
                <a:ea typeface="Calibri"/>
                <a:cs typeface="Arial"/>
              </a:rPr>
              <a:t>Cryptogams</a:t>
            </a:r>
            <a:r>
              <a:rPr lang="en-US" sz="3200" dirty="0">
                <a:solidFill>
                  <a:srgbClr val="000000"/>
                </a:solidFill>
                <a:latin typeface="Times New Roman"/>
                <a:ea typeface="Calibri"/>
                <a:cs typeface="Arial"/>
              </a:rPr>
              <a:t>. </a:t>
            </a:r>
            <a:r>
              <a:rPr lang="en-US" sz="3200" b="1" dirty="0" err="1">
                <a:solidFill>
                  <a:srgbClr val="000000"/>
                </a:solidFill>
                <a:latin typeface="Times New Roman"/>
                <a:ea typeface="Calibri"/>
                <a:cs typeface="Arial"/>
              </a:rPr>
              <a:t>Phanerogams</a:t>
            </a:r>
            <a:r>
              <a:rPr lang="en-US" sz="3200" dirty="0">
                <a:solidFill>
                  <a:srgbClr val="000000"/>
                </a:solidFill>
                <a:latin typeface="Times New Roman"/>
                <a:ea typeface="Calibri"/>
                <a:cs typeface="Arial"/>
              </a:rPr>
              <a:t> are the most advanced plants on our planet and their plant body is divided into roots, stems, and leaves. They have special reproductive organs that produce seeds, so they are also known as seed-producing plants. </a:t>
            </a:r>
            <a:endParaRPr lang="en-US" sz="2400" dirty="0">
              <a:effectLst/>
              <a:latin typeface="Calibri"/>
              <a:ea typeface="Calibri"/>
              <a:cs typeface="Arial"/>
            </a:endParaRPr>
          </a:p>
        </p:txBody>
      </p:sp>
      <p:pic>
        <p:nvPicPr>
          <p:cNvPr id="4" name="Picture 3" descr="fern | Description, Features, Evolution, &amp; Taxonomy | Britannica">
            <a:extLst>
              <a:ext uri="{FF2B5EF4-FFF2-40B4-BE49-F238E27FC236}">
                <a16:creationId xmlns:lc="http://schemas.openxmlformats.org/drawingml/2006/lockedCanvas" xmlns:a16="http://schemas.microsoft.com/office/drawing/2014/main" xmlns="" id="{BCBD5C7C-9548-4E64-8227-EF9E813B91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7210" y="4330250"/>
            <a:ext cx="3124009" cy="19886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384052" y="6127558"/>
            <a:ext cx="2350323" cy="584775"/>
          </a:xfrm>
          <a:prstGeom prst="rect">
            <a:avLst/>
          </a:prstGeom>
          <a:solidFill>
            <a:schemeClr val="tx2"/>
          </a:solidFill>
        </p:spPr>
        <p:txBody>
          <a:bodyPr wrap="none">
            <a:spAutoFit/>
          </a:bodyPr>
          <a:lstStyle/>
          <a:p>
            <a:r>
              <a:rPr lang="en-US" sz="3200" b="1" dirty="0">
                <a:solidFill>
                  <a:schemeClr val="bg1"/>
                </a:solidFill>
                <a:latin typeface="Times New Roman"/>
                <a:ea typeface="Calibri"/>
                <a:cs typeface="Arial"/>
              </a:rPr>
              <a:t>Cryptogams</a:t>
            </a:r>
            <a:endParaRPr lang="en-US" dirty="0">
              <a:solidFill>
                <a:schemeClr val="bg1"/>
              </a:solidFill>
            </a:endParaRPr>
          </a:p>
        </p:txBody>
      </p:sp>
    </p:spTree>
    <p:extLst>
      <p:ext uri="{BB962C8B-B14F-4D97-AF65-F5344CB8AC3E}">
        <p14:creationId xmlns:p14="http://schemas.microsoft.com/office/powerpoint/2010/main" val="1183056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25159167"/>
              </p:ext>
            </p:extLst>
          </p:nvPr>
        </p:nvGraphicFramePr>
        <p:xfrm>
          <a:off x="1167618" y="534578"/>
          <a:ext cx="9551963" cy="5922500"/>
        </p:xfrm>
        <a:graphic>
          <a:graphicData uri="http://schemas.openxmlformats.org/drawingml/2006/table">
            <a:tbl>
              <a:tblPr firstRow="1" firstCol="1" bandRow="1"/>
              <a:tblGrid>
                <a:gridCol w="1783553"/>
                <a:gridCol w="4522032"/>
                <a:gridCol w="3246378"/>
              </a:tblGrid>
              <a:tr h="571448">
                <a:tc>
                  <a:txBody>
                    <a:bodyPr/>
                    <a:lstStyle/>
                    <a:p>
                      <a:pPr algn="ctr">
                        <a:lnSpc>
                          <a:spcPct val="115000"/>
                        </a:lnSpc>
                        <a:spcAft>
                          <a:spcPts val="0"/>
                        </a:spcAft>
                      </a:pPr>
                      <a:r>
                        <a:rPr lang="en-US" sz="1600" b="1" spc="-20" dirty="0" err="1">
                          <a:effectLst/>
                          <a:latin typeface="Times New Roman"/>
                          <a:ea typeface="Calibri"/>
                          <a:cs typeface="Arial"/>
                        </a:rPr>
                        <a:t>Charecter</a:t>
                      </a:r>
                      <a:endParaRPr lang="en-US" sz="1600" dirty="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US" sz="1600" b="1" spc="-20">
                          <a:effectLst/>
                          <a:latin typeface="Times New Roman"/>
                          <a:ea typeface="Calibri"/>
                          <a:cs typeface="Arial"/>
                        </a:rPr>
                        <a:t>Cryptogams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0"/>
                        </a:spcAft>
                      </a:pPr>
                      <a:r>
                        <a:rPr lang="en-US" sz="1600" b="1" spc="-20">
                          <a:effectLst/>
                          <a:latin typeface="Times New Roman"/>
                          <a:ea typeface="Calibri"/>
                          <a:cs typeface="Arial"/>
                        </a:rPr>
                        <a:t>Phanerogams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891842">
                <a:tc>
                  <a:txBody>
                    <a:bodyPr/>
                    <a:lstStyle/>
                    <a:p>
                      <a:pPr algn="just">
                        <a:lnSpc>
                          <a:spcPct val="115000"/>
                        </a:lnSpc>
                        <a:spcAft>
                          <a:spcPts val="0"/>
                        </a:spcAft>
                      </a:pPr>
                      <a:r>
                        <a:rPr lang="en-US" sz="1600" b="1" spc="-20" dirty="0">
                          <a:effectLst/>
                          <a:latin typeface="Times New Roman"/>
                          <a:ea typeface="Calibri"/>
                          <a:cs typeface="Arial"/>
                        </a:rPr>
                        <a:t>Definition</a:t>
                      </a:r>
                      <a:endParaRPr lang="en-US" sz="1600" dirty="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are plants or plants like organisms that produce spores.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are higher plants that produce seeds.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842">
                <a:tc>
                  <a:txBody>
                    <a:bodyPr/>
                    <a:lstStyle/>
                    <a:p>
                      <a:pPr algn="just">
                        <a:lnSpc>
                          <a:spcPct val="115000"/>
                        </a:lnSpc>
                        <a:spcAft>
                          <a:spcPts val="0"/>
                        </a:spcAft>
                      </a:pPr>
                      <a:r>
                        <a:rPr lang="en-US" sz="1600" b="1" spc="-20">
                          <a:effectLst/>
                          <a:latin typeface="Times New Roman"/>
                          <a:ea typeface="Calibri"/>
                          <a:cs typeface="Arial"/>
                        </a:rPr>
                        <a:t>Classification</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are classified into three parts Thallophyta, Bryophyta and Pteridophytes.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are classified into two parts: Gymnosperms and Angiosperms.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842">
                <a:tc>
                  <a:txBody>
                    <a:bodyPr/>
                    <a:lstStyle/>
                    <a:p>
                      <a:pPr algn="just">
                        <a:lnSpc>
                          <a:spcPct val="115000"/>
                        </a:lnSpc>
                        <a:spcAft>
                          <a:spcPts val="0"/>
                        </a:spcAft>
                      </a:pPr>
                      <a:r>
                        <a:rPr lang="en-US" sz="1600" b="1" spc="-20">
                          <a:effectLst/>
                          <a:latin typeface="Times New Roman"/>
                          <a:ea typeface="Calibri"/>
                          <a:cs typeface="Arial"/>
                        </a:rPr>
                        <a:t>Vascular System</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These plants do not have a well-developed vascular system. </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These plants have a well-developed vascular system.</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12236">
                <a:tc>
                  <a:txBody>
                    <a:bodyPr/>
                    <a:lstStyle/>
                    <a:p>
                      <a:pPr algn="just">
                        <a:lnSpc>
                          <a:spcPct val="115000"/>
                        </a:lnSpc>
                        <a:spcAft>
                          <a:spcPts val="0"/>
                        </a:spcAft>
                      </a:pPr>
                      <a:r>
                        <a:rPr lang="en-US" sz="1600" b="1" spc="-20">
                          <a:effectLst/>
                          <a:latin typeface="Times New Roman"/>
                          <a:ea typeface="Calibri"/>
                          <a:cs typeface="Arial"/>
                        </a:rPr>
                        <a:t>Plant Body</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In lower forms, the plant body is not well differentiated. Pteridophyta has well-developed roots, stems and leaves.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 plant body consists of a stem, leaf, and root.</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842">
                <a:tc>
                  <a:txBody>
                    <a:bodyPr/>
                    <a:lstStyle/>
                    <a:p>
                      <a:pPr algn="just">
                        <a:lnSpc>
                          <a:spcPct val="115000"/>
                        </a:lnSpc>
                        <a:spcAft>
                          <a:spcPts val="0"/>
                        </a:spcAft>
                      </a:pPr>
                      <a:r>
                        <a:rPr lang="en-US" sz="1600" b="1" spc="-20">
                          <a:effectLst/>
                          <a:latin typeface="Times New Roman"/>
                          <a:ea typeface="Calibri"/>
                          <a:cs typeface="Arial"/>
                        </a:rPr>
                        <a:t>Fertilization</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need external water for fertilization.</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do not need external water for reproduction.</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448">
                <a:tc>
                  <a:txBody>
                    <a:bodyPr/>
                    <a:lstStyle/>
                    <a:p>
                      <a:pPr algn="just">
                        <a:lnSpc>
                          <a:spcPct val="115000"/>
                        </a:lnSpc>
                        <a:spcAft>
                          <a:spcPts val="0"/>
                        </a:spcAft>
                      </a:pPr>
                      <a:r>
                        <a:rPr lang="en-US" sz="1600" b="1" spc="-20">
                          <a:effectLst/>
                          <a:latin typeface="Times New Roman"/>
                          <a:ea typeface="Calibri"/>
                          <a:cs typeface="Arial"/>
                        </a:rPr>
                        <a:t>Seeds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a:effectLst/>
                          <a:latin typeface="Times New Roman"/>
                          <a:ea typeface="Calibri"/>
                          <a:cs typeface="Arial"/>
                        </a:rPr>
                        <a:t>They do not have seeds.</a:t>
                      </a:r>
                      <a:endParaRPr lang="en-US" sz="160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600" spc="-20" dirty="0">
                          <a:effectLst/>
                          <a:latin typeface="Times New Roman"/>
                          <a:ea typeface="Calibri"/>
                          <a:cs typeface="Arial"/>
                        </a:rPr>
                        <a:t>They are seed-bearing plants.</a:t>
                      </a:r>
                      <a:endParaRPr lang="en-US" sz="1600" dirty="0">
                        <a:effectLst/>
                        <a:latin typeface="Calibri"/>
                        <a:ea typeface="Calibri"/>
                        <a:cs typeface="Arial"/>
                      </a:endParaRPr>
                    </a:p>
                  </a:txBody>
                  <a:tcPr marL="75532" marR="75532" marT="75532" marB="75532"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055736" y="-57231"/>
            <a:ext cx="5304121"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Difference between Cryptogams and </a:t>
            </a:r>
            <a:r>
              <a:rPr kumimoji="0" lang="en-US" altLang="en-US"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Phanerogams</a:t>
            </a:r>
            <a:r>
              <a:rPr kumimoji="0" lang="en-US" altLang="en-US"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alt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39519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F5C16BFF-26E5-4E96-8444-2E519B940A08}"/>
              </a:ext>
            </a:extLst>
          </p:cNvPr>
          <p:cNvSpPr txBox="1"/>
          <p:nvPr/>
        </p:nvSpPr>
        <p:spPr>
          <a:xfrm>
            <a:off x="750628" y="400024"/>
            <a:ext cx="10622222" cy="4304255"/>
          </a:xfrm>
          <a:prstGeom prst="rect">
            <a:avLst/>
          </a:prstGeom>
          <a:noFill/>
        </p:spPr>
        <p:txBody>
          <a:bodyPr wrap="square">
            <a:spAutoFit/>
          </a:bodyPr>
          <a:lstStyle/>
          <a:p>
            <a:pPr algn="just">
              <a:lnSpc>
                <a:spcPct val="115000"/>
              </a:lnSpc>
              <a:spcAft>
                <a:spcPts val="0"/>
              </a:spcAft>
            </a:pPr>
            <a:r>
              <a:rPr lang="en-US" sz="2800" dirty="0">
                <a:solidFill>
                  <a:srgbClr val="000000"/>
                </a:solidFill>
                <a:latin typeface="Times New Roman"/>
                <a:ea typeface="Calibri"/>
                <a:cs typeface="Arial"/>
              </a:rPr>
              <a:t>The </a:t>
            </a:r>
            <a:r>
              <a:rPr lang="en-US" sz="2800" dirty="0" err="1">
                <a:solidFill>
                  <a:srgbClr val="000000"/>
                </a:solidFill>
                <a:latin typeface="Times New Roman"/>
                <a:ea typeface="Calibri"/>
                <a:cs typeface="Arial"/>
              </a:rPr>
              <a:t>spermatophyta</a:t>
            </a:r>
            <a:r>
              <a:rPr lang="en-US" sz="2800" dirty="0">
                <a:solidFill>
                  <a:srgbClr val="000000"/>
                </a:solidFill>
                <a:latin typeface="Times New Roman"/>
                <a:ea typeface="Calibri"/>
                <a:cs typeface="Arial"/>
              </a:rPr>
              <a:t> are classified into two parts such as:</a:t>
            </a:r>
            <a:endParaRPr lang="en-US" sz="2000" dirty="0">
              <a:latin typeface="Calibri"/>
              <a:ea typeface="Calibri"/>
              <a:cs typeface="Arial"/>
            </a:endParaRPr>
          </a:p>
          <a:p>
            <a:pPr marL="342900" lvl="0" indent="-342900" algn="just">
              <a:lnSpc>
                <a:spcPct val="115000"/>
              </a:lnSpc>
              <a:spcAft>
                <a:spcPts val="0"/>
              </a:spcAft>
              <a:tabLst>
                <a:tab pos="457200" algn="l"/>
              </a:tabLst>
            </a:pPr>
            <a:r>
              <a:rPr lang="en-US" sz="2800" b="1" dirty="0">
                <a:solidFill>
                  <a:srgbClr val="000000"/>
                </a:solidFill>
                <a:latin typeface="Times New Roman"/>
                <a:ea typeface="Calibri"/>
                <a:cs typeface="Arial"/>
              </a:rPr>
              <a:t>Gymnosperms </a:t>
            </a:r>
            <a:r>
              <a:rPr lang="en-US" sz="2800" dirty="0">
                <a:solidFill>
                  <a:srgbClr val="000000"/>
                </a:solidFill>
                <a:latin typeface="Times New Roman"/>
                <a:ea typeface="Calibri"/>
                <a:cs typeface="Arial"/>
              </a:rPr>
              <a:t>(naked seed plants)</a:t>
            </a:r>
            <a:endParaRPr lang="en-US" sz="2000" dirty="0">
              <a:latin typeface="Calibri"/>
              <a:ea typeface="Calibri"/>
              <a:cs typeface="Arial"/>
            </a:endParaRPr>
          </a:p>
          <a:p>
            <a:pPr marL="342900" lvl="0" indent="-342900" algn="just">
              <a:lnSpc>
                <a:spcPct val="115000"/>
              </a:lnSpc>
              <a:spcAft>
                <a:spcPts val="0"/>
              </a:spcAft>
              <a:tabLst>
                <a:tab pos="457200" algn="l"/>
              </a:tabLst>
            </a:pPr>
            <a:r>
              <a:rPr lang="en-US" sz="2800" b="1" dirty="0">
                <a:solidFill>
                  <a:srgbClr val="000000"/>
                </a:solidFill>
                <a:latin typeface="Times New Roman"/>
                <a:ea typeface="Calibri"/>
                <a:cs typeface="Arial"/>
              </a:rPr>
              <a:t>Angiosperms </a:t>
            </a:r>
            <a:r>
              <a:rPr lang="en-US" sz="2800" dirty="0">
                <a:solidFill>
                  <a:srgbClr val="000000"/>
                </a:solidFill>
                <a:latin typeface="Times New Roman"/>
                <a:ea typeface="Calibri"/>
                <a:cs typeface="Arial"/>
              </a:rPr>
              <a:t>(covered seed plants)</a:t>
            </a:r>
            <a:endParaRPr lang="en-US" sz="2000" dirty="0">
              <a:latin typeface="Calibri"/>
              <a:ea typeface="Calibri"/>
              <a:cs typeface="Arial"/>
            </a:endParaRPr>
          </a:p>
          <a:p>
            <a:pPr algn="just">
              <a:lnSpc>
                <a:spcPct val="115000"/>
              </a:lnSpc>
              <a:spcAft>
                <a:spcPts val="0"/>
              </a:spcAft>
              <a:tabLst>
                <a:tab pos="970280" algn="l"/>
              </a:tabLst>
            </a:pPr>
            <a:r>
              <a:rPr lang="en-US" sz="2800" b="1" spc="-15" dirty="0" smtClean="0">
                <a:latin typeface="Times New Roman"/>
                <a:ea typeface="Times New Roman"/>
                <a:cs typeface="Times New Roman"/>
              </a:rPr>
              <a:t>A-Gymnosperms</a:t>
            </a:r>
            <a:endParaRPr lang="en-US" sz="2400" dirty="0">
              <a:latin typeface="Times New Roman"/>
              <a:ea typeface="Times New Roman"/>
            </a:endParaRPr>
          </a:p>
          <a:p>
            <a:pPr algn="just">
              <a:lnSpc>
                <a:spcPct val="115000"/>
              </a:lnSpc>
              <a:spcAft>
                <a:spcPts val="0"/>
              </a:spcAft>
            </a:pPr>
            <a:r>
              <a:rPr lang="en-US" sz="2800" spc="-15" dirty="0">
                <a:latin typeface="Times New Roman"/>
                <a:ea typeface="Times New Roman"/>
                <a:cs typeface="Times New Roman"/>
              </a:rPr>
              <a:t>Gymnosperms have a well-differentiated plant body and vascular tissues. They bear naked seeds (seeds are not enclosed within a fruit). Common example of gymnosperms  is </a:t>
            </a:r>
            <a:r>
              <a:rPr lang="en-US" sz="2800" i="1" spc="-15" dirty="0" err="1">
                <a:latin typeface="Times New Roman"/>
                <a:ea typeface="Times New Roman"/>
                <a:cs typeface="Times New Roman"/>
              </a:rPr>
              <a:t>Pinus</a:t>
            </a:r>
            <a:r>
              <a:rPr lang="en-US" sz="2800" spc="-15" dirty="0">
                <a:latin typeface="Times New Roman"/>
                <a:ea typeface="Times New Roman"/>
                <a:cs typeface="Times New Roman"/>
              </a:rPr>
              <a:t>.</a:t>
            </a:r>
            <a:endParaRPr lang="en-US" sz="2400" dirty="0">
              <a:latin typeface="Times New Roman"/>
              <a:ea typeface="Times New Roman"/>
            </a:endParaRPr>
          </a:p>
          <a:p>
            <a:pPr algn="just">
              <a:lnSpc>
                <a:spcPct val="115000"/>
              </a:lnSpc>
            </a:pPr>
            <a:r>
              <a:rPr lang="en-US" sz="2400" spc="-15" dirty="0" smtClean="0">
                <a:solidFill>
                  <a:srgbClr val="000000"/>
                </a:solidFill>
                <a:latin typeface="Times New Roman" panose="02020603050405020304" pitchFamily="18" charset="0"/>
                <a:ea typeface="Times New Roman" panose="02020603050405020304" pitchFamily="18" charset="0"/>
              </a:rPr>
              <a:t>. </a:t>
            </a:r>
            <a:endParaRPr lang="en-US" sz="2000" dirty="0">
              <a:solidFill>
                <a:prstClr val="white"/>
              </a:solidFill>
              <a:latin typeface="Times New Roman" panose="02020603050405020304" pitchFamily="18" charset="0"/>
              <a:ea typeface="Times New Roman" panose="02020603050405020304" pitchFamily="18" charset="0"/>
            </a:endParaRPr>
          </a:p>
          <a:p>
            <a:pPr algn="just">
              <a:lnSpc>
                <a:spcPct val="115000"/>
              </a:lnSpc>
            </a:pPr>
            <a:r>
              <a:rPr lang="en-US" spc="-15" dirty="0">
                <a:solidFill>
                  <a:prstClr val="white"/>
                </a:solidFill>
                <a:latin typeface="Times New Roman" panose="02020603050405020304" pitchFamily="18" charset="0"/>
                <a:ea typeface="Times New Roman" panose="02020603050405020304" pitchFamily="18" charset="0"/>
              </a:rPr>
              <a:t> </a:t>
            </a:r>
            <a:endParaRPr lang="en-US" sz="1600" dirty="0">
              <a:solidFill>
                <a:prstClr val="white"/>
              </a:solidFill>
              <a:latin typeface="Times New Roman" panose="02020603050405020304" pitchFamily="18" charset="0"/>
              <a:ea typeface="Times New Roman" panose="02020603050405020304" pitchFamily="18" charset="0"/>
            </a:endParaRPr>
          </a:p>
        </p:txBody>
      </p:sp>
      <p:pic>
        <p:nvPicPr>
          <p:cNvPr id="7170" name="Picture 2" descr="Coniferophyta - Descriptions of Phyla">
            <a:extLst>
              <a:ext uri="{FF2B5EF4-FFF2-40B4-BE49-F238E27FC236}">
                <a16:creationId xmlns="" xmlns:a16="http://schemas.microsoft.com/office/drawing/2014/main" id="{B916B8BA-D496-435C-BA57-FD6AD45E83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5223" y="3553821"/>
            <a:ext cx="2628900"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8355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93A08E2E-41D9-4A0A-AB3C-4C59187DD342}"/>
              </a:ext>
            </a:extLst>
          </p:cNvPr>
          <p:cNvSpPr txBox="1"/>
          <p:nvPr/>
        </p:nvSpPr>
        <p:spPr>
          <a:xfrm>
            <a:off x="1490663" y="445264"/>
            <a:ext cx="9358312" cy="3065455"/>
          </a:xfrm>
          <a:prstGeom prst="rect">
            <a:avLst/>
          </a:prstGeom>
          <a:noFill/>
        </p:spPr>
        <p:txBody>
          <a:bodyPr wrap="square">
            <a:spAutoFit/>
          </a:bodyPr>
          <a:lstStyle/>
          <a:p>
            <a:pPr algn="just">
              <a:lnSpc>
                <a:spcPct val="115000"/>
              </a:lnSpc>
              <a:spcAft>
                <a:spcPts val="0"/>
              </a:spcAft>
            </a:pPr>
            <a:r>
              <a:rPr lang="en-US" sz="2800" b="1" dirty="0">
                <a:solidFill>
                  <a:srgbClr val="000000"/>
                </a:solidFill>
                <a:latin typeface="Times New Roman"/>
                <a:ea typeface="Times New Roman"/>
                <a:cs typeface="Times New Roman"/>
              </a:rPr>
              <a:t>B-Angiosperms</a:t>
            </a:r>
            <a:endParaRPr lang="en-US" sz="2400" dirty="0">
              <a:latin typeface="Times New Roman"/>
              <a:ea typeface="Times New Roman"/>
            </a:endParaRPr>
          </a:p>
          <a:p>
            <a:pPr algn="just">
              <a:lnSpc>
                <a:spcPct val="115000"/>
              </a:lnSpc>
              <a:spcAft>
                <a:spcPts val="0"/>
              </a:spcAft>
            </a:pPr>
            <a:r>
              <a:rPr lang="en-US" sz="2800" dirty="0">
                <a:solidFill>
                  <a:srgbClr val="000000"/>
                </a:solidFill>
                <a:latin typeface="Times New Roman"/>
                <a:ea typeface="Times New Roman"/>
                <a:cs typeface="Times New Roman"/>
              </a:rPr>
              <a:t> Angiosperms are seed-bearing vascular plants with a well-differentiated plant body. The seeds of angiosperms are enclosed within the fruits.  These plants are usually terrestrial and they may be annual, biennial or perennial. </a:t>
            </a:r>
            <a:r>
              <a:rPr lang="en-US" sz="2800" dirty="0" smtClean="0">
                <a:latin typeface="Times New Roman"/>
                <a:ea typeface="Times New Roman"/>
                <a:cs typeface="Times New Roman"/>
              </a:rPr>
              <a:t>The vascular system</a:t>
            </a:r>
            <a:r>
              <a:rPr lang="en-US" sz="2800" dirty="0">
                <a:latin typeface="Times New Roman"/>
                <a:ea typeface="Times New Roman"/>
                <a:cs typeface="Times New Roman"/>
              </a:rPr>
              <a:t> is very well developed with xylem and phloem</a:t>
            </a:r>
            <a:r>
              <a:rPr lang="en-US" sz="2800" dirty="0">
                <a:solidFill>
                  <a:srgbClr val="000000"/>
                </a:solidFill>
                <a:latin typeface="Times New Roman"/>
                <a:ea typeface="Times New Roman"/>
                <a:cs typeface="Times New Roman"/>
              </a:rPr>
              <a:t>. </a:t>
            </a:r>
            <a:endParaRPr lang="en-US" sz="2400" dirty="0">
              <a:effectLst/>
              <a:latin typeface="Times New Roman"/>
              <a:ea typeface="Times New Roman"/>
            </a:endParaRPr>
          </a:p>
        </p:txBody>
      </p:sp>
    </p:spTree>
    <p:extLst>
      <p:ext uri="{BB962C8B-B14F-4D97-AF65-F5344CB8AC3E}">
        <p14:creationId xmlns:p14="http://schemas.microsoft.com/office/powerpoint/2010/main" val="3947795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01087788"/>
              </p:ext>
            </p:extLst>
          </p:nvPr>
        </p:nvGraphicFramePr>
        <p:xfrm>
          <a:off x="1077536" y="805368"/>
          <a:ext cx="9793215" cy="2712720"/>
        </p:xfrm>
        <a:graphic>
          <a:graphicData uri="http://schemas.openxmlformats.org/drawingml/2006/table">
            <a:tbl>
              <a:tblPr firstRow="1" firstCol="1" bandRow="1"/>
              <a:tblGrid>
                <a:gridCol w="4892400"/>
                <a:gridCol w="4900815"/>
              </a:tblGrid>
              <a:tr h="163195">
                <a:tc>
                  <a:txBody>
                    <a:bodyPr/>
                    <a:lstStyle/>
                    <a:p>
                      <a:pPr algn="just">
                        <a:spcAft>
                          <a:spcPts val="0"/>
                        </a:spcAft>
                      </a:pPr>
                      <a:r>
                        <a:rPr lang="en-US" sz="2000" b="1" dirty="0">
                          <a:solidFill>
                            <a:schemeClr val="tx1"/>
                          </a:solidFill>
                          <a:effectLst/>
                          <a:latin typeface="Times New Roman"/>
                          <a:ea typeface="Times New Roman"/>
                          <a:cs typeface="Times New Roman"/>
                        </a:rPr>
                        <a:t>I-</a:t>
                      </a:r>
                      <a:r>
                        <a:rPr lang="en-US" sz="2000" dirty="0">
                          <a:solidFill>
                            <a:schemeClr val="tx1"/>
                          </a:solidFill>
                          <a:effectLst/>
                          <a:latin typeface="Times New Roman"/>
                          <a:ea typeface="Times New Roman"/>
                          <a:cs typeface="Times New Roman"/>
                        </a:rPr>
                        <a:t> </a:t>
                      </a:r>
                      <a:r>
                        <a:rPr lang="en-US" sz="2000" b="1" dirty="0" err="1">
                          <a:solidFill>
                            <a:schemeClr val="tx1"/>
                          </a:solidFill>
                          <a:effectLst/>
                          <a:latin typeface="Times New Roman"/>
                          <a:ea typeface="Times New Roman"/>
                          <a:cs typeface="Times New Roman"/>
                        </a:rPr>
                        <a:t>Monocotyledoneae</a:t>
                      </a:r>
                      <a:r>
                        <a:rPr lang="en-US" sz="2000" b="1" dirty="0">
                          <a:solidFill>
                            <a:schemeClr val="tx1"/>
                          </a:solidFill>
                          <a:effectLst/>
                          <a:latin typeface="Times New Roman"/>
                          <a:ea typeface="Times New Roman"/>
                          <a:cs typeface="Times New Roman"/>
                        </a:rPr>
                        <a:t> plants:</a:t>
                      </a:r>
                      <a:endParaRPr lang="en-US" sz="2000" dirty="0">
                        <a:solidFill>
                          <a:schemeClr val="tx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just">
                        <a:spcAft>
                          <a:spcPts val="0"/>
                        </a:spcAft>
                      </a:pPr>
                      <a:r>
                        <a:rPr lang="en-US" sz="1800" b="1" dirty="0">
                          <a:solidFill>
                            <a:schemeClr val="tx1"/>
                          </a:solidFill>
                          <a:effectLst/>
                          <a:latin typeface="Times New Roman"/>
                          <a:ea typeface="Times New Roman"/>
                          <a:cs typeface="Times New Roman"/>
                        </a:rPr>
                        <a:t>II </a:t>
                      </a:r>
                      <a:r>
                        <a:rPr lang="en-US" sz="1800" b="1" dirty="0" smtClean="0">
                          <a:solidFill>
                            <a:schemeClr val="tx1"/>
                          </a:solidFill>
                          <a:effectLst/>
                          <a:latin typeface="Times New Roman"/>
                          <a:ea typeface="Times New Roman"/>
                          <a:cs typeface="Times New Roman"/>
                        </a:rPr>
                        <a:t>-</a:t>
                      </a:r>
                      <a:r>
                        <a:rPr lang="en-US" sz="1800" b="1" dirty="0" err="1" smtClean="0">
                          <a:solidFill>
                            <a:schemeClr val="tx1"/>
                          </a:solidFill>
                          <a:effectLst/>
                          <a:latin typeface="Times New Roman"/>
                          <a:ea typeface="Times New Roman"/>
                          <a:cs typeface="Times New Roman"/>
                        </a:rPr>
                        <a:t>Dicotyledoneaeplants</a:t>
                      </a:r>
                      <a:r>
                        <a:rPr lang="en-US" sz="1800" dirty="0">
                          <a:solidFill>
                            <a:schemeClr val="tx1"/>
                          </a:solidFill>
                          <a:effectLst/>
                          <a:latin typeface="Times New Roman"/>
                          <a:ea typeface="Times New Roman"/>
                          <a:cs typeface="Times New Roman"/>
                        </a:rPr>
                        <a:t>.</a:t>
                      </a:r>
                      <a:endParaRPr lang="en-US" sz="1800" dirty="0">
                        <a:solidFill>
                          <a:schemeClr val="tx1"/>
                        </a:solidFill>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1376680">
                <a:tc>
                  <a:txBody>
                    <a:bodyPr/>
                    <a:lstStyle/>
                    <a:p>
                      <a:pPr algn="just">
                        <a:lnSpc>
                          <a:spcPct val="115000"/>
                        </a:lnSpc>
                        <a:spcAft>
                          <a:spcPts val="0"/>
                        </a:spcAft>
                      </a:pPr>
                      <a:r>
                        <a:rPr lang="en-US" sz="2000" dirty="0">
                          <a:solidFill>
                            <a:schemeClr val="tx1"/>
                          </a:solidFill>
                          <a:effectLst/>
                          <a:latin typeface="Times New Roman"/>
                          <a:ea typeface="Times New Roman"/>
                          <a:cs typeface="Times New Roman"/>
                        </a:rPr>
                        <a:t>1-Embryo with a single cotyledon.</a:t>
                      </a:r>
                      <a:endParaRPr lang="en-US" sz="2000" dirty="0">
                        <a:solidFill>
                          <a:schemeClr val="tx1"/>
                        </a:solidFill>
                        <a:effectLst/>
                        <a:latin typeface="Times New Roman"/>
                        <a:ea typeface="Times New Roman"/>
                      </a:endParaRPr>
                    </a:p>
                    <a:p>
                      <a:pPr algn="just">
                        <a:lnSpc>
                          <a:spcPct val="115000"/>
                        </a:lnSpc>
                        <a:spcAft>
                          <a:spcPts val="0"/>
                        </a:spcAft>
                      </a:pPr>
                      <a:r>
                        <a:rPr lang="en-US" sz="2000" dirty="0">
                          <a:solidFill>
                            <a:schemeClr val="tx1"/>
                          </a:solidFill>
                          <a:effectLst/>
                          <a:latin typeface="Times New Roman"/>
                          <a:ea typeface="Times New Roman"/>
                          <a:cs typeface="Times New Roman"/>
                        </a:rPr>
                        <a:t>2-</a:t>
                      </a:r>
                      <a:r>
                        <a:rPr lang="en-US" sz="2000" b="1" dirty="0">
                          <a:solidFill>
                            <a:schemeClr val="tx1"/>
                          </a:solidFill>
                          <a:effectLst/>
                          <a:latin typeface="Arial"/>
                          <a:ea typeface="Calibri"/>
                        </a:rPr>
                        <a:t> </a:t>
                      </a:r>
                      <a:r>
                        <a:rPr lang="en-US" sz="2000" dirty="0">
                          <a:solidFill>
                            <a:schemeClr val="tx1"/>
                          </a:solidFill>
                          <a:effectLst/>
                          <a:latin typeface="Times New Roman"/>
                          <a:ea typeface="Times New Roman"/>
                          <a:cs typeface="Times New Roman"/>
                        </a:rPr>
                        <a:t>Monocots have flower parts in threes or multiples of threes.</a:t>
                      </a:r>
                      <a:endParaRPr lang="en-US" sz="2000" dirty="0">
                        <a:solidFill>
                          <a:schemeClr val="tx1"/>
                        </a:solidFill>
                        <a:effectLst/>
                        <a:latin typeface="Times New Roman"/>
                        <a:ea typeface="Times New Roman"/>
                      </a:endParaRPr>
                    </a:p>
                    <a:p>
                      <a:pPr algn="just">
                        <a:lnSpc>
                          <a:spcPct val="115000"/>
                        </a:lnSpc>
                        <a:spcAft>
                          <a:spcPts val="0"/>
                        </a:spcAft>
                      </a:pPr>
                      <a:r>
                        <a:rPr lang="en-US" sz="2000" dirty="0">
                          <a:solidFill>
                            <a:schemeClr val="tx1"/>
                          </a:solidFill>
                          <a:effectLst/>
                          <a:latin typeface="Times New Roman"/>
                          <a:ea typeface="Times New Roman"/>
                          <a:cs typeface="Times New Roman"/>
                        </a:rPr>
                        <a:t>3-Major leaf veins parallel.</a:t>
                      </a:r>
                      <a:endParaRPr lang="en-US" sz="2000" dirty="0">
                        <a:solidFill>
                          <a:schemeClr val="tx1"/>
                        </a:solidFill>
                        <a:effectLst/>
                        <a:latin typeface="Times New Roman"/>
                        <a:ea typeface="Times New Roman"/>
                      </a:endParaRPr>
                    </a:p>
                    <a:p>
                      <a:pPr algn="just">
                        <a:lnSpc>
                          <a:spcPct val="115000"/>
                        </a:lnSpc>
                        <a:spcAft>
                          <a:spcPts val="0"/>
                        </a:spcAft>
                      </a:pPr>
                      <a:r>
                        <a:rPr lang="en-US" sz="2000" dirty="0">
                          <a:solidFill>
                            <a:schemeClr val="tx1"/>
                          </a:solidFill>
                          <a:effectLst/>
                          <a:latin typeface="Times New Roman"/>
                          <a:ea typeface="Times New Roman"/>
                          <a:cs typeface="Times New Roman"/>
                        </a:rPr>
                        <a:t>4-Stem vascular bundles scattered.</a:t>
                      </a:r>
                      <a:endParaRPr lang="en-US" sz="2000" dirty="0">
                        <a:solidFill>
                          <a:schemeClr val="tx1"/>
                        </a:solidFill>
                        <a:effectLst/>
                        <a:latin typeface="Times New Roman"/>
                        <a:ea typeface="Times New Roman"/>
                      </a:endParaRPr>
                    </a:p>
                    <a:p>
                      <a:pPr algn="just">
                        <a:lnSpc>
                          <a:spcPct val="115000"/>
                        </a:lnSpc>
                        <a:spcAft>
                          <a:spcPts val="0"/>
                        </a:spcAft>
                      </a:pPr>
                      <a:r>
                        <a:rPr lang="en-US" sz="2000" dirty="0">
                          <a:solidFill>
                            <a:schemeClr val="tx1"/>
                          </a:solidFill>
                          <a:effectLst/>
                          <a:latin typeface="Times New Roman"/>
                          <a:ea typeface="Times New Roman"/>
                          <a:cs typeface="Times New Roman"/>
                        </a:rPr>
                        <a:t>5-Roots are adventitious.</a:t>
                      </a:r>
                      <a:endParaRPr lang="en-US" sz="2000" dirty="0">
                        <a:solidFill>
                          <a:schemeClr val="tx1"/>
                        </a:solidFill>
                        <a:effectLst/>
                        <a:latin typeface="Times New Roman"/>
                        <a:ea typeface="Times New Roman"/>
                      </a:endParaRPr>
                    </a:p>
                    <a:p>
                      <a:pPr algn="just">
                        <a:spcAft>
                          <a:spcPts val="0"/>
                        </a:spcAft>
                      </a:pPr>
                      <a:r>
                        <a:rPr lang="en-US" sz="2000" dirty="0">
                          <a:solidFill>
                            <a:schemeClr val="tx1"/>
                          </a:solidFill>
                          <a:effectLst/>
                          <a:latin typeface="Times New Roman"/>
                          <a:ea typeface="Times New Roman"/>
                          <a:cs typeface="Times New Roman"/>
                        </a:rPr>
                        <a:t>6-Secondary growth absent.</a:t>
                      </a:r>
                      <a:endParaRPr lang="en-US" sz="2000" dirty="0">
                        <a:solidFill>
                          <a:schemeClr val="tx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800" dirty="0">
                          <a:solidFill>
                            <a:schemeClr val="tx1"/>
                          </a:solidFill>
                          <a:effectLst/>
                          <a:latin typeface="Times New Roman"/>
                          <a:ea typeface="Times New Roman"/>
                          <a:cs typeface="Times New Roman"/>
                        </a:rPr>
                        <a:t>1-Embryo with two cotyledons.</a:t>
                      </a:r>
                      <a:endParaRPr lang="en-US" sz="1800" dirty="0">
                        <a:solidFill>
                          <a:schemeClr val="tx1"/>
                        </a:solidFill>
                        <a:effectLst/>
                        <a:latin typeface="Calibri"/>
                        <a:ea typeface="Times New Roman"/>
                      </a:endParaRPr>
                    </a:p>
                    <a:p>
                      <a:pPr algn="just">
                        <a:lnSpc>
                          <a:spcPct val="115000"/>
                        </a:lnSpc>
                        <a:spcAft>
                          <a:spcPts val="0"/>
                        </a:spcAft>
                      </a:pPr>
                      <a:r>
                        <a:rPr lang="en-US" sz="1800" dirty="0">
                          <a:solidFill>
                            <a:schemeClr val="tx1"/>
                          </a:solidFill>
                          <a:effectLst/>
                          <a:latin typeface="Times New Roman"/>
                          <a:ea typeface="Times New Roman"/>
                          <a:cs typeface="Times New Roman"/>
                        </a:rPr>
                        <a:t>2-</a:t>
                      </a:r>
                      <a:r>
                        <a:rPr lang="en-US" sz="1800" dirty="0">
                          <a:solidFill>
                            <a:schemeClr val="tx1"/>
                          </a:solidFill>
                          <a:effectLst/>
                          <a:latin typeface="Times New Roman"/>
                          <a:ea typeface="Calibri"/>
                          <a:cs typeface="Times New Roman"/>
                        </a:rPr>
                        <a:t> Di</a:t>
                      </a:r>
                      <a:r>
                        <a:rPr lang="en-US" sz="1800" dirty="0">
                          <a:solidFill>
                            <a:schemeClr val="tx1"/>
                          </a:solidFill>
                          <a:effectLst/>
                          <a:latin typeface="Times New Roman"/>
                          <a:ea typeface="Times New Roman"/>
                          <a:cs typeface="Times New Roman"/>
                        </a:rPr>
                        <a:t>cots have flower parts in four or five or multiples of four or five.</a:t>
                      </a:r>
                      <a:endParaRPr lang="en-US" sz="1800" dirty="0">
                        <a:solidFill>
                          <a:schemeClr val="tx1"/>
                        </a:solidFill>
                        <a:effectLst/>
                        <a:latin typeface="Calibri"/>
                        <a:ea typeface="Times New Roman"/>
                      </a:endParaRPr>
                    </a:p>
                    <a:p>
                      <a:pPr algn="just">
                        <a:lnSpc>
                          <a:spcPct val="115000"/>
                        </a:lnSpc>
                        <a:spcAft>
                          <a:spcPts val="0"/>
                        </a:spcAft>
                      </a:pPr>
                      <a:r>
                        <a:rPr lang="en-US" sz="1800" dirty="0">
                          <a:solidFill>
                            <a:schemeClr val="tx1"/>
                          </a:solidFill>
                          <a:effectLst/>
                          <a:latin typeface="Times New Roman"/>
                          <a:ea typeface="Times New Roman"/>
                          <a:cs typeface="Times New Roman"/>
                        </a:rPr>
                        <a:t>3-Major leaf veins reticulate.</a:t>
                      </a:r>
                      <a:endParaRPr lang="en-US" sz="1800" dirty="0">
                        <a:solidFill>
                          <a:schemeClr val="tx1"/>
                        </a:solidFill>
                        <a:effectLst/>
                        <a:latin typeface="Calibri"/>
                        <a:ea typeface="Times New Roman"/>
                      </a:endParaRPr>
                    </a:p>
                    <a:p>
                      <a:pPr algn="just">
                        <a:lnSpc>
                          <a:spcPct val="115000"/>
                        </a:lnSpc>
                        <a:spcAft>
                          <a:spcPts val="0"/>
                        </a:spcAft>
                      </a:pPr>
                      <a:r>
                        <a:rPr lang="en-US" sz="1800" dirty="0">
                          <a:solidFill>
                            <a:schemeClr val="tx1"/>
                          </a:solidFill>
                          <a:effectLst/>
                          <a:latin typeface="Times New Roman"/>
                          <a:ea typeface="Times New Roman"/>
                          <a:cs typeface="Times New Roman"/>
                        </a:rPr>
                        <a:t>4-Stem vascular bundles in a ring.</a:t>
                      </a:r>
                      <a:endParaRPr lang="en-US" sz="1800" dirty="0">
                        <a:solidFill>
                          <a:schemeClr val="tx1"/>
                        </a:solidFill>
                        <a:effectLst/>
                        <a:latin typeface="Calibri"/>
                        <a:ea typeface="Times New Roman"/>
                      </a:endParaRPr>
                    </a:p>
                    <a:p>
                      <a:pPr algn="just">
                        <a:lnSpc>
                          <a:spcPct val="115000"/>
                        </a:lnSpc>
                        <a:spcAft>
                          <a:spcPts val="0"/>
                        </a:spcAft>
                      </a:pPr>
                      <a:r>
                        <a:rPr lang="en-US" sz="1800" dirty="0">
                          <a:solidFill>
                            <a:schemeClr val="tx1"/>
                          </a:solidFill>
                          <a:effectLst/>
                          <a:latin typeface="Times New Roman"/>
                          <a:ea typeface="Times New Roman"/>
                          <a:cs typeface="Times New Roman"/>
                        </a:rPr>
                        <a:t>5- Tap root system is present.</a:t>
                      </a:r>
                      <a:endParaRPr lang="en-US" sz="1800" dirty="0">
                        <a:solidFill>
                          <a:schemeClr val="tx1"/>
                        </a:solidFill>
                        <a:effectLst/>
                        <a:latin typeface="Calibri"/>
                        <a:ea typeface="Times New Roman"/>
                      </a:endParaRPr>
                    </a:p>
                    <a:p>
                      <a:pPr algn="just">
                        <a:lnSpc>
                          <a:spcPct val="115000"/>
                        </a:lnSpc>
                        <a:spcAft>
                          <a:spcPts val="0"/>
                        </a:spcAft>
                      </a:pPr>
                      <a:r>
                        <a:rPr lang="en-US" sz="1800" dirty="0">
                          <a:solidFill>
                            <a:schemeClr val="tx1"/>
                          </a:solidFill>
                          <a:effectLst/>
                          <a:latin typeface="Times New Roman"/>
                          <a:ea typeface="Times New Roman"/>
                          <a:cs typeface="Times New Roman"/>
                        </a:rPr>
                        <a:t>6-Secondary growth present.</a:t>
                      </a:r>
                      <a:endParaRPr lang="en-US" sz="1800" dirty="0">
                        <a:solidFill>
                          <a:schemeClr val="tx1"/>
                        </a:solidFill>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2"/>
          <p:cNvSpPr>
            <a:spLocks noChangeArrowheads="1"/>
          </p:cNvSpPr>
          <p:nvPr/>
        </p:nvSpPr>
        <p:spPr bwMode="auto">
          <a:xfrm>
            <a:off x="1103573" y="143165"/>
            <a:ext cx="1018312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 the basis of the cotyledons (seed leaves) Angiosperms are further divided into:</a:t>
            </a:r>
            <a:endParaRPr kumimoji="0" lang="en-US" alt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0498" y="4015642"/>
            <a:ext cx="9608234" cy="25050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768600" y="6169025"/>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0954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8" name="Picture 6">
            <a:extLst>
              <a:ext uri="{FF2B5EF4-FFF2-40B4-BE49-F238E27FC236}">
                <a16:creationId xmlns="" xmlns:a16="http://schemas.microsoft.com/office/drawing/2014/main" id="{B039AC42-C0E0-4D1D-816F-C71A26739C0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1367" y="3323363"/>
            <a:ext cx="3724273" cy="288964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32081" y="1206422"/>
            <a:ext cx="2967479" cy="400110"/>
          </a:xfrm>
          <a:prstGeom prst="rect">
            <a:avLst/>
          </a:prstGeom>
        </p:spPr>
        <p:txBody>
          <a:bodyPr wrap="none">
            <a:spAutoFit/>
          </a:bodyPr>
          <a:lstStyle/>
          <a:p>
            <a:r>
              <a:rPr lang="en-US" sz="2000" b="1" dirty="0" err="1" smtClean="0">
                <a:solidFill>
                  <a:srgbClr val="282829"/>
                </a:solidFill>
                <a:latin typeface="Times New Roman"/>
                <a:ea typeface="Times New Roman"/>
                <a:cs typeface="Times New Roman"/>
              </a:rPr>
              <a:t>Monocotyledoneae</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plants</a:t>
            </a:r>
            <a:endParaRPr lang="en-US" dirty="0"/>
          </a:p>
        </p:txBody>
      </p:sp>
      <p:sp>
        <p:nvSpPr>
          <p:cNvPr id="3" name="Rectangle 2"/>
          <p:cNvSpPr/>
          <p:nvPr/>
        </p:nvSpPr>
        <p:spPr>
          <a:xfrm>
            <a:off x="1323150" y="4368076"/>
            <a:ext cx="2725426" cy="400110"/>
          </a:xfrm>
          <a:prstGeom prst="rect">
            <a:avLst/>
          </a:prstGeom>
        </p:spPr>
        <p:txBody>
          <a:bodyPr wrap="none">
            <a:spAutoFit/>
          </a:bodyPr>
          <a:lstStyle/>
          <a:p>
            <a:r>
              <a:rPr lang="en-US" sz="2000" b="1" dirty="0" err="1" smtClean="0">
                <a:solidFill>
                  <a:srgbClr val="282829"/>
                </a:solidFill>
                <a:latin typeface="Times New Roman"/>
                <a:ea typeface="Times New Roman"/>
                <a:cs typeface="Times New Roman"/>
              </a:rPr>
              <a:t>Monotyledoneae</a:t>
            </a:r>
            <a:r>
              <a:rPr lang="en-US" sz="2000" b="1" dirty="0" smtClean="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plants</a:t>
            </a:r>
            <a:endParaRPr lang="en-US" dirty="0"/>
          </a:p>
        </p:txBody>
      </p:sp>
      <p:pic>
        <p:nvPicPr>
          <p:cNvPr id="4100" name="Picture 4" descr="Lilium - FineGarden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1367" y="311079"/>
            <a:ext cx="3724273" cy="2800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2410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140</TotalTime>
  <Words>290</Words>
  <Application>Microsoft Office PowerPoint</Application>
  <PresentationFormat>Custom</PresentationFormat>
  <Paragraphs>51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Shilan</dc:creator>
  <cp:lastModifiedBy>DR.Ahmed Saker</cp:lastModifiedBy>
  <cp:revision>14</cp:revision>
  <dcterms:created xsi:type="dcterms:W3CDTF">2020-12-12T18:22:30Z</dcterms:created>
  <dcterms:modified xsi:type="dcterms:W3CDTF">2021-12-07T08:29:03Z</dcterms:modified>
</cp:coreProperties>
</file>