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04" r:id="rId1"/>
  </p:sldMasterIdLst>
  <p:notesMasterIdLst>
    <p:notesMasterId r:id="rId18"/>
  </p:notesMasterIdLst>
  <p:sldIdLst>
    <p:sldId id="390" r:id="rId2"/>
    <p:sldId id="391" r:id="rId3"/>
    <p:sldId id="392" r:id="rId4"/>
    <p:sldId id="404" r:id="rId5"/>
    <p:sldId id="393" r:id="rId6"/>
    <p:sldId id="394" r:id="rId7"/>
    <p:sldId id="395" r:id="rId8"/>
    <p:sldId id="396" r:id="rId9"/>
    <p:sldId id="398" r:id="rId10"/>
    <p:sldId id="405" r:id="rId11"/>
    <p:sldId id="399" r:id="rId12"/>
    <p:sldId id="400" r:id="rId13"/>
    <p:sldId id="401" r:id="rId14"/>
    <p:sldId id="402" r:id="rId15"/>
    <p:sldId id="403" r:id="rId16"/>
    <p:sldId id="40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4F1D737D-9C22-45E5-8289-225B002F103A}">
          <p14:sldIdLst>
            <p14:sldId id="390"/>
            <p14:sldId id="391"/>
            <p14:sldId id="392"/>
            <p14:sldId id="404"/>
            <p14:sldId id="393"/>
            <p14:sldId id="394"/>
            <p14:sldId id="395"/>
            <p14:sldId id="396"/>
            <p14:sldId id="398"/>
            <p14:sldId id="405"/>
            <p14:sldId id="399"/>
            <p14:sldId id="400"/>
            <p14:sldId id="401"/>
            <p14:sldId id="402"/>
            <p14:sldId id="403"/>
            <p14:sldId id="40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00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95735" autoAdjust="0"/>
    <p:restoredTop sz="94624" autoAdjust="0"/>
  </p:normalViewPr>
  <p:slideViewPr>
    <p:cSldViewPr>
      <p:cViewPr varScale="1">
        <p:scale>
          <a:sx n="66" d="100"/>
          <a:sy n="66" d="100"/>
        </p:scale>
        <p:origin x="-20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4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EFE43F-0E0A-4593-A947-DC21A0E9CE96}" type="datetimeFigureOut">
              <a:rPr lang="en-US" smtClean="0"/>
              <a:pPr/>
              <a:t>12/16/2022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C6C759-9F92-4E9E-B701-AC388AEC9EC1}" type="slidenum">
              <a:rPr lang="en-US" smtClean="0"/>
              <a:pPr/>
              <a:t>‹#›</a:t>
            </a:fld>
            <a:endParaRPr lang="en-US"/>
          </a:p>
        </p:txBody>
      </p:sp>
    </p:spTree>
    <p:extLst>
      <p:ext uri="{BB962C8B-B14F-4D97-AF65-F5344CB8AC3E}">
        <p14:creationId xmlns:p14="http://schemas.microsoft.com/office/powerpoint/2010/main" val="2222971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solidFill>
                  <a:srgbClr val="676A55">
                    <a:tint val="60000"/>
                    <a:satMod val="155000"/>
                  </a:srgbClr>
                </a:solidFill>
              </a:rPr>
              <a:pPr/>
              <a:t>12/16/2022</a:t>
            </a:fld>
            <a:endParaRPr lang="en-US">
              <a:solidFill>
                <a:srgbClr val="676A55">
                  <a:tint val="60000"/>
                  <a:satMod val="155000"/>
                </a:srgbClr>
              </a:solidFill>
            </a:endParaRPr>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solidFill>
                  <a:srgbClr val="EAEBDE">
                    <a:shade val="90000"/>
                  </a:srgbClr>
                </a:solidFill>
              </a:rPr>
              <a:pPr/>
              <a:t>‹#›</a:t>
            </a:fld>
            <a:endParaRPr lang="en-US">
              <a:solidFill>
                <a:srgbClr val="EAEBDE">
                  <a:shade val="90000"/>
                </a:srgbClr>
              </a:solidFill>
            </a:endParaRPr>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solidFill>
                <a:srgbClr val="676A55">
                  <a:tint val="60000"/>
                  <a:satMod val="155000"/>
                </a:srgbClr>
              </a:solidFill>
            </a:endParaRPr>
          </a:p>
        </p:txBody>
      </p:sp>
    </p:spTree>
    <p:extLst>
      <p:ext uri="{BB962C8B-B14F-4D97-AF65-F5344CB8AC3E}">
        <p14:creationId xmlns:p14="http://schemas.microsoft.com/office/powerpoint/2010/main" val="720223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srgbClr val="676A55">
                    <a:tint val="60000"/>
                    <a:satMod val="155000"/>
                  </a:srgbClr>
                </a:solidFill>
              </a:rPr>
              <a:pPr/>
              <a:t>12/16/2022</a:t>
            </a:fld>
            <a:endParaRPr lang="en-US">
              <a:solidFill>
                <a:srgbClr val="676A55">
                  <a:tint val="60000"/>
                  <a:satMod val="155000"/>
                </a:srgbClr>
              </a:solidFill>
            </a:endParaRPr>
          </a:p>
        </p:txBody>
      </p:sp>
      <p:sp>
        <p:nvSpPr>
          <p:cNvPr id="5" name="Footer Placeholder 4"/>
          <p:cNvSpPr>
            <a:spLocks noGrp="1"/>
          </p:cNvSpPr>
          <p:nvPr>
            <p:ph type="ftr" sz="quarter" idx="11"/>
          </p:nvPr>
        </p:nvSpPr>
        <p:spPr/>
        <p:txBody>
          <a:bodyPr/>
          <a:lstStyle>
            <a:extLst/>
          </a:lstStyle>
          <a:p>
            <a:endParaRPr lang="en-US">
              <a:solidFill>
                <a:srgbClr val="676A55">
                  <a:tint val="60000"/>
                  <a:satMod val="155000"/>
                </a:srgbClr>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srgbClr val="EAEBDE">
                    <a:shade val="90000"/>
                  </a:srgbClr>
                </a:solidFill>
              </a:rPr>
              <a:pPr/>
              <a:t>‹#›</a:t>
            </a:fld>
            <a:endParaRPr lang="en-US">
              <a:solidFill>
                <a:srgbClr val="EAEBDE">
                  <a:shade val="90000"/>
                </a:srgbClr>
              </a:solidFill>
            </a:endParaRPr>
          </a:p>
        </p:txBody>
      </p:sp>
    </p:spTree>
    <p:extLst>
      <p:ext uri="{BB962C8B-B14F-4D97-AF65-F5344CB8AC3E}">
        <p14:creationId xmlns:p14="http://schemas.microsoft.com/office/powerpoint/2010/main" val="3078967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srgbClr val="676A55">
                    <a:tint val="60000"/>
                    <a:satMod val="155000"/>
                  </a:srgbClr>
                </a:solidFill>
              </a:rPr>
              <a:pPr/>
              <a:t>12/16/2022</a:t>
            </a:fld>
            <a:endParaRPr lang="en-US">
              <a:solidFill>
                <a:srgbClr val="676A55">
                  <a:tint val="60000"/>
                  <a:satMod val="155000"/>
                </a:srgbClr>
              </a:solidFill>
            </a:endParaRPr>
          </a:p>
        </p:txBody>
      </p:sp>
      <p:sp>
        <p:nvSpPr>
          <p:cNvPr id="5" name="Footer Placeholder 4"/>
          <p:cNvSpPr>
            <a:spLocks noGrp="1"/>
          </p:cNvSpPr>
          <p:nvPr>
            <p:ph type="ftr" sz="quarter" idx="11"/>
          </p:nvPr>
        </p:nvSpPr>
        <p:spPr/>
        <p:txBody>
          <a:bodyPr/>
          <a:lstStyle>
            <a:extLst/>
          </a:lstStyle>
          <a:p>
            <a:endParaRPr lang="en-US">
              <a:solidFill>
                <a:srgbClr val="676A55">
                  <a:tint val="60000"/>
                  <a:satMod val="155000"/>
                </a:srgbClr>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srgbClr val="EAEBDE">
                    <a:shade val="90000"/>
                  </a:srgbClr>
                </a:solidFill>
              </a:rPr>
              <a:pPr/>
              <a:t>‹#›</a:t>
            </a:fld>
            <a:endParaRPr lang="en-US">
              <a:solidFill>
                <a:srgbClr val="EAEBDE">
                  <a:shade val="90000"/>
                </a:srgbClr>
              </a:solidFill>
            </a:endParaRPr>
          </a:p>
        </p:txBody>
      </p:sp>
    </p:spTree>
    <p:extLst>
      <p:ext uri="{BB962C8B-B14F-4D97-AF65-F5344CB8AC3E}">
        <p14:creationId xmlns:p14="http://schemas.microsoft.com/office/powerpoint/2010/main" val="377169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solidFill>
                  <a:srgbClr val="676A55">
                    <a:tint val="60000"/>
                    <a:satMod val="155000"/>
                  </a:srgbClr>
                </a:solidFill>
              </a:rPr>
              <a:pPr/>
              <a:t>12/16/2022</a:t>
            </a:fld>
            <a:endParaRPr lang="en-US">
              <a:solidFill>
                <a:srgbClr val="676A55">
                  <a:tint val="60000"/>
                  <a:satMod val="155000"/>
                </a:srgbClr>
              </a:solidFill>
            </a:endParaRPr>
          </a:p>
        </p:txBody>
      </p:sp>
      <p:sp>
        <p:nvSpPr>
          <p:cNvPr id="5" name="Footer Placeholder 4"/>
          <p:cNvSpPr>
            <a:spLocks noGrp="1"/>
          </p:cNvSpPr>
          <p:nvPr>
            <p:ph type="ftr" sz="quarter" idx="11"/>
          </p:nvPr>
        </p:nvSpPr>
        <p:spPr/>
        <p:txBody>
          <a:bodyPr/>
          <a:lstStyle>
            <a:extLst/>
          </a:lstStyle>
          <a:p>
            <a:endParaRPr lang="en-US">
              <a:solidFill>
                <a:srgbClr val="676A55">
                  <a:tint val="60000"/>
                  <a:satMod val="155000"/>
                </a:srgbClr>
              </a:solidFill>
            </a:endParaRPr>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solidFill>
                  <a:srgbClr val="EAEBDE">
                    <a:shade val="90000"/>
                  </a:srgbClr>
                </a:solidFill>
              </a:rPr>
              <a:pPr/>
              <a:t>‹#›</a:t>
            </a:fld>
            <a:endParaRPr lang="en-US">
              <a:solidFill>
                <a:srgbClr val="EAEBDE">
                  <a:shade val="90000"/>
                </a:srgbClr>
              </a:solidFill>
            </a:endParaRPr>
          </a:p>
        </p:txBody>
      </p:sp>
    </p:spTree>
    <p:extLst>
      <p:ext uri="{BB962C8B-B14F-4D97-AF65-F5344CB8AC3E}">
        <p14:creationId xmlns:p14="http://schemas.microsoft.com/office/powerpoint/2010/main" val="2691914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solidFill>
                  <a:srgbClr val="676A55">
                    <a:tint val="60000"/>
                    <a:satMod val="155000"/>
                  </a:srgbClr>
                </a:solidFill>
              </a:rPr>
              <a:pPr/>
              <a:t>12/16/2022</a:t>
            </a:fld>
            <a:endParaRPr lang="en-US">
              <a:solidFill>
                <a:srgbClr val="676A55">
                  <a:tint val="60000"/>
                  <a:satMod val="155000"/>
                </a:srgbClr>
              </a:solidFill>
            </a:endParaRPr>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solidFill>
                  <a:srgbClr val="EAEBDE">
                    <a:shade val="90000"/>
                  </a:srgbClr>
                </a:solidFill>
              </a:rPr>
              <a:pPr/>
              <a:t>‹#›</a:t>
            </a:fld>
            <a:endParaRPr lang="en-US">
              <a:solidFill>
                <a:srgbClr val="EAEBDE">
                  <a:shade val="90000"/>
                </a:srgbClr>
              </a:solidFill>
            </a:endParaRPr>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solidFill>
                <a:srgbClr val="676A55">
                  <a:tint val="60000"/>
                  <a:satMod val="155000"/>
                </a:srgbClr>
              </a:solidFill>
            </a:endParaRPr>
          </a:p>
        </p:txBody>
      </p:sp>
    </p:spTree>
    <p:extLst>
      <p:ext uri="{BB962C8B-B14F-4D97-AF65-F5344CB8AC3E}">
        <p14:creationId xmlns:p14="http://schemas.microsoft.com/office/powerpoint/2010/main" val="319423241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solidFill>
                  <a:srgbClr val="676A55">
                    <a:tint val="60000"/>
                    <a:satMod val="155000"/>
                  </a:srgbClr>
                </a:solidFill>
              </a:rPr>
              <a:pPr/>
              <a:t>12/16/2022</a:t>
            </a:fld>
            <a:endParaRPr lang="en-US">
              <a:solidFill>
                <a:srgbClr val="676A55">
                  <a:tint val="60000"/>
                  <a:satMod val="155000"/>
                </a:srgbClr>
              </a:solidFill>
            </a:endParaRPr>
          </a:p>
        </p:txBody>
      </p:sp>
      <p:sp>
        <p:nvSpPr>
          <p:cNvPr id="6" name="Footer Placeholder 5"/>
          <p:cNvSpPr>
            <a:spLocks noGrp="1"/>
          </p:cNvSpPr>
          <p:nvPr>
            <p:ph type="ftr" sz="quarter" idx="11"/>
          </p:nvPr>
        </p:nvSpPr>
        <p:spPr/>
        <p:txBody>
          <a:bodyPr/>
          <a:lstStyle>
            <a:extLst/>
          </a:lstStyle>
          <a:p>
            <a:endParaRPr lang="en-US">
              <a:solidFill>
                <a:srgbClr val="676A55">
                  <a:tint val="60000"/>
                  <a:satMod val="155000"/>
                </a:srgbClr>
              </a:solidFill>
            </a:endParaRPr>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solidFill>
                  <a:srgbClr val="EAEBDE">
                    <a:shade val="90000"/>
                  </a:srgbClr>
                </a:solidFill>
              </a:rPr>
              <a:pPr/>
              <a:t>‹#›</a:t>
            </a:fld>
            <a:endParaRPr lang="en-US">
              <a:solidFill>
                <a:srgbClr val="EAEBDE">
                  <a:shade val="90000"/>
                </a:srgbClr>
              </a:solidFill>
            </a:endParaRPr>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1652877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a:endParaRPr lang="en-US">
              <a:solidFill>
                <a:prstClr val="white"/>
              </a:solidFill>
            </a:endParaRPr>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a:endParaRPr lang="en-US">
              <a:solidFill>
                <a:prstClr val="white"/>
              </a:solidFill>
            </a:endParaRPr>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solidFill>
                  <a:srgbClr val="676A55">
                    <a:tint val="60000"/>
                    <a:satMod val="155000"/>
                  </a:srgbClr>
                </a:solidFill>
              </a:rPr>
              <a:pPr/>
              <a:t>12/16/2022</a:t>
            </a:fld>
            <a:endParaRPr lang="en-US">
              <a:solidFill>
                <a:srgbClr val="676A55">
                  <a:tint val="60000"/>
                  <a:satMod val="155000"/>
                </a:srgbClr>
              </a:solidFill>
            </a:endParaRPr>
          </a:p>
        </p:txBody>
      </p:sp>
      <p:sp>
        <p:nvSpPr>
          <p:cNvPr id="8" name="Footer Placeholder 7"/>
          <p:cNvSpPr>
            <a:spLocks noGrp="1"/>
          </p:cNvSpPr>
          <p:nvPr>
            <p:ph type="ftr" sz="quarter" idx="11"/>
          </p:nvPr>
        </p:nvSpPr>
        <p:spPr/>
        <p:txBody>
          <a:bodyPr/>
          <a:lstStyle>
            <a:extLst/>
          </a:lstStyle>
          <a:p>
            <a:endParaRPr lang="en-US">
              <a:solidFill>
                <a:srgbClr val="676A55">
                  <a:tint val="60000"/>
                  <a:satMod val="155000"/>
                </a:srgbClr>
              </a:solidFill>
            </a:endParaRPr>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solidFill>
                  <a:srgbClr val="EAEBDE">
                    <a:shade val="90000"/>
                  </a:srgbClr>
                </a:solidFill>
              </a:rPr>
              <a:pPr/>
              <a:t>‹#›</a:t>
            </a:fld>
            <a:endParaRPr lang="en-US">
              <a:solidFill>
                <a:srgbClr val="EAEBDE">
                  <a:shade val="90000"/>
                </a:srgbClr>
              </a:solidFill>
            </a:endParaRPr>
          </a:p>
        </p:txBody>
      </p:sp>
    </p:spTree>
    <p:extLst>
      <p:ext uri="{BB962C8B-B14F-4D97-AF65-F5344CB8AC3E}">
        <p14:creationId xmlns:p14="http://schemas.microsoft.com/office/powerpoint/2010/main" val="3115728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solidFill>
                  <a:srgbClr val="676A55">
                    <a:tint val="60000"/>
                    <a:satMod val="155000"/>
                  </a:srgbClr>
                </a:solidFill>
              </a:rPr>
              <a:pPr/>
              <a:t>12/16/2022</a:t>
            </a:fld>
            <a:endParaRPr lang="en-US">
              <a:solidFill>
                <a:srgbClr val="676A55">
                  <a:tint val="60000"/>
                  <a:satMod val="155000"/>
                </a:srgbClr>
              </a:solidFill>
            </a:endParaRPr>
          </a:p>
        </p:txBody>
      </p:sp>
      <p:sp>
        <p:nvSpPr>
          <p:cNvPr id="4" name="Footer Placeholder 3"/>
          <p:cNvSpPr>
            <a:spLocks noGrp="1"/>
          </p:cNvSpPr>
          <p:nvPr>
            <p:ph type="ftr" sz="quarter" idx="11"/>
          </p:nvPr>
        </p:nvSpPr>
        <p:spPr/>
        <p:txBody>
          <a:bodyPr/>
          <a:lstStyle>
            <a:extLst/>
          </a:lstStyle>
          <a:p>
            <a:endParaRPr lang="en-US">
              <a:solidFill>
                <a:srgbClr val="676A55">
                  <a:tint val="60000"/>
                  <a:satMod val="155000"/>
                </a:srgbClr>
              </a:solidFill>
            </a:endParaRPr>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solidFill>
                  <a:srgbClr val="EAEBDE">
                    <a:shade val="90000"/>
                  </a:srgbClr>
                </a:solidFill>
              </a:rPr>
              <a:pPr/>
              <a:t>‹#›</a:t>
            </a:fld>
            <a:endParaRPr lang="en-US">
              <a:solidFill>
                <a:srgbClr val="EAEBDE">
                  <a:shade val="90000"/>
                </a:srgbClr>
              </a:solidFill>
            </a:endParaRPr>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4016197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solidFill>
                  <a:srgbClr val="676A55">
                    <a:tint val="60000"/>
                    <a:satMod val="155000"/>
                  </a:srgbClr>
                </a:solidFill>
              </a:rPr>
              <a:pPr/>
              <a:t>12/16/2022</a:t>
            </a:fld>
            <a:endParaRPr lang="en-US">
              <a:solidFill>
                <a:srgbClr val="676A55">
                  <a:tint val="60000"/>
                  <a:satMod val="155000"/>
                </a:srgbClr>
              </a:solidFill>
            </a:endParaRPr>
          </a:p>
        </p:txBody>
      </p:sp>
      <p:sp>
        <p:nvSpPr>
          <p:cNvPr id="3" name="Footer Placeholder 2"/>
          <p:cNvSpPr>
            <a:spLocks noGrp="1"/>
          </p:cNvSpPr>
          <p:nvPr>
            <p:ph type="ftr" sz="quarter" idx="11"/>
          </p:nvPr>
        </p:nvSpPr>
        <p:spPr/>
        <p:txBody>
          <a:bodyPr/>
          <a:lstStyle>
            <a:extLst/>
          </a:lstStyle>
          <a:p>
            <a:endParaRPr lang="en-US">
              <a:solidFill>
                <a:srgbClr val="676A55">
                  <a:tint val="60000"/>
                  <a:satMod val="155000"/>
                </a:srgbClr>
              </a:solidFill>
            </a:endParaRPr>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solidFill>
                  <a:srgbClr val="EAEBDE">
                    <a:shade val="90000"/>
                  </a:srgbClr>
                </a:solidFill>
              </a:rPr>
              <a:pPr/>
              <a:t>‹#›</a:t>
            </a:fld>
            <a:endParaRPr lang="en-US">
              <a:solidFill>
                <a:srgbClr val="EAEBDE">
                  <a:shade val="90000"/>
                </a:srgbClr>
              </a:solidFill>
            </a:endParaRPr>
          </a:p>
        </p:txBody>
      </p:sp>
    </p:spTree>
    <p:extLst>
      <p:ext uri="{BB962C8B-B14F-4D97-AF65-F5344CB8AC3E}">
        <p14:creationId xmlns:p14="http://schemas.microsoft.com/office/powerpoint/2010/main" val="3288462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solidFill>
                  <a:srgbClr val="676A55">
                    <a:tint val="60000"/>
                    <a:satMod val="155000"/>
                  </a:srgbClr>
                </a:solidFill>
              </a:rPr>
              <a:pPr/>
              <a:t>12/16/2022</a:t>
            </a:fld>
            <a:endParaRPr lang="en-US">
              <a:solidFill>
                <a:srgbClr val="676A55">
                  <a:tint val="60000"/>
                  <a:satMod val="155000"/>
                </a:srgbClr>
              </a:solidFill>
            </a:endParaRPr>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solidFill>
                  <a:srgbClr val="EAEBDE">
                    <a:shade val="90000"/>
                  </a:srgbClr>
                </a:solidFill>
              </a:rPr>
              <a:pPr/>
              <a:t>‹#›</a:t>
            </a:fld>
            <a:endParaRPr lang="en-US">
              <a:solidFill>
                <a:srgbClr val="EAEBDE">
                  <a:shade val="90000"/>
                </a:srgbClr>
              </a:solidFill>
            </a:endParaRPr>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solidFill>
                <a:srgbClr val="676A55">
                  <a:tint val="60000"/>
                  <a:satMod val="155000"/>
                </a:srgbClr>
              </a:solidFill>
            </a:endParaRPr>
          </a:p>
        </p:txBody>
      </p:sp>
    </p:spTree>
    <p:extLst>
      <p:ext uri="{BB962C8B-B14F-4D97-AF65-F5344CB8AC3E}">
        <p14:creationId xmlns:p14="http://schemas.microsoft.com/office/powerpoint/2010/main" val="855786783"/>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solidFill>
                  <a:srgbClr val="676A55">
                    <a:tint val="60000"/>
                    <a:satMod val="155000"/>
                  </a:srgbClr>
                </a:solidFill>
              </a:rPr>
              <a:pPr/>
              <a:t>12/16/2022</a:t>
            </a:fld>
            <a:endParaRPr lang="en-US">
              <a:solidFill>
                <a:srgbClr val="676A55">
                  <a:tint val="60000"/>
                  <a:satMod val="155000"/>
                </a:srgbClr>
              </a:solidFill>
            </a:endParaRPr>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solidFill>
                  <a:srgbClr val="EAEBDE">
                    <a:shade val="90000"/>
                  </a:srgbClr>
                </a:solidFill>
              </a:rPr>
              <a:pPr/>
              <a:t>‹#›</a:t>
            </a:fld>
            <a:endParaRPr lang="en-US">
              <a:solidFill>
                <a:srgbClr val="EAEBDE">
                  <a:shade val="90000"/>
                </a:srgbClr>
              </a:solidFill>
            </a:endParaRPr>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solidFill>
                <a:srgbClr val="676A55">
                  <a:tint val="60000"/>
                  <a:satMod val="155000"/>
                </a:srgbClr>
              </a:solidFill>
            </a:endParaRPr>
          </a:p>
        </p:txBody>
      </p:sp>
    </p:spTree>
    <p:extLst>
      <p:ext uri="{BB962C8B-B14F-4D97-AF65-F5344CB8AC3E}">
        <p14:creationId xmlns:p14="http://schemas.microsoft.com/office/powerpoint/2010/main" val="1902264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solidFill>
                <a:srgbClr val="676A55">
                  <a:tint val="60000"/>
                  <a:satMod val="155000"/>
                </a:srgbClr>
              </a:solidFill>
            </a:endParaRPr>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solidFill>
                  <a:srgbClr val="676A55">
                    <a:tint val="60000"/>
                    <a:satMod val="155000"/>
                  </a:srgbClr>
                </a:solidFill>
              </a:rPr>
              <a:pPr/>
              <a:t>12/16/2022</a:t>
            </a:fld>
            <a:endParaRPr lang="en-US">
              <a:solidFill>
                <a:srgbClr val="676A55">
                  <a:tint val="60000"/>
                  <a:satMod val="155000"/>
                </a:srgbClr>
              </a:solidFill>
            </a:endParaRPr>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solidFill>
                  <a:srgbClr val="EAEBDE">
                    <a:shade val="90000"/>
                  </a:srgbClr>
                </a:solidFill>
              </a:rPr>
              <a:pPr/>
              <a:t>‹#›</a:t>
            </a:fld>
            <a:endParaRPr lang="en-US">
              <a:solidFill>
                <a:srgbClr val="EAEBDE">
                  <a:shade val="90000"/>
                </a:srgbClr>
              </a:solidFill>
            </a:endParaRPr>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4247461800"/>
      </p:ext>
    </p:extLst>
  </p:cSld>
  <p:clrMap bg1="dk1" tx1="lt1" bg2="dk2" tx2="lt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ar-JO" b="1" dirty="0">
                <a:solidFill>
                  <a:srgbClr val="FF0000"/>
                </a:solidFill>
              </a:rPr>
              <a:t>العوامل الداخلية </a:t>
            </a:r>
            <a:r>
              <a:rPr lang="ar-JO" b="1" dirty="0" smtClean="0">
                <a:solidFill>
                  <a:srgbClr val="FF0000"/>
                </a:solidFill>
              </a:rPr>
              <a:t>(الفردية) الدافعة </a:t>
            </a:r>
            <a:r>
              <a:rPr lang="ar-JO" b="1" dirty="0">
                <a:solidFill>
                  <a:srgbClr val="FF0000"/>
                </a:solidFill>
              </a:rPr>
              <a:t>لإرتكاب الجريمة</a:t>
            </a:r>
            <a:endParaRPr lang="en-US" b="1" dirty="0">
              <a:solidFill>
                <a:srgbClr val="FF0000"/>
              </a:solidFill>
            </a:endParaRPr>
          </a:p>
        </p:txBody>
      </p:sp>
      <p:sp>
        <p:nvSpPr>
          <p:cNvPr id="2" name="Content Placeholder 1"/>
          <p:cNvSpPr>
            <a:spLocks noGrp="1"/>
          </p:cNvSpPr>
          <p:nvPr>
            <p:ph idx="1"/>
          </p:nvPr>
        </p:nvSpPr>
        <p:spPr>
          <a:xfrm>
            <a:off x="457200" y="1481328"/>
            <a:ext cx="8229600" cy="5071872"/>
          </a:xfrm>
        </p:spPr>
        <p:txBody>
          <a:bodyPr>
            <a:normAutofit fontScale="92500" lnSpcReduction="10000"/>
          </a:bodyPr>
          <a:lstStyle/>
          <a:p>
            <a:pPr algn="r" rtl="1"/>
            <a:r>
              <a:rPr lang="ar-JO" b="1" dirty="0"/>
              <a:t>يقصد بالعوامل الداخلية المفسرة للسلوك الإجرامي مجموعة العوامل الفردية المتعلقة بشخص المجرم من الناحية البدنية أو النفسية أو العقلية والتي يكون في توافرها أو توافر أحدها لدى هذا الشخص دوراً هاماً في تحديد السلوك الإجرامي كما وكيفاً.</a:t>
            </a:r>
            <a:r>
              <a:rPr lang="ar-JO" dirty="0"/>
              <a:t/>
            </a:r>
            <a:br>
              <a:rPr lang="ar-JO" dirty="0"/>
            </a:br>
            <a:r>
              <a:rPr lang="ar-JO" dirty="0"/>
              <a:t/>
            </a:r>
            <a:br>
              <a:rPr lang="ar-JO" dirty="0"/>
            </a:br>
            <a:r>
              <a:rPr lang="ar-JO" b="1" dirty="0"/>
              <a:t>وأهم هذه العوامل الداخلية </a:t>
            </a:r>
            <a:r>
              <a:rPr lang="ar-JO" b="1" dirty="0" smtClean="0"/>
              <a:t>التي </a:t>
            </a:r>
            <a:r>
              <a:rPr lang="ar-JO" b="1" dirty="0"/>
              <a:t>اهتمت دراسات علم الإجرام بيان دورها في مجال الظاهرة الإجرامية وعلاقتها بالإجرام نذكر ما يلي</a:t>
            </a:r>
            <a:r>
              <a:rPr lang="ar-JO" b="1" dirty="0" smtClean="0"/>
              <a:t>:</a:t>
            </a:r>
            <a:endParaRPr lang="en-US" b="1" dirty="0" smtClean="0"/>
          </a:p>
          <a:p>
            <a:pPr lvl="0" algn="r" rtl="1">
              <a:buClr>
                <a:srgbClr val="D34817"/>
              </a:buClr>
            </a:pPr>
            <a:r>
              <a:rPr lang="ar-JO" b="1" dirty="0">
                <a:solidFill>
                  <a:prstClr val="black"/>
                </a:solidFill>
              </a:rPr>
              <a:t>1- الوراثة ( نظرية لومبروزو)</a:t>
            </a:r>
          </a:p>
          <a:p>
            <a:pPr lvl="0" algn="r" rtl="1">
              <a:buClr>
                <a:srgbClr val="D34817"/>
              </a:buClr>
            </a:pPr>
            <a:r>
              <a:rPr lang="ar-JO" b="1" dirty="0">
                <a:solidFill>
                  <a:prstClr val="black"/>
                </a:solidFill>
              </a:rPr>
              <a:t>2- الجنس</a:t>
            </a:r>
          </a:p>
          <a:p>
            <a:pPr lvl="0" algn="r" rtl="1">
              <a:buClr>
                <a:srgbClr val="D34817"/>
              </a:buClr>
            </a:pPr>
            <a:r>
              <a:rPr lang="ar-JO" b="1" dirty="0">
                <a:solidFill>
                  <a:prstClr val="black"/>
                </a:solidFill>
              </a:rPr>
              <a:t>3- السن</a:t>
            </a:r>
          </a:p>
          <a:p>
            <a:pPr lvl="0" algn="r" rtl="1">
              <a:buClr>
                <a:srgbClr val="D34817"/>
              </a:buClr>
            </a:pPr>
            <a:r>
              <a:rPr lang="ar-JO" b="1" dirty="0">
                <a:solidFill>
                  <a:prstClr val="black"/>
                </a:solidFill>
              </a:rPr>
              <a:t>4-الخلل النفسي (نظرية فرويد</a:t>
            </a:r>
            <a:r>
              <a:rPr lang="ar-JO" b="1" dirty="0" smtClean="0">
                <a:solidFill>
                  <a:prstClr val="black"/>
                </a:solidFill>
              </a:rPr>
              <a:t>)</a:t>
            </a:r>
            <a:endParaRPr lang="en-US" b="1" dirty="0">
              <a:solidFill>
                <a:prstClr val="black"/>
              </a:solidFill>
            </a:endParaRPr>
          </a:p>
        </p:txBody>
      </p:sp>
    </p:spTree>
    <p:extLst>
      <p:ext uri="{BB962C8B-B14F-4D97-AF65-F5344CB8AC3E}">
        <p14:creationId xmlns:p14="http://schemas.microsoft.com/office/powerpoint/2010/main" val="212616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rotWithShape="1">
          <a:blip r:embed="rId2">
            <a:clrChange>
              <a:clrFrom>
                <a:srgbClr val="FAFAFA"/>
              </a:clrFrom>
              <a:clrTo>
                <a:srgbClr val="FAFAFA">
                  <a:alpha val="0"/>
                </a:srgbClr>
              </a:clrTo>
            </a:clrChange>
            <a:extLst>
              <a:ext uri="{28A0092B-C50C-407E-A947-70E740481C1C}">
                <a14:useLocalDpi xmlns:a14="http://schemas.microsoft.com/office/drawing/2010/main" val="0"/>
              </a:ext>
            </a:extLst>
          </a:blip>
          <a:srcRect l="-195" t="-21679" r="-10496" b="23596"/>
          <a:stretch/>
        </p:blipFill>
        <p:spPr bwMode="auto">
          <a:xfrm>
            <a:off x="457200" y="827314"/>
            <a:ext cx="8265886" cy="5007429"/>
          </a:xfrm>
          <a:prstGeom prst="roundRect">
            <a:avLst>
              <a:gd name="adj" fmla="val 8594"/>
            </a:avLst>
          </a:prstGeom>
          <a:solidFill>
            <a:srgbClr val="FFFFFF">
              <a:shade val="85000"/>
            </a:srgbClr>
          </a:solidFill>
          <a:ln w="9525">
            <a:solidFill>
              <a:schemeClr val="tx1"/>
            </a:solidFill>
            <a:miter lim="800000"/>
            <a:headEnd/>
            <a:tailEnd/>
          </a:ln>
          <a:effectLst>
            <a:reflection blurRad="12700" stA="38000" endPos="28000" dist="5000" dir="5400000" sy="-100000" algn="bl" rotWithShape="0"/>
          </a:effectLst>
          <a:extLs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e 4"/>
          <p:cNvGraphicFramePr>
            <a:graphicFrameLocks noGrp="1"/>
          </p:cNvGraphicFramePr>
          <p:nvPr/>
        </p:nvGraphicFramePr>
        <p:xfrm>
          <a:off x="3004457" y="5413829"/>
          <a:ext cx="827314" cy="595085"/>
        </p:xfrm>
        <a:graphic>
          <a:graphicData uri="http://schemas.openxmlformats.org/drawingml/2006/table">
            <a:tbl>
              <a:tblPr/>
              <a:tblGrid>
                <a:gridCol w="827314"/>
              </a:tblGrid>
              <a:tr h="595085">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extLst>
      <p:ext uri="{BB962C8B-B14F-4D97-AF65-F5344CB8AC3E}">
        <p14:creationId xmlns:p14="http://schemas.microsoft.com/office/powerpoint/2010/main" val="8599204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solidFill>
                  <a:srgbClr val="FF0000"/>
                </a:solidFill>
                <a:cs typeface="Ali-A-Azzam" pitchFamily="2" charset="-78"/>
              </a:rPr>
              <a:t>الفئة الثانية:.المجرم المجنون:</a:t>
            </a:r>
            <a:endParaRPr lang="ar-IQ" dirty="0">
              <a:cs typeface="Ali-A-Azzam" pitchFamily="2" charset="-78"/>
            </a:endParaRPr>
          </a:p>
        </p:txBody>
      </p:sp>
      <p:sp>
        <p:nvSpPr>
          <p:cNvPr id="3" name="Content Placeholder 2"/>
          <p:cNvSpPr>
            <a:spLocks noGrp="1"/>
          </p:cNvSpPr>
          <p:nvPr>
            <p:ph idx="1"/>
          </p:nvPr>
        </p:nvSpPr>
        <p:spPr>
          <a:xfrm>
            <a:off x="304800" y="1554162"/>
            <a:ext cx="8686800" cy="4999038"/>
          </a:xfrm>
        </p:spPr>
        <p:style>
          <a:lnRef idx="1">
            <a:schemeClr val="accent1"/>
          </a:lnRef>
          <a:fillRef idx="2">
            <a:schemeClr val="accent1"/>
          </a:fillRef>
          <a:effectRef idx="1">
            <a:schemeClr val="accent1"/>
          </a:effectRef>
          <a:fontRef idx="minor">
            <a:schemeClr val="dk1"/>
          </a:fontRef>
        </p:style>
        <p:txBody>
          <a:bodyPr>
            <a:normAutofit/>
          </a:bodyPr>
          <a:lstStyle/>
          <a:p>
            <a:pPr algn="r" rtl="1"/>
            <a:r>
              <a:rPr lang="ar-IQ" dirty="0" smtClean="0"/>
              <a:t>وهو مجرم خطير لفقدانه التمييز بين الخير والشر</a:t>
            </a:r>
            <a:r>
              <a:rPr lang="ar-JO" dirty="0" smtClean="0"/>
              <a:t>بسبب مرض عقلي </a:t>
            </a:r>
            <a:r>
              <a:rPr lang="ar-IQ" dirty="0" smtClean="0"/>
              <a:t> .</a:t>
            </a:r>
          </a:p>
          <a:p>
            <a:pPr algn="r" rtl="1"/>
            <a:r>
              <a:rPr lang="ar-IQ" dirty="0" smtClean="0">
                <a:solidFill>
                  <a:srgbClr val="FF0000"/>
                </a:solidFill>
              </a:rPr>
              <a:t>. العلاج: </a:t>
            </a:r>
            <a:r>
              <a:rPr lang="ar-IQ" dirty="0" smtClean="0"/>
              <a:t>معالجة المجنون يكون عن طريق وضعه في مصح العقلي ليؤمن شره واستئصاله وتخليص المجتمع من شره.</a:t>
            </a:r>
            <a:endParaRPr lang="en-US" dirty="0" smtClean="0"/>
          </a:p>
          <a:p>
            <a:pPr algn="r" rtl="1"/>
            <a:r>
              <a:rPr lang="ar-IQ" dirty="0" smtClean="0">
                <a:solidFill>
                  <a:srgbClr val="FF0000"/>
                </a:solidFill>
              </a:rPr>
              <a:t>وتقسم هذه الفئة الى ثلاثة اقسام</a:t>
            </a:r>
            <a:endParaRPr lang="en-US" dirty="0" smtClean="0">
              <a:solidFill>
                <a:srgbClr val="FF0000"/>
              </a:solidFill>
            </a:endParaRPr>
          </a:p>
          <a:p>
            <a:pPr algn="r" rtl="1"/>
            <a:r>
              <a:rPr lang="ar-IQ" sz="3600" dirty="0" smtClean="0">
                <a:solidFill>
                  <a:srgbClr val="00B050"/>
                </a:solidFill>
              </a:rPr>
              <a:t>1-المجرم المجنون: </a:t>
            </a:r>
            <a:r>
              <a:rPr lang="ar-IQ" dirty="0" smtClean="0"/>
              <a:t>وهو شخص مصاب بنقص في عقله</a:t>
            </a:r>
            <a:r>
              <a:rPr lang="ar-JO" dirty="0" smtClean="0"/>
              <a:t>.</a:t>
            </a:r>
            <a:endParaRPr lang="en-US" dirty="0" smtClean="0"/>
          </a:p>
          <a:p>
            <a:pPr algn="r" rtl="1"/>
            <a:r>
              <a:rPr lang="ar-IQ" dirty="0" smtClean="0"/>
              <a:t> 2-</a:t>
            </a:r>
            <a:r>
              <a:rPr lang="ar-IQ" sz="3600" dirty="0" smtClean="0">
                <a:solidFill>
                  <a:srgbClr val="00B050"/>
                </a:solidFill>
              </a:rPr>
              <a:t>المجرم الصرعي: </a:t>
            </a:r>
            <a:r>
              <a:rPr lang="ar-IQ" dirty="0" smtClean="0"/>
              <a:t>وهو شخص مصاب بمرض الصرع الوراثي الذي يتحول الى مرض عقلي بتفاقم حاله الصرع.</a:t>
            </a:r>
            <a:endParaRPr lang="en-US" dirty="0" smtClean="0"/>
          </a:p>
          <a:p>
            <a:pPr algn="r" rtl="1"/>
            <a:endParaRPr lang="ar-IQ" dirty="0"/>
          </a:p>
        </p:txBody>
      </p:sp>
    </p:spTree>
    <p:extLst>
      <p:ext uri="{BB962C8B-B14F-4D97-AF65-F5344CB8AC3E}">
        <p14:creationId xmlns:p14="http://schemas.microsoft.com/office/powerpoint/2010/main" val="920230282"/>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endParaRPr lang="ar-IQ" dirty="0">
              <a:solidFill>
                <a:srgbClr val="00B050"/>
              </a:solidFill>
              <a:cs typeface="Ali-A-Azzam" pitchFamily="2" charset="-78"/>
            </a:endParaRPr>
          </a:p>
        </p:txBody>
      </p:sp>
      <p:sp>
        <p:nvSpPr>
          <p:cNvPr id="3" name="Content Placeholder 2"/>
          <p:cNvSpPr>
            <a:spLocks noGrp="1"/>
          </p:cNvSpPr>
          <p:nvPr>
            <p:ph idx="1"/>
          </p:nvPr>
        </p:nvSpPr>
        <p:spPr/>
        <p:txBody>
          <a:bodyPr/>
          <a:lstStyle/>
          <a:p>
            <a:pPr algn="r" rtl="1"/>
            <a:r>
              <a:rPr lang="ar-JO" dirty="0" smtClean="0">
                <a:solidFill>
                  <a:srgbClr val="FF0000"/>
                </a:solidFill>
              </a:rPr>
              <a:t>3</a:t>
            </a:r>
            <a:r>
              <a:rPr lang="ar-JO" dirty="0" smtClean="0">
                <a:solidFill>
                  <a:schemeClr val="bg1">
                    <a:lumMod val="95000"/>
                    <a:lumOff val="5000"/>
                  </a:schemeClr>
                </a:solidFill>
              </a:rPr>
              <a:t>- المجرم السيكوباتي : </a:t>
            </a:r>
            <a:r>
              <a:rPr lang="ar-IQ" dirty="0" smtClean="0">
                <a:solidFill>
                  <a:schemeClr val="bg1">
                    <a:lumMod val="95000"/>
                    <a:lumOff val="5000"/>
                  </a:schemeClr>
                </a:solidFill>
              </a:rPr>
              <a:t>وهو شخص مصاب بخلل في قواه النفسية وهو خلل يعد من أهم حالات التخلف النفسي ذات الصلة بالسلوك الاجرامي لعدم تحكمه بغرائزة, والشخصية السيكوباتية</a:t>
            </a:r>
            <a:r>
              <a:rPr lang="ar-IQ" dirty="0" smtClean="0"/>
              <a:t> أما أن تكون بسيطة وهي لا تتعدى الكذب وحب المشاغية وخلق المتاعب للاخرين أو تكون شخصية أكثر خطورة كأرتكاب جرائم التزوير والاختلاس والاعتداء الجنسي والقتل دون سبب.</a:t>
            </a:r>
            <a:endParaRPr lang="en-US" dirty="0"/>
          </a:p>
        </p:txBody>
      </p:sp>
    </p:spTree>
    <p:extLst>
      <p:ext uri="{BB962C8B-B14F-4D97-AF65-F5344CB8AC3E}">
        <p14:creationId xmlns:p14="http://schemas.microsoft.com/office/powerpoint/2010/main" val="373044315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a:cs typeface="Ali-A-Azzam" pitchFamily="2" charset="-78"/>
              </a:rPr>
              <a:t>الفئة الثالثة :المجرم بالعاطفة:</a:t>
            </a: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r" rtl="1">
              <a:buNone/>
            </a:pPr>
            <a:r>
              <a:rPr lang="ar-IQ" dirty="0" smtClean="0">
                <a:solidFill>
                  <a:srgbClr val="FF0000"/>
                </a:solidFill>
              </a:rPr>
              <a:t>شخص حساس وعاطفي جدآ وشديد التأثر وسريع الانفعال والغضب وبالتالي سهولة الاندفاع نحو أرتكاب الجريمة دون سبق اصرار أو تصميم الا انه سريع الندم ويشعر بتأنيب الضمير حال عودته الى طبيعته ومزاجه الاعتيادي </a:t>
            </a:r>
            <a:r>
              <a:rPr lang="ar-IQ" dirty="0" smtClean="0"/>
              <a:t>وعادة ما ترتكب هذه الفئة الجرائم السياسية وجرائم الاعتداء على الاشخاص.</a:t>
            </a:r>
          </a:p>
          <a:p>
            <a:pPr algn="r" rtl="1">
              <a:buNone/>
            </a:pPr>
            <a:r>
              <a:rPr lang="ar-IQ" sz="4400" b="1" dirty="0" smtClean="0">
                <a:solidFill>
                  <a:schemeClr val="tx2">
                    <a:lumMod val="10000"/>
                  </a:schemeClr>
                </a:solidFill>
              </a:rPr>
              <a:t> </a:t>
            </a:r>
            <a:r>
              <a:rPr lang="ar-IQ" sz="4400" dirty="0" smtClean="0">
                <a:solidFill>
                  <a:schemeClr val="tx2">
                    <a:lumMod val="10000"/>
                  </a:schemeClr>
                </a:solidFill>
              </a:rPr>
              <a:t>العلاج/لا </a:t>
            </a:r>
            <a:r>
              <a:rPr lang="ar-IQ" dirty="0" smtClean="0">
                <a:solidFill>
                  <a:schemeClr val="tx2">
                    <a:lumMod val="10000"/>
                  </a:schemeClr>
                </a:solidFill>
              </a:rPr>
              <a:t>يعاقب بل يتم ابعاده عن الوسط الذي ارتكب فيه الجريمه والزامه بتعويض الضرر ان كان كبيرآ.</a:t>
            </a:r>
            <a:endParaRPr lang="en-US" dirty="0" smtClean="0">
              <a:solidFill>
                <a:schemeClr val="tx2">
                  <a:lumMod val="10000"/>
                </a:schemeClr>
              </a:solidFill>
            </a:endParaRPr>
          </a:p>
          <a:p>
            <a:pPr algn="r" rtl="1">
              <a:buNone/>
            </a:pPr>
            <a:endParaRPr lang="en-US" dirty="0" smtClean="0"/>
          </a:p>
          <a:p>
            <a:pPr algn="r" rtl="1"/>
            <a:endParaRPr lang="ar-IQ" dirty="0"/>
          </a:p>
        </p:txBody>
      </p:sp>
    </p:spTree>
    <p:extLst>
      <p:ext uri="{BB962C8B-B14F-4D97-AF65-F5344CB8AC3E}">
        <p14:creationId xmlns:p14="http://schemas.microsoft.com/office/powerpoint/2010/main" val="336445570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IQ" b="1" dirty="0">
                <a:cs typeface="Ali-A-Azzam" pitchFamily="2" charset="-78"/>
              </a:rPr>
              <a:t>الفئة الرابعة: المجرم بالعادة:</a:t>
            </a:r>
            <a:endParaRPr lang="ar-IQ" dirty="0">
              <a:cs typeface="Ali-A-Azzam" pitchFamily="2" charset="-78"/>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r" rtl="1"/>
            <a:r>
              <a:rPr lang="ar-IQ" b="1" dirty="0" smtClean="0">
                <a:solidFill>
                  <a:srgbClr val="00B050"/>
                </a:solidFill>
                <a:cs typeface="+mj-cs"/>
              </a:rPr>
              <a:t>هو شخص لا يولد مجرمآ ولا تحقق لديه علامات الرجعة الا انه يعتاد على ارتكاب الجرائم بتأثيرا الظروف الاجتماعيه وعادة ما ترتكب هذه الفئة جرائم الاعتداء على الاموال كالسرقة.</a:t>
            </a:r>
            <a:endParaRPr lang="en-US" b="1" dirty="0" smtClean="0">
              <a:solidFill>
                <a:srgbClr val="00B050"/>
              </a:solidFill>
              <a:cs typeface="+mj-cs"/>
            </a:endParaRPr>
          </a:p>
          <a:p>
            <a:pPr algn="r" rtl="1"/>
            <a:r>
              <a:rPr lang="ar-IQ" b="1" dirty="0" smtClean="0">
                <a:solidFill>
                  <a:srgbClr val="FF0000"/>
                </a:solidFill>
                <a:cs typeface="+mj-cs"/>
              </a:rPr>
              <a:t>العلاج/ العناية والرقابة المقرونة بالتوجيه والارشاد واذا لازمته الجريمة فيجب ابعاده وعزله عن المجتمع لاتقاء شره.</a:t>
            </a:r>
            <a:endParaRPr lang="en-US" b="1" dirty="0" smtClean="0">
              <a:solidFill>
                <a:srgbClr val="FF0000"/>
              </a:solidFill>
              <a:cs typeface="+mj-cs"/>
            </a:endParaRPr>
          </a:p>
          <a:p>
            <a:pPr algn="r" rtl="1"/>
            <a:endParaRPr lang="ar-IQ" dirty="0">
              <a:cs typeface="+mj-cs"/>
            </a:endParaRPr>
          </a:p>
        </p:txBody>
      </p:sp>
    </p:spTree>
    <p:extLst>
      <p:ext uri="{BB962C8B-B14F-4D97-AF65-F5344CB8AC3E}">
        <p14:creationId xmlns:p14="http://schemas.microsoft.com/office/powerpoint/2010/main" val="134029048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sz="4800" b="1" dirty="0">
                <a:solidFill>
                  <a:srgbClr val="FF0000"/>
                </a:solidFill>
                <a:effectLst/>
                <a:cs typeface="Ali-A-Alwand" pitchFamily="2" charset="-78"/>
              </a:rPr>
              <a:t>الفئة الخامسة :المجرم بالصدفة:</a:t>
            </a:r>
            <a:endParaRPr lang="ar-IQ" dirty="0">
              <a:solidFill>
                <a:srgbClr val="FF0000"/>
              </a:solidFill>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lgn="r" rtl="1"/>
            <a:r>
              <a:rPr lang="ar-IQ" sz="3600" b="1" dirty="0" smtClean="0">
                <a:solidFill>
                  <a:srgbClr val="00B0F0"/>
                </a:solidFill>
                <a:cs typeface="Ali-A-Alwand" pitchFamily="2" charset="-78"/>
              </a:rPr>
              <a:t>هو شخص ليس لديه ميل فطري واصلي للاجرام وانما  يتميز بضعف الوازع الاخلاقي ويتأثر بسرعة المتغيرات الخارجية وعادة ما يرتكب الجريمة بدافع حب الظهور والتقليد.</a:t>
            </a:r>
            <a:endParaRPr lang="en-US" sz="3600" b="1" dirty="0" smtClean="0">
              <a:solidFill>
                <a:srgbClr val="00B0F0"/>
              </a:solidFill>
              <a:cs typeface="Ali-A-Alwand" pitchFamily="2" charset="-78"/>
            </a:endParaRPr>
          </a:p>
          <a:p>
            <a:pPr algn="r" rtl="1"/>
            <a:r>
              <a:rPr lang="ar-IQ" b="1" dirty="0" smtClean="0">
                <a:solidFill>
                  <a:srgbClr val="00B050"/>
                </a:solidFill>
                <a:cs typeface="Ali-A-Alwand" pitchFamily="2" charset="-78"/>
              </a:rPr>
              <a:t>العلاج/ ابعاده عن المجيط واداعه في مجتمعات زراعية وصناعية لمدة زمنية غير محدودة والزامه بتعويض الضرر الذي أحدثه.</a:t>
            </a:r>
            <a:endParaRPr lang="en-US" b="1" dirty="0" smtClean="0">
              <a:solidFill>
                <a:srgbClr val="00B050"/>
              </a:solidFill>
              <a:cs typeface="Ali-A-Alwand" pitchFamily="2" charset="-78"/>
            </a:endParaRPr>
          </a:p>
          <a:p>
            <a:pPr algn="r" rtl="1"/>
            <a:r>
              <a:rPr lang="en-US" dirty="0" smtClean="0">
                <a:cs typeface="Ali-A-Alwand" pitchFamily="2" charset="-78"/>
              </a:rPr>
              <a:t> </a:t>
            </a:r>
          </a:p>
          <a:p>
            <a:pPr algn="r" rtl="1"/>
            <a:endParaRPr lang="ar-IQ" dirty="0">
              <a:cs typeface="Ali-A-Alwand" pitchFamily="2" charset="-78"/>
            </a:endParaRPr>
          </a:p>
        </p:txBody>
      </p:sp>
    </p:spTree>
    <p:extLst>
      <p:ext uri="{BB962C8B-B14F-4D97-AF65-F5344CB8AC3E}">
        <p14:creationId xmlns:p14="http://schemas.microsoft.com/office/powerpoint/2010/main" val="325985791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ar-IQ" dirty="0" smtClean="0"/>
              <a:t>نقد</a:t>
            </a:r>
            <a:r>
              <a:rPr lang="ar-JO" dirty="0" smtClean="0"/>
              <a:t> </a:t>
            </a:r>
            <a:r>
              <a:rPr lang="ar-IQ" dirty="0" smtClean="0"/>
              <a:t>نظرية لومبروزو </a:t>
            </a:r>
            <a:endParaRPr lang="en-US" dirty="0"/>
          </a:p>
        </p:txBody>
      </p:sp>
      <p:sp>
        <p:nvSpPr>
          <p:cNvPr id="2" name="Content Placeholder 1"/>
          <p:cNvSpPr>
            <a:spLocks noGrp="1"/>
          </p:cNvSpPr>
          <p:nvPr>
            <p:ph idx="1"/>
          </p:nvPr>
        </p:nvSpPr>
        <p:spPr/>
        <p:txBody>
          <a:bodyPr>
            <a:normAutofit fontScale="92500" lnSpcReduction="20000"/>
          </a:bodyPr>
          <a:lstStyle/>
          <a:p>
            <a:pPr algn="r" rtl="1"/>
            <a:r>
              <a:rPr lang="ar-IQ" b="1" dirty="0" smtClean="0"/>
              <a:t>1- قد اكتفى بتفسير للسلوك الاجرامي من ناحية تكوينية للمجرمين فقط في حين ان هذا التفسير قاصر على السلوك الانساني في مفهومه الواسع, وعلى رغم بأن نظريته قائمة على الفحص والتشريح الا انه لم يثبت من الناحية العلمية نظريتة على رغم من الفحص والتشريح الذي شمل </a:t>
            </a:r>
            <a:r>
              <a:rPr lang="ar-JO" b="1" dirty="0" smtClean="0"/>
              <a:t>آلاف</a:t>
            </a:r>
            <a:r>
              <a:rPr lang="ar-IQ" b="1" dirty="0" smtClean="0"/>
              <a:t> الاجساد والجثث.</a:t>
            </a:r>
          </a:p>
          <a:p>
            <a:pPr algn="r" rtl="1"/>
            <a:r>
              <a:rPr lang="ar-IQ" b="1" dirty="0" smtClean="0"/>
              <a:t>2-ان الخصائص البيلوجية والنفسية التى حددها لومبروزو والتى اعتبرها اساساً لتمييز المجرم من غيره حيث بموجبه يجب معاملته هذا الانسان بأنه مجرم حتى وان لم يقترف السلوك الاجرامي ، وهذا غير صحيح لان المظهر لا يعبر عن خطورة الاجرامية للمجرم وانما هو شيء كامن في نفس الانسان والانسان مجموعة من الاحاسيس والمشاعر . </a:t>
            </a:r>
            <a:endParaRPr lang="en-US" b="1" dirty="0"/>
          </a:p>
        </p:txBody>
      </p:sp>
    </p:spTree>
    <p:extLst>
      <p:ext uri="{BB962C8B-B14F-4D97-AF65-F5344CB8AC3E}">
        <p14:creationId xmlns:p14="http://schemas.microsoft.com/office/powerpoint/2010/main" val="1452436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ar-JO" dirty="0" smtClean="0">
                <a:solidFill>
                  <a:srgbClr val="FF0000"/>
                </a:solidFill>
                <a:cs typeface="Ali-A-Azzam" pitchFamily="2" charset="-78"/>
              </a:rPr>
              <a:t>الوراثة </a:t>
            </a:r>
            <a:endParaRPr lang="ar-IQ" dirty="0">
              <a:solidFill>
                <a:srgbClr val="FF0000"/>
              </a:solidFill>
              <a:cs typeface="Ali-A-Azzam" pitchFamily="2" charset="-78"/>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r" rtl="1"/>
            <a:r>
              <a:rPr lang="ar-JO" b="1" dirty="0"/>
              <a:t>يقصد بالوراثة انتقال خصائص معينة من السلف إلى الخلف عن طريق </a:t>
            </a:r>
            <a:r>
              <a:rPr lang="ar-JO" b="1" dirty="0" smtClean="0"/>
              <a:t>التناسل.حيث قال البعض ان المجرم هو </a:t>
            </a:r>
            <a:r>
              <a:rPr lang="ar-JO" b="1" dirty="0"/>
              <a:t>الذي يولد حاملاً خصائص تجعله حتماً مجرماً. </a:t>
            </a:r>
            <a:r>
              <a:rPr lang="ar-JO" b="1" dirty="0" smtClean="0"/>
              <a:t>حيث ينتقل بعض امراض بدنية </a:t>
            </a:r>
            <a:r>
              <a:rPr lang="ar-JO" b="1" dirty="0"/>
              <a:t>أو عقلية أو نفسية </a:t>
            </a:r>
            <a:r>
              <a:rPr lang="ar-JO" b="1" dirty="0" smtClean="0"/>
              <a:t>او بعض التشوهات من السلف الى الخلف هو </a:t>
            </a:r>
            <a:r>
              <a:rPr lang="ar-JO" b="1" dirty="0"/>
              <a:t>الذي يقود حتماً إلى ارتكاب </a:t>
            </a:r>
            <a:r>
              <a:rPr lang="ar-JO" b="1" dirty="0" smtClean="0"/>
              <a:t>الجريمة.</a:t>
            </a:r>
            <a:endParaRPr lang="ar-IQ" dirty="0"/>
          </a:p>
        </p:txBody>
      </p:sp>
    </p:spTree>
    <p:extLst>
      <p:ext uri="{BB962C8B-B14F-4D97-AF65-F5344CB8AC3E}">
        <p14:creationId xmlns:p14="http://schemas.microsoft.com/office/powerpoint/2010/main" val="213100932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fontScale="92500" lnSpcReduction="20000"/>
          </a:bodyPr>
          <a:lstStyle/>
          <a:p>
            <a:pPr algn="just" rtl="1"/>
            <a:r>
              <a:rPr lang="ar-JO" b="1" dirty="0" smtClean="0"/>
              <a:t>وقد انقسم الفقهاء حول الوراثة الى ثلاثة اتجاهات:</a:t>
            </a:r>
          </a:p>
          <a:p>
            <a:pPr algn="just" rtl="1"/>
            <a:r>
              <a:rPr lang="ar-JO" dirty="0"/>
              <a:t>1</a:t>
            </a:r>
            <a:r>
              <a:rPr lang="ar-JO" dirty="0" smtClean="0"/>
              <a:t>- حسب رأي الاتجاه الاول الوراثة هي العامل الوحيد لارتكاب الجريمة حيث يرث الانسان السلوك الاجرامي منذ ولادته وهذا هو رأي لومبروزو.</a:t>
            </a:r>
          </a:p>
          <a:p>
            <a:pPr algn="just" rtl="1"/>
            <a:r>
              <a:rPr lang="ar-JO" dirty="0" smtClean="0"/>
              <a:t>2- اما الاتجاه الثاني يذهبون الى انه ليس هناك اية صلة بين الوراثة والسلوك الاجرامي وانما الجريمة ترجع الى العوامل المحيطة بالمجرم بمعنى ان العوامل المحيطة بالانسان يدفعه الى ارتكاب الجريمة .</a:t>
            </a:r>
          </a:p>
          <a:p>
            <a:pPr algn="just" rtl="1"/>
            <a:r>
              <a:rPr lang="ar-JO" dirty="0" smtClean="0"/>
              <a:t>3- اما حسب رأي الاتجاه الثالث ان الوراثة ليست العامل الوحيد في انتاج السلوك الاجرامي وانما أذا تفاعلت مع عوامل آخرى يصلح لإنتاج السلوك الاجرامي لدى الانسان .</a:t>
            </a:r>
            <a:endParaRPr lang="en-US" dirty="0"/>
          </a:p>
        </p:txBody>
      </p:sp>
    </p:spTree>
    <p:extLst>
      <p:ext uri="{BB962C8B-B14F-4D97-AF65-F5344CB8AC3E}">
        <p14:creationId xmlns:p14="http://schemas.microsoft.com/office/powerpoint/2010/main" val="2279825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effectLst/>
              </a:rPr>
              <a:t>Cesare</a:t>
            </a:r>
            <a:r>
              <a:rPr lang="en-US" b="1" dirty="0" smtClean="0">
                <a:effectLst/>
              </a:rPr>
              <a:t> </a:t>
            </a:r>
            <a:r>
              <a:rPr lang="en-US" b="1" dirty="0">
                <a:effectLst/>
              </a:rPr>
              <a:t>Lombroso</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371600"/>
            <a:ext cx="48768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1752600"/>
            <a:ext cx="3048000" cy="2632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0429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ar-IQ" dirty="0" smtClean="0">
                <a:cs typeface="Ali-A-Alwand" pitchFamily="2" charset="-78"/>
              </a:rPr>
              <a:t>نظرية لموبروزو</a:t>
            </a:r>
            <a:endParaRPr lang="ar-IQ" dirty="0">
              <a:solidFill>
                <a:srgbClr val="FF0000"/>
              </a:solidFill>
            </a:endParaRPr>
          </a:p>
        </p:txBody>
      </p:sp>
      <p:sp>
        <p:nvSpPr>
          <p:cNvPr id="3" name="Content Placeholder 2"/>
          <p:cNvSpPr>
            <a:spLocks noGrp="1"/>
          </p:cNvSpPr>
          <p:nvPr>
            <p:ph idx="1"/>
          </p:nvPr>
        </p:nvSpPr>
        <p:spPr>
          <a:xfrm>
            <a:off x="304800" y="1554162"/>
            <a:ext cx="8686800" cy="5075238"/>
          </a:xfrm>
        </p:spPr>
        <p:txBody>
          <a:bodyPr>
            <a:normAutofit/>
          </a:bodyPr>
          <a:lstStyle/>
          <a:p>
            <a:pPr algn="r" rtl="1"/>
            <a:r>
              <a:rPr lang="ar-IQ" b="1" dirty="0" smtClean="0">
                <a:cs typeface="+mj-cs"/>
              </a:rPr>
              <a:t>سيزارى لومبروزو وهو طبيب الامراض العقلية واستاذ الطب  الشرعي والعصبي</a:t>
            </a:r>
            <a:r>
              <a:rPr lang="ar-JO" b="1" dirty="0" smtClean="0">
                <a:cs typeface="+mj-cs"/>
              </a:rPr>
              <a:t> والنفسي </a:t>
            </a:r>
          </a:p>
          <a:p>
            <a:pPr lvl="0" algn="r" rtl="1"/>
            <a:r>
              <a:rPr lang="ar-IQ" b="1" dirty="0">
                <a:solidFill>
                  <a:schemeClr val="tx2">
                    <a:lumMod val="10000"/>
                  </a:schemeClr>
                </a:solidFill>
                <a:cs typeface="+mj-cs"/>
              </a:rPr>
              <a:t>قام بتشريح كثير من المجرمين المتوفين والاحياء  </a:t>
            </a:r>
            <a:r>
              <a:rPr lang="ar-JO" b="1" dirty="0" smtClean="0">
                <a:solidFill>
                  <a:schemeClr val="tx2">
                    <a:lumMod val="10000"/>
                  </a:schemeClr>
                </a:solidFill>
                <a:cs typeface="+mj-cs"/>
              </a:rPr>
              <a:t>(المجرم بالميلاد) -</a:t>
            </a:r>
            <a:endParaRPr lang="ar-IQ" b="1" dirty="0">
              <a:solidFill>
                <a:schemeClr val="tx2">
                  <a:lumMod val="10000"/>
                </a:schemeClr>
              </a:solidFill>
              <a:cs typeface="+mj-cs"/>
            </a:endParaRPr>
          </a:p>
          <a:p>
            <a:pPr lvl="0" algn="r" rtl="1"/>
            <a:r>
              <a:rPr lang="ar-IQ" b="1" dirty="0">
                <a:solidFill>
                  <a:schemeClr val="tx2">
                    <a:lumMod val="10000"/>
                  </a:schemeClr>
                </a:solidFill>
                <a:cs typeface="+mj-cs"/>
              </a:rPr>
              <a:t>قام بدراسة  حالة للص يدعي  فيلا (</a:t>
            </a:r>
            <a:r>
              <a:rPr lang="en-US" b="1" dirty="0">
                <a:solidFill>
                  <a:schemeClr val="tx2">
                    <a:lumMod val="10000"/>
                  </a:schemeClr>
                </a:solidFill>
                <a:cs typeface="+mj-cs"/>
              </a:rPr>
              <a:t>villa</a:t>
            </a:r>
            <a:r>
              <a:rPr lang="ar-IQ" b="1" dirty="0">
                <a:solidFill>
                  <a:schemeClr val="tx2">
                    <a:lumMod val="10000"/>
                  </a:schemeClr>
                </a:solidFill>
                <a:cs typeface="+mj-cs"/>
              </a:rPr>
              <a:t>) وجد لديه تجويف في قاع الجمجمة مشابها لما موجود لدى بعض الحيوانات كالقرود والطيور. وكان هذا اللص يتميز بخفة غير عادية في الحركة وكان </a:t>
            </a:r>
            <a:r>
              <a:rPr lang="ar-IQ" b="1" dirty="0">
                <a:cs typeface="+mj-cs"/>
              </a:rPr>
              <a:t>مغرورآ ومحب للسخرية والاستهزاء بالاخرين وهي صفات مشابهة لتلك التي تتميز بها هذه الحيوانات .</a:t>
            </a:r>
          </a:p>
          <a:p>
            <a:pPr algn="r" rtl="1"/>
            <a:r>
              <a:rPr lang="ar-IQ" b="1" dirty="0" smtClean="0">
                <a:cs typeface="+mj-cs"/>
              </a:rPr>
              <a:t> </a:t>
            </a:r>
          </a:p>
        </p:txBody>
      </p:sp>
    </p:spTree>
    <p:extLst>
      <p:ext uri="{BB962C8B-B14F-4D97-AF65-F5344CB8AC3E}">
        <p14:creationId xmlns:p14="http://schemas.microsoft.com/office/powerpoint/2010/main" val="391910330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pPr lvl="0" algn="r" rtl="1">
              <a:buClr>
                <a:srgbClr val="72A376"/>
              </a:buClr>
            </a:pPr>
            <a:r>
              <a:rPr lang="ar-IQ" sz="3000" b="1" dirty="0">
                <a:solidFill>
                  <a:prstClr val="white"/>
                </a:solidFill>
              </a:rPr>
              <a:t>قام بدراسة القاتل (فرسيني </a:t>
            </a:r>
            <a:r>
              <a:rPr lang="en-US" sz="3000" b="1" dirty="0" err="1">
                <a:solidFill>
                  <a:prstClr val="white"/>
                </a:solidFill>
              </a:rPr>
              <a:t>veresni</a:t>
            </a:r>
            <a:r>
              <a:rPr lang="ar-IQ" sz="3000" b="1" dirty="0">
                <a:solidFill>
                  <a:prstClr val="white"/>
                </a:solidFill>
              </a:rPr>
              <a:t>) لقد وجد ان فيرسيني الذي قتل(20) أمرأة وشرب دمائهن يتميز بخصائص جثمانية تشريحية ترجع الى الانسان البدائي الاول.</a:t>
            </a:r>
            <a:endParaRPr lang="en-US" sz="3000" b="1" dirty="0">
              <a:solidFill>
                <a:prstClr val="white"/>
              </a:solidFill>
            </a:endParaRPr>
          </a:p>
          <a:p>
            <a:pPr lvl="0" algn="r" rtl="1"/>
            <a:endParaRPr lang="ar-JO" dirty="0" smtClean="0">
              <a:solidFill>
                <a:srgbClr val="FF0000"/>
              </a:solidFill>
              <a:cs typeface="+mj-cs"/>
            </a:endParaRPr>
          </a:p>
          <a:p>
            <a:pPr lvl="0" algn="r" rtl="1"/>
            <a:r>
              <a:rPr lang="ar-IQ" dirty="0" smtClean="0">
                <a:solidFill>
                  <a:srgbClr val="FF0000"/>
                </a:solidFill>
                <a:cs typeface="+mj-cs"/>
              </a:rPr>
              <a:t>دراسة </a:t>
            </a:r>
            <a:r>
              <a:rPr lang="ar-IQ" dirty="0">
                <a:solidFill>
                  <a:srgbClr val="FF0000"/>
                </a:solidFill>
                <a:cs typeface="+mj-cs"/>
              </a:rPr>
              <a:t>المريض (ميسديا</a:t>
            </a:r>
            <a:r>
              <a:rPr lang="en-US" dirty="0" err="1">
                <a:solidFill>
                  <a:srgbClr val="FF0000"/>
                </a:solidFill>
                <a:cs typeface="+mj-cs"/>
              </a:rPr>
              <a:t>Misdae</a:t>
            </a:r>
            <a:r>
              <a:rPr lang="ar-IQ" dirty="0">
                <a:solidFill>
                  <a:srgbClr val="FF0000"/>
                </a:solidFill>
                <a:cs typeface="+mj-cs"/>
              </a:rPr>
              <a:t>) </a:t>
            </a:r>
            <a:r>
              <a:rPr lang="ar-IQ" dirty="0">
                <a:cs typeface="+mj-cs"/>
              </a:rPr>
              <a:t>لقد وجد أن هذا الجندي الايطالي المجرم مصاب بمرض الصرع وان هذه النوبات الصرعية كانت وراثية وأن سلوكه متسما بالوحشية والحيوانية وأن هناك علاقة وثيقة بين الاجرام والصرع ويمكن تصنيف المجرم الصرعي ضمن فئة المجرمين بالميلاد أو بالفطرة.</a:t>
            </a:r>
          </a:p>
          <a:p>
            <a:pPr algn="l"/>
            <a:endParaRPr lang="en-US" dirty="0">
              <a:cs typeface="+mj-cs"/>
            </a:endParaRPr>
          </a:p>
        </p:txBody>
      </p:sp>
    </p:spTree>
    <p:extLst>
      <p:ext uri="{BB962C8B-B14F-4D97-AF65-F5344CB8AC3E}">
        <p14:creationId xmlns:p14="http://schemas.microsoft.com/office/powerpoint/2010/main" val="815336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style>
          <a:lnRef idx="1">
            <a:schemeClr val="accent1"/>
          </a:lnRef>
          <a:fillRef idx="2">
            <a:schemeClr val="accent1"/>
          </a:fillRef>
          <a:effectRef idx="1">
            <a:schemeClr val="accent1"/>
          </a:effectRef>
          <a:fontRef idx="minor">
            <a:schemeClr val="dk1"/>
          </a:fontRef>
        </p:style>
        <p:txBody>
          <a:bodyPr>
            <a:noAutofit/>
          </a:bodyPr>
          <a:lstStyle/>
          <a:p>
            <a:pPr rtl="1"/>
            <a:r>
              <a:rPr lang="ar-IQ" sz="2400" dirty="0">
                <a:solidFill>
                  <a:prstClr val="black"/>
                </a:solidFill>
                <a:cs typeface="Ali-A-Azzam" pitchFamily="2" charset="-78"/>
              </a:rPr>
              <a:t/>
            </a:r>
            <a:br>
              <a:rPr lang="ar-IQ" sz="2400" dirty="0">
                <a:solidFill>
                  <a:prstClr val="black"/>
                </a:solidFill>
                <a:cs typeface="Ali-A-Azzam" pitchFamily="2" charset="-78"/>
              </a:rPr>
            </a:br>
            <a:r>
              <a:rPr lang="ar-IQ" sz="2400" dirty="0">
                <a:solidFill>
                  <a:prstClr val="black"/>
                </a:solidFill>
                <a:cs typeface="Ali-A-Azzam" pitchFamily="2" charset="-78"/>
              </a:rPr>
              <a:t/>
            </a:r>
            <a:br>
              <a:rPr lang="ar-IQ"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en-US" sz="2400" dirty="0">
                <a:solidFill>
                  <a:prstClr val="black"/>
                </a:solidFill>
                <a:cs typeface="Ali-A-Azzam" pitchFamily="2" charset="-78"/>
              </a:rPr>
              <a:t/>
            </a:r>
            <a:br>
              <a:rPr lang="en-US" sz="2400" dirty="0">
                <a:solidFill>
                  <a:prstClr val="black"/>
                </a:solidFill>
                <a:cs typeface="Ali-A-Azzam" pitchFamily="2" charset="-78"/>
              </a:rPr>
            </a:br>
            <a:r>
              <a:rPr lang="ar-IQ" sz="2400" dirty="0">
                <a:solidFill>
                  <a:prstClr val="black"/>
                </a:solidFill>
                <a:cs typeface="Ali-A-Azzam" pitchFamily="2" charset="-78"/>
              </a:rPr>
              <a:t>ماهي القناعات أو الاستنتاجات التي توصل اليها لمبروزو في دراسة الظاهرة الإجرامية؟</a:t>
            </a:r>
            <a:r>
              <a:rPr lang="en-US" sz="2400" dirty="0">
                <a:solidFill>
                  <a:prstClr val="black"/>
                </a:solidFill>
                <a:cs typeface="Ali-A-Azzam" pitchFamily="2" charset="-78"/>
              </a:rPr>
              <a:t/>
            </a:r>
            <a:br>
              <a:rPr lang="en-US" sz="2400" dirty="0">
                <a:solidFill>
                  <a:prstClr val="black"/>
                </a:solidFill>
                <a:cs typeface="Ali-A-Azzam" pitchFamily="2" charset="-78"/>
              </a:rPr>
            </a:br>
            <a:r>
              <a:rPr lang="ar-IQ" sz="2400" dirty="0">
                <a:solidFill>
                  <a:prstClr val="black"/>
                </a:solidFill>
                <a:cs typeface="Ali-A-Azzam" pitchFamily="2" charset="-78"/>
              </a:rPr>
              <a:t> </a:t>
            </a:r>
            <a:endParaRPr lang="ar-IQ" sz="2400" dirty="0">
              <a:cs typeface="Ali-A-Azzam" pitchFamily="2" charset="-78"/>
            </a:endParaRPr>
          </a:p>
        </p:txBody>
      </p:sp>
      <p:sp>
        <p:nvSpPr>
          <p:cNvPr id="3" name="Content Placeholder 2"/>
          <p:cNvSpPr>
            <a:spLocks noGrp="1"/>
          </p:cNvSpPr>
          <p:nvPr>
            <p:ph idx="1"/>
          </p:nvPr>
        </p:nvSpPr>
        <p:spPr>
          <a:xfrm>
            <a:off x="457200" y="1646236"/>
            <a:ext cx="8229600" cy="4906963"/>
          </a:xfrm>
        </p:spPr>
        <p:style>
          <a:lnRef idx="1">
            <a:schemeClr val="accent3"/>
          </a:lnRef>
          <a:fillRef idx="2">
            <a:schemeClr val="accent3"/>
          </a:fillRef>
          <a:effectRef idx="1">
            <a:schemeClr val="accent3"/>
          </a:effectRef>
          <a:fontRef idx="minor">
            <a:schemeClr val="dk1"/>
          </a:fontRef>
        </p:style>
        <p:txBody>
          <a:bodyPr>
            <a:normAutofit/>
          </a:bodyPr>
          <a:lstStyle/>
          <a:p>
            <a:pPr algn="r" rtl="1"/>
            <a:r>
              <a:rPr lang="ar-IQ" dirty="0" smtClean="0"/>
              <a:t>هي عبارة عن نتائج لأبحاث نشرها في كتابه </a:t>
            </a:r>
            <a:r>
              <a:rPr lang="ar-IQ" dirty="0" smtClean="0">
                <a:solidFill>
                  <a:srgbClr val="FF0000"/>
                </a:solidFill>
              </a:rPr>
              <a:t>الانسان والمجرم.</a:t>
            </a:r>
            <a:endParaRPr lang="en-US" dirty="0" smtClean="0">
              <a:solidFill>
                <a:srgbClr val="FF0000"/>
              </a:solidFill>
            </a:endParaRPr>
          </a:p>
          <a:p>
            <a:pPr lvl="0" algn="r" rtl="1"/>
            <a:r>
              <a:rPr lang="ar-IQ" dirty="0" smtClean="0">
                <a:solidFill>
                  <a:srgbClr val="FF0000"/>
                </a:solidFill>
              </a:rPr>
              <a:t>1-</a:t>
            </a:r>
            <a:r>
              <a:rPr lang="ar-IQ" dirty="0" smtClean="0"/>
              <a:t>وجود نموذج للإنسان المجرم بالفطرة أي توصل الى الطبيعة الوراثية للإجرام.</a:t>
            </a:r>
            <a:endParaRPr lang="en-US" dirty="0" smtClean="0"/>
          </a:p>
          <a:p>
            <a:pPr lvl="0" algn="r" rtl="1"/>
            <a:r>
              <a:rPr lang="ar-IQ" dirty="0" smtClean="0"/>
              <a:t>2-ان المجرم يتصف ببعض مظاهر الشذوذ في تكوينه الجسمي سماها علامات الرجعة. لأن هذه العلامات تدل في عدم انسجام المجرم مع المجتمع وارتداده الى الانسان البدائي</a:t>
            </a:r>
            <a:endParaRPr lang="en-US" dirty="0"/>
          </a:p>
        </p:txBody>
      </p:sp>
    </p:spTree>
    <p:extLst>
      <p:ext uri="{BB962C8B-B14F-4D97-AF65-F5344CB8AC3E}">
        <p14:creationId xmlns:p14="http://schemas.microsoft.com/office/powerpoint/2010/main" val="23750554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a:solidFill>
            <a:schemeClr val="bg2"/>
          </a:solidFill>
          <a:ln>
            <a:solidFill>
              <a:schemeClr val="tx1"/>
            </a:solidFill>
          </a:ln>
        </p:spPr>
        <p:style>
          <a:lnRef idx="3">
            <a:schemeClr val="lt1"/>
          </a:lnRef>
          <a:fillRef idx="1">
            <a:schemeClr val="accent1"/>
          </a:fillRef>
          <a:effectRef idx="1">
            <a:schemeClr val="accent1"/>
          </a:effectRef>
          <a:fontRef idx="minor">
            <a:schemeClr val="lt1"/>
          </a:fontRef>
        </p:style>
        <p:txBody>
          <a:bodyPr>
            <a:normAutofit/>
          </a:bodyPr>
          <a:lstStyle/>
          <a:p>
            <a:pPr lvl="0" algn="r" rtl="1">
              <a:buClr>
                <a:srgbClr val="72A376"/>
              </a:buClr>
            </a:pPr>
            <a:r>
              <a:rPr lang="ar-IQ" sz="3000" dirty="0">
                <a:solidFill>
                  <a:prstClr val="black"/>
                </a:solidFill>
              </a:rPr>
              <a:t> بعد ان تعرضت أراءه </a:t>
            </a:r>
            <a:r>
              <a:rPr lang="ar-IQ" sz="3000" u="sng" dirty="0">
                <a:solidFill>
                  <a:srgbClr val="FF0000"/>
                </a:solidFill>
              </a:rPr>
              <a:t>للنقد عدل عن أراءه بعد</a:t>
            </a:r>
            <a:r>
              <a:rPr lang="ar-IQ" sz="3000" dirty="0">
                <a:solidFill>
                  <a:prstClr val="black"/>
                </a:solidFill>
              </a:rPr>
              <a:t> الدراسة وتوصل الى نتائج اخرى:</a:t>
            </a:r>
            <a:endParaRPr lang="en-US" sz="3000" dirty="0">
              <a:solidFill>
                <a:prstClr val="black"/>
              </a:solidFill>
            </a:endParaRPr>
          </a:p>
          <a:p>
            <a:pPr lvl="0" algn="r" rtl="1">
              <a:buClr>
                <a:srgbClr val="72A376"/>
              </a:buClr>
            </a:pPr>
            <a:r>
              <a:rPr lang="ar-IQ" sz="3000" dirty="0">
                <a:solidFill>
                  <a:prstClr val="black"/>
                </a:solidFill>
              </a:rPr>
              <a:t>3-أن العلامات الارتدادية موجودة عند أغلب المجرمين</a:t>
            </a:r>
            <a:r>
              <a:rPr lang="en-US" sz="3000" dirty="0">
                <a:solidFill>
                  <a:prstClr val="black"/>
                </a:solidFill>
              </a:rPr>
              <a:t> </a:t>
            </a:r>
            <a:r>
              <a:rPr lang="ar-IQ" sz="3000" dirty="0">
                <a:solidFill>
                  <a:prstClr val="black"/>
                </a:solidFill>
              </a:rPr>
              <a:t>وحتى غير المجرمين .</a:t>
            </a:r>
            <a:endParaRPr lang="en-US" sz="3000" dirty="0">
              <a:solidFill>
                <a:prstClr val="black"/>
              </a:solidFill>
            </a:endParaRPr>
          </a:p>
          <a:p>
            <a:pPr lvl="0" algn="r" rtl="1">
              <a:buClr>
                <a:srgbClr val="72A376"/>
              </a:buClr>
            </a:pPr>
            <a:r>
              <a:rPr lang="ar-IQ" sz="3000" dirty="0">
                <a:solidFill>
                  <a:prstClr val="black"/>
                </a:solidFill>
              </a:rPr>
              <a:t> 4-لا يمكن لعامل الوراثة ان يحقق الجريمة لمفرده.</a:t>
            </a:r>
            <a:r>
              <a:rPr lang="ar-JO" sz="3000" dirty="0">
                <a:solidFill>
                  <a:prstClr val="black"/>
                </a:solidFill>
              </a:rPr>
              <a:t>وانما يجب ان يسخر له ظروف معينة.</a:t>
            </a:r>
            <a:endParaRPr lang="en-US" sz="3000" dirty="0">
              <a:solidFill>
                <a:prstClr val="black"/>
              </a:solidFill>
            </a:endParaRPr>
          </a:p>
          <a:p>
            <a:pPr algn="r" rtl="1"/>
            <a:endParaRPr lang="ar-IQ" dirty="0" smtClean="0">
              <a:solidFill>
                <a:schemeClr val="tx1"/>
              </a:solidFill>
            </a:endParaRPr>
          </a:p>
        </p:txBody>
      </p:sp>
    </p:spTree>
    <p:extLst>
      <p:ext uri="{BB962C8B-B14F-4D97-AF65-F5344CB8AC3E}">
        <p14:creationId xmlns:p14="http://schemas.microsoft.com/office/powerpoint/2010/main" val="423716213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a:r>
              <a:rPr lang="ar-IQ" dirty="0" smtClean="0">
                <a:solidFill>
                  <a:srgbClr val="FF0000"/>
                </a:solidFill>
                <a:cs typeface="Ali-A-Azzam" pitchFamily="2" charset="-78"/>
              </a:rPr>
              <a:t/>
            </a:r>
            <a:br>
              <a:rPr lang="ar-IQ" dirty="0" smtClean="0">
                <a:solidFill>
                  <a:srgbClr val="FF0000"/>
                </a:solidFill>
                <a:cs typeface="Ali-A-Azzam" pitchFamily="2" charset="-78"/>
              </a:rPr>
            </a:br>
            <a:r>
              <a:rPr lang="ar-IQ" dirty="0" smtClean="0">
                <a:solidFill>
                  <a:srgbClr val="FF0000"/>
                </a:solidFill>
                <a:cs typeface="Ali-A-Azzam" pitchFamily="2" charset="-78"/>
              </a:rPr>
              <a:t>أهم تقسيمات لومبروزو للمجرمين.</a:t>
            </a:r>
            <a:r>
              <a:rPr lang="en-US" dirty="0" smtClean="0">
                <a:solidFill>
                  <a:srgbClr val="FF0000"/>
                </a:solidFill>
                <a:cs typeface="Ali-A-Azzam" pitchFamily="2" charset="-78"/>
              </a:rPr>
              <a:t/>
            </a:r>
            <a:br>
              <a:rPr lang="en-US" dirty="0" smtClean="0">
                <a:solidFill>
                  <a:srgbClr val="FF0000"/>
                </a:solidFill>
                <a:cs typeface="Ali-A-Azzam" pitchFamily="2" charset="-78"/>
              </a:rPr>
            </a:br>
            <a:endParaRPr lang="ar-IQ" dirty="0">
              <a:solidFill>
                <a:srgbClr val="FF0000"/>
              </a:solidFill>
              <a:cs typeface="Ali-A-Azzam" pitchFamily="2" charset="-78"/>
            </a:endParaRPr>
          </a:p>
        </p:txBody>
      </p:sp>
      <p:sp>
        <p:nvSpPr>
          <p:cNvPr id="3" name="Content Placeholder 2"/>
          <p:cNvSpPr>
            <a:spLocks noGrp="1"/>
          </p:cNvSpPr>
          <p:nvPr>
            <p:ph idx="1"/>
          </p:nvPr>
        </p:nvSpPr>
        <p:spPr>
          <a:xfrm>
            <a:off x="0" y="1646237"/>
            <a:ext cx="8686800" cy="4526280"/>
          </a:xfrm>
        </p:spPr>
        <p:style>
          <a:lnRef idx="1">
            <a:schemeClr val="accent1"/>
          </a:lnRef>
          <a:fillRef idx="2">
            <a:schemeClr val="accent1"/>
          </a:fillRef>
          <a:effectRef idx="1">
            <a:schemeClr val="accent1"/>
          </a:effectRef>
          <a:fontRef idx="minor">
            <a:schemeClr val="dk1"/>
          </a:fontRef>
        </p:style>
        <p:txBody>
          <a:bodyPr>
            <a:normAutofit/>
          </a:bodyPr>
          <a:lstStyle/>
          <a:p>
            <a:pPr algn="r" rtl="1"/>
            <a:r>
              <a:rPr lang="ar-IQ" b="1" dirty="0" smtClean="0">
                <a:solidFill>
                  <a:srgbClr val="FF0000"/>
                </a:solidFill>
              </a:rPr>
              <a:t>ا</a:t>
            </a:r>
            <a:r>
              <a:rPr lang="ar-IQ" sz="3500" dirty="0" smtClean="0">
                <a:solidFill>
                  <a:srgbClr val="FF0000"/>
                </a:solidFill>
              </a:rPr>
              <a:t>لفئة الأولى:. المجرم بالفطرة او الميلاد: </a:t>
            </a:r>
            <a:r>
              <a:rPr lang="ar-IQ" b="1" dirty="0" smtClean="0"/>
              <a:t>وهي فئة تمثل محور وأساس نظريته وهذا النوع من الاشخاص يولد وفي نفسه وبدنه بذرة الاجرام ويتميز بملاح ومظاهر بدنية شاذة منها أن الجمجمة صغيرة وغير منتظمة وبروز وشذوذ في الوجه والفكين والاذنين والشفتين و طول المفرط للذراعين و</a:t>
            </a:r>
            <a:r>
              <a:rPr lang="ar-IQ" b="1" dirty="0" smtClean="0">
                <a:solidFill>
                  <a:srgbClr val="FF0000"/>
                </a:solidFill>
              </a:rPr>
              <a:t>شذوذ نفسي</a:t>
            </a:r>
            <a:r>
              <a:rPr lang="ar-IQ" b="1" dirty="0" smtClean="0"/>
              <a:t> يتمثل في القسوة البالغة وحب الشر وعدم الاحساس بالام وانعدام الضمير والحياء.</a:t>
            </a:r>
            <a:endParaRPr lang="en-US" b="1" dirty="0" smtClean="0"/>
          </a:p>
          <a:p>
            <a:pPr algn="r" rtl="1"/>
            <a:r>
              <a:rPr lang="ar-IQ" dirty="0" smtClean="0">
                <a:solidFill>
                  <a:srgbClr val="FF0000"/>
                </a:solidFill>
              </a:rPr>
              <a:t>العلاج</a:t>
            </a:r>
            <a:r>
              <a:rPr lang="ar-IQ" dirty="0" smtClean="0"/>
              <a:t>:أبعاده نهائيا الى مكان ناء مع رقابة شديدة والافضل قتله.</a:t>
            </a:r>
            <a:endParaRPr lang="en-US" dirty="0" smtClean="0"/>
          </a:p>
          <a:p>
            <a:pPr algn="r" rtl="1"/>
            <a:endParaRPr lang="ar-IQ" dirty="0"/>
          </a:p>
        </p:txBody>
      </p:sp>
    </p:spTree>
    <p:extLst>
      <p:ext uri="{BB962C8B-B14F-4D97-AF65-F5344CB8AC3E}">
        <p14:creationId xmlns:p14="http://schemas.microsoft.com/office/powerpoint/2010/main" val="268558383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2461</TotalTime>
  <Words>916</Words>
  <Application>Microsoft Office PowerPoint</Application>
  <PresentationFormat>On-screen Show (4:3)</PresentationFormat>
  <Paragraphs>51</Paragraphs>
  <Slides>16</Slides>
  <Notes>0</Notes>
  <HiddenSlides>1</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Foundry</vt:lpstr>
      <vt:lpstr>العوامل الداخلية (الفردية) الدافعة لإرتكاب الجريمة</vt:lpstr>
      <vt:lpstr>الوراثة </vt:lpstr>
      <vt:lpstr>PowerPoint Presentation</vt:lpstr>
      <vt:lpstr>Cesare Lombroso</vt:lpstr>
      <vt:lpstr>نظرية لموبروزو</vt:lpstr>
      <vt:lpstr>PowerPoint Presentation</vt:lpstr>
      <vt:lpstr>                                                    ماهي القناعات أو الاستنتاجات التي توصل اليها لمبروزو في دراسة الظاهرة الإجرامية؟  </vt:lpstr>
      <vt:lpstr>PowerPoint Presentation</vt:lpstr>
      <vt:lpstr> أهم تقسيمات لومبروزو للمجرمين. </vt:lpstr>
      <vt:lpstr>PowerPoint Presentation</vt:lpstr>
      <vt:lpstr>الفئة الثانية:.المجرم المجنون:</vt:lpstr>
      <vt:lpstr>PowerPoint Presentation</vt:lpstr>
      <vt:lpstr>الفئة الثالثة :المجرم بالعاطفة:</vt:lpstr>
      <vt:lpstr>الفئة الرابعة: المجرم بالعادة:</vt:lpstr>
      <vt:lpstr>الفئة الخامسة :المجرم بالصدفة:</vt:lpstr>
      <vt:lpstr>نقد نظرية لومبروزو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IB_!</dc:creator>
  <cp:lastModifiedBy>DR.Ahmed Saker</cp:lastModifiedBy>
  <cp:revision>277</cp:revision>
  <dcterms:created xsi:type="dcterms:W3CDTF">2006-08-16T00:00:00Z</dcterms:created>
  <dcterms:modified xsi:type="dcterms:W3CDTF">2022-12-16T06:35:45Z</dcterms:modified>
</cp:coreProperties>
</file>