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92" r:id="rId1"/>
  </p:sldMasterIdLst>
  <p:notesMasterIdLst>
    <p:notesMasterId r:id="rId15"/>
  </p:notesMasterIdLst>
  <p:sldIdLst>
    <p:sldId id="376" r:id="rId2"/>
    <p:sldId id="264" r:id="rId3"/>
    <p:sldId id="265" r:id="rId4"/>
    <p:sldId id="385" r:id="rId5"/>
    <p:sldId id="266" r:id="rId6"/>
    <p:sldId id="267" r:id="rId7"/>
    <p:sldId id="386" r:id="rId8"/>
    <p:sldId id="268" r:id="rId9"/>
    <p:sldId id="269" r:id="rId10"/>
    <p:sldId id="361" r:id="rId11"/>
    <p:sldId id="270"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F1D737D-9C22-45E5-8289-225B002F103A}">
          <p14:sldIdLst>
            <p14:sldId id="376"/>
            <p14:sldId id="264"/>
            <p14:sldId id="265"/>
            <p14:sldId id="385"/>
            <p14:sldId id="266"/>
            <p14:sldId id="267"/>
            <p14:sldId id="386"/>
            <p14:sldId id="268"/>
            <p14:sldId id="269"/>
            <p14:sldId id="361"/>
            <p14:sldId id="270"/>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95735" autoAdjust="0"/>
    <p:restoredTop sz="94624" autoAdjust="0"/>
  </p:normalViewPr>
  <p:slideViewPr>
    <p:cSldViewPr>
      <p:cViewPr varScale="1">
        <p:scale>
          <a:sx n="66" d="100"/>
          <a:sy n="66" d="100"/>
        </p:scale>
        <p:origin x="-20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FE43F-0E0A-4593-A947-DC21A0E9CE96}" type="datetimeFigureOut">
              <a:rPr lang="en-US" smtClean="0"/>
              <a:pPr/>
              <a:t>12/16/2022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6C759-9F92-4E9E-B701-AC388AEC9EC1}" type="slidenum">
              <a:rPr lang="en-US" smtClean="0"/>
              <a:pPr/>
              <a:t>‹#›</a:t>
            </a:fld>
            <a:endParaRPr lang="en-US"/>
          </a:p>
        </p:txBody>
      </p:sp>
    </p:spTree>
    <p:extLst>
      <p:ext uri="{BB962C8B-B14F-4D97-AF65-F5344CB8AC3E}">
        <p14:creationId xmlns:p14="http://schemas.microsoft.com/office/powerpoint/2010/main" val="222297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6C759-9F92-4E9E-B701-AC388AEC9EC1}" type="slidenum">
              <a:rPr lang="en-US" smtClean="0"/>
              <a:pPr/>
              <a:t>1</a:t>
            </a:fld>
            <a:endParaRPr lang="en-US"/>
          </a:p>
        </p:txBody>
      </p:sp>
    </p:spTree>
    <p:extLst>
      <p:ext uri="{BB962C8B-B14F-4D97-AF65-F5344CB8AC3E}">
        <p14:creationId xmlns:p14="http://schemas.microsoft.com/office/powerpoint/2010/main" val="198107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181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3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8351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2417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9337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334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6041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69999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51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753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3140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12858061"/>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325562"/>
          </a:xfrm>
        </p:spPr>
        <p:txBody>
          <a:bodyPr>
            <a:normAutofit fontScale="90000"/>
          </a:bodyPr>
          <a:lstStyle/>
          <a:p>
            <a:pPr marL="342900" lvl="0" indent="-228600" rtl="1">
              <a:spcBef>
                <a:spcPct val="20000"/>
              </a:spcBef>
            </a:pPr>
            <a:r>
              <a:rPr lang="ar-JO" sz="8800" b="1" spc="50" dirty="0" smtClean="0">
                <a:ln w="13335" cmpd="sng">
                  <a:solidFill>
                    <a:srgbClr val="759AA5">
                      <a:lumMod val="50000"/>
                    </a:srgbClr>
                  </a:solidFill>
                  <a:prstDash val="solid"/>
                </a:ln>
                <a:solidFill>
                  <a:srgbClr val="FF0000"/>
                </a:solidFill>
                <a:latin typeface="Calibri"/>
                <a:ea typeface="+mn-ea"/>
                <a:cs typeface="Arial"/>
              </a:rPr>
              <a:t/>
            </a:r>
            <a:br>
              <a:rPr lang="ar-JO" sz="8800" b="1" spc="50" dirty="0" smtClean="0">
                <a:ln w="13335" cmpd="sng">
                  <a:solidFill>
                    <a:srgbClr val="759AA5">
                      <a:lumMod val="50000"/>
                    </a:srgbClr>
                  </a:solidFill>
                  <a:prstDash val="solid"/>
                </a:ln>
                <a:solidFill>
                  <a:srgbClr val="FF0000"/>
                </a:solidFill>
                <a:latin typeface="Calibri"/>
                <a:ea typeface="+mn-ea"/>
                <a:cs typeface="Arial"/>
              </a:rPr>
            </a:br>
            <a:r>
              <a:rPr lang="ar-JO" sz="8800" b="1" spc="50" dirty="0">
                <a:ln w="13335" cmpd="sng">
                  <a:solidFill>
                    <a:srgbClr val="759AA5">
                      <a:lumMod val="50000"/>
                    </a:srgbClr>
                  </a:solidFill>
                  <a:prstDash val="solid"/>
                </a:ln>
                <a:solidFill>
                  <a:srgbClr val="FF0000"/>
                </a:solidFill>
                <a:latin typeface="Calibri"/>
                <a:ea typeface="+mn-ea"/>
                <a:cs typeface="Arial"/>
              </a:rPr>
              <a:t/>
            </a:r>
            <a:br>
              <a:rPr lang="ar-JO" sz="8800" b="1" spc="50" dirty="0">
                <a:ln w="13335" cmpd="sng">
                  <a:solidFill>
                    <a:srgbClr val="759AA5">
                      <a:lumMod val="50000"/>
                    </a:srgbClr>
                  </a:solidFill>
                  <a:prstDash val="solid"/>
                </a:ln>
                <a:solidFill>
                  <a:srgbClr val="FF0000"/>
                </a:solidFill>
                <a:latin typeface="Calibri"/>
                <a:ea typeface="+mn-ea"/>
                <a:cs typeface="Arial"/>
              </a:rPr>
            </a:br>
            <a:r>
              <a:rPr lang="ar-JO" sz="8800" b="1" spc="50" dirty="0" smtClean="0">
                <a:ln w="13335" cmpd="sng">
                  <a:solidFill>
                    <a:srgbClr val="759AA5">
                      <a:lumMod val="50000"/>
                    </a:srgbClr>
                  </a:solidFill>
                  <a:prstDash val="solid"/>
                </a:ln>
                <a:solidFill>
                  <a:srgbClr val="FF0000"/>
                </a:solidFill>
                <a:latin typeface="Calibri"/>
                <a:ea typeface="+mn-ea"/>
                <a:cs typeface="Arial"/>
              </a:rPr>
              <a:t/>
            </a:r>
            <a:br>
              <a:rPr lang="ar-JO" sz="8800" b="1" spc="50" dirty="0" smtClean="0">
                <a:ln w="13335" cmpd="sng">
                  <a:solidFill>
                    <a:srgbClr val="759AA5">
                      <a:lumMod val="50000"/>
                    </a:srgbClr>
                  </a:solidFill>
                  <a:prstDash val="solid"/>
                </a:ln>
                <a:solidFill>
                  <a:srgbClr val="FF0000"/>
                </a:solidFill>
                <a:latin typeface="Calibri"/>
                <a:ea typeface="+mn-ea"/>
                <a:cs typeface="Arial"/>
              </a:rPr>
            </a:br>
            <a:endParaRPr lang="en-US" sz="8800" dirty="0">
              <a:solidFill>
                <a:srgbClr val="FF0000"/>
              </a:solidFill>
            </a:endParaRPr>
          </a:p>
        </p:txBody>
      </p:sp>
      <p:sp>
        <p:nvSpPr>
          <p:cNvPr id="3" name="Content Placeholder 2"/>
          <p:cNvSpPr>
            <a:spLocks noGrp="1"/>
          </p:cNvSpPr>
          <p:nvPr>
            <p:ph idx="1"/>
          </p:nvPr>
        </p:nvSpPr>
        <p:spPr/>
        <p:txBody>
          <a:bodyPr>
            <a:normAutofit/>
          </a:bodyPr>
          <a:lstStyle/>
          <a:p>
            <a:pPr algn="ctr" rtl="1"/>
            <a:r>
              <a:rPr lang="ar-JO" sz="6000" dirty="0" smtClean="0">
                <a:solidFill>
                  <a:srgbClr val="FF0000"/>
                </a:solidFill>
                <a:cs typeface="PG_Botani 1" pitchFamily="2" charset="-78"/>
              </a:rPr>
              <a:t>علم الاجرام </a:t>
            </a:r>
          </a:p>
          <a:p>
            <a:pPr algn="ctr" rtl="1"/>
            <a:r>
              <a:rPr lang="ar-JO" sz="6000" dirty="0" smtClean="0">
                <a:solidFill>
                  <a:srgbClr val="FF0000"/>
                </a:solidFill>
                <a:cs typeface="PG_Botani 1" pitchFamily="2" charset="-78"/>
              </a:rPr>
              <a:t>د. تريسكة تحسين عبداللة</a:t>
            </a:r>
          </a:p>
          <a:p>
            <a:pPr algn="ctr" rtl="1"/>
            <a:r>
              <a:rPr lang="ar-JO" sz="6000" dirty="0" smtClean="0">
                <a:solidFill>
                  <a:srgbClr val="FF0000"/>
                </a:solidFill>
                <a:cs typeface="PG_Botani 1" pitchFamily="2" charset="-78"/>
              </a:rPr>
              <a:t>2022-2023</a:t>
            </a:r>
            <a:endParaRPr lang="en-US" sz="6000" dirty="0">
              <a:solidFill>
                <a:srgbClr val="FF0000"/>
              </a:solidFill>
              <a:cs typeface="PG_Botani 1" pitchFamily="2" charset="-78"/>
            </a:endParaRPr>
          </a:p>
        </p:txBody>
      </p:sp>
    </p:spTree>
    <p:extLst>
      <p:ext uri="{BB962C8B-B14F-4D97-AF65-F5344CB8AC3E}">
        <p14:creationId xmlns:p14="http://schemas.microsoft.com/office/powerpoint/2010/main" val="1712859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r>
              <a:rPr lang="ar-IQ" b="1" i="1" u="sng" dirty="0" smtClean="0">
                <a:solidFill>
                  <a:srgbClr val="C00000"/>
                </a:solidFill>
                <a:cs typeface="Ali-A-Alwand" pitchFamily="2" charset="-78"/>
              </a:rPr>
              <a:t>رقم المظلم </a:t>
            </a:r>
            <a:r>
              <a:rPr lang="ar-IQ" dirty="0" smtClean="0">
                <a:solidFill>
                  <a:srgbClr val="7030A0"/>
                </a:solidFill>
                <a:cs typeface="Ali-A-Alwand" pitchFamily="2" charset="-78"/>
              </a:rPr>
              <a:t>: </a:t>
            </a:r>
            <a:r>
              <a:rPr lang="ar-IQ" dirty="0" smtClean="0">
                <a:cs typeface="Ali-A-Alwand" pitchFamily="2" charset="-78"/>
              </a:rPr>
              <a:t>عندما لا يعبر الاحصاءات المسجلة للجرائم عن  نتائج  الحقيقية للجرائم المرتكبة  لانه هناك في الواقع اختلاف كبير بين عدد الجرائم المرتكبة فعلاً وبين الجرائم المثبتة في الاحصاءات مما يعرضه  للزيادة والنقصان وتكون هناك فارق كبير بين حجم الاجرام الحقيقي والاجرام المثبت رسمياً تسمى النتائج الاحصاءات برقم المظلم والسبب في عدم دقة النتائج تعود لاسبباب عديدة مثلاً الجرائم لا تصل الى علم السلطات خاصة اذا كان من الجرائم الاخلاقية هنا تبقى الجرائم في منطقة الظل لا تكشفها الاحصاءات .  </a:t>
            </a:r>
            <a:endParaRPr lang="en-US" dirty="0">
              <a:cs typeface="Ali-A-Alwand"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solidFill>
                  <a:srgbClr val="C00000"/>
                </a:solidFill>
              </a:rPr>
              <a:t>عيوب الاحصاء </a:t>
            </a:r>
            <a:endParaRPr lang="en-US" dirty="0">
              <a:solidFill>
                <a:srgbClr val="C00000"/>
              </a:solidFill>
            </a:endParaRPr>
          </a:p>
        </p:txBody>
      </p:sp>
      <p:sp>
        <p:nvSpPr>
          <p:cNvPr id="3" name="Content Placeholder 2"/>
          <p:cNvSpPr>
            <a:spLocks noGrp="1"/>
          </p:cNvSpPr>
          <p:nvPr>
            <p:ph idx="1"/>
          </p:nvPr>
        </p:nvSpPr>
        <p:spPr/>
        <p:txBody>
          <a:bodyPr>
            <a:normAutofit/>
          </a:bodyPr>
          <a:lstStyle/>
          <a:p>
            <a:pPr algn="just" rtl="1"/>
            <a:r>
              <a:rPr lang="ar-IQ" dirty="0" smtClean="0">
                <a:solidFill>
                  <a:srgbClr val="C00000"/>
                </a:solidFill>
                <a:cs typeface="Ali-A-Alwand" pitchFamily="2" charset="-78"/>
              </a:rPr>
              <a:t>2- من حيث مدى البيانات الاحصائية في المكان والزمان </a:t>
            </a:r>
          </a:p>
          <a:p>
            <a:pPr algn="just" rtl="1"/>
            <a:r>
              <a:rPr lang="ar-IQ" dirty="0" smtClean="0">
                <a:solidFill>
                  <a:schemeClr val="tx1"/>
                </a:solidFill>
                <a:cs typeface="Ali-A-Alwand" pitchFamily="2" charset="-78"/>
              </a:rPr>
              <a:t>أ- فكثير من الجرائم المرتكبة لا يكون مكان ارتباكها هو مكان أكتشافها مما يترتب عليه صدور احصاءات غير دقيقة في عدد الجرائم المرتكبة في اقليم الذي وقعت فيه الجريمة </a:t>
            </a:r>
            <a:r>
              <a:rPr lang="ar-IQ" dirty="0" smtClean="0">
                <a:cs typeface="Ali-A-Alwand" pitchFamily="2" charset="-78"/>
              </a:rPr>
              <a:t>. لانه لربما ترتكب جريمة في مكان معين ولكن تكشف في مكان اخر  </a:t>
            </a:r>
            <a:endParaRPr lang="ar-IQ" dirty="0" smtClean="0">
              <a:solidFill>
                <a:schemeClr val="tx1"/>
              </a:solidFill>
              <a:cs typeface="Ali-A-Alwand" pitchFamily="2" charset="-78"/>
            </a:endParaRPr>
          </a:p>
          <a:p>
            <a:pPr algn="just" rtl="1"/>
            <a:r>
              <a:rPr lang="ar-IQ" dirty="0" smtClean="0">
                <a:solidFill>
                  <a:schemeClr val="tx1"/>
                </a:solidFill>
                <a:cs typeface="Ali-A-Alwand" pitchFamily="2" charset="-78"/>
              </a:rPr>
              <a:t>ب- اما من حيث الزمان فكثير من الاحصاءات التى تثبت الجرائم في سنة معينة تكون في الحقيقة عن الجرائم السابقة في السنوات السابقة</a:t>
            </a:r>
            <a:r>
              <a:rPr lang="ar-IQ" dirty="0" smtClean="0">
                <a:solidFill>
                  <a:srgbClr val="C00000"/>
                </a:solidFill>
                <a:cs typeface="Ali-A-Alwand" pitchFamily="2" charset="-78"/>
              </a:rPr>
              <a:t> .(وقت ارتكابها ووقت ضبطهالا تتطابق).</a:t>
            </a:r>
            <a:endParaRPr lang="en-US" dirty="0">
              <a:solidFill>
                <a:srgbClr val="C00000"/>
              </a:solidFill>
              <a:cs typeface="Ali-A-Alwand"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r>
              <a:rPr lang="ar-IQ" dirty="0" smtClean="0">
                <a:solidFill>
                  <a:srgbClr val="C00000"/>
                </a:solidFill>
                <a:cs typeface="Ali-A-Alwand" pitchFamily="2" charset="-78"/>
              </a:rPr>
              <a:t>3- من حيث قيمة المعلومات التى تمدنا بها الاحصاءات .</a:t>
            </a:r>
          </a:p>
          <a:p>
            <a:pPr algn="just" rtl="1"/>
            <a:r>
              <a:rPr lang="ar-IQ" dirty="0" smtClean="0">
                <a:solidFill>
                  <a:schemeClr val="tx1"/>
                </a:solidFill>
                <a:cs typeface="Ali-A-Alwand" pitchFamily="2" charset="-78"/>
              </a:rPr>
              <a:t>ان هذه الاحصاءات لايعطينا معلومات دقيقة عن سبب وعوامل السلوك الاجرامي </a:t>
            </a:r>
          </a:p>
          <a:p>
            <a:pPr algn="just" rtl="1"/>
            <a:r>
              <a:rPr lang="ar-IQ" dirty="0" smtClean="0">
                <a:solidFill>
                  <a:srgbClr val="C00000"/>
                </a:solidFill>
                <a:cs typeface="Ali-A-Alwand" pitchFamily="2" charset="-78"/>
              </a:rPr>
              <a:t>مثال: حسب الاحصاء، ان جريمة السرقة يزداد في الفصل الشتاءولكن لا يبين ماهو سبب الحقيقي وراء ازياد هذه جريمة في الشتاء هل السبب هو ازدياد حاجة الافراد من الملبس والمؤى في هذا الفصل او بسبب طول ليالي الشتاء التى تتيح فرص أكثر لأرتكاب هذه الجرائم .  </a:t>
            </a:r>
            <a:endParaRPr lang="en-US" dirty="0">
              <a:solidFill>
                <a:srgbClr val="C00000"/>
              </a:solidFill>
              <a:cs typeface="Ali-A-Alwand"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54162"/>
            <a:ext cx="8686800" cy="4999038"/>
          </a:xfrm>
        </p:spPr>
        <p:txBody>
          <a:bodyPr>
            <a:normAutofit lnSpcReduction="10000"/>
          </a:bodyPr>
          <a:lstStyle/>
          <a:p>
            <a:pPr algn="just" rtl="1"/>
            <a:r>
              <a:rPr lang="ar-IQ" dirty="0" smtClean="0">
                <a:solidFill>
                  <a:srgbClr val="C00000"/>
                </a:solidFill>
                <a:cs typeface="Ali-A-Alwand" pitchFamily="2" charset="-78"/>
              </a:rPr>
              <a:t>4- من حيث مدى التوفيق في أختيار افراد العينة وافراد المجموعة الضابطة </a:t>
            </a:r>
          </a:p>
          <a:p>
            <a:pPr algn="just" rtl="1"/>
            <a:r>
              <a:rPr lang="ar-IQ" dirty="0" smtClean="0">
                <a:solidFill>
                  <a:schemeClr val="tx1"/>
                </a:solidFill>
                <a:cs typeface="Ali-A-Alwand" pitchFamily="2" charset="-78"/>
              </a:rPr>
              <a:t>هذه الطريقة طريقة فاشلة في اختيار المجموعة الضابطة من الافرادا</a:t>
            </a:r>
            <a:r>
              <a:rPr lang="ar-JO" dirty="0" smtClean="0">
                <a:solidFill>
                  <a:schemeClr val="tx1"/>
                </a:solidFill>
                <a:cs typeface="Ali-A-Alwand" pitchFamily="2" charset="-78"/>
              </a:rPr>
              <a:t> </a:t>
            </a:r>
            <a:r>
              <a:rPr lang="ar-IQ" dirty="0" smtClean="0">
                <a:solidFill>
                  <a:schemeClr val="tx1"/>
                </a:solidFill>
                <a:cs typeface="Ali-A-Alwand" pitchFamily="2" charset="-78"/>
              </a:rPr>
              <a:t>لتى تتخذاساسا للمقارنة بالعينة محل الدراسة   </a:t>
            </a:r>
          </a:p>
          <a:p>
            <a:pPr algn="just" rtl="1"/>
            <a:r>
              <a:rPr lang="ar-IQ" dirty="0" smtClean="0">
                <a:solidFill>
                  <a:schemeClr val="tx1"/>
                </a:solidFill>
                <a:cs typeface="Ali-A-Alwand" pitchFamily="2" charset="-78"/>
              </a:rPr>
              <a:t>لانه يجب ان تكون عدد الافراد خمسمئة وحدة كأساس للعينة حتى يتم مقارنته وهذا صعب جداً ان نجد هذه العدد من الاشخاص لهم نفس الظروف الاجتماعية والبيئية وفي نفس السن والجنس</a:t>
            </a:r>
            <a:r>
              <a:rPr lang="ar-JO" dirty="0" smtClean="0">
                <a:solidFill>
                  <a:schemeClr val="tx1"/>
                </a:solidFill>
                <a:cs typeface="Ali-A-Alwand" pitchFamily="2" charset="-78"/>
              </a:rPr>
              <a:t> </a:t>
            </a:r>
            <a:endParaRPr lang="ar-IQ" dirty="0" smtClean="0">
              <a:solidFill>
                <a:schemeClr val="tx1"/>
              </a:solidFill>
              <a:cs typeface="Ali-A-Alwand" pitchFamily="2" charset="-78"/>
            </a:endParaRPr>
          </a:p>
          <a:p>
            <a:pPr algn="just" rtl="1"/>
            <a:r>
              <a:rPr lang="ar-IQ" dirty="0" smtClean="0">
                <a:solidFill>
                  <a:schemeClr val="tx1"/>
                </a:solidFill>
                <a:cs typeface="Ali-A-Alwand" pitchFamily="2" charset="-78"/>
              </a:rPr>
              <a:t>ويجب ان لا يكون افراد مجموعة ضابطة ان ارتكبوا الجريمة محل الاحصاء وهذا يعنى بان الاشخاص الذين ارتكبوا نفس الجريمة يستبعد من هذه الاحصاءات . </a:t>
            </a:r>
            <a:endParaRPr lang="en-US" dirty="0">
              <a:solidFill>
                <a:schemeClr val="tx1"/>
              </a:solidFill>
              <a:cs typeface="Ali-A-Alwand"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4400" dirty="0" smtClean="0">
                <a:solidFill>
                  <a:srgbClr val="C00000"/>
                </a:solidFill>
              </a:rPr>
              <a:t>طرق البحث الاجتماعية </a:t>
            </a:r>
            <a:br>
              <a:rPr lang="ar-IQ" sz="4400" dirty="0" smtClean="0">
                <a:solidFill>
                  <a:srgbClr val="C00000"/>
                </a:solidFill>
              </a:rPr>
            </a:br>
            <a:endParaRPr lang="en-US" sz="4400" dirty="0">
              <a:solidFill>
                <a:srgbClr val="C00000"/>
              </a:solidFill>
            </a:endParaRPr>
          </a:p>
        </p:txBody>
      </p:sp>
      <p:sp>
        <p:nvSpPr>
          <p:cNvPr id="3" name="Content Placeholder 2"/>
          <p:cNvSpPr>
            <a:spLocks noGrp="1"/>
          </p:cNvSpPr>
          <p:nvPr>
            <p:ph idx="1"/>
          </p:nvPr>
        </p:nvSpPr>
        <p:spPr/>
        <p:txBody>
          <a:bodyPr/>
          <a:lstStyle/>
          <a:p>
            <a:pPr algn="r" rtl="1"/>
            <a:r>
              <a:rPr lang="ar-IQ" dirty="0" smtClean="0">
                <a:cs typeface="Ali-A-Alwand" pitchFamily="2" charset="-78"/>
              </a:rPr>
              <a:t>1- الاحصاء</a:t>
            </a:r>
          </a:p>
          <a:p>
            <a:pPr algn="r" rtl="1"/>
            <a:r>
              <a:rPr lang="ar-IQ" dirty="0" smtClean="0">
                <a:cs typeface="Ali-A-Alwand" pitchFamily="2" charset="-78"/>
              </a:rPr>
              <a:t>2- دراسة الحالة </a:t>
            </a:r>
          </a:p>
          <a:p>
            <a:pPr algn="r" rtl="1"/>
            <a:r>
              <a:rPr lang="ar-IQ" dirty="0" smtClean="0">
                <a:cs typeface="Ali-A-Alwand" pitchFamily="2" charset="-78"/>
              </a:rPr>
              <a:t>3- المسح الاجتماعي </a:t>
            </a:r>
          </a:p>
          <a:p>
            <a:pPr algn="r" rtl="1"/>
            <a:r>
              <a:rPr lang="ar-IQ" dirty="0" smtClean="0">
                <a:cs typeface="Ali-A-Alwand" pitchFamily="2" charset="-78"/>
              </a:rPr>
              <a:t>4-الملاحظة </a:t>
            </a:r>
          </a:p>
          <a:p>
            <a:pPr algn="r" rtl="1"/>
            <a:r>
              <a:rPr lang="ar-IQ" dirty="0" smtClean="0">
                <a:cs typeface="Ali-A-Alwand" pitchFamily="2" charset="-78"/>
              </a:rPr>
              <a:t>5- المقارنة </a:t>
            </a:r>
            <a:endParaRPr lang="en-US" dirty="0">
              <a:cs typeface="Ali-A-Alwand"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IQ" sz="4800" dirty="0" smtClean="0">
                <a:solidFill>
                  <a:srgbClr val="00B050"/>
                </a:solidFill>
              </a:rPr>
              <a:t>1- الاحصاء </a:t>
            </a:r>
            <a:endParaRPr lang="en-US" sz="4800" dirty="0">
              <a:solidFill>
                <a:srgbClr val="00B050"/>
              </a:solidFill>
            </a:endParaRPr>
          </a:p>
        </p:txBody>
      </p:sp>
      <p:sp>
        <p:nvSpPr>
          <p:cNvPr id="3" name="Content Placeholder 2"/>
          <p:cNvSpPr>
            <a:spLocks noGrp="1"/>
          </p:cNvSpPr>
          <p:nvPr>
            <p:ph idx="1"/>
          </p:nvPr>
        </p:nvSpPr>
        <p:spPr>
          <a:xfrm>
            <a:off x="304800" y="1554162"/>
            <a:ext cx="8686800" cy="4999038"/>
          </a:xfrm>
        </p:spPr>
        <p:txBody>
          <a:bodyPr>
            <a:noAutofit/>
          </a:bodyPr>
          <a:lstStyle/>
          <a:p>
            <a:pPr algn="just" rtl="1"/>
            <a:r>
              <a:rPr lang="ar-IQ" dirty="0" smtClean="0">
                <a:cs typeface="Ali-A-Alwand" pitchFamily="2" charset="-78"/>
              </a:rPr>
              <a:t>من أكثر الطرق الملائمة لدراسة والتفسير العلاقة بين الظاهرة الاجرامية وبين سائر الظواهر الاجرامية التى تؤثرفي السلوك الاجرامي كما يمكن ان تفسر الرابطة بين الجريمة وبين العوامل الخارجية او الاجتماعية او الاقتصادية....  هناك طريقتان للاحصاء (1- طريقة الاحصاء الثابتة (المكاني ) </a:t>
            </a:r>
            <a:endParaRPr lang="ar-JO" dirty="0" smtClean="0">
              <a:cs typeface="Ali-A-Alwand" pitchFamily="2" charset="-78"/>
            </a:endParaRPr>
          </a:p>
          <a:p>
            <a:pPr algn="just" rtl="1"/>
            <a:r>
              <a:rPr lang="ar-IQ" dirty="0" smtClean="0">
                <a:cs typeface="Ali-A-Alwand" pitchFamily="2" charset="-78"/>
              </a:rPr>
              <a:t>2- طريقة الاحصاء المتحركة (الزماني)) </a:t>
            </a:r>
          </a:p>
          <a:p>
            <a:pPr algn="r" rtl="1"/>
            <a:r>
              <a:rPr lang="ar-IQ" dirty="0" smtClean="0">
                <a:solidFill>
                  <a:srgbClr val="C00000"/>
                </a:solidFill>
                <a:cs typeface="Ali-A-Alwand" pitchFamily="2" charset="-78"/>
              </a:rPr>
              <a:t>           </a:t>
            </a:r>
            <a:endParaRPr lang="en-US" dirty="0">
              <a:solidFill>
                <a:srgbClr val="C00000"/>
              </a:solidFill>
              <a:cs typeface="Ali-A-Alwand"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458200" cy="4525963"/>
          </a:xfrm>
        </p:spPr>
        <p:txBody>
          <a:bodyPr/>
          <a:lstStyle/>
          <a:p>
            <a:pPr lvl="0" algn="r" rtl="1"/>
            <a:r>
              <a:rPr lang="ar-IQ" b="1" dirty="0">
                <a:solidFill>
                  <a:schemeClr val="accent1">
                    <a:lumMod val="50000"/>
                  </a:schemeClr>
                </a:solidFill>
                <a:cs typeface="Ali-A-Alwand" pitchFamily="2" charset="-78"/>
              </a:rPr>
              <a:t>أ- طريقة الاحصاء الثابتة (المكاني ) </a:t>
            </a:r>
            <a:r>
              <a:rPr lang="ar-JO" b="1" dirty="0" smtClean="0">
                <a:solidFill>
                  <a:schemeClr val="accent1">
                    <a:lumMod val="50000"/>
                  </a:schemeClr>
                </a:solidFill>
                <a:cs typeface="Ali-A-Alwand" pitchFamily="2" charset="-78"/>
              </a:rPr>
              <a:t>:</a:t>
            </a:r>
            <a:endParaRPr lang="ar-IQ" b="1" dirty="0">
              <a:solidFill>
                <a:schemeClr val="accent1">
                  <a:lumMod val="50000"/>
                </a:schemeClr>
              </a:solidFill>
              <a:cs typeface="Ali-A-Alwand" pitchFamily="2" charset="-78"/>
            </a:endParaRPr>
          </a:p>
          <a:p>
            <a:pPr lvl="0" algn="r" rtl="1"/>
            <a:r>
              <a:rPr lang="ar-IQ" dirty="0">
                <a:solidFill>
                  <a:schemeClr val="tx1">
                    <a:lumMod val="85000"/>
                    <a:lumOff val="15000"/>
                  </a:schemeClr>
                </a:solidFill>
                <a:cs typeface="Ali-A-Alwand" pitchFamily="2" charset="-78"/>
              </a:rPr>
              <a:t>وهي دراسة الظاهرة الاجرامية في فترة زمنية ثابتة سواء وقعت في دول متعددة ام في مناطق مختلفة في دولة واحدة </a:t>
            </a:r>
            <a:r>
              <a:rPr lang="ar-JO" dirty="0" smtClean="0">
                <a:solidFill>
                  <a:schemeClr val="tx1">
                    <a:lumMod val="85000"/>
                    <a:lumOff val="15000"/>
                  </a:schemeClr>
                </a:solidFill>
                <a:cs typeface="Ali-A-Alwand" pitchFamily="2" charset="-78"/>
              </a:rPr>
              <a:t>.</a:t>
            </a:r>
            <a:endParaRPr lang="ar-IQ" dirty="0">
              <a:solidFill>
                <a:schemeClr val="tx1">
                  <a:lumMod val="85000"/>
                  <a:lumOff val="15000"/>
                </a:schemeClr>
              </a:solidFill>
              <a:cs typeface="Ali-A-Alwand" pitchFamily="2" charset="-78"/>
            </a:endParaRPr>
          </a:p>
          <a:p>
            <a:pPr lvl="0" algn="just" rtl="1"/>
            <a:r>
              <a:rPr lang="ar-IQ" dirty="0">
                <a:solidFill>
                  <a:srgbClr val="C00000"/>
                </a:solidFill>
                <a:cs typeface="Ali-A-Alwand" pitchFamily="2" charset="-78"/>
              </a:rPr>
              <a:t>مثال:بيانات الاحصائية عن الجرائم </a:t>
            </a:r>
            <a:r>
              <a:rPr lang="ar-IQ" dirty="0" smtClean="0">
                <a:solidFill>
                  <a:srgbClr val="C00000"/>
                </a:solidFill>
                <a:cs typeface="Ali-A-Alwand" pitchFamily="2" charset="-78"/>
              </a:rPr>
              <a:t>المقترفة</a:t>
            </a:r>
            <a:r>
              <a:rPr lang="ar-JO" dirty="0" smtClean="0">
                <a:solidFill>
                  <a:srgbClr val="C00000"/>
                </a:solidFill>
                <a:cs typeface="Ali-A-Alwand" pitchFamily="2" charset="-78"/>
              </a:rPr>
              <a:t> </a:t>
            </a:r>
            <a:r>
              <a:rPr lang="ar-IQ" dirty="0" smtClean="0">
                <a:solidFill>
                  <a:srgbClr val="C00000"/>
                </a:solidFill>
                <a:cs typeface="Ali-A-Alwand" pitchFamily="2" charset="-78"/>
              </a:rPr>
              <a:t>من مجموعة</a:t>
            </a:r>
            <a:r>
              <a:rPr lang="ar-JO" dirty="0" smtClean="0">
                <a:solidFill>
                  <a:srgbClr val="C00000"/>
                </a:solidFill>
                <a:cs typeface="Ali-A-Alwand" pitchFamily="2" charset="-78"/>
              </a:rPr>
              <a:t> </a:t>
            </a:r>
            <a:r>
              <a:rPr lang="ar-IQ" dirty="0" smtClean="0">
                <a:solidFill>
                  <a:srgbClr val="C00000"/>
                </a:solidFill>
                <a:cs typeface="Ali-A-Alwand" pitchFamily="2" charset="-78"/>
              </a:rPr>
              <a:t>من الاش</a:t>
            </a:r>
            <a:r>
              <a:rPr lang="ar-JO" dirty="0" smtClean="0">
                <a:solidFill>
                  <a:srgbClr val="C00000"/>
                </a:solidFill>
                <a:cs typeface="Ali-A-Alwand" pitchFamily="2" charset="-78"/>
              </a:rPr>
              <a:t>خ</a:t>
            </a:r>
            <a:r>
              <a:rPr lang="ar-IQ" dirty="0" smtClean="0">
                <a:solidFill>
                  <a:srgbClr val="C00000"/>
                </a:solidFill>
                <a:cs typeface="Ali-A-Alwand" pitchFamily="2" charset="-78"/>
              </a:rPr>
              <a:t>اص </a:t>
            </a:r>
            <a:r>
              <a:rPr lang="ar-IQ" dirty="0">
                <a:solidFill>
                  <a:srgbClr val="C00000"/>
                </a:solidFill>
                <a:cs typeface="Ali-A-Alwand" pitchFamily="2" charset="-78"/>
              </a:rPr>
              <a:t>داخل منطقة معينة وخلال أحد فصول </a:t>
            </a:r>
            <a:r>
              <a:rPr lang="ar-IQ" dirty="0" smtClean="0">
                <a:solidFill>
                  <a:srgbClr val="C00000"/>
                </a:solidFill>
                <a:cs typeface="Ali-A-Alwand" pitchFamily="2" charset="-78"/>
              </a:rPr>
              <a:t>السنةاو </a:t>
            </a:r>
            <a:r>
              <a:rPr lang="ar-IQ" dirty="0">
                <a:solidFill>
                  <a:srgbClr val="C00000"/>
                </a:solidFill>
                <a:cs typeface="Ali-A-Alwand" pitchFamily="2" charset="-78"/>
              </a:rPr>
              <a:t>الجرائم التى تقع في منطقة معينة ولكنها محاطة بظروف اجتماعية معينة خلال مدة محددة من الزمن </a:t>
            </a:r>
            <a:r>
              <a:rPr lang="ar-JO" dirty="0" smtClean="0">
                <a:solidFill>
                  <a:srgbClr val="C00000"/>
                </a:solidFill>
                <a:cs typeface="Ali-A-Alwand" pitchFamily="2" charset="-78"/>
              </a:rPr>
              <a:t>.</a:t>
            </a:r>
            <a:endParaRPr lang="en-US" dirty="0">
              <a:solidFill>
                <a:srgbClr val="C00000"/>
              </a:solidFill>
              <a:cs typeface="Ali-A-Alwand" pitchFamily="2" charset="-78"/>
            </a:endParaRPr>
          </a:p>
          <a:p>
            <a:endParaRPr lang="en-US" dirty="0"/>
          </a:p>
        </p:txBody>
      </p:sp>
    </p:spTree>
    <p:extLst>
      <p:ext uri="{BB962C8B-B14F-4D97-AF65-F5344CB8AC3E}">
        <p14:creationId xmlns:p14="http://schemas.microsoft.com/office/powerpoint/2010/main" val="1911361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IQ" dirty="0" smtClean="0">
                <a:solidFill>
                  <a:srgbClr val="C00000"/>
                </a:solidFill>
                <a:cs typeface="Ali-A-Alwand" pitchFamily="2" charset="-78"/>
              </a:rPr>
              <a:t>ب- طريقة الاحصاء المتحركة (الزماني )</a:t>
            </a:r>
            <a:r>
              <a:rPr lang="ar-JO" dirty="0" smtClean="0">
                <a:solidFill>
                  <a:srgbClr val="C00000"/>
                </a:solidFill>
                <a:cs typeface="Ali-A-Alwand" pitchFamily="2" charset="-78"/>
              </a:rPr>
              <a:t>:</a:t>
            </a:r>
            <a:endParaRPr lang="ar-IQ" dirty="0" smtClean="0">
              <a:solidFill>
                <a:srgbClr val="C00000"/>
              </a:solidFill>
              <a:cs typeface="Ali-A-Alwand" pitchFamily="2" charset="-78"/>
            </a:endParaRPr>
          </a:p>
          <a:p>
            <a:pPr algn="r" rtl="1"/>
            <a:r>
              <a:rPr lang="ar-IQ" dirty="0" smtClean="0">
                <a:solidFill>
                  <a:schemeClr val="tx1"/>
                </a:solidFill>
                <a:cs typeface="Ali-A-Alwand" pitchFamily="2" charset="-78"/>
              </a:rPr>
              <a:t>وهي دراسة حجم ظاهرة الاجرامية في مكان واحد ولكن في فترات زمنية متعددة لتحديد حجمها زيادة ونقصانها على مر السنين وتقتصر هذة الدراسة على منطقة معينة من الدول </a:t>
            </a:r>
          </a:p>
          <a:p>
            <a:pPr algn="r" rtl="1"/>
            <a:r>
              <a:rPr lang="ar-IQ" dirty="0" smtClean="0">
                <a:solidFill>
                  <a:schemeClr val="tx1"/>
                </a:solidFill>
                <a:cs typeface="Ali-A-Alwand" pitchFamily="2" charset="-78"/>
              </a:rPr>
              <a:t>مثال: أحصاء عن جريمة معينة وربطه بظاهرة اجتماعية او طبيعية في المكان محددومن ثم مقارنة هذه ظواهر مع ظاهرة الاجرامية ارتفاعاًاو انخفاضاَ </a:t>
            </a:r>
            <a:endParaRPr lang="en-US" dirty="0">
              <a:solidFill>
                <a:schemeClr val="tx1"/>
              </a:solidFill>
              <a:cs typeface="Ali-A-Alwand"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C00000"/>
                </a:solidFill>
              </a:rPr>
              <a:t>مزايا طريقة الاحصاء </a:t>
            </a:r>
            <a:endParaRPr lang="en-US" dirty="0">
              <a:solidFill>
                <a:srgbClr val="C00000"/>
              </a:solidFill>
            </a:endParaRPr>
          </a:p>
        </p:txBody>
      </p:sp>
      <p:sp>
        <p:nvSpPr>
          <p:cNvPr id="3" name="Content Placeholder 2"/>
          <p:cNvSpPr>
            <a:spLocks noGrp="1"/>
          </p:cNvSpPr>
          <p:nvPr>
            <p:ph idx="1"/>
          </p:nvPr>
        </p:nvSpPr>
        <p:spPr>
          <a:xfrm>
            <a:off x="228600" y="1600200"/>
            <a:ext cx="8458200" cy="4525963"/>
          </a:xfrm>
        </p:spPr>
        <p:txBody>
          <a:bodyPr>
            <a:normAutofit/>
          </a:bodyPr>
          <a:lstStyle/>
          <a:p>
            <a:pPr algn="just" rtl="1"/>
            <a:r>
              <a:rPr lang="ar-IQ" dirty="0" smtClean="0">
                <a:solidFill>
                  <a:schemeClr val="tx1"/>
                </a:solidFill>
                <a:cs typeface="Ali-A-Alwand" pitchFamily="2" charset="-78"/>
              </a:rPr>
              <a:t>1- الوسيلة الامثل في تحديد حجم الظاهرة الاجرامية ومقارنته بالاجرائم المختلفة بالاماكن والازمنة المتعددة</a:t>
            </a:r>
            <a:r>
              <a:rPr lang="ar-JO" dirty="0" smtClean="0">
                <a:solidFill>
                  <a:schemeClr val="tx1"/>
                </a:solidFill>
                <a:cs typeface="Ali-A-Alwand" pitchFamily="2" charset="-78"/>
              </a:rPr>
              <a:t> </a:t>
            </a:r>
            <a:r>
              <a:rPr lang="ar-IQ" dirty="0" smtClean="0">
                <a:solidFill>
                  <a:schemeClr val="tx1"/>
                </a:solidFill>
                <a:cs typeface="Ali-A-Alwand" pitchFamily="2" charset="-78"/>
              </a:rPr>
              <a:t>وتحديد عدد الجناة وبيان وسائل التى استخدموها في الجريمة .</a:t>
            </a:r>
            <a:endParaRPr lang="ar-JO" dirty="0" smtClean="0">
              <a:solidFill>
                <a:schemeClr val="tx1"/>
              </a:solidFill>
              <a:cs typeface="Ali-A-Alwand" pitchFamily="2" charset="-78"/>
            </a:endParaRPr>
          </a:p>
          <a:p>
            <a:pPr algn="just" rtl="1"/>
            <a:r>
              <a:rPr lang="ar-JO" dirty="0" smtClean="0">
                <a:cs typeface="Ali-A-Alwand" pitchFamily="2" charset="-78"/>
              </a:rPr>
              <a:t>2- </a:t>
            </a:r>
            <a:r>
              <a:rPr lang="ar-JO" dirty="0" smtClean="0">
                <a:solidFill>
                  <a:schemeClr val="tx1"/>
                </a:solidFill>
                <a:cs typeface="Ali-A-Alwand" pitchFamily="2" charset="-78"/>
              </a:rPr>
              <a:t>وهي الوسيلة الاولى المستخدمة في بحث عن ظاهرة الاجرام.</a:t>
            </a:r>
            <a:endParaRPr lang="ar-IQ" dirty="0" smtClean="0">
              <a:solidFill>
                <a:schemeClr val="tx1"/>
              </a:solidFill>
              <a:cs typeface="Ali-A-Alwand" pitchFamily="2" charset="-78"/>
            </a:endParaRPr>
          </a:p>
          <a:p>
            <a:pPr algn="just" rtl="1"/>
            <a:r>
              <a:rPr lang="ar-JO" dirty="0" smtClean="0">
                <a:solidFill>
                  <a:schemeClr val="tx1"/>
                </a:solidFill>
                <a:cs typeface="Ali-A-Alwand" pitchFamily="2" charset="-78"/>
              </a:rPr>
              <a:t>3-يقول سيلين ان الاحصاء مرآة الجريمة حساب الميزانية فيها</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r>
              <a:rPr lang="ar-JO" sz="3000" dirty="0">
                <a:solidFill>
                  <a:prstClr val="black"/>
                </a:solidFill>
                <a:cs typeface="Ali-A-Alwand" pitchFamily="2" charset="-78"/>
              </a:rPr>
              <a:t>4- </a:t>
            </a:r>
            <a:r>
              <a:rPr lang="ar-IQ" sz="3000" dirty="0">
                <a:solidFill>
                  <a:prstClr val="black"/>
                </a:solidFill>
                <a:cs typeface="Ali-A-Alwand" pitchFamily="2" charset="-78"/>
              </a:rPr>
              <a:t>على اساسة يتمكن الباحث اجراء بحث المقترن بالجهد العقلي ومن ثم الاستنتاج والكشف عن العراقة بين ظاهرة الاجرام وبين العوامل الفردية الخاصة بالمجرم .</a:t>
            </a:r>
            <a:r>
              <a:rPr lang="ar-JO" sz="3000" dirty="0">
                <a:solidFill>
                  <a:prstClr val="black"/>
                </a:solidFill>
                <a:cs typeface="Ali-A-Alwand" pitchFamily="2" charset="-78"/>
              </a:rPr>
              <a:t>وكذلك العوامل الاجتماعية والظروف البيئية المختلفة.</a:t>
            </a:r>
            <a:endParaRPr lang="ar-IQ" sz="3000" dirty="0">
              <a:solidFill>
                <a:prstClr val="black"/>
              </a:solidFill>
              <a:cs typeface="Ali-A-Alwand" pitchFamily="2" charset="-78"/>
            </a:endParaRPr>
          </a:p>
          <a:p>
            <a:pPr lvl="0" algn="just" rtl="1"/>
            <a:r>
              <a:rPr lang="ar-JO" sz="3000" dirty="0">
                <a:solidFill>
                  <a:prstClr val="black"/>
                </a:solidFill>
                <a:cs typeface="Ali-A-Alwand" pitchFamily="2" charset="-78"/>
              </a:rPr>
              <a:t>5</a:t>
            </a:r>
            <a:r>
              <a:rPr lang="ar-IQ" sz="3000" dirty="0">
                <a:solidFill>
                  <a:prstClr val="black"/>
                </a:solidFill>
                <a:cs typeface="Ali-A-Alwand" pitchFamily="2" charset="-78"/>
              </a:rPr>
              <a:t>- وسيلة جيدة لمعرفة الخصائص المجرمين وتحديد نوازعهم الفردية والاجتماعية بفضل الاجهزة المستخدمة في الاحصاء كلآلات الحاسبة والعقول الالكترونية </a:t>
            </a:r>
            <a:r>
              <a:rPr lang="ar-JO" sz="3000" dirty="0" smtClean="0">
                <a:solidFill>
                  <a:prstClr val="black"/>
                </a:solidFill>
                <a:cs typeface="Ali-A-Alwand" pitchFamily="2" charset="-78"/>
              </a:rPr>
              <a:t> بسبب التطور التكنولوجي في الوقت الحالي</a:t>
            </a:r>
            <a:r>
              <a:rPr lang="ar-IQ" sz="3000" dirty="0" smtClean="0">
                <a:solidFill>
                  <a:prstClr val="black"/>
                </a:solidFill>
                <a:cs typeface="Ali-A-Alwand" pitchFamily="2" charset="-78"/>
              </a:rPr>
              <a:t>. </a:t>
            </a:r>
            <a:endParaRPr lang="en-US" sz="3000" dirty="0">
              <a:solidFill>
                <a:prstClr val="black"/>
              </a:solidFill>
              <a:cs typeface="Ali-A-Alwand" pitchFamily="2" charset="-78"/>
            </a:endParaRPr>
          </a:p>
          <a:p>
            <a:endParaRPr lang="en-US" dirty="0"/>
          </a:p>
        </p:txBody>
      </p:sp>
    </p:spTree>
    <p:extLst>
      <p:ext uri="{BB962C8B-B14F-4D97-AF65-F5344CB8AC3E}">
        <p14:creationId xmlns:p14="http://schemas.microsoft.com/office/powerpoint/2010/main" val="3191901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solidFill>
                  <a:srgbClr val="C00000"/>
                </a:solidFill>
                <a:cs typeface="Ali-A-Alwand" pitchFamily="2" charset="-78"/>
              </a:rPr>
              <a:t>عيوب الاحصاء </a:t>
            </a:r>
            <a:br>
              <a:rPr lang="ar-IQ" dirty="0">
                <a:solidFill>
                  <a:srgbClr val="C00000"/>
                </a:solidFill>
                <a:cs typeface="Ali-A-Alwand" pitchFamily="2" charset="-78"/>
              </a:rPr>
            </a:br>
            <a:endParaRPr lang="en-US" dirty="0"/>
          </a:p>
        </p:txBody>
      </p:sp>
      <p:sp>
        <p:nvSpPr>
          <p:cNvPr id="3" name="Content Placeholder 2"/>
          <p:cNvSpPr>
            <a:spLocks noGrp="1"/>
          </p:cNvSpPr>
          <p:nvPr>
            <p:ph idx="1"/>
          </p:nvPr>
        </p:nvSpPr>
        <p:spPr/>
        <p:txBody>
          <a:bodyPr>
            <a:normAutofit fontScale="92500" lnSpcReduction="20000"/>
          </a:bodyPr>
          <a:lstStyle/>
          <a:p>
            <a:pPr algn="r" rtl="1"/>
            <a:r>
              <a:rPr lang="ar-IQ" dirty="0" smtClean="0">
                <a:solidFill>
                  <a:srgbClr val="C00000"/>
                </a:solidFill>
                <a:cs typeface="Ali-A-Alwand" pitchFamily="2" charset="-78"/>
              </a:rPr>
              <a:t>1- من حيث مصدر الاحصاء :</a:t>
            </a:r>
          </a:p>
          <a:p>
            <a:pPr algn="just" rtl="1"/>
            <a:r>
              <a:rPr lang="ar-IQ" dirty="0" smtClean="0">
                <a:solidFill>
                  <a:schemeClr val="tx1"/>
                </a:solidFill>
                <a:cs typeface="Ali-A-Alwand" pitchFamily="2" charset="-78"/>
              </a:rPr>
              <a:t>انه لا يعكس صورة صادقة ودقيقة لحقيقة الظاهرة الاجرامية لان الاحصاءات تكون رسمية كالاحصاءات البوليسية والقضائية والعقابية وان هذه الاحصاءات الثلاث لا تشمل على جميع الجرائم التى ترتكب فعلاً لأن : </a:t>
            </a:r>
          </a:p>
          <a:p>
            <a:pPr algn="just" rtl="1"/>
            <a:r>
              <a:rPr lang="ar-IQ" dirty="0" smtClean="0">
                <a:solidFill>
                  <a:srgbClr val="C00000"/>
                </a:solidFill>
                <a:cs typeface="Ali-A-Alwand" pitchFamily="2" charset="-78"/>
              </a:rPr>
              <a:t>الاحصاءات البوليسة </a:t>
            </a:r>
            <a:r>
              <a:rPr lang="ar-IQ" dirty="0" smtClean="0">
                <a:solidFill>
                  <a:schemeClr val="tx1"/>
                </a:solidFill>
                <a:cs typeface="Ali-A-Alwand" pitchFamily="2" charset="-78"/>
              </a:rPr>
              <a:t>مثلا تسجل فقط الجرائم المبلغ عنها سواء أكان كيدية او غير كيدية دون تسجيل عن الجرائم التى لا تصل الى علم هذه الاجهزة لذا هذه الاحصاءات لانعطى تعريفاًدقيقاً لجريمة .لانه لا تسجل الجرائم التى لا علم بالاجهزة الشرطة عنها لاسبباب تعود لطبيعة الجريمة اولانها ترتكب في خفاء كجرائم الاجهاض وجرائم الماسة بالشرف .  </a:t>
            </a:r>
            <a:endParaRPr lang="en-US" dirty="0">
              <a:solidFill>
                <a:schemeClr val="tx1"/>
              </a:solidFill>
              <a:cs typeface="Ali-A-Alwand"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عيوب الاحصاء </a:t>
            </a:r>
            <a:endParaRPr lang="en-US" dirty="0"/>
          </a:p>
        </p:txBody>
      </p:sp>
      <p:sp>
        <p:nvSpPr>
          <p:cNvPr id="3" name="Content Placeholder 2"/>
          <p:cNvSpPr>
            <a:spLocks noGrp="1"/>
          </p:cNvSpPr>
          <p:nvPr>
            <p:ph idx="1"/>
          </p:nvPr>
        </p:nvSpPr>
        <p:spPr/>
        <p:txBody>
          <a:bodyPr>
            <a:normAutofit fontScale="92500"/>
          </a:bodyPr>
          <a:lstStyle/>
          <a:p>
            <a:pPr algn="just" rtl="1"/>
            <a:r>
              <a:rPr lang="ar-IQ" dirty="0" smtClean="0">
                <a:cs typeface="Ali-A-Alwand" pitchFamily="2" charset="-78"/>
              </a:rPr>
              <a:t>وكذلك الحال في </a:t>
            </a:r>
            <a:r>
              <a:rPr lang="ar-IQ" dirty="0" smtClean="0">
                <a:solidFill>
                  <a:srgbClr val="C00000"/>
                </a:solidFill>
                <a:cs typeface="Ali-A-Alwand" pitchFamily="2" charset="-78"/>
              </a:rPr>
              <a:t>الاحصاءات القضائية </a:t>
            </a:r>
            <a:r>
              <a:rPr lang="ar-IQ" dirty="0" smtClean="0">
                <a:cs typeface="Ali-A-Alwand" pitchFamily="2" charset="-78"/>
              </a:rPr>
              <a:t>لانها تشمل اعداد لكل فئة من الجرائم التى صدرت قرارات اكتسبت الدرجة القطعية لذا فأنها غير دقيق لانه لربما يقوم قضاة التحقيق بحفظ الدعوى لعدم اهميتها او يوقف الاجراءات فيها لانها كيدية .</a:t>
            </a:r>
          </a:p>
          <a:p>
            <a:pPr algn="just" rtl="1"/>
            <a:r>
              <a:rPr lang="ar-IQ" dirty="0" smtClean="0">
                <a:solidFill>
                  <a:srgbClr val="C00000"/>
                </a:solidFill>
                <a:cs typeface="Ali-A-Alwand" pitchFamily="2" charset="-78"/>
              </a:rPr>
              <a:t>اما الاحصاءات العقابية </a:t>
            </a:r>
            <a:r>
              <a:rPr lang="ar-IQ" dirty="0" smtClean="0">
                <a:cs typeface="Ali-A-Alwand" pitchFamily="2" charset="-78"/>
              </a:rPr>
              <a:t>:هى كل احصاءات اخرى تواجه نفس المشكلة اى تكون هناك فارق كبير بين عدد الجرائم المرتكبة والجرائم المثبتة في الاحصاء لانه لا تظهر في هذه الاحصاءات  الجرائم التى تصدر فيها الجزاءات البديلة للسجن لا تظهر في هذه الاحصاءات . كالغرامة وسحب اجازة ال</a:t>
            </a:r>
            <a:r>
              <a:rPr lang="ar-JO" dirty="0" smtClean="0">
                <a:cs typeface="Ali-A-Alwand" pitchFamily="2" charset="-78"/>
              </a:rPr>
              <a:t>س</a:t>
            </a:r>
            <a:r>
              <a:rPr lang="ar-IQ" dirty="0" smtClean="0">
                <a:cs typeface="Ali-A-Alwand" pitchFamily="2" charset="-78"/>
              </a:rPr>
              <a:t>وق او منع ممارسة المهنة او الايداع في مأوي العلاجي   </a:t>
            </a:r>
            <a:endParaRPr lang="en-US" dirty="0">
              <a:cs typeface="Ali-A-Alwand"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2460</TotalTime>
  <Words>816</Words>
  <Application>Microsoft Office PowerPoint</Application>
  <PresentationFormat>On-screen Show (4:3)</PresentationFormat>
  <Paragraphs>46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vt:lpstr>
      <vt:lpstr>طرق البحث الاجتماعية  </vt:lpstr>
      <vt:lpstr>1- الاحصاء </vt:lpstr>
      <vt:lpstr>PowerPoint Presentation</vt:lpstr>
      <vt:lpstr>PowerPoint Presentation</vt:lpstr>
      <vt:lpstr>مزايا طريقة الاحصاء </vt:lpstr>
      <vt:lpstr>PowerPoint Presentation</vt:lpstr>
      <vt:lpstr>عيوب الاحصاء  </vt:lpstr>
      <vt:lpstr>عيوب الاحصاء </vt:lpstr>
      <vt:lpstr>PowerPoint Presentation</vt:lpstr>
      <vt:lpstr>عيوب الاحصاء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IB_!</dc:creator>
  <cp:lastModifiedBy>DR.Ahmed Saker</cp:lastModifiedBy>
  <cp:revision>277</cp:revision>
  <dcterms:created xsi:type="dcterms:W3CDTF">2006-08-16T00:00:00Z</dcterms:created>
  <dcterms:modified xsi:type="dcterms:W3CDTF">2022-12-16T06:41:35Z</dcterms:modified>
</cp:coreProperties>
</file>