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92" r:id="rId1"/>
    <p:sldMasterId id="2147484104" r:id="rId2"/>
  </p:sldMasterIdLst>
  <p:notesMasterIdLst>
    <p:notesMasterId r:id="rId77"/>
  </p:notesMasterIdLst>
  <p:sldIdLst>
    <p:sldId id="376" r:id="rId3"/>
    <p:sldId id="377" r:id="rId4"/>
    <p:sldId id="356" r:id="rId5"/>
    <p:sldId id="357" r:id="rId6"/>
    <p:sldId id="347" r:id="rId7"/>
    <p:sldId id="349" r:id="rId8"/>
    <p:sldId id="351" r:id="rId9"/>
    <p:sldId id="352" r:id="rId10"/>
    <p:sldId id="359" r:id="rId11"/>
    <p:sldId id="375" r:id="rId12"/>
    <p:sldId id="354" r:id="rId13"/>
    <p:sldId id="383" r:id="rId14"/>
    <p:sldId id="378" r:id="rId15"/>
    <p:sldId id="379" r:id="rId16"/>
    <p:sldId id="380" r:id="rId17"/>
    <p:sldId id="384" r:id="rId18"/>
    <p:sldId id="381" r:id="rId19"/>
    <p:sldId id="264" r:id="rId20"/>
    <p:sldId id="265" r:id="rId21"/>
    <p:sldId id="385" r:id="rId22"/>
    <p:sldId id="266" r:id="rId23"/>
    <p:sldId id="267" r:id="rId24"/>
    <p:sldId id="386" r:id="rId25"/>
    <p:sldId id="268" r:id="rId26"/>
    <p:sldId id="269" r:id="rId27"/>
    <p:sldId id="361" r:id="rId28"/>
    <p:sldId id="270" r:id="rId29"/>
    <p:sldId id="271" r:id="rId30"/>
    <p:sldId id="272" r:id="rId31"/>
    <p:sldId id="273" r:id="rId32"/>
    <p:sldId id="390" r:id="rId33"/>
    <p:sldId id="391" r:id="rId34"/>
    <p:sldId id="392" r:id="rId35"/>
    <p:sldId id="404" r:id="rId36"/>
    <p:sldId id="393" r:id="rId37"/>
    <p:sldId id="394" r:id="rId38"/>
    <p:sldId id="395" r:id="rId39"/>
    <p:sldId id="396" r:id="rId40"/>
    <p:sldId id="398" r:id="rId41"/>
    <p:sldId id="405" r:id="rId42"/>
    <p:sldId id="399" r:id="rId43"/>
    <p:sldId id="400" r:id="rId44"/>
    <p:sldId id="401" r:id="rId45"/>
    <p:sldId id="402" r:id="rId46"/>
    <p:sldId id="403" r:id="rId47"/>
    <p:sldId id="407" r:id="rId48"/>
    <p:sldId id="406" r:id="rId49"/>
    <p:sldId id="387" r:id="rId50"/>
    <p:sldId id="388" r:id="rId51"/>
    <p:sldId id="408" r:id="rId52"/>
    <p:sldId id="389" r:id="rId53"/>
    <p:sldId id="409" r:id="rId54"/>
    <p:sldId id="422" r:id="rId55"/>
    <p:sldId id="410" r:id="rId56"/>
    <p:sldId id="411" r:id="rId57"/>
    <p:sldId id="412" r:id="rId58"/>
    <p:sldId id="415" r:id="rId59"/>
    <p:sldId id="413" r:id="rId60"/>
    <p:sldId id="414" r:id="rId61"/>
    <p:sldId id="256" r:id="rId62"/>
    <p:sldId id="257" r:id="rId63"/>
    <p:sldId id="258" r:id="rId64"/>
    <p:sldId id="259" r:id="rId65"/>
    <p:sldId id="260" r:id="rId66"/>
    <p:sldId id="333" r:id="rId67"/>
    <p:sldId id="332" r:id="rId68"/>
    <p:sldId id="334" r:id="rId69"/>
    <p:sldId id="337" r:id="rId70"/>
    <p:sldId id="338" r:id="rId71"/>
    <p:sldId id="331" r:id="rId72"/>
    <p:sldId id="417" r:id="rId73"/>
    <p:sldId id="421" r:id="rId74"/>
    <p:sldId id="419" r:id="rId75"/>
    <p:sldId id="420"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F1D737D-9C22-45E5-8289-225B002F103A}">
          <p14:sldIdLst>
            <p14:sldId id="376"/>
            <p14:sldId id="377"/>
            <p14:sldId id="356"/>
            <p14:sldId id="357"/>
            <p14:sldId id="347"/>
            <p14:sldId id="349"/>
            <p14:sldId id="351"/>
            <p14:sldId id="352"/>
            <p14:sldId id="359"/>
            <p14:sldId id="375"/>
            <p14:sldId id="354"/>
            <p14:sldId id="383"/>
            <p14:sldId id="378"/>
            <p14:sldId id="379"/>
            <p14:sldId id="380"/>
            <p14:sldId id="384"/>
            <p14:sldId id="381"/>
            <p14:sldId id="264"/>
            <p14:sldId id="265"/>
            <p14:sldId id="385"/>
            <p14:sldId id="266"/>
            <p14:sldId id="267"/>
            <p14:sldId id="386"/>
            <p14:sldId id="268"/>
            <p14:sldId id="269"/>
            <p14:sldId id="361"/>
            <p14:sldId id="270"/>
            <p14:sldId id="271"/>
            <p14:sldId id="272"/>
            <p14:sldId id="273"/>
            <p14:sldId id="390"/>
            <p14:sldId id="391"/>
            <p14:sldId id="392"/>
            <p14:sldId id="404"/>
            <p14:sldId id="393"/>
            <p14:sldId id="394"/>
            <p14:sldId id="395"/>
            <p14:sldId id="396"/>
            <p14:sldId id="398"/>
            <p14:sldId id="405"/>
            <p14:sldId id="399"/>
            <p14:sldId id="400"/>
            <p14:sldId id="401"/>
            <p14:sldId id="402"/>
            <p14:sldId id="403"/>
            <p14:sldId id="407"/>
            <p14:sldId id="406"/>
            <p14:sldId id="387"/>
            <p14:sldId id="388"/>
            <p14:sldId id="408"/>
            <p14:sldId id="389"/>
            <p14:sldId id="409"/>
            <p14:sldId id="422"/>
            <p14:sldId id="410"/>
            <p14:sldId id="411"/>
            <p14:sldId id="412"/>
            <p14:sldId id="415"/>
            <p14:sldId id="413"/>
            <p14:sldId id="414"/>
            <p14:sldId id="256"/>
            <p14:sldId id="257"/>
            <p14:sldId id="258"/>
            <p14:sldId id="259"/>
            <p14:sldId id="260"/>
            <p14:sldId id="333"/>
            <p14:sldId id="332"/>
            <p14:sldId id="334"/>
            <p14:sldId id="337"/>
            <p14:sldId id="338"/>
            <p14:sldId id="331"/>
            <p14:sldId id="417"/>
            <p14:sldId id="421"/>
            <p14:sldId id="419"/>
            <p14:sldId id="42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95735" autoAdjust="0"/>
    <p:restoredTop sz="94624" autoAdjust="0"/>
  </p:normalViewPr>
  <p:slideViewPr>
    <p:cSldViewPr>
      <p:cViewPr varScale="1">
        <p:scale>
          <a:sx n="49" d="100"/>
          <a:sy n="49" d="100"/>
        </p:scale>
        <p:origin x="157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261"/>
    </p:cViewPr>
  </p:sorterViewPr>
  <p:notesViewPr>
    <p:cSldViewPr>
      <p:cViewPr varScale="1">
        <p:scale>
          <a:sx n="52" d="100"/>
          <a:sy n="52" d="100"/>
        </p:scale>
        <p:origin x="-284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FE43F-0E0A-4593-A947-DC21A0E9CE96}" type="datetimeFigureOut">
              <a:rPr lang="en-US" smtClean="0"/>
              <a:pPr/>
              <a:t>04/29/2023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6C759-9F92-4E9E-B701-AC388AEC9EC1}" type="slidenum">
              <a:rPr lang="en-US" smtClean="0"/>
              <a:pPr/>
              <a:t>‹#›</a:t>
            </a:fld>
            <a:endParaRPr lang="en-US"/>
          </a:p>
        </p:txBody>
      </p:sp>
    </p:spTree>
    <p:extLst>
      <p:ext uri="{BB962C8B-B14F-4D97-AF65-F5344CB8AC3E}">
        <p14:creationId xmlns:p14="http://schemas.microsoft.com/office/powerpoint/2010/main" val="222297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6C759-9F92-4E9E-B701-AC388AEC9EC1}" type="slidenum">
              <a:rPr lang="en-US" smtClean="0"/>
              <a:pPr/>
              <a:t>1</a:t>
            </a:fld>
            <a:endParaRPr lang="en-US"/>
          </a:p>
        </p:txBody>
      </p:sp>
    </p:spTree>
    <p:extLst>
      <p:ext uri="{BB962C8B-B14F-4D97-AF65-F5344CB8AC3E}">
        <p14:creationId xmlns:p14="http://schemas.microsoft.com/office/powerpoint/2010/main" val="198107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181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3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8351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E1260-B8D7-408A-8FBA-43FB0106720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71ED742-A6E6-4870-B284-011A913D250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D8F297A-E322-4C4F-AF85-6D2D83DC9972}"/>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5" name="Footer Placeholder 4">
            <a:extLst>
              <a:ext uri="{FF2B5EF4-FFF2-40B4-BE49-F238E27FC236}">
                <a16:creationId xmlns:a16="http://schemas.microsoft.com/office/drawing/2014/main" id="{2A80E8C3-3DFD-4109-8E7C-55E48CD64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22A0-9A01-4655-8373-EEDBE4F905C8}"/>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4024385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EC35-3C37-48F8-AF45-9D4EAD21B7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BB9368-77ED-42E5-9014-EDE5B7B376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108FA3-27D7-4CC2-BFB9-B6AE636E3A17}"/>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5" name="Footer Placeholder 4">
            <a:extLst>
              <a:ext uri="{FF2B5EF4-FFF2-40B4-BE49-F238E27FC236}">
                <a16:creationId xmlns:a16="http://schemas.microsoft.com/office/drawing/2014/main" id="{E191B22C-1798-4259-AD82-3903BD5EA4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DEED8-F631-42D4-BEFD-F38315C3725A}"/>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2891566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74ED0-D7FF-4F1E-BDB1-DE3753B8A1A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81913C1-27C9-4E62-864D-6E62CBD564B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9D77F5-0309-446B-837D-06E3C0E63FD3}"/>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5" name="Footer Placeholder 4">
            <a:extLst>
              <a:ext uri="{FF2B5EF4-FFF2-40B4-BE49-F238E27FC236}">
                <a16:creationId xmlns:a16="http://schemas.microsoft.com/office/drawing/2014/main" id="{601275B0-D35E-45DF-89C0-ADFB80BEF2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67346D-CA6F-488B-BA75-1CAF9ADE89A4}"/>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1634614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4D739-529C-415B-B76C-E8C2F850F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F1667E-CF22-4C7F-BC9A-7D8DD4932D50}"/>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DFBC20-9B68-43F2-ADE4-FB609961A54D}"/>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4234C7-3A3B-40D5-9B21-C901E0C38240}"/>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6" name="Footer Placeholder 5">
            <a:extLst>
              <a:ext uri="{FF2B5EF4-FFF2-40B4-BE49-F238E27FC236}">
                <a16:creationId xmlns:a16="http://schemas.microsoft.com/office/drawing/2014/main" id="{51D7A0EE-D0EF-4A57-95C9-B7262BC6E4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1D274E-DD97-4942-BC56-1D60C3D5EB22}"/>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951034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256B-B963-4145-A38A-AE8CDC0E970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7FBB39-5BC3-41C5-8499-FAB157DFF4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71ECD48-8FB0-4766-8F6A-14D179A886AC}"/>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297122-85B1-4691-BB0C-C64912B8E2E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37382ED-2261-4297-8727-C8A03CE3AB84}"/>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E5D2FE-1094-4604-BD49-8F74CC5C09F1}"/>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8" name="Footer Placeholder 7">
            <a:extLst>
              <a:ext uri="{FF2B5EF4-FFF2-40B4-BE49-F238E27FC236}">
                <a16:creationId xmlns:a16="http://schemas.microsoft.com/office/drawing/2014/main" id="{1A8811FD-B780-45AA-9B0D-2E5B379803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D5F5D9-3611-427D-8BBC-D0DA5D12B9EA}"/>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4192870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BAC56-5D47-4D7D-943A-EC241577DD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11AA39-449D-4AD1-9F69-19F935C43709}"/>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4" name="Footer Placeholder 3">
            <a:extLst>
              <a:ext uri="{FF2B5EF4-FFF2-40B4-BE49-F238E27FC236}">
                <a16:creationId xmlns:a16="http://schemas.microsoft.com/office/drawing/2014/main" id="{760493CF-100F-4C9D-88D8-F8D8BA58F9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0ED1B6-C244-4069-8ED6-13DCC5175C5B}"/>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3671359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533D4E-C1FB-45EE-866A-A57D64530C2A}"/>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3" name="Footer Placeholder 2">
            <a:extLst>
              <a:ext uri="{FF2B5EF4-FFF2-40B4-BE49-F238E27FC236}">
                <a16:creationId xmlns:a16="http://schemas.microsoft.com/office/drawing/2014/main" id="{0E78AB0D-D77F-457B-A53B-5D0AAEAD2C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90263E-D970-498C-92A4-9EA03BA92FE4}"/>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34870198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D97DD-7D18-4C08-9894-EAF34C70810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92A292A-0909-4B95-84C3-591C1606862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F850D3-24E8-402C-9C9E-264A3CA6BA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5B7E54B-BD96-4FCE-9F22-C44C6378A81A}"/>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6" name="Footer Placeholder 5">
            <a:extLst>
              <a:ext uri="{FF2B5EF4-FFF2-40B4-BE49-F238E27FC236}">
                <a16:creationId xmlns:a16="http://schemas.microsoft.com/office/drawing/2014/main" id="{ADAE60AE-C2BB-48E3-8AD6-07DDC87D9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7FBFC7-739C-4FB9-B838-DB449E50755F}"/>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134945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24176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A970-3DF7-4E66-B483-D4FB5A7E0AB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19A2AB3-BD05-4359-9E0D-E44612F381B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E94C707-274E-48BF-8336-00BA8D2FB1C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8B4BFC5-C19B-4056-A039-3042567E8ED4}"/>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6" name="Footer Placeholder 5">
            <a:extLst>
              <a:ext uri="{FF2B5EF4-FFF2-40B4-BE49-F238E27FC236}">
                <a16:creationId xmlns:a16="http://schemas.microsoft.com/office/drawing/2014/main" id="{FBD4A0B1-29B7-4C8C-83E0-47DF6E659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885222-0658-4E16-BD2D-8D448A339432}"/>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41741389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407FC-DEB2-48CD-840E-0D65AD1AF4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66E01A-FAAF-4A99-85B6-CDAEE780D4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9B445D-C9FB-4D62-B799-6913C788F763}"/>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5" name="Footer Placeholder 4">
            <a:extLst>
              <a:ext uri="{FF2B5EF4-FFF2-40B4-BE49-F238E27FC236}">
                <a16:creationId xmlns:a16="http://schemas.microsoft.com/office/drawing/2014/main" id="{A349D90A-4939-4A99-9518-19C542DB9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59F39-95B9-4CB5-BDE9-773A687AB1D3}"/>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2892637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A9A5C-592E-419A-9BF7-6D976BBC68A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C44492-7DB5-46FD-AB97-734EBD3897BD}"/>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1ACB11-586F-412A-9708-43961B8F583F}"/>
              </a:ext>
            </a:extLst>
          </p:cNvPr>
          <p:cNvSpPr>
            <a:spLocks noGrp="1"/>
          </p:cNvSpPr>
          <p:nvPr>
            <p:ph type="dt" sz="half" idx="10"/>
          </p:nvPr>
        </p:nvSpPr>
        <p:spPr/>
        <p:txBody>
          <a:bodyPr/>
          <a:lstStyle/>
          <a:p>
            <a:fld id="{496F335E-0628-4198-A07D-0D81276C6E44}" type="datetimeFigureOut">
              <a:rPr lang="en-US" smtClean="0"/>
              <a:t>04/29/2023</a:t>
            </a:fld>
            <a:endParaRPr lang="en-US"/>
          </a:p>
        </p:txBody>
      </p:sp>
      <p:sp>
        <p:nvSpPr>
          <p:cNvPr id="5" name="Footer Placeholder 4">
            <a:extLst>
              <a:ext uri="{FF2B5EF4-FFF2-40B4-BE49-F238E27FC236}">
                <a16:creationId xmlns:a16="http://schemas.microsoft.com/office/drawing/2014/main" id="{53F4D065-4B45-4121-9D97-4442F424AE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6F9D4-2882-4B0B-84DD-9230E1280082}"/>
              </a:ext>
            </a:extLst>
          </p:cNvPr>
          <p:cNvSpPr>
            <a:spLocks noGrp="1"/>
          </p:cNvSpPr>
          <p:nvPr>
            <p:ph type="sldNum" sz="quarter" idx="12"/>
          </p:nvPr>
        </p:nvSpPr>
        <p:spPr/>
        <p:txBody>
          <a:bodyPr/>
          <a:lstStyle/>
          <a:p>
            <a:fld id="{B31ABF40-96C7-4367-BC11-E59EE3EA4927}" type="slidenum">
              <a:rPr lang="en-US" smtClean="0"/>
              <a:t>‹#›</a:t>
            </a:fld>
            <a:endParaRPr lang="en-US"/>
          </a:p>
        </p:txBody>
      </p:sp>
    </p:spTree>
    <p:extLst>
      <p:ext uri="{BB962C8B-B14F-4D97-AF65-F5344CB8AC3E}">
        <p14:creationId xmlns:p14="http://schemas.microsoft.com/office/powerpoint/2010/main" val="103865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9337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334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6041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69999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51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753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3140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04/29/2023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12858061"/>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CF337-E306-4451-B7F5-BE9DE475272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940242-AB2A-4F29-A7A6-A725399E892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2EE7B-47E5-43AE-8484-37DCB60EC11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96F335E-0628-4198-A07D-0D81276C6E44}" type="datetimeFigureOut">
              <a:rPr lang="en-US" smtClean="0"/>
              <a:t>04/29/2023</a:t>
            </a:fld>
            <a:endParaRPr lang="en-US"/>
          </a:p>
        </p:txBody>
      </p:sp>
      <p:sp>
        <p:nvSpPr>
          <p:cNvPr id="5" name="Footer Placeholder 4">
            <a:extLst>
              <a:ext uri="{FF2B5EF4-FFF2-40B4-BE49-F238E27FC236}">
                <a16:creationId xmlns:a16="http://schemas.microsoft.com/office/drawing/2014/main" id="{70524B7D-EF77-4AB5-9E57-9421CDABB27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C70134-653B-471F-BFA7-3D924FF8D81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1ABF40-96C7-4367-BC11-E59EE3EA4927}" type="slidenum">
              <a:rPr lang="en-US" smtClean="0"/>
              <a:t>‹#›</a:t>
            </a:fld>
            <a:endParaRPr lang="en-US"/>
          </a:p>
        </p:txBody>
      </p:sp>
    </p:spTree>
    <p:extLst>
      <p:ext uri="{BB962C8B-B14F-4D97-AF65-F5344CB8AC3E}">
        <p14:creationId xmlns:p14="http://schemas.microsoft.com/office/powerpoint/2010/main" val="4220811286"/>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325562"/>
          </a:xfrm>
        </p:spPr>
        <p:txBody>
          <a:bodyPr>
            <a:normAutofit fontScale="90000"/>
          </a:bodyPr>
          <a:lstStyle/>
          <a:p>
            <a:pPr marL="342900" lvl="0" indent="-228600" rtl="1">
              <a:spcBef>
                <a:spcPct val="20000"/>
              </a:spcBef>
            </a:pPr>
            <a:br>
              <a:rPr lang="ar-JO" sz="8800" b="1" spc="50" dirty="0">
                <a:ln w="13335" cmpd="sng">
                  <a:solidFill>
                    <a:srgbClr val="759AA5">
                      <a:lumMod val="50000"/>
                    </a:srgbClr>
                  </a:solidFill>
                  <a:prstDash val="solid"/>
                </a:ln>
                <a:solidFill>
                  <a:srgbClr val="FF0000"/>
                </a:solidFill>
                <a:latin typeface="Calibri"/>
                <a:ea typeface="+mn-ea"/>
                <a:cs typeface="Arial"/>
              </a:rPr>
            </a:br>
            <a:br>
              <a:rPr lang="ar-JO" sz="8800" b="1" spc="50" dirty="0">
                <a:ln w="13335" cmpd="sng">
                  <a:solidFill>
                    <a:srgbClr val="759AA5">
                      <a:lumMod val="50000"/>
                    </a:srgbClr>
                  </a:solidFill>
                  <a:prstDash val="solid"/>
                </a:ln>
                <a:solidFill>
                  <a:srgbClr val="FF0000"/>
                </a:solidFill>
                <a:latin typeface="Calibri"/>
                <a:ea typeface="+mn-ea"/>
                <a:cs typeface="Arial"/>
              </a:rPr>
            </a:br>
            <a:br>
              <a:rPr lang="ar-JO" sz="8800" b="1" spc="50" dirty="0">
                <a:ln w="13335" cmpd="sng">
                  <a:solidFill>
                    <a:srgbClr val="759AA5">
                      <a:lumMod val="50000"/>
                    </a:srgbClr>
                  </a:solidFill>
                  <a:prstDash val="solid"/>
                </a:ln>
                <a:solidFill>
                  <a:srgbClr val="FF0000"/>
                </a:solidFill>
                <a:latin typeface="Calibri"/>
                <a:ea typeface="+mn-ea"/>
                <a:cs typeface="Arial"/>
              </a:rPr>
            </a:br>
            <a:endParaRPr lang="en-US" sz="8800" dirty="0">
              <a:solidFill>
                <a:srgbClr val="FF0000"/>
              </a:solidFill>
            </a:endParaRPr>
          </a:p>
        </p:txBody>
      </p:sp>
      <p:sp>
        <p:nvSpPr>
          <p:cNvPr id="3" name="Content Placeholder 2"/>
          <p:cNvSpPr>
            <a:spLocks noGrp="1"/>
          </p:cNvSpPr>
          <p:nvPr>
            <p:ph idx="1"/>
          </p:nvPr>
        </p:nvSpPr>
        <p:spPr/>
        <p:txBody>
          <a:bodyPr>
            <a:normAutofit/>
          </a:bodyPr>
          <a:lstStyle/>
          <a:p>
            <a:pPr algn="ctr" rtl="1"/>
            <a:r>
              <a:rPr lang="ar-JO" sz="6000" dirty="0">
                <a:solidFill>
                  <a:srgbClr val="FF0000"/>
                </a:solidFill>
                <a:cs typeface="PG_Botani 1" pitchFamily="2" charset="-78"/>
              </a:rPr>
              <a:t>علم الاجرام </a:t>
            </a:r>
          </a:p>
          <a:p>
            <a:pPr algn="ctr" rtl="1"/>
            <a:r>
              <a:rPr lang="ar-JO" sz="6000" dirty="0">
                <a:solidFill>
                  <a:srgbClr val="FF0000"/>
                </a:solidFill>
                <a:cs typeface="PG_Botani 1" pitchFamily="2" charset="-78"/>
              </a:rPr>
              <a:t>د. تريسكة تحسين عبداللة</a:t>
            </a:r>
          </a:p>
          <a:p>
            <a:pPr algn="ctr" rtl="1"/>
            <a:r>
              <a:rPr lang="ar-JO" sz="6000" dirty="0">
                <a:solidFill>
                  <a:srgbClr val="FF0000"/>
                </a:solidFill>
                <a:cs typeface="PG_Botani 1" pitchFamily="2" charset="-78"/>
              </a:rPr>
              <a:t>2022-2023</a:t>
            </a:r>
            <a:endParaRPr lang="en-US" sz="6000" dirty="0">
              <a:solidFill>
                <a:srgbClr val="FF0000"/>
              </a:solidFill>
              <a:cs typeface="PG_Botani 1" pitchFamily="2" charset="-78"/>
            </a:endParaRPr>
          </a:p>
        </p:txBody>
      </p:sp>
    </p:spTree>
    <p:extLst>
      <p:ext uri="{BB962C8B-B14F-4D97-AF65-F5344CB8AC3E}">
        <p14:creationId xmlns:p14="http://schemas.microsoft.com/office/powerpoint/2010/main" val="1712859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just" rtl="1"/>
            <a:r>
              <a:rPr lang="ar-IQ" dirty="0">
                <a:solidFill>
                  <a:schemeClr val="tx1">
                    <a:lumMod val="95000"/>
                    <a:lumOff val="5000"/>
                  </a:schemeClr>
                </a:solidFill>
                <a:cs typeface="Ali-A-Alwand" pitchFamily="2" charset="-78"/>
              </a:rPr>
              <a:t>3 – </a:t>
            </a:r>
            <a:r>
              <a:rPr lang="ar-IQ" dirty="0">
                <a:solidFill>
                  <a:srgbClr val="FF0000"/>
                </a:solidFill>
                <a:cs typeface="Ali-A-Alwand" pitchFamily="2" charset="-78"/>
              </a:rPr>
              <a:t>نظام قاضي التنفيذ </a:t>
            </a:r>
            <a:r>
              <a:rPr lang="ar-IQ" dirty="0">
                <a:solidFill>
                  <a:schemeClr val="tx1">
                    <a:lumMod val="95000"/>
                    <a:lumOff val="5000"/>
                  </a:schemeClr>
                </a:solidFill>
                <a:cs typeface="Ali-A-Alwand" pitchFamily="2" charset="-78"/>
              </a:rPr>
              <a:t>: </a:t>
            </a:r>
            <a:r>
              <a:rPr lang="ar-JO" dirty="0">
                <a:solidFill>
                  <a:schemeClr val="tx1">
                    <a:lumMod val="95000"/>
                    <a:lumOff val="5000"/>
                  </a:schemeClr>
                </a:solidFill>
                <a:cs typeface="Ali-A-Alwand" pitchFamily="2" charset="-78"/>
              </a:rPr>
              <a:t> بمعنى ان يوجد قاضي مختص بتنفيذ العقوبات التى تفرض على المتهم من قبل المحكمة  وان فلسفة هذا النظام تكمن في ان المتهم يجب ان يكون تحت مراقبة الى حين اانتهاء فترة حكمه لمعرفة مدى ملائمة عقوبته مع خطورة الاجرامية للمتهم  لذا </a:t>
            </a:r>
            <a:r>
              <a:rPr lang="ar-IQ" dirty="0">
                <a:solidFill>
                  <a:schemeClr val="tx1">
                    <a:lumMod val="95000"/>
                    <a:lumOff val="5000"/>
                  </a:schemeClr>
                </a:solidFill>
                <a:cs typeface="Ali-A-Alwand" pitchFamily="2" charset="-78"/>
              </a:rPr>
              <a:t> بل لابد من منح الادارة العقابية قدراً من السلطة لكي تستطيع تعديل العقوبة او التدابير الاحترازية للمحكوم اذا ثبت عدم تناسبه مع المجرم واستعمال هذه السلطة تكون تحت ادارة ورقابة قاضي التنفيذ . </a:t>
            </a:r>
            <a:endParaRPr lang="en-US" dirty="0"/>
          </a:p>
        </p:txBody>
      </p:sp>
    </p:spTree>
    <p:extLst>
      <p:ext uri="{BB962C8B-B14F-4D97-AF65-F5344CB8AC3E}">
        <p14:creationId xmlns:p14="http://schemas.microsoft.com/office/powerpoint/2010/main" val="3577659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Ali-A-Alwand" pitchFamily="2" charset="-78"/>
              </a:rPr>
              <a:t>أساليب البحث في علم الإجرام </a:t>
            </a:r>
            <a:endParaRPr lang="en-US" dirty="0">
              <a:cs typeface="Ali-A-Alwand" pitchFamily="2" charset="-78"/>
            </a:endParaRPr>
          </a:p>
        </p:txBody>
      </p:sp>
      <p:sp>
        <p:nvSpPr>
          <p:cNvPr id="3" name="Content Placeholder 2"/>
          <p:cNvSpPr>
            <a:spLocks noGrp="1"/>
          </p:cNvSpPr>
          <p:nvPr>
            <p:ph idx="1"/>
          </p:nvPr>
        </p:nvSpPr>
        <p:spPr/>
        <p:txBody>
          <a:bodyPr>
            <a:normAutofit/>
          </a:bodyPr>
          <a:lstStyle/>
          <a:p>
            <a:pPr marL="0" indent="0" algn="ctr">
              <a:buNone/>
            </a:pPr>
            <a:endParaRPr lang="ar-SA" sz="6000" b="1" dirty="0">
              <a:effectLst>
                <a:outerShdw blurRad="38100" dist="38100" dir="2700000" algn="tl">
                  <a:srgbClr val="000000">
                    <a:alpha val="43137"/>
                  </a:srgbClr>
                </a:outerShdw>
              </a:effectLst>
            </a:endParaRPr>
          </a:p>
          <a:p>
            <a:pPr marL="0" indent="0" algn="ctr" rtl="1">
              <a:buNone/>
            </a:pPr>
            <a:r>
              <a:rPr lang="ar-SA" sz="6000" b="1" dirty="0">
                <a:solidFill>
                  <a:srgbClr val="0070C0"/>
                </a:solidFill>
                <a:effectLst>
                  <a:outerShdw blurRad="38100" dist="38100" dir="2700000" algn="tl">
                    <a:srgbClr val="000000">
                      <a:alpha val="43137"/>
                    </a:srgbClr>
                  </a:outerShdw>
                </a:effectLst>
              </a:rPr>
              <a:t>الأساليب الفردية </a:t>
            </a:r>
          </a:p>
          <a:p>
            <a:pPr marL="0" indent="0" algn="ctr" rtl="1">
              <a:buNone/>
            </a:pPr>
            <a:r>
              <a:rPr lang="ar-SA" sz="6000" b="1" dirty="0">
                <a:solidFill>
                  <a:srgbClr val="00B050"/>
                </a:solidFill>
                <a:effectLst>
                  <a:outerShdw blurRad="38100" dist="38100" dir="2700000" algn="tl">
                    <a:srgbClr val="000000">
                      <a:alpha val="43137"/>
                    </a:srgbClr>
                  </a:outerShdw>
                </a:effectLst>
              </a:rPr>
              <a:t>الأساليب الجماعية </a:t>
            </a:r>
            <a:endParaRPr lang="ar-IQ" sz="6000" b="1" dirty="0">
              <a:solidFill>
                <a:srgbClr val="00B050"/>
              </a:solidFill>
              <a:effectLst>
                <a:outerShdw blurRad="38100" dist="38100" dir="2700000" algn="tl">
                  <a:srgbClr val="000000">
                    <a:alpha val="43137"/>
                  </a:srgbClr>
                </a:outerShdw>
              </a:effectLst>
            </a:endParaRPr>
          </a:p>
          <a:p>
            <a:pPr marL="0" indent="0" algn="ctr" rtl="1">
              <a:buNone/>
            </a:pPr>
            <a:endParaRPr lang="ar-IQ" sz="6000" b="1" dirty="0">
              <a:effectLst>
                <a:outerShdw blurRad="38100" dist="38100" dir="2700000" algn="tl">
                  <a:srgbClr val="000000">
                    <a:alpha val="43137"/>
                  </a:srgbClr>
                </a:outerShdw>
              </a:effectLst>
            </a:endParaRPr>
          </a:p>
          <a:p>
            <a:pPr marL="0" indent="0" algn="ctr" rtl="1">
              <a:buNone/>
            </a:pP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9444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solidFill>
                  <a:srgbClr val="C00000"/>
                </a:solidFill>
                <a:cs typeface="Ali-A-Alwand" pitchFamily="2" charset="-78"/>
              </a:rPr>
              <a:t>أساليب المنهج العلمي التجريبي في علم الاجرام </a:t>
            </a:r>
          </a:p>
          <a:p>
            <a:pPr algn="r" rtl="1"/>
            <a:r>
              <a:rPr lang="ar-IQ" dirty="0">
                <a:cs typeface="Ali-A-Alwand" pitchFamily="2" charset="-78"/>
              </a:rPr>
              <a:t>1- طرق البحث الفردية</a:t>
            </a:r>
            <a:endParaRPr lang="ar-JO" dirty="0">
              <a:cs typeface="Ali-A-Alwand" pitchFamily="2" charset="-78"/>
            </a:endParaRPr>
          </a:p>
          <a:p>
            <a:pPr algn="r" rtl="1"/>
            <a:r>
              <a:rPr lang="ar-JO" dirty="0">
                <a:cs typeface="Ali-A-Alwand" pitchFamily="2" charset="-78"/>
              </a:rPr>
              <a:t>2- </a:t>
            </a:r>
            <a:r>
              <a:rPr lang="ar-IQ" dirty="0">
                <a:cs typeface="Ali-A-Alwand" pitchFamily="2" charset="-78"/>
              </a:rPr>
              <a:t>طرق البحث الاجتماعية </a:t>
            </a:r>
          </a:p>
          <a:p>
            <a:pPr algn="r" rtl="1"/>
            <a:endParaRPr lang="ar-IQ" dirty="0">
              <a:cs typeface="Ali-A-Alwand" pitchFamily="2" charset="-78"/>
            </a:endParaRPr>
          </a:p>
          <a:p>
            <a:pPr algn="r" rtl="1"/>
            <a:endParaRPr lang="ar-IQ" dirty="0">
              <a:cs typeface="Ali-A-Alwand" pitchFamily="2" charset="-78"/>
            </a:endParaRPr>
          </a:p>
          <a:p>
            <a:pPr algn="r" rtl="1"/>
            <a:endParaRPr lang="en-US" dirty="0">
              <a:cs typeface="Ali-A-Alwand" pitchFamily="2" charset="-78"/>
            </a:endParaRPr>
          </a:p>
        </p:txBody>
      </p:sp>
    </p:spTree>
    <p:extLst>
      <p:ext uri="{BB962C8B-B14F-4D97-AF65-F5344CB8AC3E}">
        <p14:creationId xmlns:p14="http://schemas.microsoft.com/office/powerpoint/2010/main" val="3005473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rtl="1"/>
            <a:br>
              <a:rPr lang="ar-IQ" b="1" dirty="0">
                <a:solidFill>
                  <a:srgbClr val="7030A0"/>
                </a:solidFill>
              </a:rPr>
            </a:br>
            <a:r>
              <a:rPr lang="ar-IQ" b="1" dirty="0">
                <a:solidFill>
                  <a:srgbClr val="7030A0"/>
                </a:solidFill>
              </a:rPr>
              <a:t>طرق</a:t>
            </a:r>
            <a:r>
              <a:rPr lang="ar-SA" b="1" dirty="0">
                <a:solidFill>
                  <a:srgbClr val="7030A0"/>
                </a:solidFill>
              </a:rPr>
              <a:t> البحث الفردية:</a:t>
            </a:r>
            <a:br>
              <a:rPr lang="en-US" b="1" dirty="0">
                <a:solidFill>
                  <a:srgbClr val="7030A0"/>
                </a:solidFill>
              </a:rPr>
            </a:br>
            <a:endParaRPr lang="ar-IQ" dirty="0">
              <a:solidFill>
                <a:srgbClr val="7030A0"/>
              </a:solidFill>
            </a:endParaRPr>
          </a:p>
        </p:txBody>
      </p:sp>
      <p:sp>
        <p:nvSpPr>
          <p:cNvPr id="3" name="Content Placeholder 2"/>
          <p:cNvSpPr>
            <a:spLocks noGrp="1"/>
          </p:cNvSpPr>
          <p:nvPr>
            <p:ph idx="1"/>
          </p:nvPr>
        </p:nvSpPr>
        <p:spPr/>
        <p:txBody>
          <a:bodyPr/>
          <a:lstStyle/>
          <a:p>
            <a:pPr algn="r" rtl="1"/>
            <a:r>
              <a:rPr lang="ar-SA" dirty="0">
                <a:cs typeface="Ali-A-Alwand" pitchFamily="2" charset="-78"/>
              </a:rPr>
              <a:t>ويقصد بها الاساليب التي تنصب على دراسة شخص مجرم معين بذاته او واقعة اجرامية معينة  ويتم ذلك من خلال دراسة النواحي العضوية والنفسية والتاريخية للمجرم  او للواقعة محل الدراسة: وتقسم هذه الاساليب  اسلوب الدراسة البايولوجية، والدراسة النفسية</a:t>
            </a:r>
            <a:r>
              <a:rPr lang="ar-JO" dirty="0">
                <a:cs typeface="Ali-A-Alwand" pitchFamily="2" charset="-78"/>
              </a:rPr>
              <a:t> والعقلية </a:t>
            </a:r>
            <a:r>
              <a:rPr lang="ar-SA" dirty="0">
                <a:cs typeface="Ali-A-Alwand" pitchFamily="2" charset="-78"/>
              </a:rPr>
              <a:t>، واسلوب دراسة تاريخ المجرم </a:t>
            </a:r>
            <a:r>
              <a:rPr lang="ar-SA" sz="3600" u="sng" dirty="0">
                <a:solidFill>
                  <a:srgbClr val="FF0000"/>
                </a:solidFill>
                <a:cs typeface="Ali-A-Alwand" pitchFamily="2" charset="-78"/>
              </a:rPr>
              <a:t>وسنبحثها تباعا وكما يأتي:</a:t>
            </a:r>
            <a:endParaRPr lang="ar-IQ" sz="3600" u="sng" dirty="0">
              <a:solidFill>
                <a:srgbClr val="FF0000"/>
              </a:solidFill>
              <a:cs typeface="Ali-A-Alwand" pitchFamily="2" charset="-78"/>
            </a:endParaRPr>
          </a:p>
          <a:p>
            <a:pPr algn="r" rtl="1">
              <a:buNone/>
            </a:pPr>
            <a:endParaRPr lang="en-US" u="sng" dirty="0">
              <a:solidFill>
                <a:srgbClr val="FF0000"/>
              </a:solidFill>
              <a:cs typeface="Ali-A-Alwand" pitchFamily="2" charset="-78"/>
            </a:endParaRPr>
          </a:p>
          <a:p>
            <a:pPr algn="r" rtl="1"/>
            <a:endParaRPr lang="ar-IQ" dirty="0">
              <a:cs typeface="Ali-A-Alwand" pitchFamily="2" charset="-78"/>
            </a:endParaRPr>
          </a:p>
        </p:txBody>
      </p:sp>
    </p:spTree>
    <p:extLst>
      <p:ext uri="{BB962C8B-B14F-4D97-AF65-F5344CB8AC3E}">
        <p14:creationId xmlns:p14="http://schemas.microsoft.com/office/powerpoint/2010/main" val="203861378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a:cs typeface="Ali-A-Azzam" pitchFamily="2" charset="-78"/>
              </a:rPr>
              <a:t>اولا</a:t>
            </a:r>
            <a:r>
              <a:rPr lang="ar-IQ" dirty="0">
                <a:cs typeface="Ali-A-Azzam" pitchFamily="2" charset="-78"/>
              </a:rPr>
              <a:t>ً</a:t>
            </a:r>
            <a:r>
              <a:rPr lang="ar-SA" dirty="0">
                <a:cs typeface="Ali-A-Azzam" pitchFamily="2" charset="-78"/>
              </a:rPr>
              <a:t>: </a:t>
            </a:r>
            <a:r>
              <a:rPr lang="ar-IQ" dirty="0">
                <a:cs typeface="Ali-A-Azzam" pitchFamily="2" charset="-78"/>
              </a:rPr>
              <a:t>أ</a:t>
            </a:r>
            <a:r>
              <a:rPr lang="ar-SA" dirty="0">
                <a:cs typeface="Ali-A-Azzam" pitchFamily="2" charset="-78"/>
              </a:rPr>
              <a:t>سلوب الدراسة البايولوجية: </a:t>
            </a:r>
            <a:endParaRPr lang="ar-IQ" dirty="0">
              <a:cs typeface="Ali-A-Azzam" pitchFamily="2" charset="-78"/>
            </a:endParaRPr>
          </a:p>
        </p:txBody>
      </p:sp>
      <p:sp>
        <p:nvSpPr>
          <p:cNvPr id="3" name="Content Placeholder 2"/>
          <p:cNvSpPr>
            <a:spLocks noGrp="1"/>
          </p:cNvSpPr>
          <p:nvPr>
            <p:ph idx="1"/>
          </p:nvPr>
        </p:nvSpPr>
        <p:spPr>
          <a:xfrm>
            <a:off x="457200" y="1676400"/>
            <a:ext cx="8229600" cy="48006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r" rtl="1"/>
            <a:r>
              <a:rPr lang="ar-IQ" dirty="0">
                <a:cs typeface="Ali-A-Alwand" pitchFamily="2" charset="-78"/>
              </a:rPr>
              <a:t>يشمل هذا الاسلوب الدراسة بالفحص الطبي الشامل 1- ل</a:t>
            </a:r>
            <a:r>
              <a:rPr lang="ar-SA" dirty="0">
                <a:cs typeface="Ali-A-Alwand" pitchFamily="2" charset="-78"/>
              </a:rPr>
              <a:t>اعضاءه الخارجية </a:t>
            </a:r>
            <a:r>
              <a:rPr lang="ar-IQ" dirty="0">
                <a:cs typeface="Ali-A-Alwand" pitchFamily="2" charset="-78"/>
              </a:rPr>
              <a:t>2- والداخلية للمجرم للملاحظة ماقد يوجد اي تشوه او خلل يساعد الباحث في تحليل السلوك الاجرامي .</a:t>
            </a:r>
            <a:r>
              <a:rPr lang="ar-IQ" dirty="0">
                <a:solidFill>
                  <a:srgbClr val="FF0000"/>
                </a:solidFill>
                <a:cs typeface="Ali-A-Alwand" pitchFamily="2" charset="-78"/>
              </a:rPr>
              <a:t> </a:t>
            </a:r>
          </a:p>
          <a:p>
            <a:pPr algn="r" rtl="1"/>
            <a:r>
              <a:rPr lang="ar-IQ" dirty="0">
                <a:solidFill>
                  <a:srgbClr val="FF0000"/>
                </a:solidFill>
                <a:cs typeface="Ali-A-Alwand" pitchFamily="2" charset="-78"/>
              </a:rPr>
              <a:t>و3- </a:t>
            </a:r>
            <a:r>
              <a:rPr lang="ar-JO" dirty="0">
                <a:solidFill>
                  <a:srgbClr val="FF0000"/>
                </a:solidFill>
                <a:cs typeface="Ali-A-Alwand" pitchFamily="2" charset="-78"/>
              </a:rPr>
              <a:t>اما في العصر الحديث </a:t>
            </a:r>
            <a:r>
              <a:rPr lang="ar-IQ" dirty="0">
                <a:solidFill>
                  <a:srgbClr val="FF0000"/>
                </a:solidFill>
                <a:cs typeface="Ali-A-Alwand" pitchFamily="2" charset="-78"/>
              </a:rPr>
              <a:t> تشمل دراسة البيلوجية دراسة تأثر  افرازات غدد الصماء  على جهاز العصبي والجهاز النفسي للشخص</a:t>
            </a:r>
            <a:r>
              <a:rPr lang="ar-SA" dirty="0">
                <a:solidFill>
                  <a:srgbClr val="FF0000"/>
                </a:solidFill>
                <a:cs typeface="Ali-A-Alwand" pitchFamily="2" charset="-78"/>
              </a:rPr>
              <a:t> </a:t>
            </a:r>
            <a:r>
              <a:rPr lang="ar-IQ" dirty="0">
                <a:solidFill>
                  <a:srgbClr val="FF0000"/>
                </a:solidFill>
                <a:cs typeface="Ali-A-Alwand" pitchFamily="2" charset="-78"/>
              </a:rPr>
              <a:t>ولها تأثير على سلوكه الاجرامي .</a:t>
            </a:r>
            <a:endParaRPr lang="en-US" dirty="0">
              <a:solidFill>
                <a:srgbClr val="FF0000"/>
              </a:solidFill>
              <a:cs typeface="Ali-A-Alwand" pitchFamily="2" charset="-78"/>
            </a:endParaRPr>
          </a:p>
          <a:p>
            <a:pPr algn="r" rtl="1"/>
            <a:r>
              <a:rPr lang="ar-IQ" dirty="0">
                <a:cs typeface="Ali-A-Alwand" pitchFamily="2" charset="-78"/>
              </a:rPr>
              <a:t>4- </a:t>
            </a:r>
            <a:r>
              <a:rPr lang="ar-SA" dirty="0">
                <a:cs typeface="Ali-A-Alwand" pitchFamily="2" charset="-78"/>
              </a:rPr>
              <a:t>فمثلا قصر القامة  مع ضخامة الوسط تفيد في رغبة الشخص بالابتعاد عن الاختلاط. كذلك البحث العضوي كدراسة ملامح الوجه للأنثى تدل على الرجولة، او ميل الرجل للأنوثة، وقد يتميز الشخص بنظرات قاسية تدل على الاجرام .</a:t>
            </a:r>
            <a:endParaRPr lang="ar-IQ" dirty="0">
              <a:cs typeface="Ali-A-Alwand" pitchFamily="2" charset="-78"/>
            </a:endParaRPr>
          </a:p>
          <a:p>
            <a:pPr algn="r" rtl="1"/>
            <a:endParaRPr lang="ar-IQ" dirty="0">
              <a:cs typeface="Ali-A-Alwand" pitchFamily="2" charset="-78"/>
            </a:endParaRPr>
          </a:p>
        </p:txBody>
      </p:sp>
    </p:spTree>
    <p:extLst>
      <p:ext uri="{BB962C8B-B14F-4D97-AF65-F5344CB8AC3E}">
        <p14:creationId xmlns:p14="http://schemas.microsoft.com/office/powerpoint/2010/main" val="262649458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ctr"/>
            <a:r>
              <a:rPr lang="ar-SA" dirty="0">
                <a:solidFill>
                  <a:srgbClr val="FF0000"/>
                </a:solidFill>
                <a:cs typeface="Ali-A-Azzam" pitchFamily="2" charset="-78"/>
              </a:rPr>
              <a:t>ثانيا:اسلوب الدراسة النفسية</a:t>
            </a:r>
            <a:r>
              <a:rPr lang="ar-IQ" dirty="0">
                <a:solidFill>
                  <a:srgbClr val="FF0000"/>
                </a:solidFill>
                <a:cs typeface="Ali-A-Azzam" pitchFamily="2" charset="-78"/>
              </a:rPr>
              <a:t>و العقلية </a:t>
            </a:r>
            <a:r>
              <a:rPr lang="ar-SA" dirty="0">
                <a:solidFill>
                  <a:srgbClr val="FF0000"/>
                </a:solidFill>
                <a:cs typeface="Ali-A-Azzam" pitchFamily="2" charset="-78"/>
              </a:rPr>
              <a:t>: </a:t>
            </a:r>
            <a:endParaRPr lang="ar-IQ" dirty="0">
              <a:solidFill>
                <a:srgbClr val="FF0000"/>
              </a:solidFill>
              <a:cs typeface="Ali-A-Azzam" pitchFamily="2" charset="-78"/>
            </a:endParaRPr>
          </a:p>
        </p:txBody>
      </p:sp>
      <p:sp>
        <p:nvSpPr>
          <p:cNvPr id="3" name="Content Placeholder 2"/>
          <p:cNvSpPr>
            <a:spLocks noGrp="1"/>
          </p:cNvSpPr>
          <p:nvPr>
            <p:ph idx="1"/>
          </p:nvPr>
        </p:nvSpPr>
        <p:spPr>
          <a:xfrm>
            <a:off x="457200" y="1481328"/>
            <a:ext cx="8229600" cy="5148072"/>
          </a:xfrm>
        </p:spPr>
        <p:txBody>
          <a:bodyPr>
            <a:normAutofit fontScale="92500"/>
          </a:bodyPr>
          <a:lstStyle/>
          <a:p>
            <a:pPr algn="r" rtl="1"/>
            <a:r>
              <a:rPr lang="ar-IQ" dirty="0">
                <a:cs typeface="Ali-A-Alwand" pitchFamily="2" charset="-78"/>
              </a:rPr>
              <a:t>1-</a:t>
            </a:r>
            <a:r>
              <a:rPr lang="ar-SA" dirty="0">
                <a:cs typeface="Ali-A-Alwand" pitchFamily="2" charset="-78"/>
              </a:rPr>
              <a:t>هناك دراسات كثيرة  لمعرفة اسباب السلوك الاجرامي . فمنهم من يرى سببه خلل في النفس او نقص في العقل. </a:t>
            </a:r>
            <a:r>
              <a:rPr lang="ar-IQ" dirty="0">
                <a:cs typeface="Ali-A-Alwand" pitchFamily="2" charset="-78"/>
              </a:rPr>
              <a:t>2-</a:t>
            </a:r>
            <a:r>
              <a:rPr lang="ar-SA" dirty="0">
                <a:cs typeface="Ali-A-Alwand" pitchFamily="2" charset="-78"/>
              </a:rPr>
              <a:t>ومنهم من يرى انها </a:t>
            </a:r>
            <a:r>
              <a:rPr lang="ar-IQ" dirty="0">
                <a:cs typeface="Ali-A-Alwand" pitchFamily="2" charset="-78"/>
              </a:rPr>
              <a:t>ماهي الا </a:t>
            </a:r>
            <a:r>
              <a:rPr lang="ar-SA" dirty="0">
                <a:cs typeface="Ali-A-Alwand" pitchFamily="2" charset="-78"/>
              </a:rPr>
              <a:t>حدثا طارئا نتيجة الصراع النفسي والتعارض مع قيم المجتمع</a:t>
            </a:r>
            <a:r>
              <a:rPr lang="ar-IQ" dirty="0">
                <a:cs typeface="Ali-A-Alwand" pitchFamily="2" charset="-78"/>
              </a:rPr>
              <a:t> بسبب فشل الانسان في تحقيق رغبته </a:t>
            </a:r>
            <a:r>
              <a:rPr lang="ar-SA" dirty="0">
                <a:cs typeface="Ali-A-Alwand" pitchFamily="2" charset="-78"/>
              </a:rPr>
              <a:t> </a:t>
            </a:r>
            <a:endParaRPr lang="ar-IQ" dirty="0">
              <a:cs typeface="Ali-A-Alwand" pitchFamily="2" charset="-78"/>
            </a:endParaRPr>
          </a:p>
          <a:p>
            <a:pPr algn="r" rtl="1"/>
            <a:r>
              <a:rPr lang="ar-JO" dirty="0">
                <a:cs typeface="Ali-A-Alwand" pitchFamily="2" charset="-78"/>
              </a:rPr>
              <a:t>2</a:t>
            </a:r>
            <a:r>
              <a:rPr lang="ar-IQ" dirty="0">
                <a:cs typeface="Ali-A-Alwand" pitchFamily="2" charset="-78"/>
              </a:rPr>
              <a:t> -</a:t>
            </a:r>
            <a:r>
              <a:rPr lang="ar-SA" dirty="0">
                <a:cs typeface="Ali-A-Alwand" pitchFamily="2" charset="-78"/>
              </a:rPr>
              <a:t>ومنهم من يرى ان السلوك الاجرامي سببه الامراض العقلية لذلك  ظهر علم النفس الجنائي الذي يدرس الظاهرة الاجرامية في حياة الفرد كدرجة ذكائه  وعواطفه وغرائزه ويتم ذلك عن طريق استجواب المتهم وملاحظة تصرفاته واجراء بعض الاختبارات عليه.</a:t>
            </a:r>
            <a:r>
              <a:rPr lang="ar-JO" dirty="0">
                <a:cs typeface="Ali-A-Alwand" pitchFamily="2" charset="-78"/>
              </a:rPr>
              <a:t>عن طريق </a:t>
            </a:r>
            <a:r>
              <a:rPr lang="ar-IQ" dirty="0">
                <a:cs typeface="Ali-A-Alwand" pitchFamily="2" charset="-78"/>
              </a:rPr>
              <a:t>المقابلة والاستبيان</a:t>
            </a:r>
            <a:endParaRPr lang="ar-JO" dirty="0">
              <a:cs typeface="Ali-A-Alwand" pitchFamily="2" charset="-78"/>
            </a:endParaRPr>
          </a:p>
          <a:p>
            <a:pPr algn="r" rtl="1"/>
            <a:r>
              <a:rPr lang="ar-IQ" dirty="0">
                <a:cs typeface="Ali-A-Alwand" pitchFamily="2" charset="-78"/>
              </a:rPr>
              <a:t> </a:t>
            </a:r>
          </a:p>
        </p:txBody>
      </p:sp>
    </p:spTree>
    <p:extLst>
      <p:ext uri="{BB962C8B-B14F-4D97-AF65-F5344CB8AC3E}">
        <p14:creationId xmlns:p14="http://schemas.microsoft.com/office/powerpoint/2010/main" val="283772294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r>
              <a:rPr lang="ar-IQ" sz="3000" dirty="0">
                <a:solidFill>
                  <a:prstClr val="black"/>
                </a:solidFill>
                <a:cs typeface="Ali-A-Alwand" pitchFamily="2" charset="-78"/>
              </a:rPr>
              <a:t>-</a:t>
            </a:r>
            <a:r>
              <a:rPr lang="ar-JO" sz="3000" dirty="0">
                <a:solidFill>
                  <a:prstClr val="black"/>
                </a:solidFill>
                <a:cs typeface="Ali-A-Alwand" pitchFamily="2" charset="-78"/>
              </a:rPr>
              <a:t>ظهور معهد للتجارب النفسية في لايبزك الالمانية والدول الاوروبية </a:t>
            </a:r>
            <a:r>
              <a:rPr lang="ar-IQ" sz="3000" dirty="0">
                <a:solidFill>
                  <a:prstClr val="black"/>
                </a:solidFill>
                <a:cs typeface="Ali-A-Alwand" pitchFamily="2" charset="-78"/>
              </a:rPr>
              <a:t>ثم بعدذلك أستخداموا اللات ووسائل دقيقة للدراسة ظاهرة النفسية للمجرم </a:t>
            </a:r>
            <a:r>
              <a:rPr lang="ar-IQ" sz="3000" dirty="0">
                <a:solidFill>
                  <a:srgbClr val="FF0000"/>
                </a:solidFill>
                <a:cs typeface="Ali-A-Alwand" pitchFamily="2" charset="-78"/>
              </a:rPr>
              <a:t>كالاستخدام تنويم المغناطيسي</a:t>
            </a:r>
            <a:r>
              <a:rPr lang="ar-IQ" sz="3000" dirty="0">
                <a:solidFill>
                  <a:prstClr val="black"/>
                </a:solidFill>
                <a:cs typeface="Ali-A-Alwand" pitchFamily="2" charset="-78"/>
              </a:rPr>
              <a:t> وعلاج بالتفريغ انفعالات المكظومة والخوف والغضب</a:t>
            </a:r>
            <a:r>
              <a:rPr lang="ar-JO" sz="3000" dirty="0">
                <a:solidFill>
                  <a:prstClr val="black"/>
                </a:solidFill>
                <a:cs typeface="Ali-A-Alwand" pitchFamily="2" charset="-78"/>
              </a:rPr>
              <a:t> و استخدام </a:t>
            </a:r>
            <a:r>
              <a:rPr lang="ar-JO" sz="3000" dirty="0">
                <a:solidFill>
                  <a:srgbClr val="FF0000"/>
                </a:solidFill>
                <a:cs typeface="Ali-A-Alwand" pitchFamily="2" charset="-78"/>
              </a:rPr>
              <a:t>التحليل النفسي</a:t>
            </a:r>
            <a:r>
              <a:rPr lang="ar-JO" sz="3000" dirty="0">
                <a:solidFill>
                  <a:prstClr val="black"/>
                </a:solidFill>
                <a:cs typeface="Ali-A-Alwand" pitchFamily="2" charset="-78"/>
              </a:rPr>
              <a:t> . </a:t>
            </a:r>
          </a:p>
          <a:p>
            <a:pPr lvl="0" algn="r" rtl="1"/>
            <a:endParaRPr lang="ar-IQ" sz="3000" dirty="0">
              <a:solidFill>
                <a:prstClr val="black"/>
              </a:solidFill>
              <a:cs typeface="Ali-A-Alwand" pitchFamily="2" charset="-78"/>
            </a:endParaRPr>
          </a:p>
          <a:p>
            <a:endParaRPr lang="en-US" dirty="0"/>
          </a:p>
        </p:txBody>
      </p:sp>
    </p:spTree>
    <p:extLst>
      <p:ext uri="{BB962C8B-B14F-4D97-AF65-F5344CB8AC3E}">
        <p14:creationId xmlns:p14="http://schemas.microsoft.com/office/powerpoint/2010/main" val="2600693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ar-JO" b="1" dirty="0">
                <a:solidFill>
                  <a:srgbClr val="FF0000"/>
                </a:solidFill>
              </a:rPr>
              <a:t>تجارب رورشاخ و موري</a:t>
            </a:r>
            <a:endParaRPr lang="en-US" b="1" dirty="0">
              <a:solidFill>
                <a:srgbClr val="FF0000"/>
              </a:solidFill>
            </a:endParaRPr>
          </a:p>
        </p:txBody>
      </p:sp>
      <p:sp>
        <p:nvSpPr>
          <p:cNvPr id="2" name="Content Placeholder 1"/>
          <p:cNvSpPr>
            <a:spLocks noGrp="1"/>
          </p:cNvSpPr>
          <p:nvPr>
            <p:ph idx="1"/>
          </p:nvPr>
        </p:nvSpPr>
        <p:spPr/>
        <p:txBody>
          <a:bodyPr/>
          <a:lstStyle/>
          <a:p>
            <a:pPr algn="r" rtl="1"/>
            <a:r>
              <a:rPr lang="ar-JO" dirty="0"/>
              <a:t>1- </a:t>
            </a:r>
            <a:r>
              <a:rPr lang="ar-JO" b="1" dirty="0">
                <a:solidFill>
                  <a:srgbClr val="FF0000"/>
                </a:solidFill>
              </a:rPr>
              <a:t>تجربة رورشاخ</a:t>
            </a:r>
            <a:r>
              <a:rPr lang="ar-JO" dirty="0"/>
              <a:t>: اعتمادعلى (10) صورة مغوشة ومرسومة بحبر اسود ليس لديها اي دلالات واضحة .وذلك بسؤال المتهم عن المعاني هذه الصور.</a:t>
            </a:r>
          </a:p>
          <a:p>
            <a:pPr algn="r" rtl="1"/>
            <a:r>
              <a:rPr lang="ar-JO" dirty="0"/>
              <a:t>2- </a:t>
            </a:r>
            <a:r>
              <a:rPr lang="ar-JO" b="1" dirty="0">
                <a:solidFill>
                  <a:srgbClr val="FF0000"/>
                </a:solidFill>
              </a:rPr>
              <a:t>تجربة موري:</a:t>
            </a:r>
            <a:r>
              <a:rPr lang="ar-JO" dirty="0"/>
              <a:t>  اعتماد على 30 صورة فوتوغرافية اخذت من حياة اليومية للافراد .</a:t>
            </a:r>
            <a:endParaRPr lang="en-US" dirty="0"/>
          </a:p>
        </p:txBody>
      </p:sp>
    </p:spTree>
    <p:extLst>
      <p:ext uri="{BB962C8B-B14F-4D97-AF65-F5344CB8AC3E}">
        <p14:creationId xmlns:p14="http://schemas.microsoft.com/office/powerpoint/2010/main" val="2759516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4400" dirty="0">
                <a:solidFill>
                  <a:srgbClr val="C00000"/>
                </a:solidFill>
              </a:rPr>
              <a:t>طرق البحث الاجتماعية </a:t>
            </a:r>
            <a:br>
              <a:rPr lang="ar-IQ" sz="4400" dirty="0">
                <a:solidFill>
                  <a:srgbClr val="C00000"/>
                </a:solidFill>
              </a:rPr>
            </a:br>
            <a:endParaRPr lang="en-US" sz="4400" dirty="0">
              <a:solidFill>
                <a:srgbClr val="C00000"/>
              </a:solidFill>
            </a:endParaRPr>
          </a:p>
        </p:txBody>
      </p:sp>
      <p:sp>
        <p:nvSpPr>
          <p:cNvPr id="3" name="Content Placeholder 2"/>
          <p:cNvSpPr>
            <a:spLocks noGrp="1"/>
          </p:cNvSpPr>
          <p:nvPr>
            <p:ph idx="1"/>
          </p:nvPr>
        </p:nvSpPr>
        <p:spPr/>
        <p:txBody>
          <a:bodyPr/>
          <a:lstStyle/>
          <a:p>
            <a:pPr algn="r" rtl="1"/>
            <a:r>
              <a:rPr lang="ar-IQ" dirty="0">
                <a:cs typeface="Ali-A-Alwand" pitchFamily="2" charset="-78"/>
              </a:rPr>
              <a:t>1- الاحصاء</a:t>
            </a:r>
          </a:p>
          <a:p>
            <a:pPr algn="r" rtl="1"/>
            <a:r>
              <a:rPr lang="ar-IQ" dirty="0">
                <a:cs typeface="Ali-A-Alwand" pitchFamily="2" charset="-78"/>
              </a:rPr>
              <a:t>2- دراسة الحالة </a:t>
            </a:r>
          </a:p>
          <a:p>
            <a:pPr algn="r" rtl="1"/>
            <a:r>
              <a:rPr lang="ar-IQ" dirty="0">
                <a:cs typeface="Ali-A-Alwand" pitchFamily="2" charset="-78"/>
              </a:rPr>
              <a:t>3- المسح الاجتماعي </a:t>
            </a:r>
          </a:p>
          <a:p>
            <a:pPr algn="r" rtl="1"/>
            <a:r>
              <a:rPr lang="ar-IQ" dirty="0">
                <a:cs typeface="Ali-A-Alwand" pitchFamily="2" charset="-78"/>
              </a:rPr>
              <a:t>4-الملاحظة </a:t>
            </a:r>
          </a:p>
          <a:p>
            <a:pPr algn="r" rtl="1"/>
            <a:r>
              <a:rPr lang="ar-IQ" dirty="0">
                <a:cs typeface="Ali-A-Alwand" pitchFamily="2" charset="-78"/>
              </a:rPr>
              <a:t>5- المقارنة </a:t>
            </a:r>
            <a:endParaRPr lang="en-US" dirty="0">
              <a:cs typeface="Ali-A-Alwand"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IQ" sz="4800" dirty="0">
                <a:solidFill>
                  <a:srgbClr val="00B050"/>
                </a:solidFill>
              </a:rPr>
              <a:t>1- الاحصاء </a:t>
            </a:r>
            <a:endParaRPr lang="en-US" sz="4800" dirty="0">
              <a:solidFill>
                <a:srgbClr val="00B050"/>
              </a:solidFill>
            </a:endParaRPr>
          </a:p>
        </p:txBody>
      </p:sp>
      <p:sp>
        <p:nvSpPr>
          <p:cNvPr id="3" name="Content Placeholder 2"/>
          <p:cNvSpPr>
            <a:spLocks noGrp="1"/>
          </p:cNvSpPr>
          <p:nvPr>
            <p:ph idx="1"/>
          </p:nvPr>
        </p:nvSpPr>
        <p:spPr>
          <a:xfrm>
            <a:off x="304800" y="1554162"/>
            <a:ext cx="8686800" cy="4999038"/>
          </a:xfrm>
        </p:spPr>
        <p:txBody>
          <a:bodyPr>
            <a:noAutofit/>
          </a:bodyPr>
          <a:lstStyle/>
          <a:p>
            <a:pPr marL="0" indent="0" algn="just" rtl="1">
              <a:buNone/>
            </a:pPr>
            <a:r>
              <a:rPr lang="ar-IQ" dirty="0">
                <a:cs typeface="Ali-A-Alwand" pitchFamily="2" charset="-78"/>
              </a:rPr>
              <a:t>من أكثر الطرق الملائمة لدراسة والتفسير العلاقة بين الظاهرة الاجرامية وبين سائر الظواهر الاجرامية التى تؤثرفي السلوك الاجرامي كما يمكن ان تفسر الرابطة بين الجريمة وبين العوامل الخارجية او الاجتماعية او الاقتصادية....  هناك طريقتان للاحصاء (1- طريقة الاحصاء الثابتة (المكاني ) </a:t>
            </a:r>
            <a:endParaRPr lang="ar-JO" dirty="0">
              <a:cs typeface="Ali-A-Alwand" pitchFamily="2" charset="-78"/>
            </a:endParaRPr>
          </a:p>
          <a:p>
            <a:pPr algn="just" rtl="1"/>
            <a:r>
              <a:rPr lang="ar-IQ" dirty="0">
                <a:cs typeface="Ali-A-Alwand" pitchFamily="2" charset="-78"/>
              </a:rPr>
              <a:t>2- طريقة الاحصاء المتحركة (الزماني)) </a:t>
            </a:r>
          </a:p>
          <a:p>
            <a:pPr algn="r" rtl="1"/>
            <a:r>
              <a:rPr lang="ar-IQ" dirty="0">
                <a:solidFill>
                  <a:srgbClr val="C00000"/>
                </a:solidFill>
                <a:cs typeface="Ali-A-Alwand" pitchFamily="2" charset="-78"/>
              </a:rPr>
              <a:t>           </a:t>
            </a:r>
            <a:endParaRPr lang="en-US" dirty="0">
              <a:solidFill>
                <a:srgbClr val="C00000"/>
              </a:solidFill>
              <a:cs typeface="Ali-A-Alwand"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a:t>تعريف علم الاجرام</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dirty="0">
                <a:solidFill>
                  <a:srgbClr val="FF0000"/>
                </a:solidFill>
              </a:rPr>
              <a:t>(</a:t>
            </a:r>
            <a:r>
              <a:rPr lang="en-US" sz="2800" dirty="0" err="1">
                <a:solidFill>
                  <a:srgbClr val="FF0000"/>
                </a:solidFill>
              </a:rPr>
              <a:t>Criminologie</a:t>
            </a:r>
            <a:r>
              <a:rPr lang="ar-IQ" sz="2800" dirty="0">
                <a:solidFill>
                  <a:srgbClr val="FF0000"/>
                </a:solidFill>
              </a:rPr>
              <a:t>(</a:t>
            </a:r>
            <a:r>
              <a:rPr lang="ar-JO" sz="2800" dirty="0">
                <a:solidFill>
                  <a:srgbClr val="FF0000"/>
                </a:solidFill>
              </a:rPr>
              <a:t>علم الاجرام </a:t>
            </a:r>
            <a:endParaRPr lang="ar-SA" sz="2800" dirty="0">
              <a:solidFill>
                <a:srgbClr val="FF0000"/>
              </a:solidFill>
            </a:endParaRPr>
          </a:p>
          <a:p>
            <a:pPr marL="0" indent="0" algn="just" rtl="1">
              <a:buNone/>
            </a:pPr>
            <a:r>
              <a:rPr lang="ar-SA" sz="2800" dirty="0">
                <a:cs typeface="Ali-A-Alwand" pitchFamily="2" charset="-78"/>
              </a:rPr>
              <a:t>هو الفرع من العلوم الذي يبحث في الجريمة باعتبارها </a:t>
            </a:r>
            <a:r>
              <a:rPr lang="ar-JO" sz="2800" dirty="0">
                <a:cs typeface="Ali-A-Alwand" pitchFamily="2" charset="-78"/>
              </a:rPr>
              <a:t>1-</a:t>
            </a:r>
            <a:r>
              <a:rPr lang="ar-SA" sz="2800" dirty="0">
                <a:cs typeface="Ali-A-Alwand" pitchFamily="2" charset="-78"/>
              </a:rPr>
              <a:t>ظاهرة في حياة المجتمع و في حياة الفرد </a:t>
            </a:r>
            <a:r>
              <a:rPr lang="ar-JO" sz="2800" dirty="0">
                <a:cs typeface="Ali-A-Alwand" pitchFamily="2" charset="-78"/>
              </a:rPr>
              <a:t>2- </a:t>
            </a:r>
            <a:r>
              <a:rPr lang="ar-SA" sz="2800" dirty="0">
                <a:cs typeface="Ali-A-Alwand" pitchFamily="2" charset="-78"/>
              </a:rPr>
              <a:t>من أجل الكشف عن أسبابها و تحديد العوامل المهيأة و الدافعة لها</a:t>
            </a:r>
            <a:r>
              <a:rPr lang="ar-JO" sz="2800" dirty="0">
                <a:cs typeface="Ali-A-Alwand" pitchFamily="2" charset="-78"/>
              </a:rPr>
              <a:t> 3- للقضاء على هذه العوامل او الحد منها قدر الامكان.</a:t>
            </a:r>
            <a:r>
              <a:rPr lang="ar-SA" sz="2800" dirty="0">
                <a:cs typeface="Ali-A-Alwand" pitchFamily="2" charset="-78"/>
              </a:rPr>
              <a:t> </a:t>
            </a:r>
          </a:p>
          <a:p>
            <a:pPr marL="0" indent="0" algn="r">
              <a:buNone/>
            </a:pPr>
            <a:endParaRPr lang="ar-SA" sz="2800" dirty="0"/>
          </a:p>
          <a:p>
            <a:pPr algn="just" rtl="1"/>
            <a:r>
              <a:rPr lang="ar-JO" sz="2800" dirty="0">
                <a:cs typeface="Ali-A-Alwand" pitchFamily="2" charset="-78"/>
              </a:rPr>
              <a:t>او هو: العلم الذي يهتم بدراسة ظاهرة إجرامية لمعرفة أسبابها والعوامل المؤدية الي ارتكابها بأستخدام </a:t>
            </a:r>
            <a:r>
              <a:rPr lang="ar-JO" sz="2800" dirty="0">
                <a:solidFill>
                  <a:srgbClr val="FF0000"/>
                </a:solidFill>
                <a:cs typeface="Ali-A-Alwand" pitchFamily="2" charset="-78"/>
              </a:rPr>
              <a:t>المنهج التجريبي</a:t>
            </a:r>
            <a:r>
              <a:rPr lang="ar-JO" sz="2800" dirty="0">
                <a:cs typeface="Ali-A-Alwand" pitchFamily="2" charset="-78"/>
              </a:rPr>
              <a:t> القائم على الملاحظة والتجربة .</a:t>
            </a:r>
            <a:endParaRPr lang="en-US" sz="2800" dirty="0">
              <a:cs typeface="Ali-A-Alwand" pitchFamily="2" charset="-78"/>
            </a:endParaRPr>
          </a:p>
        </p:txBody>
      </p:sp>
    </p:spTree>
    <p:extLst>
      <p:ext uri="{BB962C8B-B14F-4D97-AF65-F5344CB8AC3E}">
        <p14:creationId xmlns:p14="http://schemas.microsoft.com/office/powerpoint/2010/main" val="1023099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458200" cy="4525963"/>
          </a:xfrm>
        </p:spPr>
        <p:txBody>
          <a:bodyPr/>
          <a:lstStyle/>
          <a:p>
            <a:pPr lvl="0" algn="r" rtl="1"/>
            <a:r>
              <a:rPr lang="ar-IQ" b="1" dirty="0">
                <a:solidFill>
                  <a:schemeClr val="accent1">
                    <a:lumMod val="50000"/>
                  </a:schemeClr>
                </a:solidFill>
                <a:cs typeface="Ali-A-Alwand" pitchFamily="2" charset="-78"/>
              </a:rPr>
              <a:t>أ- طريقة الاحصاء الثابتة (المكاني ) </a:t>
            </a:r>
            <a:r>
              <a:rPr lang="ar-JO" b="1" dirty="0">
                <a:solidFill>
                  <a:schemeClr val="accent1">
                    <a:lumMod val="50000"/>
                  </a:schemeClr>
                </a:solidFill>
                <a:cs typeface="Ali-A-Alwand" pitchFamily="2" charset="-78"/>
              </a:rPr>
              <a:t>:</a:t>
            </a:r>
            <a:endParaRPr lang="ar-IQ" b="1" dirty="0">
              <a:solidFill>
                <a:schemeClr val="accent1">
                  <a:lumMod val="50000"/>
                </a:schemeClr>
              </a:solidFill>
              <a:cs typeface="Ali-A-Alwand" pitchFamily="2" charset="-78"/>
            </a:endParaRPr>
          </a:p>
          <a:p>
            <a:pPr lvl="0" algn="r" rtl="1"/>
            <a:r>
              <a:rPr lang="ar-IQ" dirty="0">
                <a:solidFill>
                  <a:schemeClr val="tx1">
                    <a:lumMod val="85000"/>
                    <a:lumOff val="15000"/>
                  </a:schemeClr>
                </a:solidFill>
                <a:cs typeface="Ali-A-Alwand" pitchFamily="2" charset="-78"/>
              </a:rPr>
              <a:t>وهي دراسة الظاهرة الاجرامية في فترة زمنية ثابتة سواء وقعت في دول متعددة ام في مناطق مختلفة في دولة واحدة </a:t>
            </a:r>
            <a:r>
              <a:rPr lang="ar-JO" dirty="0">
                <a:solidFill>
                  <a:schemeClr val="tx1">
                    <a:lumMod val="85000"/>
                    <a:lumOff val="15000"/>
                  </a:schemeClr>
                </a:solidFill>
                <a:cs typeface="Ali-A-Alwand" pitchFamily="2" charset="-78"/>
              </a:rPr>
              <a:t>.</a:t>
            </a:r>
            <a:endParaRPr lang="ar-IQ" dirty="0">
              <a:solidFill>
                <a:schemeClr val="tx1">
                  <a:lumMod val="85000"/>
                  <a:lumOff val="15000"/>
                </a:schemeClr>
              </a:solidFill>
              <a:cs typeface="Ali-A-Alwand" pitchFamily="2" charset="-78"/>
            </a:endParaRPr>
          </a:p>
          <a:p>
            <a:pPr lvl="0" algn="just" rtl="1"/>
            <a:r>
              <a:rPr lang="ar-IQ" dirty="0">
                <a:solidFill>
                  <a:srgbClr val="C00000"/>
                </a:solidFill>
                <a:cs typeface="Ali-A-Alwand" pitchFamily="2" charset="-78"/>
              </a:rPr>
              <a:t>مثال:بيانات الاحصائية عن الجرائم المقترفة</a:t>
            </a:r>
            <a:r>
              <a:rPr lang="ar-JO" dirty="0">
                <a:solidFill>
                  <a:srgbClr val="C00000"/>
                </a:solidFill>
                <a:cs typeface="Ali-A-Alwand" pitchFamily="2" charset="-78"/>
              </a:rPr>
              <a:t> </a:t>
            </a:r>
            <a:r>
              <a:rPr lang="ar-IQ" dirty="0">
                <a:solidFill>
                  <a:srgbClr val="C00000"/>
                </a:solidFill>
                <a:cs typeface="Ali-A-Alwand" pitchFamily="2" charset="-78"/>
              </a:rPr>
              <a:t>من مجموعة</a:t>
            </a:r>
            <a:r>
              <a:rPr lang="ar-JO" dirty="0">
                <a:solidFill>
                  <a:srgbClr val="C00000"/>
                </a:solidFill>
                <a:cs typeface="Ali-A-Alwand" pitchFamily="2" charset="-78"/>
              </a:rPr>
              <a:t> </a:t>
            </a:r>
            <a:r>
              <a:rPr lang="ar-IQ" dirty="0">
                <a:solidFill>
                  <a:srgbClr val="C00000"/>
                </a:solidFill>
                <a:cs typeface="Ali-A-Alwand" pitchFamily="2" charset="-78"/>
              </a:rPr>
              <a:t>من الاش</a:t>
            </a:r>
            <a:r>
              <a:rPr lang="ar-JO" dirty="0">
                <a:solidFill>
                  <a:srgbClr val="C00000"/>
                </a:solidFill>
                <a:cs typeface="Ali-A-Alwand" pitchFamily="2" charset="-78"/>
              </a:rPr>
              <a:t>خ</a:t>
            </a:r>
            <a:r>
              <a:rPr lang="ar-IQ" dirty="0">
                <a:solidFill>
                  <a:srgbClr val="C00000"/>
                </a:solidFill>
                <a:cs typeface="Ali-A-Alwand" pitchFamily="2" charset="-78"/>
              </a:rPr>
              <a:t>اص داخل منطقة معينة وخلال أحد فصول السنةاو الجرائم التى تقع في منطقة معينة ولكنها محاطة بظروف اجتماعية معينة خلال مدة محددة من الزمن </a:t>
            </a:r>
            <a:r>
              <a:rPr lang="ar-JO" dirty="0">
                <a:solidFill>
                  <a:srgbClr val="C00000"/>
                </a:solidFill>
                <a:cs typeface="Ali-A-Alwand" pitchFamily="2" charset="-78"/>
              </a:rPr>
              <a:t>.</a:t>
            </a:r>
            <a:endParaRPr lang="en-US" dirty="0">
              <a:solidFill>
                <a:srgbClr val="C00000"/>
              </a:solidFill>
              <a:cs typeface="Ali-A-Alwand" pitchFamily="2" charset="-78"/>
            </a:endParaRPr>
          </a:p>
          <a:p>
            <a:endParaRPr lang="en-US" dirty="0"/>
          </a:p>
        </p:txBody>
      </p:sp>
    </p:spTree>
    <p:extLst>
      <p:ext uri="{BB962C8B-B14F-4D97-AF65-F5344CB8AC3E}">
        <p14:creationId xmlns:p14="http://schemas.microsoft.com/office/powerpoint/2010/main" val="1911361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IQ" dirty="0">
                <a:solidFill>
                  <a:srgbClr val="C00000"/>
                </a:solidFill>
                <a:cs typeface="Ali-A-Alwand" pitchFamily="2" charset="-78"/>
              </a:rPr>
              <a:t>ب- طريقة الاحصاء المتحركة (الزماني )</a:t>
            </a:r>
            <a:r>
              <a:rPr lang="ar-JO" dirty="0">
                <a:solidFill>
                  <a:srgbClr val="C00000"/>
                </a:solidFill>
                <a:cs typeface="Ali-A-Alwand" pitchFamily="2" charset="-78"/>
              </a:rPr>
              <a:t>:</a:t>
            </a:r>
            <a:endParaRPr lang="ar-IQ" dirty="0">
              <a:solidFill>
                <a:srgbClr val="C00000"/>
              </a:solidFill>
              <a:cs typeface="Ali-A-Alwand" pitchFamily="2" charset="-78"/>
            </a:endParaRPr>
          </a:p>
          <a:p>
            <a:pPr algn="r" rtl="1"/>
            <a:r>
              <a:rPr lang="ar-IQ" dirty="0">
                <a:solidFill>
                  <a:schemeClr val="tx1"/>
                </a:solidFill>
                <a:cs typeface="Ali-A-Alwand" pitchFamily="2" charset="-78"/>
              </a:rPr>
              <a:t>وهي دراسة حجم ظاهرة الاجرامية في مكان واحد ولكن في فترات زمنية متعددة لتحديد حجمها زيادة ونقصانها على مر السنين وتقتصر هذة الدراسة على منطقة معينة من الدول </a:t>
            </a:r>
          </a:p>
          <a:p>
            <a:pPr algn="r" rtl="1"/>
            <a:r>
              <a:rPr lang="ar-IQ" dirty="0">
                <a:solidFill>
                  <a:schemeClr val="tx1"/>
                </a:solidFill>
                <a:cs typeface="Ali-A-Alwand" pitchFamily="2" charset="-78"/>
              </a:rPr>
              <a:t>مثال: أحصاء عن جريمة معينة وربطه بظاهرة اجتماعية او طبيعية في المكان محددومن ثم مقارنة هذه ظواهر مع ظاهرة الاجرامية ارتفاعاًاو انخفاضاَ </a:t>
            </a:r>
            <a:endParaRPr lang="en-US" dirty="0">
              <a:solidFill>
                <a:schemeClr val="tx1"/>
              </a:solidFill>
              <a:cs typeface="Ali-A-Alwand"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rgbClr val="C00000"/>
                </a:solidFill>
              </a:rPr>
              <a:t>مزايا طريقة الاحصاء </a:t>
            </a:r>
            <a:endParaRPr lang="en-US" dirty="0">
              <a:solidFill>
                <a:srgbClr val="C00000"/>
              </a:solidFill>
            </a:endParaRPr>
          </a:p>
        </p:txBody>
      </p:sp>
      <p:sp>
        <p:nvSpPr>
          <p:cNvPr id="3" name="Content Placeholder 2"/>
          <p:cNvSpPr>
            <a:spLocks noGrp="1"/>
          </p:cNvSpPr>
          <p:nvPr>
            <p:ph idx="1"/>
          </p:nvPr>
        </p:nvSpPr>
        <p:spPr>
          <a:xfrm>
            <a:off x="228600" y="1600200"/>
            <a:ext cx="8458200" cy="4525963"/>
          </a:xfrm>
        </p:spPr>
        <p:txBody>
          <a:bodyPr>
            <a:normAutofit/>
          </a:bodyPr>
          <a:lstStyle/>
          <a:p>
            <a:pPr algn="just" rtl="1"/>
            <a:r>
              <a:rPr lang="ar-IQ" dirty="0">
                <a:solidFill>
                  <a:schemeClr val="tx1"/>
                </a:solidFill>
                <a:cs typeface="Ali-A-Alwand" pitchFamily="2" charset="-78"/>
              </a:rPr>
              <a:t>1- الوسيلة الامثل في تحديد حجم الظاهرة الاجرامية ومقارنته بالاجرائم المختلفة بالاماكن والازمنة المتعددة</a:t>
            </a:r>
            <a:r>
              <a:rPr lang="ar-JO" dirty="0">
                <a:solidFill>
                  <a:schemeClr val="tx1"/>
                </a:solidFill>
                <a:cs typeface="Ali-A-Alwand" pitchFamily="2" charset="-78"/>
              </a:rPr>
              <a:t> </a:t>
            </a:r>
            <a:r>
              <a:rPr lang="ar-IQ" dirty="0">
                <a:solidFill>
                  <a:schemeClr val="tx1"/>
                </a:solidFill>
                <a:cs typeface="Ali-A-Alwand" pitchFamily="2" charset="-78"/>
              </a:rPr>
              <a:t>وتحديد عدد الجناة وبيان وسائل التى استخدموها في الجريمة .</a:t>
            </a:r>
            <a:endParaRPr lang="ar-JO" dirty="0">
              <a:solidFill>
                <a:schemeClr val="tx1"/>
              </a:solidFill>
              <a:cs typeface="Ali-A-Alwand" pitchFamily="2" charset="-78"/>
            </a:endParaRPr>
          </a:p>
          <a:p>
            <a:pPr algn="just" rtl="1"/>
            <a:r>
              <a:rPr lang="ar-JO" dirty="0">
                <a:cs typeface="Ali-A-Alwand" pitchFamily="2" charset="-78"/>
              </a:rPr>
              <a:t>2- </a:t>
            </a:r>
            <a:r>
              <a:rPr lang="ar-JO" dirty="0">
                <a:solidFill>
                  <a:schemeClr val="tx1"/>
                </a:solidFill>
                <a:cs typeface="Ali-A-Alwand" pitchFamily="2" charset="-78"/>
              </a:rPr>
              <a:t>وهي الوسيلة الاولى المستخدمة في بحث عن ظاهرة الاجرام.</a:t>
            </a:r>
            <a:endParaRPr lang="ar-IQ" dirty="0">
              <a:solidFill>
                <a:schemeClr val="tx1"/>
              </a:solidFill>
              <a:cs typeface="Ali-A-Alwand" pitchFamily="2" charset="-78"/>
            </a:endParaRPr>
          </a:p>
          <a:p>
            <a:pPr algn="just" rtl="1"/>
            <a:r>
              <a:rPr lang="ar-JO" dirty="0">
                <a:solidFill>
                  <a:schemeClr val="tx1"/>
                </a:solidFill>
                <a:cs typeface="Ali-A-Alwand" pitchFamily="2" charset="-78"/>
              </a:rPr>
              <a:t>3-يقول سيلين ان الاحصاء مرآة الجريمة حساب الميزانية فيها</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r>
              <a:rPr lang="ar-JO" sz="3000" dirty="0">
                <a:solidFill>
                  <a:prstClr val="black"/>
                </a:solidFill>
                <a:cs typeface="Ali-A-Alwand" pitchFamily="2" charset="-78"/>
              </a:rPr>
              <a:t>4- </a:t>
            </a:r>
            <a:r>
              <a:rPr lang="ar-IQ" sz="3000" dirty="0">
                <a:solidFill>
                  <a:prstClr val="black"/>
                </a:solidFill>
                <a:cs typeface="Ali-A-Alwand" pitchFamily="2" charset="-78"/>
              </a:rPr>
              <a:t>على اساسة يتمكن الباحث اجراء بحث المقترن بالجهد العقلي ومن ثم الاستنتاج والكشف عن العراقة بين ظاهرة الاجرام وبين العوامل الفردية الخاصة بالمجرم .</a:t>
            </a:r>
            <a:r>
              <a:rPr lang="ar-JO" sz="3000" dirty="0">
                <a:solidFill>
                  <a:prstClr val="black"/>
                </a:solidFill>
                <a:cs typeface="Ali-A-Alwand" pitchFamily="2" charset="-78"/>
              </a:rPr>
              <a:t>وكذلك العوامل الاجتماعية والظروف البيئية المختلفة.</a:t>
            </a:r>
            <a:endParaRPr lang="ar-IQ" sz="3000" dirty="0">
              <a:solidFill>
                <a:prstClr val="black"/>
              </a:solidFill>
              <a:cs typeface="Ali-A-Alwand" pitchFamily="2" charset="-78"/>
            </a:endParaRPr>
          </a:p>
          <a:p>
            <a:pPr lvl="0" algn="just" rtl="1"/>
            <a:r>
              <a:rPr lang="ar-JO" sz="3000" dirty="0">
                <a:solidFill>
                  <a:prstClr val="black"/>
                </a:solidFill>
                <a:cs typeface="Ali-A-Alwand" pitchFamily="2" charset="-78"/>
              </a:rPr>
              <a:t>5</a:t>
            </a:r>
            <a:r>
              <a:rPr lang="ar-IQ" sz="3000" dirty="0">
                <a:solidFill>
                  <a:prstClr val="black"/>
                </a:solidFill>
                <a:cs typeface="Ali-A-Alwand" pitchFamily="2" charset="-78"/>
              </a:rPr>
              <a:t>- وسيلة جيدة لمعرفة الخصائص المجرمين وتحديد نوازعهم الفردية والاجتماعية بفضل الاجهزة المستخدمة في الاحصاء كلآلات الحاسبة والعقول الالكترونية </a:t>
            </a:r>
            <a:r>
              <a:rPr lang="ar-JO" sz="3000" dirty="0">
                <a:solidFill>
                  <a:prstClr val="black"/>
                </a:solidFill>
                <a:cs typeface="Ali-A-Alwand" pitchFamily="2" charset="-78"/>
              </a:rPr>
              <a:t> بسبب التطور التكنولوجي في الوقت الحالي</a:t>
            </a:r>
            <a:r>
              <a:rPr lang="ar-IQ" sz="3000" dirty="0">
                <a:solidFill>
                  <a:prstClr val="black"/>
                </a:solidFill>
                <a:cs typeface="Ali-A-Alwand" pitchFamily="2" charset="-78"/>
              </a:rPr>
              <a:t>. </a:t>
            </a:r>
            <a:endParaRPr lang="en-US" sz="3000" dirty="0">
              <a:solidFill>
                <a:prstClr val="black"/>
              </a:solidFill>
              <a:cs typeface="Ali-A-Alwand" pitchFamily="2" charset="-78"/>
            </a:endParaRPr>
          </a:p>
          <a:p>
            <a:endParaRPr lang="en-US" dirty="0"/>
          </a:p>
        </p:txBody>
      </p:sp>
    </p:spTree>
    <p:extLst>
      <p:ext uri="{BB962C8B-B14F-4D97-AF65-F5344CB8AC3E}">
        <p14:creationId xmlns:p14="http://schemas.microsoft.com/office/powerpoint/2010/main" val="3191901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solidFill>
                  <a:srgbClr val="C00000"/>
                </a:solidFill>
                <a:cs typeface="Ali-A-Alwand" pitchFamily="2" charset="-78"/>
              </a:rPr>
              <a:t>عيوب الاحصاء </a:t>
            </a:r>
            <a:br>
              <a:rPr lang="ar-IQ" dirty="0">
                <a:solidFill>
                  <a:srgbClr val="C00000"/>
                </a:solidFill>
                <a:cs typeface="Ali-A-Alwand" pitchFamily="2" charset="-78"/>
              </a:rPr>
            </a:br>
            <a:endParaRPr lang="en-US" dirty="0"/>
          </a:p>
        </p:txBody>
      </p:sp>
      <p:sp>
        <p:nvSpPr>
          <p:cNvPr id="3" name="Content Placeholder 2"/>
          <p:cNvSpPr>
            <a:spLocks noGrp="1"/>
          </p:cNvSpPr>
          <p:nvPr>
            <p:ph idx="1"/>
          </p:nvPr>
        </p:nvSpPr>
        <p:spPr/>
        <p:txBody>
          <a:bodyPr>
            <a:normAutofit fontScale="92500" lnSpcReduction="20000"/>
          </a:bodyPr>
          <a:lstStyle/>
          <a:p>
            <a:pPr algn="r" rtl="1"/>
            <a:r>
              <a:rPr lang="ar-IQ" dirty="0">
                <a:solidFill>
                  <a:srgbClr val="C00000"/>
                </a:solidFill>
                <a:cs typeface="Ali-A-Alwand" pitchFamily="2" charset="-78"/>
              </a:rPr>
              <a:t>1- من حيث مصدر الاحصاء :</a:t>
            </a:r>
          </a:p>
          <a:p>
            <a:pPr algn="just" rtl="1"/>
            <a:r>
              <a:rPr lang="ar-IQ" dirty="0">
                <a:solidFill>
                  <a:schemeClr val="tx1"/>
                </a:solidFill>
                <a:cs typeface="Ali-A-Alwand" pitchFamily="2" charset="-78"/>
              </a:rPr>
              <a:t>انه لا يعكس صورة صادقة ودقيقة لحقيقة الظاهرة الاجرامية لان الاحصاءات تكون رسمية كالاحصاءات البوليسية والقضائية والعقابية وان هذه الاحصاءات الثلاث لا تشمل على جميع الجرائم التى ترتكب فعلاً لأن : </a:t>
            </a:r>
          </a:p>
          <a:p>
            <a:pPr algn="just" rtl="1"/>
            <a:r>
              <a:rPr lang="ar-IQ" dirty="0">
                <a:solidFill>
                  <a:srgbClr val="C00000"/>
                </a:solidFill>
                <a:cs typeface="Ali-A-Alwand" pitchFamily="2" charset="-78"/>
              </a:rPr>
              <a:t>الاحصاءات البوليسة </a:t>
            </a:r>
            <a:r>
              <a:rPr lang="ar-IQ" dirty="0">
                <a:solidFill>
                  <a:schemeClr val="tx1"/>
                </a:solidFill>
                <a:cs typeface="Ali-A-Alwand" pitchFamily="2" charset="-78"/>
              </a:rPr>
              <a:t>مثلا تسجل فقط الجرائم المبلغ عنها سواء أكان كيدية او غير كيدية دون تسجيل عن الجرائم التى لا تصل الى علم هذه الاجهزة لذا هذه الاحصاءات لانعطى تعريفاًدقيقاً لجريمة .لانه لا تسجل الجرائم التى لا علم بالاجهزة الشرطة عنها لاسبباب تعود لطبيعة الجريمة اولانها ترتكب في خفاء كجرائم الاجهاض وجرائم الماسة بالشرف .  </a:t>
            </a:r>
            <a:endParaRPr lang="en-US" dirty="0">
              <a:solidFill>
                <a:schemeClr val="tx1"/>
              </a:solidFill>
              <a:cs typeface="Ali-A-Alwand"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عيوب الاحصاء </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IQ" dirty="0">
                <a:cs typeface="Ali-A-Alwand" pitchFamily="2" charset="-78"/>
              </a:rPr>
              <a:t>وكذلك الحال في </a:t>
            </a:r>
            <a:r>
              <a:rPr lang="ar-IQ" dirty="0">
                <a:solidFill>
                  <a:srgbClr val="C00000"/>
                </a:solidFill>
                <a:cs typeface="Ali-A-Alwand" pitchFamily="2" charset="-78"/>
              </a:rPr>
              <a:t>الاحصاءات القضائية </a:t>
            </a:r>
            <a:r>
              <a:rPr lang="ar-IQ" dirty="0">
                <a:cs typeface="Ali-A-Alwand" pitchFamily="2" charset="-78"/>
              </a:rPr>
              <a:t>لانها تشمل اعداد لكل فئة من الجرائم التى صدرت قرارات اكتسبت الدرجة القطعية لذا فأنها غير دقيق لانه لربما يقوم قضاة التحقيق بحفظ الدعوى لعدم اهميتها او يوقف الاجراءات فيها لانها كيدية .</a:t>
            </a:r>
          </a:p>
          <a:p>
            <a:pPr algn="just" rtl="1"/>
            <a:r>
              <a:rPr lang="ar-IQ" dirty="0">
                <a:solidFill>
                  <a:srgbClr val="C00000"/>
                </a:solidFill>
                <a:cs typeface="Ali-A-Alwand" pitchFamily="2" charset="-78"/>
              </a:rPr>
              <a:t>اما الاحصاءات العقابية </a:t>
            </a:r>
            <a:r>
              <a:rPr lang="ar-IQ" dirty="0">
                <a:cs typeface="Ali-A-Alwand" pitchFamily="2" charset="-78"/>
              </a:rPr>
              <a:t>:هى كل احصاءات اخرى تواجه نفس المشكلة اى تكون هناك فارق كبير بين عدد الجرائم المرتكبة والجرائم المثبتة في الاحصاء لانه لا تظهر في هذه الاحصاءات  الجرائم التى تصدر فيها الجزاءات البديلة للسجن لا تظهر في هذه الاحصاءات . كالغرامة وسحب اجازة ال</a:t>
            </a:r>
            <a:r>
              <a:rPr lang="ar-JO" dirty="0">
                <a:cs typeface="Ali-A-Alwand" pitchFamily="2" charset="-78"/>
              </a:rPr>
              <a:t>س</a:t>
            </a:r>
            <a:r>
              <a:rPr lang="ar-IQ" dirty="0">
                <a:cs typeface="Ali-A-Alwand" pitchFamily="2" charset="-78"/>
              </a:rPr>
              <a:t>وق او منع ممارسة المهنة او الايداع في مأوي العلاجي   </a:t>
            </a:r>
            <a:endParaRPr lang="en-US" dirty="0">
              <a:cs typeface="Ali-A-Alwand"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r>
              <a:rPr lang="ar-IQ" b="1" i="1" u="sng" dirty="0">
                <a:solidFill>
                  <a:srgbClr val="C00000"/>
                </a:solidFill>
                <a:cs typeface="Ali-A-Alwand" pitchFamily="2" charset="-78"/>
              </a:rPr>
              <a:t>رقم المظلم </a:t>
            </a:r>
            <a:r>
              <a:rPr lang="ar-IQ" dirty="0">
                <a:solidFill>
                  <a:srgbClr val="7030A0"/>
                </a:solidFill>
                <a:cs typeface="Ali-A-Alwand" pitchFamily="2" charset="-78"/>
              </a:rPr>
              <a:t>: </a:t>
            </a:r>
            <a:r>
              <a:rPr lang="ar-IQ" dirty="0">
                <a:cs typeface="Ali-A-Alwand" pitchFamily="2" charset="-78"/>
              </a:rPr>
              <a:t>عندما لا يعبر الاحصاءات المسجلة للجرائم عن  نتائج  الحقيقية للجرائم المرتكبة  لانه هناك في الواقع اختلاف كبير بين عدد الجرائم المرتكبة فعلاً وبين الجرائم المثبتة في الاحصاءات مما يعرضه  للزيادة والنقصان وتكون هناك فارق كبير بين حجم الاجرام الحقيقي والاجرام المثبت رسمياً تسمى النتائج الاحصاءات برقم المظلم والسبب في عدم دقة النتائج تعود لاسبباب عديدة مثلاً الجرائم لا تصل الى علم السلطات خاصة اذا كان من الجرائم الاخلاقية هنا تبقى الجرائم في منطقة الظل لا تكشفها الاحصاءات .  </a:t>
            </a:r>
            <a:endParaRPr lang="en-US" dirty="0">
              <a:cs typeface="Ali-A-Alwand"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solidFill>
                  <a:srgbClr val="C00000"/>
                </a:solidFill>
              </a:rPr>
              <a:t>عيوب الاحصاء </a:t>
            </a:r>
            <a:endParaRPr lang="en-US" dirty="0">
              <a:solidFill>
                <a:srgbClr val="C00000"/>
              </a:solidFill>
            </a:endParaRPr>
          </a:p>
        </p:txBody>
      </p:sp>
      <p:sp>
        <p:nvSpPr>
          <p:cNvPr id="3" name="Content Placeholder 2"/>
          <p:cNvSpPr>
            <a:spLocks noGrp="1"/>
          </p:cNvSpPr>
          <p:nvPr>
            <p:ph idx="1"/>
          </p:nvPr>
        </p:nvSpPr>
        <p:spPr/>
        <p:txBody>
          <a:bodyPr>
            <a:normAutofit fontScale="92500"/>
          </a:bodyPr>
          <a:lstStyle/>
          <a:p>
            <a:pPr algn="just" rtl="1"/>
            <a:r>
              <a:rPr lang="ar-IQ" dirty="0">
                <a:solidFill>
                  <a:srgbClr val="C00000"/>
                </a:solidFill>
                <a:cs typeface="Ali-A-Alwand" pitchFamily="2" charset="-78"/>
              </a:rPr>
              <a:t>2- من حيث مدى البيانات الاحصائية في المكان والزمان </a:t>
            </a:r>
          </a:p>
          <a:p>
            <a:pPr algn="just" rtl="1"/>
            <a:r>
              <a:rPr lang="ar-IQ" dirty="0">
                <a:solidFill>
                  <a:schemeClr val="tx1"/>
                </a:solidFill>
                <a:cs typeface="Ali-A-Alwand" pitchFamily="2" charset="-78"/>
              </a:rPr>
              <a:t>أ- فكثير من الجرائم المرتكبة لا يكون مكان ارتباكها هو مكان أكتشافها مما يترتب عليه صدور احصاءات غير دقيقة في عدد الجرائم المرتكبة في اقليم الذي وقعت فيه الجريمة </a:t>
            </a:r>
            <a:r>
              <a:rPr lang="ar-IQ" dirty="0">
                <a:cs typeface="Ali-A-Alwand" pitchFamily="2" charset="-78"/>
              </a:rPr>
              <a:t>. لانه لربما ترتكب جريمة في مكان معين ولكن تكشف في مكان اخر  </a:t>
            </a:r>
            <a:endParaRPr lang="ar-IQ" dirty="0">
              <a:solidFill>
                <a:schemeClr val="tx1"/>
              </a:solidFill>
              <a:cs typeface="Ali-A-Alwand" pitchFamily="2" charset="-78"/>
            </a:endParaRPr>
          </a:p>
          <a:p>
            <a:pPr algn="just" rtl="1"/>
            <a:r>
              <a:rPr lang="ar-IQ" dirty="0">
                <a:solidFill>
                  <a:schemeClr val="tx1"/>
                </a:solidFill>
                <a:cs typeface="Ali-A-Alwand" pitchFamily="2" charset="-78"/>
              </a:rPr>
              <a:t>ب- اما من حيث الزمان فكثير من الاحصاءات التى تثبت الجرائم في سنة معينة تكون في الحقيقة عن الجرائم السابقة في السنوات السابقة</a:t>
            </a:r>
            <a:r>
              <a:rPr lang="ar-IQ" dirty="0">
                <a:solidFill>
                  <a:srgbClr val="C00000"/>
                </a:solidFill>
                <a:cs typeface="Ali-A-Alwand" pitchFamily="2" charset="-78"/>
              </a:rPr>
              <a:t> .(وقت ارتكابها ووقت ضبطهالا تتطابق).</a:t>
            </a:r>
            <a:endParaRPr lang="en-US" dirty="0">
              <a:solidFill>
                <a:srgbClr val="C00000"/>
              </a:solidFill>
              <a:cs typeface="Ali-A-Alwand"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r>
              <a:rPr lang="ar-IQ" dirty="0">
                <a:solidFill>
                  <a:srgbClr val="C00000"/>
                </a:solidFill>
                <a:cs typeface="Ali-A-Alwand" pitchFamily="2" charset="-78"/>
              </a:rPr>
              <a:t>3- من حيث قيمة المعلومات التى تمدنا بها الاحصاءات .</a:t>
            </a:r>
          </a:p>
          <a:p>
            <a:pPr algn="just" rtl="1"/>
            <a:r>
              <a:rPr lang="ar-IQ" dirty="0">
                <a:solidFill>
                  <a:schemeClr val="tx1"/>
                </a:solidFill>
                <a:cs typeface="Ali-A-Alwand" pitchFamily="2" charset="-78"/>
              </a:rPr>
              <a:t>ان هذه الاحصاءات لايعطينا معلومات دقيقة عن سبب وعوامل السلوك الاجرامي </a:t>
            </a:r>
          </a:p>
          <a:p>
            <a:pPr algn="just" rtl="1"/>
            <a:r>
              <a:rPr lang="ar-IQ" dirty="0">
                <a:solidFill>
                  <a:srgbClr val="C00000"/>
                </a:solidFill>
                <a:cs typeface="Ali-A-Alwand" pitchFamily="2" charset="-78"/>
              </a:rPr>
              <a:t>مثال: حسب الاحصاء، ان جريمة السرقة يزداد في الفصل الشتاءولكن لا يبين ماهو سبب الحقيقي وراء ازياد هذه جريمة في الشتاء هل السبب هو ازدياد حاجة الافراد من الملبس والمؤى في هذا الفصل او بسبب طول ليالي الشتاء التى تتيح فرص أكثر لأرتكاب هذه الجرائم .  </a:t>
            </a:r>
            <a:endParaRPr lang="en-US" dirty="0">
              <a:solidFill>
                <a:srgbClr val="C00000"/>
              </a:solidFill>
              <a:cs typeface="Ali-A-Alwand"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54162"/>
            <a:ext cx="8686800" cy="4999038"/>
          </a:xfrm>
        </p:spPr>
        <p:txBody>
          <a:bodyPr>
            <a:normAutofit fontScale="92500"/>
          </a:bodyPr>
          <a:lstStyle/>
          <a:p>
            <a:pPr algn="just" rtl="1"/>
            <a:r>
              <a:rPr lang="ar-IQ" dirty="0">
                <a:solidFill>
                  <a:srgbClr val="C00000"/>
                </a:solidFill>
                <a:cs typeface="Ali-A-Alwand" pitchFamily="2" charset="-78"/>
              </a:rPr>
              <a:t>4- من حيث مدى التوفيق في أختيار افراد العينة وافراد المجموعة الضابطة </a:t>
            </a:r>
          </a:p>
          <a:p>
            <a:pPr algn="just" rtl="1"/>
            <a:r>
              <a:rPr lang="ar-IQ" dirty="0">
                <a:solidFill>
                  <a:schemeClr val="tx1"/>
                </a:solidFill>
                <a:cs typeface="Ali-A-Alwand" pitchFamily="2" charset="-78"/>
              </a:rPr>
              <a:t>هذه الطريقة طريقة فاشلة في اختيار المجموعة الضابطة من الافرادا</a:t>
            </a:r>
            <a:r>
              <a:rPr lang="ar-JO" dirty="0">
                <a:solidFill>
                  <a:schemeClr val="tx1"/>
                </a:solidFill>
                <a:cs typeface="Ali-A-Alwand" pitchFamily="2" charset="-78"/>
              </a:rPr>
              <a:t> </a:t>
            </a:r>
            <a:r>
              <a:rPr lang="ar-IQ" dirty="0">
                <a:solidFill>
                  <a:schemeClr val="tx1"/>
                </a:solidFill>
                <a:cs typeface="Ali-A-Alwand" pitchFamily="2" charset="-78"/>
              </a:rPr>
              <a:t>لتى تتخذاساسا للمقارنة بالعينة محل الدراسة   </a:t>
            </a:r>
          </a:p>
          <a:p>
            <a:pPr algn="just" rtl="1"/>
            <a:r>
              <a:rPr lang="ar-IQ" dirty="0">
                <a:solidFill>
                  <a:schemeClr val="tx1"/>
                </a:solidFill>
                <a:cs typeface="Ali-A-Alwand" pitchFamily="2" charset="-78"/>
              </a:rPr>
              <a:t>لانه يجب ان تكون عدد الافراد خمسمئة وحدة كأساس للعينة حتى يتم مقارنته وهذا صعب جداً ان نجد هذه العدد من الاشخاص لهم نفس الظروف الاجتماعية والبيئية وفي نفس السن والجنس</a:t>
            </a:r>
            <a:r>
              <a:rPr lang="ar-JO" dirty="0">
                <a:solidFill>
                  <a:schemeClr val="tx1"/>
                </a:solidFill>
                <a:cs typeface="Ali-A-Alwand" pitchFamily="2" charset="-78"/>
              </a:rPr>
              <a:t> </a:t>
            </a:r>
            <a:endParaRPr lang="ar-IQ" dirty="0">
              <a:solidFill>
                <a:schemeClr val="tx1"/>
              </a:solidFill>
              <a:cs typeface="Ali-A-Alwand" pitchFamily="2" charset="-78"/>
            </a:endParaRPr>
          </a:p>
          <a:p>
            <a:pPr algn="just" rtl="1"/>
            <a:r>
              <a:rPr lang="ar-IQ" dirty="0">
                <a:solidFill>
                  <a:schemeClr val="tx1"/>
                </a:solidFill>
                <a:cs typeface="Ali-A-Alwand" pitchFamily="2" charset="-78"/>
              </a:rPr>
              <a:t>ويجب ان لا يكون افراد مجموعة ضابطة ان ارتكبوا الجريمة محل الاحصاء وهذا يعنى بان الاشخاص الذين ارتكبوا نفس الجريمة يستبعد من هذه الاحصاءات . </a:t>
            </a:r>
            <a:endParaRPr lang="en-US" dirty="0">
              <a:solidFill>
                <a:schemeClr val="tx1"/>
              </a:solidFill>
              <a:cs typeface="Ali-A-Alwand"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76400"/>
            <a:ext cx="8153400" cy="4953000"/>
          </a:xfrm>
        </p:spPr>
        <p:txBody>
          <a:bodyPr>
            <a:normAutofit fontScale="85000" lnSpcReduction="20000"/>
          </a:bodyPr>
          <a:lstStyle/>
          <a:p>
            <a:pPr marL="0" lvl="0" indent="0" algn="r" rtl="1">
              <a:buClr>
                <a:srgbClr val="F3A447"/>
              </a:buClr>
              <a:buNone/>
            </a:pPr>
            <a:r>
              <a:rPr lang="ar-JO" sz="2800" dirty="0">
                <a:solidFill>
                  <a:srgbClr val="FF0000"/>
                </a:solidFill>
                <a:cs typeface="Ali-A-Alwand" pitchFamily="2" charset="-78"/>
              </a:rPr>
              <a:t>ذهب  بعض الفقهاء منه (دوركهايم) على انه كلما كان المجتمع متحضراً و متطوراً كلما كانت ارتكاب الجريمة فيها امراً عادياً( اي ان الجريمة ظاهرة اجتماعية اعتيادية) لان الجريمة هي الثمن الذي ينبغي ان تدفعه للتقدم الحضارى وللتغير الذي تقتضيه عجلة الحياة المتطور باستمرار.</a:t>
            </a:r>
          </a:p>
          <a:p>
            <a:pPr marL="0" lvl="0" indent="0" algn="r" rtl="1">
              <a:buClr>
                <a:srgbClr val="F3A447"/>
              </a:buClr>
              <a:buNone/>
            </a:pPr>
            <a:r>
              <a:rPr lang="ar-IQ" dirty="0">
                <a:solidFill>
                  <a:schemeClr val="tx1"/>
                </a:solidFill>
                <a:cs typeface="Ali-A-Alwand" pitchFamily="2" charset="-78"/>
              </a:rPr>
              <a:t> تطور هذا العلم حيث اصبح محور اهتمام كثير من العلماء الاجتماع والفلاسفة حيث قال البعض بأن العوامل الرئيسية المؤدية الى ارتكاب الجريمة هي عوامل فردية والاجتماعية كالجنس والسن ومستوى الثقافي وظروف اقتصادية </a:t>
            </a:r>
            <a:r>
              <a:rPr lang="ar-IQ" dirty="0">
                <a:solidFill>
                  <a:srgbClr val="444D26">
                    <a:lumMod val="10000"/>
                  </a:srgbClr>
                </a:solidFill>
                <a:cs typeface="Ali-A-Alwand" pitchFamily="2" charset="-78"/>
              </a:rPr>
              <a:t>وعلى رغم من عدم الاتفاق على العوامل الرئيسة التى تدفع المجرم الى ارتكاب الجريمة ولكن اتفق غالبيتهم مع عالم الايطالي (انريكو فيري ) بأن الجريمة خلاصة تفاعل ثلاثة أنواع من العوامل هي :</a:t>
            </a:r>
            <a:endParaRPr lang="ar-IQ" b="1" dirty="0">
              <a:solidFill>
                <a:srgbClr val="444D26">
                  <a:lumMod val="10000"/>
                </a:srgbClr>
              </a:solidFill>
              <a:cs typeface="Ali-A-Alwand" pitchFamily="2" charset="-78"/>
            </a:endParaRPr>
          </a:p>
          <a:p>
            <a:pPr marL="514350" lvl="0" indent="-514350" algn="r" rtl="1">
              <a:buClr>
                <a:srgbClr val="F3A447"/>
              </a:buClr>
              <a:buFont typeface="+mj-lt"/>
              <a:buAutoNum type="arabicPeriod"/>
            </a:pPr>
            <a:r>
              <a:rPr lang="ar-IQ" b="1" dirty="0">
                <a:solidFill>
                  <a:srgbClr val="C00000"/>
                </a:solidFill>
                <a:cs typeface="Ali-A-Alwand" pitchFamily="2" charset="-78"/>
              </a:rPr>
              <a:t> العوامل الانثروبولوجية : (السن –والنوع .....)</a:t>
            </a:r>
          </a:p>
          <a:p>
            <a:pPr marL="514350" lvl="0" indent="-514350" algn="r" rtl="1">
              <a:buClr>
                <a:srgbClr val="F3A447"/>
              </a:buClr>
              <a:buFont typeface="+mj-lt"/>
              <a:buAutoNum type="arabicPeriod"/>
            </a:pPr>
            <a:r>
              <a:rPr lang="ar-IQ" b="1" dirty="0">
                <a:solidFill>
                  <a:srgbClr val="C00000"/>
                </a:solidFill>
                <a:cs typeface="Ali-A-Alwand" pitchFamily="2" charset="-78"/>
              </a:rPr>
              <a:t> العوامل الاجتماعية : (كثافة السكان ، العادات والتقاليد.....)</a:t>
            </a:r>
          </a:p>
          <a:p>
            <a:pPr marL="514350" lvl="0" indent="-514350" algn="r" rtl="1">
              <a:buClr>
                <a:srgbClr val="F3A447"/>
              </a:buClr>
              <a:buFont typeface="+mj-lt"/>
              <a:buAutoNum type="arabicPeriod"/>
            </a:pPr>
            <a:r>
              <a:rPr lang="ar-IQ" b="1" dirty="0">
                <a:solidFill>
                  <a:srgbClr val="C00000"/>
                </a:solidFill>
                <a:cs typeface="Ali-A-Alwand" pitchFamily="2" charset="-78"/>
              </a:rPr>
              <a:t> العوامل الطبيعية : (المناخ ، والفصول , الليل والنهار..</a:t>
            </a:r>
            <a:r>
              <a:rPr lang="ar-JO" b="1" dirty="0">
                <a:solidFill>
                  <a:srgbClr val="C00000"/>
                </a:solidFill>
                <a:cs typeface="Ali-A-Alwand" pitchFamily="2" charset="-78"/>
              </a:rPr>
              <a:t>...)</a:t>
            </a:r>
            <a:endParaRPr lang="en-US" dirty="0">
              <a:solidFill>
                <a:prstClr val="white"/>
              </a:solidFill>
            </a:endParaRPr>
          </a:p>
          <a:p>
            <a:pPr marL="0" indent="0" algn="r" rtl="1">
              <a:buNone/>
            </a:pPr>
            <a:endParaRPr lang="en-US" b="1" dirty="0">
              <a:solidFill>
                <a:schemeClr val="tx1"/>
              </a:solidFill>
              <a:cs typeface="Ali-A-Alwand"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تقيم الاحصاء </a:t>
            </a:r>
            <a:endParaRPr lang="en-US" b="1"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pPr algn="just" rtl="1"/>
            <a:r>
              <a:rPr lang="ar-SA" dirty="0">
                <a:cs typeface="Ali-A-Alwand" pitchFamily="2" charset="-78"/>
              </a:rPr>
              <a:t>على الرغم من العيوب  التي قيلت عن الاحصاء الا انه يعتبر من أهم وسائل وطرق البحث العلمي ويمكن تفادي هذه العيوب عن طريق :</a:t>
            </a:r>
            <a:endParaRPr lang="en-US" dirty="0">
              <a:cs typeface="Ali-A-Alwand" pitchFamily="2" charset="-78"/>
            </a:endParaRPr>
          </a:p>
          <a:p>
            <a:pPr algn="just" rtl="1"/>
            <a:r>
              <a:rPr lang="ar-SA" dirty="0">
                <a:cs typeface="Ali-A-Alwand" pitchFamily="2" charset="-78"/>
              </a:rPr>
              <a:t>1 -  اعتماد احصائيات لسنوات متعددة ودراستها وتحليلها وفق المنطق العلمي .</a:t>
            </a:r>
            <a:endParaRPr lang="en-US" dirty="0">
              <a:cs typeface="Ali-A-Alwand" pitchFamily="2" charset="-78"/>
            </a:endParaRPr>
          </a:p>
          <a:p>
            <a:pPr algn="just" rtl="1"/>
            <a:r>
              <a:rPr lang="ar-SA" dirty="0">
                <a:cs typeface="Ali-A-Alwand" pitchFamily="2" charset="-78"/>
              </a:rPr>
              <a:t>2 -  الاستعانة بالمجهود الجماعي المشترك بين الباحثين وبمساعدة الآلات والحاسبات الالكترونية </a:t>
            </a:r>
            <a:r>
              <a:rPr lang="ar-JO" dirty="0">
                <a:cs typeface="Ali-A-Alwand" pitchFamily="2" charset="-78"/>
              </a:rPr>
              <a:t>المتطورة.</a:t>
            </a:r>
          </a:p>
          <a:p>
            <a:pPr algn="just" rtl="1"/>
            <a:r>
              <a:rPr lang="ar-JO" dirty="0">
                <a:cs typeface="Ali-A-Alwand" pitchFamily="2" charset="-78"/>
              </a:rPr>
              <a:t>3-توصية الدول الاعضاء في الامم المتحدة لبذل جهد اكبر لتطور نظام المعلومات وخاصة المعلومات المتعلقة بالظاهرة جريمة.  </a:t>
            </a:r>
            <a:endParaRPr lang="en-US" dirty="0">
              <a:cs typeface="Ali-A-Alwand" pitchFamily="2" charset="-78"/>
            </a:endParaRPr>
          </a:p>
          <a:p>
            <a:pPr algn="just" rtl="1"/>
            <a:endParaRPr lang="ar-IQ" dirty="0">
              <a:cs typeface="Ali-A-Alwand" pitchFamily="2" charset="-78"/>
            </a:endParaRPr>
          </a:p>
          <a:p>
            <a:pPr algn="just" rtl="1"/>
            <a:endParaRPr lang="en-US" dirty="0">
              <a:cs typeface="Ali-A-Alwand"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ar-JO" b="1" dirty="0">
                <a:solidFill>
                  <a:srgbClr val="FF0000"/>
                </a:solidFill>
              </a:rPr>
              <a:t>العوامل الداخلية (الفردية) الدافعة لإرتكاب الجريمة</a:t>
            </a:r>
            <a:endParaRPr lang="en-US" b="1" dirty="0">
              <a:solidFill>
                <a:srgbClr val="FF0000"/>
              </a:solidFill>
            </a:endParaRPr>
          </a:p>
        </p:txBody>
      </p:sp>
      <p:sp>
        <p:nvSpPr>
          <p:cNvPr id="2" name="Content Placeholder 1"/>
          <p:cNvSpPr>
            <a:spLocks noGrp="1"/>
          </p:cNvSpPr>
          <p:nvPr>
            <p:ph idx="1"/>
          </p:nvPr>
        </p:nvSpPr>
        <p:spPr>
          <a:xfrm>
            <a:off x="457200" y="1481328"/>
            <a:ext cx="8229600" cy="5071872"/>
          </a:xfrm>
        </p:spPr>
        <p:txBody>
          <a:bodyPr>
            <a:normAutofit/>
          </a:bodyPr>
          <a:lstStyle/>
          <a:p>
            <a:pPr algn="r" rtl="1"/>
            <a:r>
              <a:rPr lang="ar-JO" b="1" dirty="0"/>
              <a:t>يقصد بالعوامل الداخلية المفسرة للسلوك الإجرامي مجموعة العوامل الفردية المتعلقة بشخص المجرم من الناحية البدنية أو النفسية أو العقلية والتي يكون في توافرها أو توافر أحدها لدى هذا الشخص دوراً هاماً في تحديد السلوك الإجرامي كما وكيفاً.</a:t>
            </a:r>
            <a:br>
              <a:rPr lang="ar-JO" dirty="0"/>
            </a:br>
            <a:br>
              <a:rPr lang="ar-JO" dirty="0"/>
            </a:br>
            <a:r>
              <a:rPr lang="ar-JO" b="1" dirty="0"/>
              <a:t>وأهم هذه العوامل الداخلية التي اهتمت دراسات علم الإجرام بيان دورها في مجال الظاهرة الإجرامية وعلاقتها بالإجرام نذكر ما يلي:</a:t>
            </a:r>
            <a:endParaRPr lang="en-US" b="1" dirty="0"/>
          </a:p>
          <a:p>
            <a:pPr lvl="0" algn="r" rtl="1">
              <a:buClr>
                <a:srgbClr val="D34817"/>
              </a:buClr>
            </a:pPr>
            <a:r>
              <a:rPr lang="ar-JO" b="1" dirty="0">
                <a:solidFill>
                  <a:prstClr val="black"/>
                </a:solidFill>
              </a:rPr>
              <a:t>1- الوراثة ( نظرية لومبروزو)</a:t>
            </a:r>
          </a:p>
          <a:p>
            <a:pPr lvl="0" algn="r" rtl="1">
              <a:buClr>
                <a:srgbClr val="D34817"/>
              </a:buClr>
            </a:pPr>
            <a:endParaRPr lang="en-US" b="1" dirty="0">
              <a:solidFill>
                <a:prstClr val="black"/>
              </a:solidFill>
            </a:endParaRPr>
          </a:p>
        </p:txBody>
      </p:sp>
    </p:spTree>
    <p:extLst>
      <p:ext uri="{BB962C8B-B14F-4D97-AF65-F5344CB8AC3E}">
        <p14:creationId xmlns:p14="http://schemas.microsoft.com/office/powerpoint/2010/main" val="212616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JO" dirty="0">
                <a:solidFill>
                  <a:srgbClr val="FF0000"/>
                </a:solidFill>
                <a:cs typeface="Ali-A-Azzam" pitchFamily="2" charset="-78"/>
              </a:rPr>
              <a:t>الوراثة </a:t>
            </a:r>
            <a:endParaRPr lang="ar-IQ" dirty="0">
              <a:solidFill>
                <a:srgbClr val="FF0000"/>
              </a:solidFill>
              <a:cs typeface="Ali-A-Azzam" pitchFamily="2"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r" rtl="1"/>
            <a:r>
              <a:rPr lang="ar-JO" b="1" dirty="0"/>
              <a:t>يقصد بالوراثة انتقال خصائص معينة من السلف إلى الخلف عن طريق التناسل.حيث قال البعض ان المجرم هو الذي يولد حاملاً خصائص تجعله حتماً مجرماً. حيث ينتقل بعض امراض بدنية أو عقلية أو نفسية او بعض التشوهات من السلف الى الخلف هو الذي يقود حتماً إلى ارتكاب الجريمة.</a:t>
            </a:r>
            <a:endParaRPr lang="ar-IQ" dirty="0"/>
          </a:p>
        </p:txBody>
      </p:sp>
    </p:spTree>
    <p:extLst>
      <p:ext uri="{BB962C8B-B14F-4D97-AF65-F5344CB8AC3E}">
        <p14:creationId xmlns:p14="http://schemas.microsoft.com/office/powerpoint/2010/main" val="213100932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lnSpcReduction="20000"/>
          </a:bodyPr>
          <a:lstStyle/>
          <a:p>
            <a:pPr algn="just" rtl="1"/>
            <a:r>
              <a:rPr lang="ar-JO" b="1" dirty="0"/>
              <a:t>وقد انقسم الفقهاء حول الوراثة الى ثلاثة اتجاهات:</a:t>
            </a:r>
          </a:p>
          <a:p>
            <a:pPr algn="just" rtl="1"/>
            <a:r>
              <a:rPr lang="ar-JO" dirty="0"/>
              <a:t>1- حسب رأي الاتجاه الاول الوراثة هي العامل الوحيد لارتكاب الجريمة حيث يرث الانسان السلوك الاجرامي منذ ولادته وهذا هو رأي لومبروزو.</a:t>
            </a:r>
          </a:p>
          <a:p>
            <a:pPr algn="just" rtl="1"/>
            <a:r>
              <a:rPr lang="ar-JO" dirty="0"/>
              <a:t>2- اما الاتجاه الثاني يذهبون الى انه ليس هناك اية صلة بين الوراثة والسلوك الاجرامي وانما الجريمة ترجع الى العوامل المحيطة بالمجرم بمعنى ان العوامل المحيطة بالانسان يدفعه الى ارتكاب الجريمة .</a:t>
            </a:r>
          </a:p>
          <a:p>
            <a:pPr algn="just" rtl="1"/>
            <a:r>
              <a:rPr lang="ar-JO" dirty="0"/>
              <a:t>3- اما حسب رأي الاتجاه الثالث ان الوراثة ليست العامل الوحيد في انتاج السلوك الاجرامي وانما أذا تفاعلت مع عوامل آخرى يصلح لإنتاج السلوك الاجرامي لدى الانسان .</a:t>
            </a:r>
            <a:endParaRPr lang="en-US" dirty="0"/>
          </a:p>
        </p:txBody>
      </p:sp>
    </p:spTree>
    <p:extLst>
      <p:ext uri="{BB962C8B-B14F-4D97-AF65-F5344CB8AC3E}">
        <p14:creationId xmlns:p14="http://schemas.microsoft.com/office/powerpoint/2010/main" val="2279825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effectLst/>
              </a:rPr>
              <a:t>Cesare</a:t>
            </a:r>
            <a:r>
              <a:rPr lang="en-US" b="1" dirty="0">
                <a:effectLst/>
              </a:rPr>
              <a:t> Lombroso</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4876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752600"/>
            <a:ext cx="3048000" cy="2632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0429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dirty="0">
                <a:cs typeface="Ali-A-Alwand" pitchFamily="2" charset="-78"/>
              </a:rPr>
              <a:t>نظرية لموبروزو</a:t>
            </a:r>
            <a:endParaRPr lang="ar-IQ" dirty="0">
              <a:solidFill>
                <a:srgbClr val="FF0000"/>
              </a:solidFill>
            </a:endParaRPr>
          </a:p>
        </p:txBody>
      </p:sp>
      <p:sp>
        <p:nvSpPr>
          <p:cNvPr id="3" name="Content Placeholder 2"/>
          <p:cNvSpPr>
            <a:spLocks noGrp="1"/>
          </p:cNvSpPr>
          <p:nvPr>
            <p:ph idx="1"/>
          </p:nvPr>
        </p:nvSpPr>
        <p:spPr>
          <a:xfrm>
            <a:off x="304800" y="1554162"/>
            <a:ext cx="8686800" cy="5075238"/>
          </a:xfrm>
        </p:spPr>
        <p:txBody>
          <a:bodyPr>
            <a:normAutofit lnSpcReduction="10000"/>
          </a:bodyPr>
          <a:lstStyle/>
          <a:p>
            <a:pPr algn="r" rtl="1"/>
            <a:r>
              <a:rPr lang="ar-IQ" b="1" dirty="0">
                <a:cs typeface="+mj-cs"/>
              </a:rPr>
              <a:t>سيزارى لومبروزو وهو طبيب الامراض العقلية واستاذ الطب  الشرعي والعصبي</a:t>
            </a:r>
            <a:r>
              <a:rPr lang="ar-JO" b="1" dirty="0">
                <a:cs typeface="+mj-cs"/>
              </a:rPr>
              <a:t> والنفسي </a:t>
            </a:r>
          </a:p>
          <a:p>
            <a:pPr lvl="0" algn="r" rtl="1"/>
            <a:r>
              <a:rPr lang="ar-IQ" b="1" dirty="0">
                <a:solidFill>
                  <a:schemeClr val="tx2">
                    <a:lumMod val="10000"/>
                  </a:schemeClr>
                </a:solidFill>
                <a:cs typeface="+mj-cs"/>
              </a:rPr>
              <a:t>قام بتشريح كثير من المجرمين المتوفين والاحياء  </a:t>
            </a:r>
            <a:r>
              <a:rPr lang="ar-JO" b="1" dirty="0">
                <a:solidFill>
                  <a:schemeClr val="tx2">
                    <a:lumMod val="10000"/>
                  </a:schemeClr>
                </a:solidFill>
                <a:cs typeface="+mj-cs"/>
              </a:rPr>
              <a:t>(المجرم بالميلاد) -</a:t>
            </a:r>
            <a:endParaRPr lang="ar-IQ" b="1" dirty="0">
              <a:solidFill>
                <a:schemeClr val="tx2">
                  <a:lumMod val="10000"/>
                </a:schemeClr>
              </a:solidFill>
              <a:cs typeface="+mj-cs"/>
            </a:endParaRPr>
          </a:p>
          <a:p>
            <a:pPr lvl="0" algn="r" rtl="1"/>
            <a:r>
              <a:rPr lang="ar-IQ" b="1" dirty="0">
                <a:solidFill>
                  <a:schemeClr val="tx2">
                    <a:lumMod val="10000"/>
                  </a:schemeClr>
                </a:solidFill>
                <a:cs typeface="+mj-cs"/>
              </a:rPr>
              <a:t>قام بدراسة  حالة للص يدعي  فيلا (</a:t>
            </a:r>
            <a:r>
              <a:rPr lang="en-US" b="1" dirty="0">
                <a:solidFill>
                  <a:schemeClr val="tx2">
                    <a:lumMod val="10000"/>
                  </a:schemeClr>
                </a:solidFill>
                <a:cs typeface="+mj-cs"/>
              </a:rPr>
              <a:t>villa</a:t>
            </a:r>
            <a:r>
              <a:rPr lang="ar-IQ" b="1" dirty="0">
                <a:solidFill>
                  <a:schemeClr val="tx2">
                    <a:lumMod val="10000"/>
                  </a:schemeClr>
                </a:solidFill>
                <a:cs typeface="+mj-cs"/>
              </a:rPr>
              <a:t>) وجد لديه تجويف في قاع الجمجمة مشابها لما موجود لدى بعض الحيوانات كالقرود والطيور. وكان هذا اللص يتميز بخفة غير عادية في الحركة وكان </a:t>
            </a:r>
            <a:r>
              <a:rPr lang="ar-IQ" b="1" dirty="0">
                <a:cs typeface="+mj-cs"/>
              </a:rPr>
              <a:t>مغرورآ ومحب للسخرية والاستهزاء بالاخرين وهي صفات مشابهة لتلك التي تتميز بها هذه الحيوانات .</a:t>
            </a:r>
          </a:p>
          <a:p>
            <a:pPr algn="r" rtl="1"/>
            <a:r>
              <a:rPr lang="ar-IQ" b="1" dirty="0">
                <a:cs typeface="+mj-cs"/>
              </a:rPr>
              <a:t> </a:t>
            </a:r>
          </a:p>
        </p:txBody>
      </p:sp>
    </p:spTree>
    <p:extLst>
      <p:ext uri="{BB962C8B-B14F-4D97-AF65-F5344CB8AC3E}">
        <p14:creationId xmlns:p14="http://schemas.microsoft.com/office/powerpoint/2010/main" val="391910330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a:bodyPr>
          <a:lstStyle/>
          <a:p>
            <a:pPr lvl="0" algn="r" rtl="1">
              <a:buClr>
                <a:srgbClr val="72A376"/>
              </a:buClr>
            </a:pPr>
            <a:r>
              <a:rPr lang="ar-IQ" sz="3000" b="1" dirty="0">
                <a:solidFill>
                  <a:prstClr val="white"/>
                </a:solidFill>
              </a:rPr>
              <a:t>قام بدراسة القاتل (فرسيني </a:t>
            </a:r>
            <a:r>
              <a:rPr lang="en-US" sz="3000" b="1" dirty="0" err="1">
                <a:solidFill>
                  <a:prstClr val="white"/>
                </a:solidFill>
              </a:rPr>
              <a:t>veresni</a:t>
            </a:r>
            <a:r>
              <a:rPr lang="ar-IQ" sz="3000" b="1" dirty="0">
                <a:solidFill>
                  <a:prstClr val="white"/>
                </a:solidFill>
              </a:rPr>
              <a:t>) لقد وجد ان فيرسيني الذي قتل(20) أمرأة وشرب دمائهن يتميز بخصائص جثمانية تشريحية ترجع الى الانسان البدائي الاول.</a:t>
            </a:r>
            <a:endParaRPr lang="en-US" sz="3000" b="1" dirty="0">
              <a:solidFill>
                <a:prstClr val="white"/>
              </a:solidFill>
            </a:endParaRPr>
          </a:p>
          <a:p>
            <a:pPr lvl="0" algn="r" rtl="1"/>
            <a:endParaRPr lang="ar-JO" dirty="0">
              <a:solidFill>
                <a:srgbClr val="FF0000"/>
              </a:solidFill>
              <a:cs typeface="+mj-cs"/>
            </a:endParaRPr>
          </a:p>
          <a:p>
            <a:pPr lvl="0" algn="r" rtl="1"/>
            <a:r>
              <a:rPr lang="ar-IQ" dirty="0">
                <a:solidFill>
                  <a:srgbClr val="FF0000"/>
                </a:solidFill>
                <a:cs typeface="+mj-cs"/>
              </a:rPr>
              <a:t>دراسة المريض (ميسديا</a:t>
            </a:r>
            <a:r>
              <a:rPr lang="en-US" dirty="0" err="1">
                <a:solidFill>
                  <a:srgbClr val="FF0000"/>
                </a:solidFill>
                <a:cs typeface="+mj-cs"/>
              </a:rPr>
              <a:t>Misdae</a:t>
            </a:r>
            <a:r>
              <a:rPr lang="ar-IQ" dirty="0">
                <a:solidFill>
                  <a:srgbClr val="FF0000"/>
                </a:solidFill>
                <a:cs typeface="+mj-cs"/>
              </a:rPr>
              <a:t>) </a:t>
            </a:r>
            <a:r>
              <a:rPr lang="ar-IQ" dirty="0">
                <a:cs typeface="+mj-cs"/>
              </a:rPr>
              <a:t>لقد وجد أن هذا الجندي الايطالي المجرم مصاب بمرض الصرع وان هذه النوبات الصرعية كانت وراثية وأن سلوكه متسما بالوحشية والحيوانية وأن هناك علاقة وثيقة بين الاجرام والصرع ويمكن تصنيف المجرم الصرعي ضمن فئة المجرمين بالميلاد أو بالفطرة.</a:t>
            </a:r>
          </a:p>
          <a:p>
            <a:pPr algn="l"/>
            <a:endParaRPr lang="en-US" dirty="0">
              <a:cs typeface="+mj-cs"/>
            </a:endParaRPr>
          </a:p>
        </p:txBody>
      </p:sp>
    </p:spTree>
    <p:extLst>
      <p:ext uri="{BB962C8B-B14F-4D97-AF65-F5344CB8AC3E}">
        <p14:creationId xmlns:p14="http://schemas.microsoft.com/office/powerpoint/2010/main" val="815336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style>
          <a:lnRef idx="1">
            <a:schemeClr val="accent1"/>
          </a:lnRef>
          <a:fillRef idx="2">
            <a:schemeClr val="accent1"/>
          </a:fillRef>
          <a:effectRef idx="1">
            <a:schemeClr val="accent1"/>
          </a:effectRef>
          <a:fontRef idx="minor">
            <a:schemeClr val="dk1"/>
          </a:fontRef>
        </p:style>
        <p:txBody>
          <a:bodyPr>
            <a:noAutofit/>
          </a:bodyPr>
          <a:lstStyle/>
          <a:p>
            <a:pPr rtl="1"/>
            <a:br>
              <a:rPr lang="ar-IQ" sz="2400" dirty="0">
                <a:solidFill>
                  <a:prstClr val="black"/>
                </a:solidFill>
                <a:cs typeface="Ali-A-Azzam" pitchFamily="2" charset="-78"/>
              </a:rPr>
            </a:br>
            <a:br>
              <a:rPr lang="ar-IQ"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br>
              <a:rPr lang="en-US" sz="2400" dirty="0">
                <a:solidFill>
                  <a:prstClr val="black"/>
                </a:solidFill>
                <a:cs typeface="Ali-A-Azzam" pitchFamily="2" charset="-78"/>
              </a:rPr>
            </a:br>
            <a:r>
              <a:rPr lang="ar-IQ" sz="2400" dirty="0">
                <a:solidFill>
                  <a:prstClr val="black"/>
                </a:solidFill>
                <a:cs typeface="Ali-A-Azzam" pitchFamily="2" charset="-78"/>
              </a:rPr>
              <a:t>ماهي القناعات أو الاستنتاجات التي توصل اليها لمبروزو في دراسة الظاهرة الإجرامية؟</a:t>
            </a:r>
            <a:br>
              <a:rPr lang="en-US" sz="2400" dirty="0">
                <a:solidFill>
                  <a:prstClr val="black"/>
                </a:solidFill>
                <a:cs typeface="Ali-A-Azzam" pitchFamily="2" charset="-78"/>
              </a:rPr>
            </a:br>
            <a:r>
              <a:rPr lang="ar-IQ" sz="2400" dirty="0">
                <a:solidFill>
                  <a:prstClr val="black"/>
                </a:solidFill>
                <a:cs typeface="Ali-A-Azzam" pitchFamily="2" charset="-78"/>
              </a:rPr>
              <a:t> </a:t>
            </a:r>
            <a:endParaRPr lang="ar-IQ" sz="2400" dirty="0">
              <a:cs typeface="Ali-A-Azzam" pitchFamily="2" charset="-78"/>
            </a:endParaRPr>
          </a:p>
        </p:txBody>
      </p:sp>
      <p:sp>
        <p:nvSpPr>
          <p:cNvPr id="3" name="Content Placeholder 2"/>
          <p:cNvSpPr>
            <a:spLocks noGrp="1"/>
          </p:cNvSpPr>
          <p:nvPr>
            <p:ph idx="1"/>
          </p:nvPr>
        </p:nvSpPr>
        <p:spPr>
          <a:xfrm>
            <a:off x="457200" y="1646236"/>
            <a:ext cx="8229600" cy="4906963"/>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IQ" dirty="0"/>
              <a:t>هي عبارة عن نتائج لأبحاث نشرها في كتابه </a:t>
            </a:r>
            <a:r>
              <a:rPr lang="ar-IQ" dirty="0">
                <a:solidFill>
                  <a:srgbClr val="FF0000"/>
                </a:solidFill>
              </a:rPr>
              <a:t>الانسان والمجرم.</a:t>
            </a:r>
            <a:endParaRPr lang="en-US" dirty="0">
              <a:solidFill>
                <a:srgbClr val="FF0000"/>
              </a:solidFill>
            </a:endParaRPr>
          </a:p>
          <a:p>
            <a:pPr lvl="0" algn="r" rtl="1"/>
            <a:r>
              <a:rPr lang="ar-IQ" dirty="0">
                <a:solidFill>
                  <a:srgbClr val="FF0000"/>
                </a:solidFill>
              </a:rPr>
              <a:t>1-</a:t>
            </a:r>
            <a:r>
              <a:rPr lang="ar-IQ" dirty="0"/>
              <a:t>وجود نموذج للإنسان المجرم بالفطرة أي توصل الى الطبيعة الوراثية للإجرام.</a:t>
            </a:r>
            <a:endParaRPr lang="en-US" dirty="0"/>
          </a:p>
          <a:p>
            <a:pPr lvl="0" algn="r" rtl="1"/>
            <a:r>
              <a:rPr lang="ar-IQ" dirty="0"/>
              <a:t>2-ان المجرم يتصف ببعض مظاهر الشذوذ في تكوينه الجسمي سماها علامات الرجعة. لأن هذه العلامات تدل في عدم انسجام المجرم مع المجتمع وارتداده الى الانسان البدائي</a:t>
            </a:r>
            <a:endParaRPr lang="en-US" dirty="0"/>
          </a:p>
        </p:txBody>
      </p:sp>
    </p:spTree>
    <p:extLst>
      <p:ext uri="{BB962C8B-B14F-4D97-AF65-F5344CB8AC3E}">
        <p14:creationId xmlns:p14="http://schemas.microsoft.com/office/powerpoint/2010/main" val="23750554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a:solidFill>
            <a:schemeClr val="bg2"/>
          </a:solidFill>
          <a:ln>
            <a:solidFill>
              <a:schemeClr val="tx1"/>
            </a:solidFill>
          </a:ln>
        </p:spPr>
        <p:style>
          <a:lnRef idx="3">
            <a:schemeClr val="lt1"/>
          </a:lnRef>
          <a:fillRef idx="1">
            <a:schemeClr val="accent1"/>
          </a:fillRef>
          <a:effectRef idx="1">
            <a:schemeClr val="accent1"/>
          </a:effectRef>
          <a:fontRef idx="minor">
            <a:schemeClr val="lt1"/>
          </a:fontRef>
        </p:style>
        <p:txBody>
          <a:bodyPr>
            <a:normAutofit/>
          </a:bodyPr>
          <a:lstStyle/>
          <a:p>
            <a:pPr lvl="0" algn="r" rtl="1">
              <a:buClr>
                <a:srgbClr val="72A376"/>
              </a:buClr>
            </a:pPr>
            <a:r>
              <a:rPr lang="ar-IQ" sz="3000" dirty="0">
                <a:solidFill>
                  <a:prstClr val="black"/>
                </a:solidFill>
              </a:rPr>
              <a:t> بعد ان تعرضت أراءه </a:t>
            </a:r>
            <a:r>
              <a:rPr lang="ar-IQ" sz="3000" u="sng" dirty="0">
                <a:solidFill>
                  <a:srgbClr val="FF0000"/>
                </a:solidFill>
              </a:rPr>
              <a:t>للنقد عدل عن أراءه بعد</a:t>
            </a:r>
            <a:r>
              <a:rPr lang="ar-IQ" sz="3000" dirty="0">
                <a:solidFill>
                  <a:prstClr val="black"/>
                </a:solidFill>
              </a:rPr>
              <a:t> الدراسة وتوصل الى نتائج اخرى:</a:t>
            </a:r>
            <a:endParaRPr lang="en-US" sz="3000" dirty="0">
              <a:solidFill>
                <a:prstClr val="black"/>
              </a:solidFill>
            </a:endParaRPr>
          </a:p>
          <a:p>
            <a:pPr lvl="0" algn="r" rtl="1">
              <a:buClr>
                <a:srgbClr val="72A376"/>
              </a:buClr>
            </a:pPr>
            <a:r>
              <a:rPr lang="ar-IQ" sz="3000" dirty="0">
                <a:solidFill>
                  <a:prstClr val="black"/>
                </a:solidFill>
              </a:rPr>
              <a:t>3-أن العلامات الارتدادية موجودة عند أغلب المجرمين</a:t>
            </a:r>
            <a:r>
              <a:rPr lang="en-US" sz="3000" dirty="0">
                <a:solidFill>
                  <a:prstClr val="black"/>
                </a:solidFill>
              </a:rPr>
              <a:t> </a:t>
            </a:r>
            <a:r>
              <a:rPr lang="ar-IQ" sz="3000" dirty="0">
                <a:solidFill>
                  <a:prstClr val="black"/>
                </a:solidFill>
              </a:rPr>
              <a:t>وحتى غير المجرمين .</a:t>
            </a:r>
            <a:endParaRPr lang="en-US" sz="3000" dirty="0">
              <a:solidFill>
                <a:prstClr val="black"/>
              </a:solidFill>
            </a:endParaRPr>
          </a:p>
          <a:p>
            <a:pPr lvl="0" algn="r" rtl="1">
              <a:buClr>
                <a:srgbClr val="72A376"/>
              </a:buClr>
            </a:pPr>
            <a:r>
              <a:rPr lang="ar-IQ" sz="3000" dirty="0">
                <a:solidFill>
                  <a:prstClr val="black"/>
                </a:solidFill>
              </a:rPr>
              <a:t> 4-لا يمكن لعامل الوراثة ان يحقق الجريمة لمفرده.</a:t>
            </a:r>
            <a:r>
              <a:rPr lang="ar-JO" sz="3000" dirty="0">
                <a:solidFill>
                  <a:prstClr val="black"/>
                </a:solidFill>
              </a:rPr>
              <a:t>وانما يجب ان يسخر له ظروف معينة.</a:t>
            </a:r>
            <a:endParaRPr lang="en-US" sz="3000" dirty="0">
              <a:solidFill>
                <a:prstClr val="black"/>
              </a:solidFill>
            </a:endParaRPr>
          </a:p>
          <a:p>
            <a:pPr algn="r" rtl="1"/>
            <a:endParaRPr lang="ar-IQ" dirty="0">
              <a:solidFill>
                <a:schemeClr val="tx1"/>
              </a:solidFill>
            </a:endParaRPr>
          </a:p>
        </p:txBody>
      </p:sp>
    </p:spTree>
    <p:extLst>
      <p:ext uri="{BB962C8B-B14F-4D97-AF65-F5344CB8AC3E}">
        <p14:creationId xmlns:p14="http://schemas.microsoft.com/office/powerpoint/2010/main" val="423716213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br>
              <a:rPr lang="ar-IQ" dirty="0">
                <a:solidFill>
                  <a:srgbClr val="FF0000"/>
                </a:solidFill>
                <a:cs typeface="Ali-A-Azzam" pitchFamily="2" charset="-78"/>
              </a:rPr>
            </a:br>
            <a:r>
              <a:rPr lang="ar-IQ" dirty="0">
                <a:solidFill>
                  <a:srgbClr val="FF0000"/>
                </a:solidFill>
                <a:cs typeface="Ali-A-Azzam" pitchFamily="2" charset="-78"/>
              </a:rPr>
              <a:t>أهم تقسيمات لومبروزو للمجرمين.</a:t>
            </a:r>
            <a:br>
              <a:rPr lang="en-US" dirty="0">
                <a:solidFill>
                  <a:srgbClr val="FF0000"/>
                </a:solidFill>
                <a:cs typeface="Ali-A-Azzam" pitchFamily="2" charset="-78"/>
              </a:rPr>
            </a:br>
            <a:endParaRPr lang="ar-IQ" dirty="0">
              <a:solidFill>
                <a:srgbClr val="FF0000"/>
              </a:solidFill>
              <a:cs typeface="Ali-A-Azzam" pitchFamily="2" charset="-78"/>
            </a:endParaRPr>
          </a:p>
        </p:txBody>
      </p:sp>
      <p:sp>
        <p:nvSpPr>
          <p:cNvPr id="3" name="Content Placeholder 2"/>
          <p:cNvSpPr>
            <a:spLocks noGrp="1"/>
          </p:cNvSpPr>
          <p:nvPr>
            <p:ph idx="1"/>
          </p:nvPr>
        </p:nvSpPr>
        <p:spPr>
          <a:xfrm>
            <a:off x="0" y="1646237"/>
            <a:ext cx="8686800" cy="4526280"/>
          </a:xfrm>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IQ" b="1" dirty="0">
                <a:solidFill>
                  <a:srgbClr val="FF0000"/>
                </a:solidFill>
              </a:rPr>
              <a:t>ا</a:t>
            </a:r>
            <a:r>
              <a:rPr lang="ar-IQ" sz="3500" dirty="0">
                <a:solidFill>
                  <a:srgbClr val="FF0000"/>
                </a:solidFill>
              </a:rPr>
              <a:t>لفئة الأولى:. المجرم بالفطرة او الميلاد: </a:t>
            </a:r>
            <a:r>
              <a:rPr lang="ar-IQ" b="1" dirty="0"/>
              <a:t>وهي فئة تمثل محور وأساس نظريته وهذا النوع من الاشخاص يولد وفي نفسه وبدنه بذرة الاجرام ويتميز بملاح ومظاهر بدنية شاذة منها أن الجمجمة صغيرة وغير منتظمة وبروز وشذوذ في الوجه والفكين والاذنين والشفتين و طول المفرط للذراعين و</a:t>
            </a:r>
            <a:r>
              <a:rPr lang="ar-IQ" b="1" dirty="0">
                <a:solidFill>
                  <a:srgbClr val="FF0000"/>
                </a:solidFill>
              </a:rPr>
              <a:t>شذوذ نفسي</a:t>
            </a:r>
            <a:r>
              <a:rPr lang="ar-IQ" b="1" dirty="0"/>
              <a:t> يتمثل في القسوة البالغة وحب الشر وعدم الاحساس بالام وانعدام الضمير والحياء.</a:t>
            </a:r>
            <a:endParaRPr lang="en-US" b="1" dirty="0"/>
          </a:p>
          <a:p>
            <a:pPr algn="r" rtl="1"/>
            <a:r>
              <a:rPr lang="ar-IQ" dirty="0">
                <a:solidFill>
                  <a:srgbClr val="FF0000"/>
                </a:solidFill>
              </a:rPr>
              <a:t>العلاج</a:t>
            </a:r>
            <a:r>
              <a:rPr lang="ar-IQ" dirty="0"/>
              <a:t>:أبعاده نهائيا الى مكان ناء مع رقابة شديدة والافضل قتله.</a:t>
            </a:r>
            <a:endParaRPr lang="en-US" dirty="0"/>
          </a:p>
          <a:p>
            <a:pPr algn="r" rtl="1"/>
            <a:endParaRPr lang="ar-IQ" dirty="0"/>
          </a:p>
        </p:txBody>
      </p:sp>
    </p:spTree>
    <p:extLst>
      <p:ext uri="{BB962C8B-B14F-4D97-AF65-F5344CB8AC3E}">
        <p14:creationId xmlns:p14="http://schemas.microsoft.com/office/powerpoint/2010/main" val="268558383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400" i="1" dirty="0">
                <a:solidFill>
                  <a:srgbClr val="FF0000"/>
                </a:solidFill>
                <a:cs typeface="Ali-A-Alwand" pitchFamily="2" charset="-78"/>
              </a:rPr>
              <a:t>صلة علم الاجرام بالعلوم الجنائية الاخرى </a:t>
            </a:r>
            <a:endParaRPr lang="en-US" sz="4400" i="1" dirty="0">
              <a:solidFill>
                <a:srgbClr val="FF0000"/>
              </a:solidFill>
              <a:cs typeface="Ali-A-Alwand" pitchFamily="2" charset="-78"/>
            </a:endParaRPr>
          </a:p>
        </p:txBody>
      </p:sp>
      <p:sp>
        <p:nvSpPr>
          <p:cNvPr id="3" name="Content Placeholder 2"/>
          <p:cNvSpPr>
            <a:spLocks noGrp="1"/>
          </p:cNvSpPr>
          <p:nvPr>
            <p:ph idx="1"/>
          </p:nvPr>
        </p:nvSpPr>
        <p:spPr/>
        <p:txBody>
          <a:bodyPr>
            <a:noAutofit/>
          </a:bodyPr>
          <a:lstStyle/>
          <a:p>
            <a:pPr algn="r" rtl="1"/>
            <a:r>
              <a:rPr lang="ar-IQ" sz="3600" dirty="0">
                <a:cs typeface="Ali-A-Alwand" pitchFamily="2" charset="-78"/>
              </a:rPr>
              <a:t>1- علم الاجرام وقانون العقوبات </a:t>
            </a:r>
          </a:p>
          <a:p>
            <a:pPr algn="r" rtl="1"/>
            <a:r>
              <a:rPr lang="ar-IQ" sz="3600" dirty="0">
                <a:cs typeface="Ali-A-Alwand" pitchFamily="2" charset="-78"/>
              </a:rPr>
              <a:t>2- علم الاجرام وقانون اصول المحاكمات الجزائية </a:t>
            </a:r>
          </a:p>
          <a:p>
            <a:pPr algn="r" rtl="1"/>
            <a:r>
              <a:rPr lang="ar-IQ" sz="3600" dirty="0">
                <a:cs typeface="Ali-A-Alwand" pitchFamily="2" charset="-78"/>
              </a:rPr>
              <a:t> </a:t>
            </a:r>
            <a:endParaRPr lang="en-US" sz="3600" dirty="0">
              <a:cs typeface="Ali-A-Alwand" pitchFamily="2" charset="-7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rotWithShape="1">
          <a:blip r:embed="rId2">
            <a:clrChange>
              <a:clrFrom>
                <a:srgbClr val="FAFAFA"/>
              </a:clrFrom>
              <a:clrTo>
                <a:srgbClr val="FAFAFA">
                  <a:alpha val="0"/>
                </a:srgbClr>
              </a:clrTo>
            </a:clrChange>
            <a:extLst>
              <a:ext uri="{28A0092B-C50C-407E-A947-70E740481C1C}">
                <a14:useLocalDpi xmlns:a14="http://schemas.microsoft.com/office/drawing/2010/main" val="0"/>
              </a:ext>
            </a:extLst>
          </a:blip>
          <a:srcRect l="-195" t="-21679" r="-10496" b="23596"/>
          <a:stretch/>
        </p:blipFill>
        <p:spPr bwMode="auto">
          <a:xfrm>
            <a:off x="457200" y="827314"/>
            <a:ext cx="8265886" cy="5007429"/>
          </a:xfrm>
          <a:prstGeom prst="roundRect">
            <a:avLst>
              <a:gd name="adj" fmla="val 8594"/>
            </a:avLst>
          </a:prstGeom>
          <a:solidFill>
            <a:srgbClr val="FFFFFF">
              <a:shade val="85000"/>
            </a:srgbClr>
          </a:solidFill>
          <a:ln w="9525">
            <a:solidFill>
              <a:schemeClr val="tx1"/>
            </a:solidFill>
            <a:miter lim="800000"/>
            <a:headEnd/>
            <a:tailEnd/>
          </a:ln>
          <a:effectLst>
            <a:reflection blurRad="12700" stA="38000" endPos="28000" dist="5000" dir="5400000" sy="-100000" algn="bl" rotWithShape="0"/>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nvGraphicFramePr>
        <p:xfrm>
          <a:off x="3004457" y="5413829"/>
          <a:ext cx="827314" cy="595085"/>
        </p:xfrm>
        <a:graphic>
          <a:graphicData uri="http://schemas.openxmlformats.org/drawingml/2006/table">
            <a:tbl>
              <a:tblPr/>
              <a:tblGrid>
                <a:gridCol w="827314">
                  <a:extLst>
                    <a:ext uri="{9D8B030D-6E8A-4147-A177-3AD203B41FA5}">
                      <a16:colId xmlns:a16="http://schemas.microsoft.com/office/drawing/2014/main" val="20000"/>
                    </a:ext>
                  </a:extLst>
                </a:gridCol>
              </a:tblGrid>
              <a:tr h="595085">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59920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srgbClr val="FF0000"/>
                </a:solidFill>
                <a:cs typeface="Ali-A-Azzam" pitchFamily="2" charset="-78"/>
              </a:rPr>
              <a:t>الفئة الثانية:.المجرم المجنون:</a:t>
            </a:r>
            <a:endParaRPr lang="ar-IQ" dirty="0">
              <a:cs typeface="Ali-A-Azzam" pitchFamily="2" charset="-78"/>
            </a:endParaRPr>
          </a:p>
        </p:txBody>
      </p:sp>
      <p:sp>
        <p:nvSpPr>
          <p:cNvPr id="3" name="Content Placeholder 2"/>
          <p:cNvSpPr>
            <a:spLocks noGrp="1"/>
          </p:cNvSpPr>
          <p:nvPr>
            <p:ph idx="1"/>
          </p:nvPr>
        </p:nvSpPr>
        <p:spPr>
          <a:xfrm>
            <a:off x="304800" y="1554162"/>
            <a:ext cx="8686800" cy="4999038"/>
          </a:xfrm>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IQ" dirty="0"/>
              <a:t>وهو مجرم خطير لفقدانه التمييز بين الخير والشر</a:t>
            </a:r>
            <a:r>
              <a:rPr lang="ar-JO" dirty="0"/>
              <a:t>بسبب مرض عقلي </a:t>
            </a:r>
            <a:r>
              <a:rPr lang="ar-IQ" dirty="0"/>
              <a:t> .</a:t>
            </a:r>
          </a:p>
          <a:p>
            <a:pPr algn="r" rtl="1"/>
            <a:r>
              <a:rPr lang="ar-IQ" dirty="0">
                <a:solidFill>
                  <a:srgbClr val="FF0000"/>
                </a:solidFill>
              </a:rPr>
              <a:t>. العلاج: </a:t>
            </a:r>
            <a:r>
              <a:rPr lang="ar-IQ" dirty="0"/>
              <a:t>معالجة المجنون يكون عن طريق وضعه في مصح العقلي ليؤمن شره واستئصاله وتخليص المجتمع من شره.</a:t>
            </a:r>
            <a:endParaRPr lang="en-US" dirty="0"/>
          </a:p>
          <a:p>
            <a:pPr algn="r" rtl="1"/>
            <a:r>
              <a:rPr lang="ar-IQ" dirty="0">
                <a:solidFill>
                  <a:srgbClr val="FF0000"/>
                </a:solidFill>
              </a:rPr>
              <a:t>وتقسم هذه الفئة الى ثلاثة اقسام</a:t>
            </a:r>
            <a:endParaRPr lang="en-US" dirty="0">
              <a:solidFill>
                <a:srgbClr val="FF0000"/>
              </a:solidFill>
            </a:endParaRPr>
          </a:p>
          <a:p>
            <a:pPr algn="r" rtl="1"/>
            <a:r>
              <a:rPr lang="ar-IQ" sz="3600" dirty="0">
                <a:solidFill>
                  <a:srgbClr val="00B050"/>
                </a:solidFill>
              </a:rPr>
              <a:t>1-المجرم المجنون: </a:t>
            </a:r>
            <a:r>
              <a:rPr lang="ar-IQ" dirty="0"/>
              <a:t>وهو شخص مصاب بنقص في عقله</a:t>
            </a:r>
            <a:r>
              <a:rPr lang="ar-JO" dirty="0"/>
              <a:t>.</a:t>
            </a:r>
            <a:endParaRPr lang="en-US" dirty="0"/>
          </a:p>
          <a:p>
            <a:pPr algn="r" rtl="1"/>
            <a:r>
              <a:rPr lang="ar-IQ" dirty="0"/>
              <a:t> 2-</a:t>
            </a:r>
            <a:r>
              <a:rPr lang="ar-IQ" sz="3600" dirty="0">
                <a:solidFill>
                  <a:srgbClr val="00B050"/>
                </a:solidFill>
              </a:rPr>
              <a:t>المجرم الصرعي: </a:t>
            </a:r>
            <a:r>
              <a:rPr lang="ar-IQ" dirty="0"/>
              <a:t>وهو شخص مصاب بمرض الصرع الوراثي الذي يتحول الى مرض عقلي بتفاقم حاله الصرع.</a:t>
            </a:r>
            <a:endParaRPr lang="en-US" dirty="0"/>
          </a:p>
          <a:p>
            <a:pPr algn="r" rtl="1"/>
            <a:endParaRPr lang="ar-IQ" dirty="0"/>
          </a:p>
        </p:txBody>
      </p:sp>
    </p:spTree>
    <p:extLst>
      <p:ext uri="{BB962C8B-B14F-4D97-AF65-F5344CB8AC3E}">
        <p14:creationId xmlns:p14="http://schemas.microsoft.com/office/powerpoint/2010/main" val="920230282"/>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ar-IQ" dirty="0">
              <a:solidFill>
                <a:srgbClr val="00B050"/>
              </a:solidFill>
              <a:cs typeface="Ali-A-Azzam" pitchFamily="2" charset="-78"/>
            </a:endParaRPr>
          </a:p>
        </p:txBody>
      </p:sp>
      <p:sp>
        <p:nvSpPr>
          <p:cNvPr id="3" name="Content Placeholder 2"/>
          <p:cNvSpPr>
            <a:spLocks noGrp="1"/>
          </p:cNvSpPr>
          <p:nvPr>
            <p:ph idx="1"/>
          </p:nvPr>
        </p:nvSpPr>
        <p:spPr/>
        <p:txBody>
          <a:bodyPr/>
          <a:lstStyle/>
          <a:p>
            <a:pPr algn="r" rtl="1"/>
            <a:r>
              <a:rPr lang="ar-JO" dirty="0">
                <a:solidFill>
                  <a:srgbClr val="FF0000"/>
                </a:solidFill>
              </a:rPr>
              <a:t>3</a:t>
            </a:r>
            <a:r>
              <a:rPr lang="ar-JO" dirty="0">
                <a:solidFill>
                  <a:schemeClr val="bg1">
                    <a:lumMod val="95000"/>
                    <a:lumOff val="5000"/>
                  </a:schemeClr>
                </a:solidFill>
              </a:rPr>
              <a:t>-رم السيكوباتي : </a:t>
            </a:r>
            <a:r>
              <a:rPr lang="ar-IQ" dirty="0">
                <a:solidFill>
                  <a:schemeClr val="bg1">
                    <a:lumMod val="95000"/>
                    <a:lumOff val="5000"/>
                  </a:schemeClr>
                </a:solidFill>
              </a:rPr>
              <a:t>وهو شخص مصاب بخلل في قواه النفسية وهو خلل يعد من أهم حالات التخلف النفسي ذات الصلة بالسلوك الاجرامي لعدم تحكمه بغرائزة, والشخصية السيكوباتية</a:t>
            </a:r>
            <a:r>
              <a:rPr lang="ar-IQ" dirty="0"/>
              <a:t> أما أن تكون بسيطة وهي لا تتعدى الكذب وحب المشاغية وخلق المتاعب للاخرين أو تكون شخصية أكثر خطورة كأرتكاب جرائم التزوير والاختلاس والاعتداء الجنسي والقتل دون سبب.</a:t>
            </a:r>
            <a:endParaRPr lang="en-US" dirty="0"/>
          </a:p>
        </p:txBody>
      </p:sp>
    </p:spTree>
    <p:extLst>
      <p:ext uri="{BB962C8B-B14F-4D97-AF65-F5344CB8AC3E}">
        <p14:creationId xmlns:p14="http://schemas.microsoft.com/office/powerpoint/2010/main" val="373044315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cs typeface="Ali-A-Azzam" pitchFamily="2" charset="-78"/>
              </a:rPr>
              <a:t>الفئة الثالثة :المجرم بالعاطفة:</a:t>
            </a:r>
          </a:p>
        </p:txBody>
      </p:sp>
      <p:sp>
        <p:nvSpPr>
          <p:cNvPr id="3" name="Content Placeholder 2"/>
          <p:cNvSpPr>
            <a:spLocks noGrp="1"/>
          </p:cNvSpPr>
          <p:nvPr>
            <p:ph idx="1"/>
          </p:nvPr>
        </p:nvSpPr>
        <p:spPr>
          <a:xfrm>
            <a:off x="457200" y="1805925"/>
            <a:ext cx="8229600" cy="411451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buNone/>
            </a:pPr>
            <a:r>
              <a:rPr lang="ar-IQ" dirty="0">
                <a:solidFill>
                  <a:srgbClr val="FF0000"/>
                </a:solidFill>
              </a:rPr>
              <a:t>شخص حساس وعاطفي جدآ وشديد التأثر وسريع الانفعال والغضب وبالتالي سهولة الاندفاع نحو أرتكاب الجريمة دون سبق اصرار أو تصميم الا انه سريع الندم ويشعر بتأنيب الضمير حال عودته الى طبيعته ومزاجه الاعتيادي </a:t>
            </a:r>
            <a:r>
              <a:rPr lang="ar-IQ" dirty="0"/>
              <a:t>وعادة ما ترتكب هذه الفئة الجرائم السياسية وجرائم الاعتداء على الاشخاص.</a:t>
            </a:r>
          </a:p>
          <a:p>
            <a:pPr algn="r" rtl="1">
              <a:buNone/>
            </a:pPr>
            <a:r>
              <a:rPr lang="ar-IQ" sz="4400" b="1" dirty="0">
                <a:solidFill>
                  <a:schemeClr val="tx2">
                    <a:lumMod val="10000"/>
                  </a:schemeClr>
                </a:solidFill>
              </a:rPr>
              <a:t> </a:t>
            </a:r>
            <a:r>
              <a:rPr lang="ar-IQ" sz="4400" dirty="0">
                <a:solidFill>
                  <a:schemeClr val="tx2">
                    <a:lumMod val="10000"/>
                  </a:schemeClr>
                </a:solidFill>
              </a:rPr>
              <a:t>العلاج/لا </a:t>
            </a:r>
            <a:r>
              <a:rPr lang="ar-IQ" dirty="0">
                <a:solidFill>
                  <a:schemeClr val="tx2">
                    <a:lumMod val="10000"/>
                  </a:schemeClr>
                </a:solidFill>
              </a:rPr>
              <a:t>يعاقب بل يتم ابعاده عن الوسط الذي ارتكب فيه الجريمه والزامه بتعويض الضرر ان كان كبيرآ.</a:t>
            </a:r>
            <a:endParaRPr lang="en-US" dirty="0">
              <a:solidFill>
                <a:schemeClr val="tx2">
                  <a:lumMod val="10000"/>
                </a:schemeClr>
              </a:solidFill>
            </a:endParaRPr>
          </a:p>
          <a:p>
            <a:pPr algn="r" rtl="1">
              <a:buNone/>
            </a:pPr>
            <a:endParaRPr lang="en-US" dirty="0"/>
          </a:p>
          <a:p>
            <a:pPr algn="r" rtl="1"/>
            <a:endParaRPr lang="ar-IQ" dirty="0"/>
          </a:p>
        </p:txBody>
      </p:sp>
    </p:spTree>
    <p:extLst>
      <p:ext uri="{BB962C8B-B14F-4D97-AF65-F5344CB8AC3E}">
        <p14:creationId xmlns:p14="http://schemas.microsoft.com/office/powerpoint/2010/main" val="336445570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b="1" dirty="0">
                <a:cs typeface="Ali-A-Azzam" pitchFamily="2" charset="-78"/>
              </a:rPr>
              <a:t>الفئة الرابعة: المجرم بالعادة:</a:t>
            </a:r>
            <a:endParaRPr lang="ar-IQ" dirty="0">
              <a:cs typeface="Ali-A-Azzam" pitchFamily="2" charset="-78"/>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rtl="1"/>
            <a:r>
              <a:rPr lang="ar-IQ" b="1" dirty="0">
                <a:solidFill>
                  <a:srgbClr val="00B050"/>
                </a:solidFill>
                <a:cs typeface="+mj-cs"/>
              </a:rPr>
              <a:t>هو شخص لا يولد مجرمآ ولا تحقق لديه علامات الرجعة الا انه يعتاد على ارتكاب الجرائم بتأثيرا الظروف الاجتماعيه وعادة ما ترتكب هذه الفئة جرائم الاعتداء على الاموال كالسرقة.</a:t>
            </a:r>
            <a:endParaRPr lang="en-US" b="1" dirty="0">
              <a:solidFill>
                <a:srgbClr val="00B050"/>
              </a:solidFill>
              <a:cs typeface="+mj-cs"/>
            </a:endParaRPr>
          </a:p>
          <a:p>
            <a:pPr algn="r" rtl="1"/>
            <a:r>
              <a:rPr lang="ar-IQ" b="1" dirty="0">
                <a:solidFill>
                  <a:srgbClr val="FF0000"/>
                </a:solidFill>
                <a:cs typeface="+mj-cs"/>
              </a:rPr>
              <a:t>العلاج/ العناية والرقابة المقرونة بالتوجيه والارشاد واذا لازمته الجريمة فيجب ابعاده وعزله عن المجتمع لاتقاء شره.</a:t>
            </a:r>
            <a:endParaRPr lang="en-US" b="1" dirty="0">
              <a:solidFill>
                <a:srgbClr val="FF0000"/>
              </a:solidFill>
              <a:cs typeface="+mj-cs"/>
            </a:endParaRPr>
          </a:p>
          <a:p>
            <a:pPr algn="r" rtl="1"/>
            <a:endParaRPr lang="ar-IQ" dirty="0">
              <a:cs typeface="+mj-cs"/>
            </a:endParaRPr>
          </a:p>
        </p:txBody>
      </p:sp>
    </p:spTree>
    <p:extLst>
      <p:ext uri="{BB962C8B-B14F-4D97-AF65-F5344CB8AC3E}">
        <p14:creationId xmlns:p14="http://schemas.microsoft.com/office/powerpoint/2010/main" val="134029048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sz="4800" b="1" dirty="0">
                <a:solidFill>
                  <a:srgbClr val="FF0000"/>
                </a:solidFill>
                <a:effectLst/>
                <a:cs typeface="Ali-A-Alwand" pitchFamily="2" charset="-78"/>
              </a:rPr>
              <a:t>الفئة الخامسة :المجرم بالصدفة:</a:t>
            </a:r>
            <a:endParaRPr lang="ar-IQ" dirty="0">
              <a:solidFill>
                <a:srgbClr val="FF0000"/>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IQ" sz="3600" b="1" dirty="0">
                <a:solidFill>
                  <a:srgbClr val="00B0F0"/>
                </a:solidFill>
                <a:cs typeface="Ali-A-Alwand" pitchFamily="2" charset="-78"/>
              </a:rPr>
              <a:t>هو شخص ليس لديه ميل فطري واصلي للاجرام وانما  يتميز بضعف الوازع الاخلاقي ويتأثر بسرعة المتغيرات الخارجية وعادة ما يرتكب الجريمة بدافع حب الظهور والتقليد.</a:t>
            </a:r>
            <a:endParaRPr lang="en-US" sz="3600" b="1" dirty="0">
              <a:solidFill>
                <a:srgbClr val="00B0F0"/>
              </a:solidFill>
              <a:cs typeface="Ali-A-Alwand" pitchFamily="2" charset="-78"/>
            </a:endParaRPr>
          </a:p>
          <a:p>
            <a:pPr algn="r" rtl="1"/>
            <a:r>
              <a:rPr lang="ar-IQ" b="1" dirty="0">
                <a:solidFill>
                  <a:srgbClr val="00B050"/>
                </a:solidFill>
                <a:cs typeface="Ali-A-Alwand" pitchFamily="2" charset="-78"/>
              </a:rPr>
              <a:t>العلاج/ ابعاده عن المجيط واداعه في مجتمعات زراعية وصناعية لمدة زمنية غير محدودة والزامه بتعويض الضرر الذي أحدثه.</a:t>
            </a:r>
            <a:endParaRPr lang="en-US" b="1" dirty="0">
              <a:solidFill>
                <a:srgbClr val="00B050"/>
              </a:solidFill>
              <a:cs typeface="Ali-A-Alwand" pitchFamily="2" charset="-78"/>
            </a:endParaRPr>
          </a:p>
          <a:p>
            <a:pPr algn="r" rtl="1"/>
            <a:r>
              <a:rPr lang="en-US" dirty="0">
                <a:cs typeface="Ali-A-Alwand" pitchFamily="2" charset="-78"/>
              </a:rPr>
              <a:t> </a:t>
            </a:r>
          </a:p>
          <a:p>
            <a:pPr algn="r" rtl="1"/>
            <a:endParaRPr lang="ar-IQ" dirty="0">
              <a:cs typeface="Ali-A-Alwand" pitchFamily="2" charset="-78"/>
            </a:endParaRPr>
          </a:p>
        </p:txBody>
      </p:sp>
    </p:spTree>
    <p:extLst>
      <p:ext uri="{BB962C8B-B14F-4D97-AF65-F5344CB8AC3E}">
        <p14:creationId xmlns:p14="http://schemas.microsoft.com/office/powerpoint/2010/main" val="325985791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solidFill>
                  <a:schemeClr val="tx1">
                    <a:lumMod val="95000"/>
                    <a:lumOff val="5000"/>
                  </a:schemeClr>
                </a:solidFill>
              </a:rPr>
              <a:t>مزايا نظرية لمزبروزو </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646237"/>
            <a:ext cx="8534400" cy="4526280"/>
          </a:xfrm>
        </p:spPr>
        <p:txBody>
          <a:bodyPr>
            <a:normAutofit fontScale="92500" lnSpcReduction="20000"/>
          </a:bodyPr>
          <a:lstStyle/>
          <a:p>
            <a:pPr algn="r" rtl="1"/>
            <a:r>
              <a:rPr lang="ar-JO" dirty="0"/>
              <a:t>1-من خلال بحوثه ودراساته في الظاهرة الاجرامية  واهتماماته بالمجرم من ناحية التكوينية ظهر علم الانثروبولوجيا  الجنائية .</a:t>
            </a:r>
          </a:p>
          <a:p>
            <a:pPr algn="r" rtl="1"/>
            <a:r>
              <a:rPr lang="ar-JO" dirty="0"/>
              <a:t>2- على الرغم من ان لومبروزو لم يكن مختصاً بعلم الاحصاء ولكنه فتح المجال امام غيره من المختصين والباحثين للقيام بدراسات علمية لمعرفة الاختلافات البيلوجية بين المجرمين وغيرهم.</a:t>
            </a:r>
          </a:p>
          <a:p>
            <a:pPr algn="r" rtl="1"/>
            <a:r>
              <a:rPr lang="ar-JO" dirty="0"/>
              <a:t>3-ان التقسيمات التى قدمه لومبروزو للمجرم يعتبر من افضل انواع التقسيمات على الرغم من انتقاده من قبل فقهاء الاخرين.</a:t>
            </a:r>
          </a:p>
          <a:p>
            <a:pPr algn="r" rtl="1"/>
            <a:r>
              <a:rPr lang="ar-JO" dirty="0"/>
              <a:t>4-ان الاسلوبه كان متسماً بالابتكار منهجاً وصياغة حيث نهج المنهج العلمي التجريبي  من العلوم الطبيعية الى ميدان العلوم الجنائية.   </a:t>
            </a:r>
            <a:endParaRPr lang="en-US" dirty="0"/>
          </a:p>
        </p:txBody>
      </p:sp>
    </p:spTree>
    <p:extLst>
      <p:ext uri="{BB962C8B-B14F-4D97-AF65-F5344CB8AC3E}">
        <p14:creationId xmlns:p14="http://schemas.microsoft.com/office/powerpoint/2010/main" val="4399503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ar-IQ" sz="4800" dirty="0">
                <a:solidFill>
                  <a:srgbClr val="FF0000"/>
                </a:solidFill>
                <a:effectLst>
                  <a:outerShdw blurRad="38100" dist="38100" dir="2700000" algn="tl">
                    <a:srgbClr val="000000">
                      <a:alpha val="43137"/>
                    </a:srgbClr>
                  </a:outerShdw>
                </a:effectLst>
              </a:rPr>
              <a:t>نقد</a:t>
            </a:r>
            <a:r>
              <a:rPr lang="ar-JO" sz="4800" dirty="0">
                <a:solidFill>
                  <a:srgbClr val="FF0000"/>
                </a:solidFill>
                <a:effectLst>
                  <a:outerShdw blurRad="38100" dist="38100" dir="2700000" algn="tl">
                    <a:srgbClr val="000000">
                      <a:alpha val="43137"/>
                    </a:srgbClr>
                  </a:outerShdw>
                </a:effectLst>
              </a:rPr>
              <a:t> </a:t>
            </a:r>
            <a:r>
              <a:rPr lang="ar-IQ" sz="4800" dirty="0">
                <a:solidFill>
                  <a:srgbClr val="FF0000"/>
                </a:solidFill>
                <a:effectLst>
                  <a:outerShdw blurRad="38100" dist="38100" dir="2700000" algn="tl">
                    <a:srgbClr val="000000">
                      <a:alpha val="43137"/>
                    </a:srgbClr>
                  </a:outerShdw>
                </a:effectLst>
              </a:rPr>
              <a:t>نظرية لومبروزو</a:t>
            </a:r>
            <a:r>
              <a:rPr lang="ar-JO" sz="4800" dirty="0">
                <a:solidFill>
                  <a:srgbClr val="FF0000"/>
                </a:solidFill>
                <a:effectLst>
                  <a:outerShdw blurRad="38100" dist="38100" dir="2700000" algn="tl">
                    <a:srgbClr val="000000">
                      <a:alpha val="43137"/>
                    </a:srgbClr>
                  </a:outerShdw>
                </a:effectLst>
              </a:rPr>
              <a:t>من حيث مضمون</a:t>
            </a:r>
            <a:r>
              <a:rPr lang="ar-IQ" sz="4800" dirty="0">
                <a:solidFill>
                  <a:srgbClr val="FF0000"/>
                </a:solidFill>
                <a:effectLst>
                  <a:outerShdw blurRad="38100" dist="38100" dir="2700000" algn="tl">
                    <a:srgbClr val="000000">
                      <a:alpha val="43137"/>
                    </a:srgbClr>
                  </a:outerShdw>
                </a:effectLst>
              </a:rPr>
              <a:t> </a:t>
            </a:r>
            <a:endParaRPr lang="en-US" sz="4800" dirty="0">
              <a:solidFill>
                <a:srgbClr val="FF000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457200" y="1600200"/>
            <a:ext cx="8534400" cy="4876800"/>
          </a:xfrm>
        </p:spPr>
        <p:txBody>
          <a:bodyPr>
            <a:normAutofit/>
          </a:bodyPr>
          <a:lstStyle/>
          <a:p>
            <a:pPr algn="just" rtl="1"/>
            <a:r>
              <a:rPr lang="ar-IQ" b="1" dirty="0"/>
              <a:t>1</a:t>
            </a:r>
            <a:r>
              <a:rPr lang="ar-JO" b="1" dirty="0"/>
              <a:t>- على رغم من عدم الاهمال اهمية عوامل الاجتماعية والبيئية في ظاهرة الاجرامية ولكنه لم يعطه الاهتمام الحقيقي   لهذه العوامل.</a:t>
            </a:r>
          </a:p>
          <a:p>
            <a:pPr algn="just" rtl="1"/>
            <a:r>
              <a:rPr lang="ar-IQ" b="1" dirty="0"/>
              <a:t>2-ان الخصائص البيلوجية والنفسية التى حددها لومبروزو والتى اعتبرها اساساً لتمييز المجرم من غيره حيث بموجبه غير صحيح لان المظهر لا يعبر عن خطورة الاجرامية للمجرم وانما هو شيء كامن في نفس الانسان والانسان مجموعة من الاحاسيس والمشاعر . </a:t>
            </a:r>
            <a:endParaRPr lang="en-US" b="1" dirty="0"/>
          </a:p>
        </p:txBody>
      </p:sp>
    </p:spTree>
    <p:extLst>
      <p:ext uri="{BB962C8B-B14F-4D97-AF65-F5344CB8AC3E}">
        <p14:creationId xmlns:p14="http://schemas.microsoft.com/office/powerpoint/2010/main" val="145243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ar-JO" dirty="0"/>
              <a:t>3-لم يثبت علميا توافر علامات الرجعية لدى انسان البدائي وما يصاحبها من ميل طبيعي الى الاجرام لانه هناك كثير من القبائل البدائية لم نلتمس تأصيل الروح الاجرام لديهم. وان قصة قتل قابيل لأخيه خير دليل على ذلك.  </a:t>
            </a:r>
          </a:p>
          <a:p>
            <a:pPr algn="just" rtl="1"/>
            <a:r>
              <a:rPr lang="ar-JO" dirty="0"/>
              <a:t>4- لا يكن تسليم بوراثة الاجرام  لانه لو اقرنا ذلك هذا يعني عدم معاقبة المجرمين لانهم مجبورون على ارتكاب الجريمة بسبب جيناتهم وليس لديهم اية ارادة في ارتكاب الجريمة ، كما قال  تعالى((</a:t>
            </a:r>
            <a:r>
              <a:rPr lang="ar-JO"/>
              <a:t>ونفس وما </a:t>
            </a:r>
            <a:r>
              <a:rPr lang="ar-JO" dirty="0"/>
              <a:t>سواها، فألهما فجورها وتقواها قد افلح من زكاها وقد خاب من دساها)) كما ان ولد سيدنا نوح كان عاصياً بخلاف ابيه الذي </a:t>
            </a:r>
            <a:r>
              <a:rPr lang="ar-JO"/>
              <a:t>كان نبياً.  </a:t>
            </a:r>
            <a:endParaRPr lang="en-US" dirty="0"/>
          </a:p>
        </p:txBody>
      </p:sp>
    </p:spTree>
    <p:extLst>
      <p:ext uri="{BB962C8B-B14F-4D97-AF65-F5344CB8AC3E}">
        <p14:creationId xmlns:p14="http://schemas.microsoft.com/office/powerpoint/2010/main" val="6124969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النظرية الاجتماعية </a:t>
            </a:r>
            <a:endParaRPr lang="en-US" dirty="0"/>
          </a:p>
        </p:txBody>
      </p:sp>
      <p:sp>
        <p:nvSpPr>
          <p:cNvPr id="3" name="Content Placeholder 2"/>
          <p:cNvSpPr>
            <a:spLocks noGrp="1"/>
          </p:cNvSpPr>
          <p:nvPr>
            <p:ph idx="1"/>
          </p:nvPr>
        </p:nvSpPr>
        <p:spPr/>
        <p:txBody>
          <a:bodyPr/>
          <a:lstStyle/>
          <a:p>
            <a:pPr algn="ctr" rtl="1"/>
            <a:r>
              <a:rPr lang="ar-JO" b="1" dirty="0">
                <a:solidFill>
                  <a:srgbClr val="FF0000"/>
                </a:solidFill>
                <a:effectLst>
                  <a:outerShdw blurRad="38100" dist="38100" dir="2700000" algn="tl">
                    <a:srgbClr val="000000">
                      <a:alpha val="43137"/>
                    </a:srgbClr>
                  </a:outerShdw>
                </a:effectLst>
              </a:rPr>
              <a:t>نظرية التفكك الاجتماعي </a:t>
            </a:r>
          </a:p>
          <a:p>
            <a:pPr algn="just" rtl="1"/>
            <a:r>
              <a:rPr lang="ar-JO" b="1" dirty="0">
                <a:solidFill>
                  <a:srgbClr val="FF0000"/>
                </a:solidFill>
                <a:effectLst>
                  <a:outerShdw blurRad="38100" dist="38100" dir="2700000" algn="tl">
                    <a:srgbClr val="000000">
                      <a:alpha val="43137"/>
                    </a:srgbClr>
                  </a:outerShdw>
                </a:effectLst>
              </a:rPr>
              <a:t>ذهب سيلين الى ان حجم الظاهرة الاجرامية في المجتمعات الريفية منخفضة مقارنة بالمجتمعات المتحضرة.وارجع السبب الى التفكك الاجتماعي الذي يعتبر سيمة المميزة للمجتمع المعاصر  ونادى بوجوب تحقيق الترابط الاجتماعي لحد من هذه الظاهرة. </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2614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0000"/>
                </a:solidFill>
                <a:cs typeface="Ali-A-Alwand" pitchFamily="2" charset="-78"/>
              </a:rPr>
              <a:t>علم الإجرام و قانون العقوبات</a:t>
            </a:r>
            <a:endParaRPr lang="en-US" dirty="0">
              <a:solidFill>
                <a:srgbClr val="FF0000"/>
              </a:solidFill>
              <a:cs typeface="Ali-A-Alwand" pitchFamily="2" charset="-78"/>
            </a:endParaRPr>
          </a:p>
        </p:txBody>
      </p:sp>
      <p:sp>
        <p:nvSpPr>
          <p:cNvPr id="3" name="Content Placeholder 2"/>
          <p:cNvSpPr>
            <a:spLocks noGrp="1"/>
          </p:cNvSpPr>
          <p:nvPr>
            <p:ph idx="1"/>
          </p:nvPr>
        </p:nvSpPr>
        <p:spPr/>
        <p:txBody>
          <a:bodyPr>
            <a:normAutofit fontScale="77500" lnSpcReduction="20000"/>
          </a:bodyPr>
          <a:lstStyle/>
          <a:p>
            <a:pPr marL="0" indent="0" algn="r">
              <a:buNone/>
            </a:pPr>
            <a:r>
              <a:rPr lang="ar-SA" b="1" dirty="0">
                <a:cs typeface="Ali-A-Alwand" pitchFamily="2" charset="-78"/>
              </a:rPr>
              <a:t>أوجه </a:t>
            </a:r>
            <a:r>
              <a:rPr lang="ar-JO" b="1" dirty="0">
                <a:cs typeface="Ali-A-Alwand" pitchFamily="2" charset="-78"/>
              </a:rPr>
              <a:t>الاختلاف </a:t>
            </a:r>
            <a:r>
              <a:rPr lang="ar-SA" b="1" dirty="0">
                <a:cs typeface="Ali-A-Alwand" pitchFamily="2" charset="-78"/>
              </a:rPr>
              <a:t> بين علم الإجرام و قانون العقوبات:</a:t>
            </a:r>
          </a:p>
          <a:p>
            <a:pPr marL="0" indent="0" algn="r">
              <a:buNone/>
            </a:pPr>
            <a:r>
              <a:rPr lang="ar-SA" dirty="0">
                <a:solidFill>
                  <a:srgbClr val="FF0000"/>
                </a:solidFill>
                <a:cs typeface="Ali-A-Alwand" pitchFamily="2" charset="-78"/>
              </a:rPr>
              <a:t>أولا:</a:t>
            </a:r>
            <a:r>
              <a:rPr lang="ar-IQ" dirty="0">
                <a:solidFill>
                  <a:srgbClr val="FF0000"/>
                </a:solidFill>
                <a:cs typeface="Ali-A-Alwand" pitchFamily="2" charset="-78"/>
              </a:rPr>
              <a:t> </a:t>
            </a:r>
            <a:r>
              <a:rPr lang="ar-SA" dirty="0">
                <a:cs typeface="Ali-A-Alwand" pitchFamily="2" charset="-78"/>
              </a:rPr>
              <a:t>يضم قانون العقوبات القواعد القانونية التي تحدد أنماط السلوك الإجرامي المحظور و الجزاء الجنائي حال وقوع انتهاك  للقاعدة القانونية في صور العقوبة أو التدبير الاحترازي و من ثم فهو نظاما قانونيا و ليس علما</a:t>
            </a:r>
          </a:p>
          <a:p>
            <a:pPr marL="0" indent="0" algn="r">
              <a:buNone/>
            </a:pPr>
            <a:r>
              <a:rPr lang="ar-SA" dirty="0">
                <a:cs typeface="Ali-A-Alwand" pitchFamily="2" charset="-78"/>
              </a:rPr>
              <a:t>بينما يتمثل علم الإجرام في مجمل الدراسات و الأبحاث التي تعالج الجريمة  كظاهرة في حياة الفرد و الجماعة و ذلك بغية وصف ظاهرة الإجرام و الكشف عن الأسباب الفردية و الاجتماعية الدافعة إليها بهدف اقتراح التدابير المناسبة لمكافحة الظاهرة.</a:t>
            </a:r>
          </a:p>
          <a:p>
            <a:pPr marL="0" indent="0" algn="r">
              <a:buNone/>
            </a:pPr>
            <a:r>
              <a:rPr lang="ar-SA" dirty="0">
                <a:solidFill>
                  <a:srgbClr val="FF0000"/>
                </a:solidFill>
                <a:cs typeface="Ali-A-Alwand" pitchFamily="2" charset="-78"/>
              </a:rPr>
              <a:t>ثانيا</a:t>
            </a:r>
            <a:r>
              <a:rPr lang="ar-SA" dirty="0">
                <a:cs typeface="Ali-A-Alwand" pitchFamily="2" charset="-78"/>
              </a:rPr>
              <a:t>: لا يدخل في اهتمام قانون العقوبات إلا ما يعتبره المشرع جريمة في حين أن علم الإجرام و إن تقيد غالبا بالجريمة بمعناها القانوني إلا أنه يتجاوز أحيانا هذا المعنى ليشمل مظاهر الانحراف و لو لم يصدق عليها وصف الجريمة من الناحية القانونية مثل: ظاهرة التسرب العلمي، الكذب.</a:t>
            </a:r>
            <a:endParaRPr lang="en-US" dirty="0">
              <a:cs typeface="Ali-A-Alwand" pitchFamily="2" charset="-78"/>
            </a:endParaRPr>
          </a:p>
        </p:txBody>
      </p:sp>
    </p:spTree>
    <p:extLst>
      <p:ext uri="{BB962C8B-B14F-4D97-AF65-F5344CB8AC3E}">
        <p14:creationId xmlns:p14="http://schemas.microsoft.com/office/powerpoint/2010/main" val="42275357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solidFill>
                  <a:srgbClr val="FF0000"/>
                </a:solidFill>
              </a:rPr>
              <a:t>الادلة التى اعتمد سيلين عليها </a:t>
            </a:r>
            <a:endParaRPr lang="en-US" dirty="0">
              <a:solidFill>
                <a:srgbClr val="FF0000"/>
              </a:solidFill>
            </a:endParaRPr>
          </a:p>
        </p:txBody>
      </p:sp>
      <p:sp>
        <p:nvSpPr>
          <p:cNvPr id="3" name="Content Placeholder 2"/>
          <p:cNvSpPr>
            <a:spLocks noGrp="1"/>
          </p:cNvSpPr>
          <p:nvPr>
            <p:ph idx="1"/>
          </p:nvPr>
        </p:nvSpPr>
        <p:spPr/>
        <p:txBody>
          <a:bodyPr/>
          <a:lstStyle/>
          <a:p>
            <a:pPr algn="r" rtl="1"/>
            <a:r>
              <a:rPr lang="ar-JO" dirty="0"/>
              <a:t>1- ان الانسان في المجتمع الريفي يعيش حياة بسيطة تخلو  من العقد المسببة للظاهرة الاجرامية لانه يلقي الحنان والعاطفة من اسرته وذوه بعكس المجتمعات المعاصرة التى يفتقر الى وجود هذه المعاني من الانسانية.</a:t>
            </a:r>
          </a:p>
          <a:p>
            <a:pPr algn="r" rtl="1"/>
            <a:r>
              <a:rPr lang="ar-JO" dirty="0"/>
              <a:t>2- لاتوجد لدى الانسان الريفي الظروف المادية الصعبة التى ربما تكون سببا لارتكاب الجريمة لان بقية افراد العشيرة تعينه في الحالات التى يصعب فيه التكاليف وفي حالات المرض والشيخوخة والكوارث</a:t>
            </a:r>
          </a:p>
          <a:p>
            <a:pPr algn="r" rtl="1"/>
            <a:endParaRPr lang="en-US" dirty="0"/>
          </a:p>
        </p:txBody>
      </p:sp>
    </p:spTree>
    <p:extLst>
      <p:ext uri="{BB962C8B-B14F-4D97-AF65-F5344CB8AC3E}">
        <p14:creationId xmlns:p14="http://schemas.microsoft.com/office/powerpoint/2010/main" val="16055411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JO" dirty="0"/>
              <a:t>3-غالباً ما يتسم المجتمع الريفي بالقناعة والطموح المشروع بالنظر لما تتميز المجتمعات الريفية بالبساطة والانسجام بين افرادها حيث لا يحتاج لزيارة محلات المقامرة والشرب واللهو واللعب ..... ام في المجتمعات المعاصرة  ترتفع الجريمة لاشباع الرغبات المتعددةوالشهوات المتجددة.</a:t>
            </a:r>
          </a:p>
          <a:p>
            <a:pPr algn="r" rtl="1"/>
            <a:r>
              <a:rPr lang="ar-JO" dirty="0"/>
              <a:t>4- غالبا ما يتكون الجتمعات الريفية من طبقة متقاربة فيما بينهم وليس هناك بينهم الصراع الطبقي كما في المجتمعات المعاصرة.</a:t>
            </a:r>
            <a:endParaRPr lang="en-US" dirty="0"/>
          </a:p>
        </p:txBody>
      </p:sp>
    </p:spTree>
    <p:extLst>
      <p:ext uri="{BB962C8B-B14F-4D97-AF65-F5344CB8AC3E}">
        <p14:creationId xmlns:p14="http://schemas.microsoft.com/office/powerpoint/2010/main" val="1266404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solidFill>
                  <a:srgbClr val="FF0000"/>
                </a:solidFill>
                <a:effectLst>
                  <a:outerShdw blurRad="38100" dist="38100" dir="2700000" algn="tl">
                    <a:srgbClr val="000000">
                      <a:alpha val="43137"/>
                    </a:srgbClr>
                  </a:outerShdw>
                </a:effectLst>
              </a:rPr>
              <a:t>مزايا نظرية التفكك الاجتماعي </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r" rtl="1"/>
            <a:r>
              <a:rPr lang="ar-JO" dirty="0"/>
              <a:t> 1- حسب هذه النظرية العوامل الاجتماعية والتفكك الاجتماعي سبب لارتكاب الجريمة وهذا صحيح تم اثباته بالاحصاءيات .</a:t>
            </a:r>
          </a:p>
          <a:p>
            <a:pPr algn="r" rtl="1"/>
            <a:r>
              <a:rPr lang="ar-JO" dirty="0"/>
              <a:t>2- يؤدي الى توثيق علاقة وثيقة بين الافراد وزرع روح التعاون والمساعدة.</a:t>
            </a:r>
          </a:p>
          <a:p>
            <a:pPr algn="r" rtl="1"/>
            <a:r>
              <a:rPr lang="ar-JO" dirty="0"/>
              <a:t>3- يشجع الانسان على تربية الاولاد من صغرة على روح التعاون والمساعدة اسوة بأهالي الريف لتقليل ظاهرة الاجرام.</a:t>
            </a:r>
            <a:endParaRPr lang="en-US" dirty="0"/>
          </a:p>
        </p:txBody>
      </p:sp>
    </p:spTree>
    <p:extLst>
      <p:ext uri="{BB962C8B-B14F-4D97-AF65-F5344CB8AC3E}">
        <p14:creationId xmlns:p14="http://schemas.microsoft.com/office/powerpoint/2010/main" val="41692076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73380-BA6B-402D-94A1-F95FF32712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5D0080-49E8-415B-9871-888B365BFBF0}"/>
              </a:ext>
            </a:extLst>
          </p:cNvPr>
          <p:cNvSpPr>
            <a:spLocks noGrp="1"/>
          </p:cNvSpPr>
          <p:nvPr>
            <p:ph idx="1"/>
          </p:nvPr>
        </p:nvSpPr>
        <p:spPr/>
        <p:txBody>
          <a:bodyPr>
            <a:normAutofit lnSpcReduction="10000"/>
          </a:bodyPr>
          <a:lstStyle/>
          <a:p>
            <a:pPr algn="r" rtl="1"/>
            <a:r>
              <a:rPr lang="ar-IQ" dirty="0"/>
              <a:t>4- اوضحت هذه النظرية ان سبب الظاهرة الاجرامية بناء على منطقتها هو الضمير الذي يفسد بالتفكك الاجتماعي.</a:t>
            </a:r>
          </a:p>
          <a:p>
            <a:pPr algn="r" rtl="1"/>
            <a:r>
              <a:rPr lang="ar-IQ" u="sng" dirty="0">
                <a:solidFill>
                  <a:srgbClr val="FF0000"/>
                </a:solidFill>
              </a:rPr>
              <a:t>عيوبه هذه النظرية:</a:t>
            </a:r>
          </a:p>
          <a:p>
            <a:pPr algn="r" rtl="1"/>
            <a:r>
              <a:rPr lang="ar-IQ" dirty="0"/>
              <a:t>1- يتسم افراد المجتمع المتحضر كافة بسمات التفكك وضعف الروابط الاجتماعية ومع ذلك المجرمون هم بعض من افراد المجتمع وليس جميعهم</a:t>
            </a:r>
          </a:p>
          <a:p>
            <a:pPr algn="r" rtl="1"/>
            <a:r>
              <a:rPr lang="ar-IQ" dirty="0"/>
              <a:t>2- ان هذه النظرية استوحها سيلين من مجتمعه الامريكي لذا ليس شرطاَ ان تتناسب مع ظروف وتقاليد المجتمعات الاخرى .</a:t>
            </a:r>
            <a:endParaRPr lang="en-US" dirty="0"/>
          </a:p>
        </p:txBody>
      </p:sp>
    </p:spTree>
    <p:extLst>
      <p:ext uri="{BB962C8B-B14F-4D97-AF65-F5344CB8AC3E}">
        <p14:creationId xmlns:p14="http://schemas.microsoft.com/office/powerpoint/2010/main" val="22733693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العوامل الاقتصادية</a:t>
            </a:r>
            <a:endParaRPr lang="en-US" dirty="0"/>
          </a:p>
        </p:txBody>
      </p:sp>
      <p:sp>
        <p:nvSpPr>
          <p:cNvPr id="3" name="Content Placeholder 2"/>
          <p:cNvSpPr>
            <a:spLocks noGrp="1"/>
          </p:cNvSpPr>
          <p:nvPr>
            <p:ph idx="1"/>
          </p:nvPr>
        </p:nvSpPr>
        <p:spPr>
          <a:xfrm>
            <a:off x="228600" y="1600200"/>
            <a:ext cx="8458200" cy="4525963"/>
          </a:xfrm>
        </p:spPr>
        <p:txBody>
          <a:bodyPr>
            <a:normAutofit lnSpcReduction="10000"/>
          </a:bodyPr>
          <a:lstStyle/>
          <a:p>
            <a:pPr algn="r" rtl="1"/>
            <a:r>
              <a:rPr lang="ar-JO" dirty="0"/>
              <a:t>اتجه بعض العلماء الى تفسير الظاهرة الاجرامية من خلال الربط بين الاوظاع الاقتصادية وبين السلوك الاجرامي.</a:t>
            </a:r>
          </a:p>
          <a:p>
            <a:pPr algn="r" rtl="1"/>
            <a:r>
              <a:rPr lang="ar-JO" dirty="0">
                <a:solidFill>
                  <a:srgbClr val="FF0000"/>
                </a:solidFill>
              </a:rPr>
              <a:t>مؤيدوا هذه النظرية يقسمون على قسمين:</a:t>
            </a:r>
          </a:p>
          <a:p>
            <a:pPr algn="r" rtl="1"/>
            <a:r>
              <a:rPr lang="ar-JO" dirty="0"/>
              <a:t> 1- برأيهم العوال الاقتصادية السبب الوحيد الذي يؤدي الى ارتكاب الجريمة.كالماركسين.</a:t>
            </a:r>
          </a:p>
          <a:p>
            <a:pPr algn="r" rtl="1"/>
            <a:r>
              <a:rPr lang="ar-JO" dirty="0"/>
              <a:t>2  - اما القسم الثاني يذهبون الى ان العوامل الاقتصادية عامل ثانوي وليس العامل الوحيد لان العوامل البايلوجية والنفسية هم العوامل الرئيسية لارتكاب الجريمة (</a:t>
            </a:r>
            <a:r>
              <a:rPr lang="ar-JO" dirty="0">
                <a:solidFill>
                  <a:srgbClr val="FF0000"/>
                </a:solidFill>
              </a:rPr>
              <a:t> اثر رأي لومبروزو على افكارهم).</a:t>
            </a:r>
            <a:endParaRPr lang="en-US" dirty="0">
              <a:solidFill>
                <a:srgbClr val="FF0000"/>
              </a:solidFill>
            </a:endParaRPr>
          </a:p>
        </p:txBody>
      </p:sp>
    </p:spTree>
    <p:extLst>
      <p:ext uri="{BB962C8B-B14F-4D97-AF65-F5344CB8AC3E}">
        <p14:creationId xmlns:p14="http://schemas.microsoft.com/office/powerpoint/2010/main" val="6090782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a:t>نظرية العوامل الاقتصادية </a:t>
            </a:r>
            <a:br>
              <a:rPr lang="en-US" dirty="0"/>
            </a:br>
            <a:r>
              <a:rPr lang="en-US" sz="3100" dirty="0">
                <a:solidFill>
                  <a:srgbClr val="FF0000"/>
                </a:solidFill>
              </a:rPr>
              <a:t>WILLIEM ADRIAAAN BONGER</a:t>
            </a:r>
            <a:r>
              <a:rPr lang="en-US" dirty="0"/>
              <a:t> </a:t>
            </a:r>
            <a:r>
              <a:rPr lang="ar-JO" dirty="0"/>
              <a:t>(بونجير)</a:t>
            </a:r>
            <a:endParaRPr lang="en-US" dirty="0"/>
          </a:p>
        </p:txBody>
      </p:sp>
      <p:sp>
        <p:nvSpPr>
          <p:cNvPr id="3" name="Content Placeholder 2"/>
          <p:cNvSpPr>
            <a:spLocks noGrp="1"/>
          </p:cNvSpPr>
          <p:nvPr>
            <p:ph idx="1"/>
          </p:nvPr>
        </p:nvSpPr>
        <p:spPr>
          <a:xfrm>
            <a:off x="228600" y="1600200"/>
            <a:ext cx="8763000" cy="4525963"/>
          </a:xfrm>
        </p:spPr>
        <p:txBody>
          <a:bodyPr>
            <a:normAutofit lnSpcReduction="10000"/>
          </a:bodyPr>
          <a:lstStyle/>
          <a:p>
            <a:pPr algn="just" rtl="1"/>
            <a:r>
              <a:rPr lang="ar-JO" dirty="0"/>
              <a:t>ذهب بونجير في كتابه( الاجرام والاحوال الاقتصادية) الى ان النظام الرأس مالي هو العامل المسبب للسلوك الاجرامي ويؤثر سلباً على المشاعر حيث يؤدي الى الشعور بالانانية والحقد مما يدفع بعض الاشخاص الى ارتكاب الجريمة  .</a:t>
            </a:r>
          </a:p>
          <a:p>
            <a:pPr algn="just" rtl="1"/>
            <a:r>
              <a:rPr lang="ar-JO" dirty="0"/>
              <a:t>ويوضح بونجير الاسس  والمبادئ التى تقوم عليها النظام الرأسمالي  التى يعد كل منهما دافعاً الى نمط معين للسلوك الاجرامي منها:</a:t>
            </a:r>
          </a:p>
          <a:p>
            <a:pPr algn="just" rtl="1"/>
            <a:r>
              <a:rPr lang="ar-JO" dirty="0">
                <a:solidFill>
                  <a:srgbClr val="FF0000"/>
                </a:solidFill>
              </a:rPr>
              <a:t>1- الرغبة في الربح الفردي  .</a:t>
            </a:r>
          </a:p>
          <a:p>
            <a:pPr algn="just" rtl="1"/>
            <a:r>
              <a:rPr lang="ar-JO" dirty="0">
                <a:solidFill>
                  <a:srgbClr val="FF0000"/>
                </a:solidFill>
              </a:rPr>
              <a:t>2-التنافس بين اصحاب روؤس  الاموال </a:t>
            </a:r>
            <a:endParaRPr lang="en-US" dirty="0">
              <a:solidFill>
                <a:srgbClr val="FF0000"/>
              </a:solidFill>
            </a:endParaRPr>
          </a:p>
        </p:txBody>
      </p:sp>
    </p:spTree>
    <p:extLst>
      <p:ext uri="{BB962C8B-B14F-4D97-AF65-F5344CB8AC3E}">
        <p14:creationId xmlns:p14="http://schemas.microsoft.com/office/powerpoint/2010/main" val="19367709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00200"/>
            <a:ext cx="8382000" cy="4876800"/>
          </a:xfrm>
        </p:spPr>
        <p:txBody>
          <a:bodyPr>
            <a:normAutofit/>
          </a:bodyPr>
          <a:lstStyle/>
          <a:p>
            <a:pPr algn="r" rtl="1"/>
            <a:r>
              <a:rPr lang="ar-JO" dirty="0">
                <a:solidFill>
                  <a:srgbClr val="FF0000"/>
                </a:solidFill>
              </a:rPr>
              <a:t>3- الفروق الطبقية الكبيرة بين طبقة ارباب الاعمال وطبقة العمال. سبب لارتكاب الجرائم الاقتصادية والسرقة  .</a:t>
            </a:r>
          </a:p>
          <a:p>
            <a:pPr algn="r" rtl="1"/>
            <a:r>
              <a:rPr lang="ar-JO" dirty="0">
                <a:solidFill>
                  <a:srgbClr val="FF0000"/>
                </a:solidFill>
              </a:rPr>
              <a:t>4- ان  نظام الرأس مالي عامل غير مباشر لارتكاب الجرائم الجنسية.</a:t>
            </a:r>
          </a:p>
        </p:txBody>
      </p:sp>
    </p:spTree>
    <p:extLst>
      <p:ext uri="{BB962C8B-B14F-4D97-AF65-F5344CB8AC3E}">
        <p14:creationId xmlns:p14="http://schemas.microsoft.com/office/powerpoint/2010/main" val="6013422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r>
              <a:rPr lang="ar-JO" sz="3000" b="1" u="sng" dirty="0">
                <a:solidFill>
                  <a:prstClr val="black"/>
                </a:solidFill>
              </a:rPr>
              <a:t>مزايا نظرية بونجير: </a:t>
            </a:r>
          </a:p>
          <a:p>
            <a:pPr lvl="0" algn="r" rtl="1"/>
            <a:r>
              <a:rPr lang="ar-JO" sz="3000" b="1" dirty="0">
                <a:solidFill>
                  <a:prstClr val="black"/>
                </a:solidFill>
              </a:rPr>
              <a:t>1- ان بونجير اصاب في القول ان العوامل الاقتصادية  يؤثر على ظاهرة اجرامية </a:t>
            </a:r>
            <a:r>
              <a:rPr lang="ar-JO" sz="3000" b="1" dirty="0">
                <a:solidFill>
                  <a:srgbClr val="FF0000"/>
                </a:solidFill>
              </a:rPr>
              <a:t>فقد اثبت علماء الاجرام </a:t>
            </a:r>
            <a:r>
              <a:rPr lang="ar-JO" sz="3000" b="1" dirty="0">
                <a:solidFill>
                  <a:prstClr val="black"/>
                </a:solidFill>
              </a:rPr>
              <a:t>ان التطور الذي طرأ على اوروبا خلال قرن 19 قد اثر كثيراً على سلوك الافراد في تلك الفترة ، كما </a:t>
            </a:r>
            <a:r>
              <a:rPr lang="ar-JO" sz="3000" b="1" dirty="0">
                <a:solidFill>
                  <a:srgbClr val="FF0000"/>
                </a:solidFill>
              </a:rPr>
              <a:t>اثبتت الدراسات الاحصائي</a:t>
            </a:r>
            <a:r>
              <a:rPr lang="ar-JO" sz="3000" b="1" dirty="0">
                <a:solidFill>
                  <a:prstClr val="black"/>
                </a:solidFill>
              </a:rPr>
              <a:t>ة ان تحسين الحالة الاقتصادية افضى الى تقليل جرائم الاموال والعكس صحيح  </a:t>
            </a:r>
            <a:endParaRPr lang="en-US" sz="3000" b="1" dirty="0">
              <a:solidFill>
                <a:prstClr val="black"/>
              </a:solidFill>
            </a:endParaRPr>
          </a:p>
          <a:p>
            <a:endParaRPr lang="en-US" dirty="0"/>
          </a:p>
        </p:txBody>
      </p:sp>
    </p:spTree>
    <p:extLst>
      <p:ext uri="{BB962C8B-B14F-4D97-AF65-F5344CB8AC3E}">
        <p14:creationId xmlns:p14="http://schemas.microsoft.com/office/powerpoint/2010/main" val="7930791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نقد نظرية بونجير</a:t>
            </a:r>
            <a:endParaRPr lang="en-US" dirty="0"/>
          </a:p>
        </p:txBody>
      </p:sp>
      <p:sp>
        <p:nvSpPr>
          <p:cNvPr id="3" name="Content Placeholder 2"/>
          <p:cNvSpPr>
            <a:spLocks noGrp="1"/>
          </p:cNvSpPr>
          <p:nvPr>
            <p:ph idx="1"/>
          </p:nvPr>
        </p:nvSpPr>
        <p:spPr>
          <a:xfrm>
            <a:off x="123371" y="1219200"/>
            <a:ext cx="8792030" cy="4979535"/>
          </a:xfrm>
        </p:spPr>
        <p:txBody>
          <a:bodyPr/>
          <a:lstStyle/>
          <a:p>
            <a:pPr algn="r" rtl="1"/>
            <a:r>
              <a:rPr lang="ar-JO" dirty="0"/>
              <a:t>1- عجز هذه النظرية من الاحاطة بالسلوك الاجرامي من كافة جوانبه فجرائم الاموال لا تمثل كل انواع الجرائم ، حيث هناك جرائم اخرى  لايكون هدف الجاني من اقترافها تحقيق الكسب الحرام كجرائم القتل والضرب  والجرائم الاخلاقية.</a:t>
            </a:r>
          </a:p>
          <a:p>
            <a:pPr algn="r" rtl="1"/>
            <a:r>
              <a:rPr lang="ar-JO" dirty="0"/>
              <a:t>2- حسب هذه النظرية ان كل من يعيش في ظل النظام الرأسمالي يجب ان يقترف الجريمة بالنظر للربط المحكم بين الاوضاع  الاقتصادية السائدة وبين السلوك الاجرامي ولكن هذا غير صحيح </a:t>
            </a:r>
          </a:p>
          <a:p>
            <a:pPr marL="0" indent="0" algn="r" rtl="1">
              <a:buNone/>
            </a:pPr>
            <a:r>
              <a:rPr lang="ar-JO" dirty="0"/>
              <a:t>لانه اثبت علمياً ان الاشخاص الذين يعيشةن في ظل هذه الاوضاع بعيدين في سلوكهم عن الجريمة </a:t>
            </a:r>
            <a:endParaRPr lang="en-US" dirty="0"/>
          </a:p>
        </p:txBody>
      </p:sp>
    </p:spTree>
    <p:extLst>
      <p:ext uri="{BB962C8B-B14F-4D97-AF65-F5344CB8AC3E}">
        <p14:creationId xmlns:p14="http://schemas.microsoft.com/office/powerpoint/2010/main" val="6251013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JO" dirty="0"/>
              <a:t>3- وفقاً لهذه النظرية يجب ان يكون المجتمعات ذات النهج الاشتراكي خالياً من الجريمة ولكن هذا غير الصحيح فالمجتمع السوفيتي الذي يمثله طليعته المجتمعات الاشتراكية لم ينجح في استئصال جذور الجريمة من افراده .    </a:t>
            </a:r>
            <a:endParaRPr lang="en-US" dirty="0"/>
          </a:p>
        </p:txBody>
      </p:sp>
    </p:spTree>
    <p:extLst>
      <p:ext uri="{BB962C8B-B14F-4D97-AF65-F5344CB8AC3E}">
        <p14:creationId xmlns:p14="http://schemas.microsoft.com/office/powerpoint/2010/main" val="293455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772400" cy="5668963"/>
          </a:xfrm>
        </p:spPr>
        <p:txBody>
          <a:bodyPr>
            <a:normAutofit/>
          </a:bodyPr>
          <a:lstStyle/>
          <a:p>
            <a:pPr marL="0" indent="0" algn="r">
              <a:buNone/>
            </a:pPr>
            <a:endParaRPr lang="ar-JO" dirty="0">
              <a:solidFill>
                <a:srgbClr val="FF0000"/>
              </a:solidFill>
              <a:cs typeface="Ali-A-Alwand" pitchFamily="2" charset="-78"/>
            </a:endParaRPr>
          </a:p>
          <a:p>
            <a:pPr marL="0" indent="0" algn="ctr" rtl="1">
              <a:buNone/>
            </a:pPr>
            <a:r>
              <a:rPr lang="ar-JO" sz="3600" b="1" dirty="0">
                <a:solidFill>
                  <a:schemeClr val="accent1">
                    <a:lumMod val="75000"/>
                  </a:schemeClr>
                </a:solidFill>
                <a:cs typeface="Ali-A-Alwand" pitchFamily="2" charset="-78"/>
              </a:rPr>
              <a:t> </a:t>
            </a:r>
            <a:r>
              <a:rPr lang="ar-SA" sz="3600" b="1" dirty="0">
                <a:solidFill>
                  <a:schemeClr val="accent1">
                    <a:lumMod val="75000"/>
                  </a:schemeClr>
                </a:solidFill>
                <a:cs typeface="Ali-A-Alwand" pitchFamily="2" charset="-78"/>
              </a:rPr>
              <a:t>أوجه التقارب بين علم الإجرام و قانون العقوبات:</a:t>
            </a:r>
            <a:endParaRPr lang="ar-JO" sz="3600" b="1" dirty="0">
              <a:solidFill>
                <a:schemeClr val="accent1">
                  <a:lumMod val="75000"/>
                </a:schemeClr>
              </a:solidFill>
              <a:cs typeface="Ali-A-Alwand" pitchFamily="2" charset="-78"/>
            </a:endParaRPr>
          </a:p>
          <a:p>
            <a:pPr marL="0" indent="0" algn="ctr" rtl="1">
              <a:buNone/>
            </a:pPr>
            <a:r>
              <a:rPr lang="ar-JO" sz="3600" b="1" dirty="0">
                <a:solidFill>
                  <a:srgbClr val="FF0000"/>
                </a:solidFill>
                <a:cs typeface="Ali-A-Alwand" pitchFamily="2" charset="-78"/>
              </a:rPr>
              <a:t> هناك مبادئ كثيرة موجودة في قانون العقوبات سبب وجودها علم الاجرام منها: </a:t>
            </a:r>
          </a:p>
          <a:p>
            <a:pPr marL="0" indent="0" algn="ctr" rtl="1">
              <a:buNone/>
            </a:pPr>
            <a:endParaRPr lang="ar-SA" sz="2400" b="1" dirty="0">
              <a:solidFill>
                <a:srgbClr val="FF0000"/>
              </a:solidFill>
              <a:cs typeface="Ali-A-Alwand" pitchFamily="2" charset="-78"/>
            </a:endParaRPr>
          </a:p>
          <a:p>
            <a:pPr marL="0" indent="0" algn="ctr">
              <a:buNone/>
            </a:pPr>
            <a:r>
              <a:rPr lang="ar-SA" sz="3200" b="1" dirty="0">
                <a:solidFill>
                  <a:srgbClr val="FF0000"/>
                </a:solidFill>
                <a:cs typeface="Ali-A-Alwand" pitchFamily="2" charset="-78"/>
              </a:rPr>
              <a:t>أولا</a:t>
            </a:r>
            <a:r>
              <a:rPr lang="ar-SA" sz="3200" b="1" dirty="0">
                <a:cs typeface="Ali-A-Alwand" pitchFamily="2" charset="-78"/>
              </a:rPr>
              <a:t>: </a:t>
            </a:r>
            <a:r>
              <a:rPr lang="ar-JO" sz="3200" b="1" dirty="0">
                <a:cs typeface="Ali-A-Alwand" pitchFamily="2" charset="-78"/>
              </a:rPr>
              <a:t>التدابير الاحترازية: </a:t>
            </a:r>
          </a:p>
          <a:p>
            <a:pPr marL="0" indent="0" algn="ctr" rtl="1">
              <a:buNone/>
            </a:pPr>
            <a:r>
              <a:rPr lang="ar-JO" sz="3200" b="1" dirty="0">
                <a:cs typeface="Ali-A-Alwand" pitchFamily="2" charset="-78"/>
              </a:rPr>
              <a:t> </a:t>
            </a:r>
            <a:r>
              <a:rPr lang="ar-JO" sz="3200" b="1" dirty="0">
                <a:solidFill>
                  <a:srgbClr val="FF0000"/>
                </a:solidFill>
                <a:cs typeface="Ali-A-Alwand" pitchFamily="2" charset="-78"/>
              </a:rPr>
              <a:t>ثانياً</a:t>
            </a:r>
            <a:r>
              <a:rPr lang="ar-JO" sz="3200" b="1" dirty="0">
                <a:cs typeface="Ali-A-Alwand" pitchFamily="2" charset="-78"/>
              </a:rPr>
              <a:t>:  نظام  تفريد العقوبة ( </a:t>
            </a:r>
            <a:r>
              <a:rPr lang="ar-JO" sz="3200" b="1" dirty="0">
                <a:solidFill>
                  <a:srgbClr val="FF0000"/>
                </a:solidFill>
                <a:cs typeface="Ali_K_Alwand" pitchFamily="2" charset="-78"/>
              </a:rPr>
              <a:t>بؤ هةر تاوانباريَك سزاي تايبةت بة خؤى </a:t>
            </a:r>
            <a:r>
              <a:rPr lang="ar-JO" sz="3200" b="1" dirty="0">
                <a:cs typeface="Ali-A-Alwand" pitchFamily="2" charset="-78"/>
              </a:rPr>
              <a:t>)  </a:t>
            </a:r>
          </a:p>
          <a:p>
            <a:pPr marL="0" indent="0" algn="ctr">
              <a:buNone/>
            </a:pPr>
            <a:r>
              <a:rPr lang="ar-JO" sz="3200" b="1" dirty="0">
                <a:cs typeface="Ali-A-Alwand" pitchFamily="2" charset="-78"/>
              </a:rPr>
              <a:t>ثالثا: نظام وقف تنفيذ العقوبة</a:t>
            </a:r>
          </a:p>
        </p:txBody>
      </p:sp>
    </p:spTree>
    <p:extLst>
      <p:ext uri="{BB962C8B-B14F-4D97-AF65-F5344CB8AC3E}">
        <p14:creationId xmlns:p14="http://schemas.microsoft.com/office/powerpoint/2010/main" val="11609220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228600" y="381000"/>
            <a:ext cx="8534400" cy="6096000"/>
          </a:xfrm>
        </p:spPr>
        <p:txBody>
          <a:bodyPr>
            <a:noAutofit/>
          </a:bodyPr>
          <a:lstStyle/>
          <a:p>
            <a:pPr rtl="1">
              <a:lnSpc>
                <a:spcPct val="150000"/>
              </a:lnSpc>
            </a:pPr>
            <a:r>
              <a:rPr lang="ar-SA" sz="1800" b="1" u="sng" dirty="0">
                <a:solidFill>
                  <a:srgbClr val="FF0000"/>
                </a:solidFill>
                <a:latin typeface="Ali_K_Samik"/>
                <a:ea typeface="Times New Roman"/>
              </a:rPr>
              <a:t>بیردۆزى چاولێكەرى</a:t>
            </a:r>
            <a:r>
              <a:rPr lang="ar-IQ" sz="1800" b="1" u="sng" dirty="0">
                <a:solidFill>
                  <a:srgbClr val="FF0000"/>
                </a:solidFill>
                <a:latin typeface="Ali_K_Samik"/>
                <a:ea typeface="Times New Roman"/>
              </a:rPr>
              <a:t>( نظرية التقليد)</a:t>
            </a:r>
            <a:endParaRPr lang="en-US" sz="1800" b="1" dirty="0">
              <a:solidFill>
                <a:srgbClr val="FF0000"/>
              </a:solidFill>
              <a:latin typeface="Ali_K_Samik"/>
              <a:ea typeface="Times New Roman"/>
              <a:cs typeface="Ali_K_Hasan"/>
            </a:endParaRPr>
          </a:p>
          <a:p>
            <a:pPr indent="180340" algn="justLow" rtl="1">
              <a:lnSpc>
                <a:spcPct val="150000"/>
              </a:lnSpc>
              <a:spcAft>
                <a:spcPts val="300"/>
              </a:spcAft>
            </a:pPr>
            <a:r>
              <a:rPr lang="ar-SA" sz="1800" dirty="0">
                <a:solidFill>
                  <a:srgbClr val="000000"/>
                </a:solidFill>
                <a:latin typeface="Ali_K_Samik"/>
                <a:ea typeface="Times New Roman"/>
              </a:rPr>
              <a:t>گابریێل تارد (1834-1904) یاساناس و فەیلەسووف و تاوانناس و كۆمەڵناس و دەروونناسێكى فەڕەنسی بوو، پڕۆفیسۆرى زانكۆو ئەندامى ئەكادیمیاى زانستى بوو لە پاریس</a:t>
            </a:r>
            <a:r>
              <a:rPr lang="ar-JO" sz="1800" dirty="0">
                <a:solidFill>
                  <a:srgbClr val="000000"/>
                </a:solidFill>
                <a:latin typeface="Ali_K_Samik"/>
                <a:ea typeface="Times New Roman"/>
              </a:rPr>
              <a:t>.</a:t>
            </a:r>
          </a:p>
          <a:p>
            <a:pPr indent="180340" algn="justLow" rtl="1">
              <a:lnSpc>
                <a:spcPct val="150000"/>
              </a:lnSpc>
              <a:spcAft>
                <a:spcPts val="300"/>
              </a:spcAft>
            </a:pPr>
            <a:r>
              <a:rPr lang="ar-SA" sz="1800" dirty="0">
                <a:solidFill>
                  <a:srgbClr val="000000"/>
                </a:solidFill>
                <a:latin typeface="Ali_K_Samik"/>
                <a:ea typeface="Times New Roman"/>
              </a:rPr>
              <a:t>تارد لەبارەى دیاردەى تاوان دەڵێ: </a:t>
            </a:r>
            <a:r>
              <a:rPr lang="ar-SA" sz="1800" b="1" u="sng" dirty="0">
                <a:solidFill>
                  <a:srgbClr val="000000"/>
                </a:solidFill>
                <a:latin typeface="Ali_K_Samik"/>
                <a:ea typeface="Times New Roman"/>
              </a:rPr>
              <a:t>تاوانە ڕەفتارەكان لە ئەنجامى لێكخشان و چاولێكردنەوە پەیدا دەبن</a:t>
            </a:r>
            <a:r>
              <a:rPr lang="ar-SA" sz="1800" dirty="0">
                <a:solidFill>
                  <a:srgbClr val="000000"/>
                </a:solidFill>
                <a:latin typeface="Ali_K_Samik"/>
                <a:ea typeface="Times New Roman"/>
              </a:rPr>
              <a:t>، ئەم بیرۆكەیەش لەمیانەى ئەم نموونانەى خوارەوە زیاتر ڕوون دەبێتەوە:</a:t>
            </a:r>
            <a:endParaRPr lang="en-US" sz="1800" dirty="0">
              <a:latin typeface="Ali_K_Samik"/>
              <a:ea typeface="Times New Roman"/>
              <a:cs typeface="Ali_K_Sahifa Bold"/>
            </a:endParaRPr>
          </a:p>
          <a:p>
            <a:pPr indent="180340" algn="justLow" rtl="1">
              <a:lnSpc>
                <a:spcPct val="150000"/>
              </a:lnSpc>
              <a:spcAft>
                <a:spcPts val="300"/>
              </a:spcAft>
            </a:pPr>
            <a:r>
              <a:rPr lang="ar-JO" sz="1800" dirty="0">
                <a:solidFill>
                  <a:srgbClr val="000000"/>
                </a:solidFill>
                <a:latin typeface="Ali_K_Samik"/>
                <a:ea typeface="Times New Roman"/>
              </a:rPr>
              <a:t>1- </a:t>
            </a:r>
            <a:r>
              <a:rPr lang="ar-SA" sz="1800" dirty="0">
                <a:solidFill>
                  <a:srgbClr val="000000"/>
                </a:solidFill>
                <a:latin typeface="Ali_K_Samik"/>
                <a:ea typeface="Times New Roman"/>
              </a:rPr>
              <a:t>دەبینى كاتێك كۆمەڵێكى زۆر لە خەڵك لەگۆڕەپانێكدا پێك دەگەن و كۆدەبنەوە، هەریەكەیان بیروبۆچوون و سۆزى تایبەتى خۆى هەیەو زۆربەشیان یەكترى ناناسن، بەلاَم هەر ئەوەندەیە تا ئاگرى حەماسەتیان لەدڵدا بەرپا دەبێ، ئیدى هەموویان دەبنە یەك كەس و پێكەوە وەكو لافاوو گەردەلوول دەچنە پێش. سەرنج بدە زۆر لەو خەڵكە هەر بەڕێكەوت لەوێ ئامادە ببوو، بەلاَم كە لەگەڵ یەكترى تێكەڵبوون و لێكخشان، ئیدى كەوتنە ژێر بارى هەمان حەماسەت و ڕووەو یەك مەبەست دەرپەڕین.</a:t>
            </a:r>
            <a:endParaRPr lang="en-US" sz="1800" dirty="0">
              <a:latin typeface="Ali_K_Samik"/>
              <a:ea typeface="Times New Roman"/>
              <a:cs typeface="Ali_K_Sahifa Bold"/>
            </a:endParaRPr>
          </a:p>
          <a:p>
            <a:pPr indent="180340" algn="justLow" rtl="1">
              <a:lnSpc>
                <a:spcPct val="150000"/>
              </a:lnSpc>
              <a:spcAft>
                <a:spcPts val="300"/>
              </a:spcAft>
            </a:pPr>
            <a:r>
              <a:rPr lang="ar-JO" sz="1800" dirty="0">
                <a:solidFill>
                  <a:srgbClr val="000000"/>
                </a:solidFill>
                <a:latin typeface="Ali_K_Samik"/>
                <a:ea typeface="Times New Roman"/>
              </a:rPr>
              <a:t>2- </a:t>
            </a:r>
            <a:r>
              <a:rPr lang="ar-SA" sz="1800" dirty="0">
                <a:solidFill>
                  <a:srgbClr val="000000"/>
                </a:solidFill>
                <a:latin typeface="Ali_K_Samik"/>
                <a:ea typeface="Times New Roman"/>
              </a:rPr>
              <a:t>كە كەسێك كەسێكى تر دەكوژێ ئەوە لەڕاستیدا چاو لە خەڵكێكى تر دەكاتەوە كە پێش ئەو ئەم كارەیان كردووە، هەرگیز ئەم كارەشى نەدەكرد ئەگەر نەیزانیبا خەڵكێكى تر پێش ئەو ئەم كارەیان كردووە.</a:t>
            </a:r>
            <a:endParaRPr lang="en-US" sz="1800" dirty="0">
              <a:latin typeface="Ali_K_Samik"/>
              <a:ea typeface="Times New Roman"/>
              <a:cs typeface="Ali_K_Sahifa Bold"/>
            </a:endParaRPr>
          </a:p>
          <a:p>
            <a:endParaRPr lang="en-US" sz="1800" dirty="0">
              <a:latin typeface="Ali_K_Samik"/>
            </a:endParaRPr>
          </a:p>
        </p:txBody>
      </p:sp>
    </p:spTree>
    <p:extLst>
      <p:ext uri="{BB962C8B-B14F-4D97-AF65-F5344CB8AC3E}">
        <p14:creationId xmlns:p14="http://schemas.microsoft.com/office/powerpoint/2010/main" val="38056689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534400" cy="4525963"/>
          </a:xfrm>
        </p:spPr>
        <p:txBody>
          <a:bodyPr>
            <a:normAutofit fontScale="85000" lnSpcReduction="20000"/>
          </a:bodyPr>
          <a:lstStyle/>
          <a:p>
            <a:pPr indent="180340" algn="justLow" rtl="1">
              <a:lnSpc>
                <a:spcPct val="150000"/>
              </a:lnSpc>
              <a:spcAft>
                <a:spcPts val="300"/>
              </a:spcAft>
            </a:pPr>
            <a:r>
              <a:rPr lang="ar-SA" b="1" u="sng" dirty="0">
                <a:solidFill>
                  <a:srgbClr val="FF0000"/>
                </a:solidFill>
                <a:latin typeface="Times New Roman"/>
                <a:ea typeface="Times New Roman"/>
              </a:rPr>
              <a:t>چاولێكردنەوە، لەدیدى تارد، بەپێى سێ دەستوورى جێگیر پەیدا دەبێ:</a:t>
            </a:r>
            <a:endParaRPr lang="en-US" sz="1600" b="1" u="sng" dirty="0">
              <a:solidFill>
                <a:srgbClr val="FF0000"/>
              </a:solidFill>
              <a:latin typeface="Times New Roman"/>
              <a:ea typeface="Times New Roman"/>
              <a:cs typeface="Ali_K_Sahifa Bold"/>
            </a:endParaRPr>
          </a:p>
          <a:p>
            <a:pPr lvl="0" algn="justLow" rtl="1">
              <a:lnSpc>
                <a:spcPct val="150000"/>
              </a:lnSpc>
              <a:spcAft>
                <a:spcPts val="300"/>
              </a:spcAft>
              <a:buFont typeface="Symbol"/>
              <a:buChar char=""/>
            </a:pPr>
            <a:r>
              <a:rPr lang="ar-SA" b="1" dirty="0">
                <a:solidFill>
                  <a:srgbClr val="FF0000"/>
                </a:solidFill>
                <a:latin typeface="Times New Roman"/>
                <a:ea typeface="Times New Roman"/>
              </a:rPr>
              <a:t>دەستوورى یەكەمیان</a:t>
            </a:r>
            <a:r>
              <a:rPr lang="ar-SA" dirty="0">
                <a:solidFill>
                  <a:srgbClr val="000000"/>
                </a:solidFill>
                <a:latin typeface="Times New Roman"/>
                <a:ea typeface="Times New Roman"/>
              </a:rPr>
              <a:t> ئەوەیە كە </a:t>
            </a:r>
            <a:r>
              <a:rPr lang="ar-SA" b="1" u="sng" dirty="0">
                <a:solidFill>
                  <a:srgbClr val="000000"/>
                </a:solidFill>
                <a:latin typeface="Times New Roman"/>
                <a:ea typeface="Times New Roman"/>
              </a:rPr>
              <a:t>هەرچەندە تێكەڵی و هاموشۆى نێوان كەسەكان زیاترو پتەوتر بێت ئەوەندە زیاتر چاو لەیەكترى دەكەنەوە</a:t>
            </a:r>
            <a:r>
              <a:rPr lang="ar-JO" dirty="0">
                <a:solidFill>
                  <a:srgbClr val="000000"/>
                </a:solidFill>
                <a:latin typeface="Times New Roman"/>
                <a:ea typeface="Times New Roman"/>
              </a:rPr>
              <a:t>.</a:t>
            </a:r>
          </a:p>
          <a:p>
            <a:pPr lvl="0" algn="justLow" rtl="1">
              <a:lnSpc>
                <a:spcPct val="150000"/>
              </a:lnSpc>
              <a:spcAft>
                <a:spcPts val="300"/>
              </a:spcAft>
              <a:buFont typeface="Symbol"/>
              <a:buChar char=""/>
            </a:pPr>
            <a:endParaRPr lang="en-US" sz="1600" dirty="0">
              <a:latin typeface="Times New Roman"/>
              <a:ea typeface="Times New Roman"/>
              <a:cs typeface="Ali_K_Sahifa Bold"/>
            </a:endParaRPr>
          </a:p>
          <a:p>
            <a:pPr lvl="0" algn="justLow" rtl="1">
              <a:lnSpc>
                <a:spcPct val="150000"/>
              </a:lnSpc>
              <a:spcAft>
                <a:spcPts val="300"/>
              </a:spcAft>
              <a:buFont typeface="Symbol"/>
              <a:buChar char=""/>
            </a:pPr>
            <a:r>
              <a:rPr lang="ar-SA" b="1" dirty="0">
                <a:solidFill>
                  <a:srgbClr val="FF0000"/>
                </a:solidFill>
                <a:latin typeface="Times New Roman"/>
                <a:ea typeface="Times New Roman"/>
              </a:rPr>
              <a:t>دەستوورى دووەمیش </a:t>
            </a:r>
            <a:r>
              <a:rPr lang="ar-SA" dirty="0">
                <a:solidFill>
                  <a:srgbClr val="000000"/>
                </a:solidFill>
                <a:latin typeface="Times New Roman"/>
                <a:ea typeface="Times New Roman"/>
              </a:rPr>
              <a:t>ئەوەیە كە </a:t>
            </a:r>
            <a:r>
              <a:rPr lang="ar-SA" b="1" u="sng" dirty="0">
                <a:solidFill>
                  <a:srgbClr val="000000"/>
                </a:solidFill>
                <a:latin typeface="Times New Roman"/>
                <a:ea typeface="Times New Roman"/>
              </a:rPr>
              <a:t>چاولێكەرى لەسەرەوە بۆ خوارەوەیە</a:t>
            </a:r>
            <a:r>
              <a:rPr lang="ar-JO" b="1" u="sng" dirty="0">
                <a:solidFill>
                  <a:srgbClr val="000000"/>
                </a:solidFill>
                <a:latin typeface="Times New Roman"/>
                <a:ea typeface="Times New Roman"/>
              </a:rPr>
              <a:t>.</a:t>
            </a:r>
            <a:r>
              <a:rPr lang="ar-SA" b="1" u="sng" dirty="0">
                <a:solidFill>
                  <a:srgbClr val="000000"/>
                </a:solidFill>
                <a:latin typeface="Times New Roman"/>
                <a:ea typeface="Times New Roman"/>
              </a:rPr>
              <a:t> </a:t>
            </a:r>
            <a:endParaRPr lang="ar-JO" b="1" u="sng" dirty="0">
              <a:solidFill>
                <a:srgbClr val="000000"/>
              </a:solidFill>
              <a:latin typeface="Times New Roman"/>
              <a:ea typeface="Times New Roman"/>
            </a:endParaRPr>
          </a:p>
          <a:p>
            <a:pPr lvl="0" algn="justLow" rtl="1">
              <a:lnSpc>
                <a:spcPct val="150000"/>
              </a:lnSpc>
              <a:spcAft>
                <a:spcPts val="300"/>
              </a:spcAft>
              <a:buFont typeface="Symbol"/>
              <a:buChar char=""/>
            </a:pPr>
            <a:endParaRPr lang="en-US" sz="1600" dirty="0">
              <a:latin typeface="Times New Roman"/>
              <a:ea typeface="Times New Roman"/>
              <a:cs typeface="Ali_K_Sahifa Bold"/>
            </a:endParaRPr>
          </a:p>
          <a:p>
            <a:pPr lvl="0" algn="justLow" rtl="1">
              <a:lnSpc>
                <a:spcPct val="150000"/>
              </a:lnSpc>
              <a:spcAft>
                <a:spcPts val="300"/>
              </a:spcAft>
              <a:buFont typeface="Symbol"/>
              <a:buChar char=""/>
            </a:pPr>
            <a:r>
              <a:rPr lang="ar-SA" dirty="0">
                <a:solidFill>
                  <a:srgbClr val="FF0000"/>
                </a:solidFill>
                <a:latin typeface="Times New Roman"/>
                <a:ea typeface="Times New Roman"/>
              </a:rPr>
              <a:t>دەستوورى سێیەمیش دەڵێ</a:t>
            </a:r>
            <a:r>
              <a:rPr lang="ar-SA" dirty="0">
                <a:solidFill>
                  <a:srgbClr val="000000"/>
                </a:solidFill>
                <a:latin typeface="Times New Roman"/>
                <a:ea typeface="Times New Roman"/>
              </a:rPr>
              <a:t>: </a:t>
            </a:r>
            <a:r>
              <a:rPr lang="ar-SA" b="1" u="sng" dirty="0">
                <a:solidFill>
                  <a:srgbClr val="000000"/>
                </a:solidFill>
                <a:latin typeface="Times New Roman"/>
                <a:ea typeface="Times New Roman"/>
              </a:rPr>
              <a:t>مۆدێل و نەریت و خوە كۆمەلاَیەتیەكان تێكەڵ دەبن و، ململانێ لەگەڵ یەكترى دەكەن و جێگەى یەكترى دەگرنەوە</a:t>
            </a:r>
            <a:r>
              <a:rPr lang="ar-JO" b="1" u="sng" dirty="0">
                <a:solidFill>
                  <a:srgbClr val="000000"/>
                </a:solidFill>
                <a:latin typeface="Times New Roman"/>
                <a:ea typeface="Times New Roman"/>
              </a:rPr>
              <a:t>.</a:t>
            </a:r>
            <a:endParaRPr lang="en-US" sz="1600" dirty="0">
              <a:latin typeface="Times New Roman"/>
              <a:ea typeface="Times New Roman"/>
              <a:cs typeface="Ali_K_Sahifa Bold"/>
            </a:endParaRPr>
          </a:p>
          <a:p>
            <a:pPr algn="r" rtl="1"/>
            <a:endParaRPr lang="en-US" dirty="0"/>
          </a:p>
        </p:txBody>
      </p:sp>
    </p:spTree>
    <p:extLst>
      <p:ext uri="{BB962C8B-B14F-4D97-AF65-F5344CB8AC3E}">
        <p14:creationId xmlns:p14="http://schemas.microsoft.com/office/powerpoint/2010/main" val="1303252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rtl="1">
              <a:lnSpc>
                <a:spcPct val="150000"/>
              </a:lnSpc>
              <a:spcBef>
                <a:spcPct val="20000"/>
              </a:spcBef>
            </a:pPr>
            <a:r>
              <a:rPr lang="ar-SA" sz="3200" b="1" kern="0" dirty="0">
                <a:solidFill>
                  <a:srgbClr val="FF0000"/>
                </a:solidFill>
                <a:latin typeface="Times New Roman"/>
                <a:ea typeface="Times New Roman"/>
                <a:cs typeface="Arial"/>
              </a:rPr>
              <a:t>لایەنە چاكەكانى بیردۆزەكە:</a:t>
            </a:r>
            <a:br>
              <a:rPr lang="en-US" sz="3200" b="1" kern="0" dirty="0">
                <a:solidFill>
                  <a:srgbClr val="FF0000"/>
                </a:solidFill>
                <a:latin typeface="Times New Roman"/>
                <a:ea typeface="Times New Roman"/>
                <a:cs typeface="Ali_K_Samik"/>
              </a:rPr>
            </a:br>
            <a:endParaRPr lang="en-US" sz="3200" dirty="0">
              <a:solidFill>
                <a:srgbClr val="FF0000"/>
              </a:solidFill>
            </a:endParaRPr>
          </a:p>
        </p:txBody>
      </p:sp>
      <p:sp>
        <p:nvSpPr>
          <p:cNvPr id="3" name="Content Placeholder 2"/>
          <p:cNvSpPr>
            <a:spLocks noGrp="1"/>
          </p:cNvSpPr>
          <p:nvPr>
            <p:ph idx="1"/>
          </p:nvPr>
        </p:nvSpPr>
        <p:spPr/>
        <p:txBody>
          <a:bodyPr>
            <a:normAutofit/>
          </a:bodyPr>
          <a:lstStyle/>
          <a:p>
            <a:pPr indent="180340" algn="justLow" rtl="1">
              <a:lnSpc>
                <a:spcPct val="150000"/>
              </a:lnSpc>
              <a:spcAft>
                <a:spcPts val="300"/>
              </a:spcAft>
            </a:pPr>
            <a:r>
              <a:rPr lang="ar-JO" sz="2800" dirty="0">
                <a:solidFill>
                  <a:srgbClr val="000000"/>
                </a:solidFill>
                <a:latin typeface="Times New Roman"/>
                <a:ea typeface="Times New Roman"/>
              </a:rPr>
              <a:t>1- </a:t>
            </a:r>
            <a:r>
              <a:rPr lang="ar-SA" sz="2800" dirty="0">
                <a:solidFill>
                  <a:srgbClr val="000000"/>
                </a:solidFill>
                <a:latin typeface="Times New Roman"/>
                <a:ea typeface="Times New Roman"/>
              </a:rPr>
              <a:t>بیردۆزەكەى تارد لەزۆر ڕووەوە ڕاستە، ئەوەتا توێژینەوەكان سەلماندوویانە زۆر تاوان هەن بەهەمان ڕێگا بلاَو دەبنەوە بەتایبەتى تاوانەكانى خۆكوژی، ماددە سڕكەرەكان (المخدرات)، دەرۆزەكردن، ڕفاندن، قومار، بەرتیل، تۆڵە كوشتن و تاوانە ئابووریەكان (الجرائم الإقتصادیە).</a:t>
            </a:r>
            <a:endParaRPr lang="ar-JO" sz="2800" dirty="0">
              <a:solidFill>
                <a:srgbClr val="000000"/>
              </a:solidFill>
              <a:latin typeface="Times New Roman"/>
              <a:ea typeface="Times New Roman"/>
            </a:endParaRPr>
          </a:p>
          <a:p>
            <a:pPr indent="180340" algn="justLow" rtl="1">
              <a:lnSpc>
                <a:spcPct val="150000"/>
              </a:lnSpc>
              <a:spcAft>
                <a:spcPts val="300"/>
              </a:spcAft>
            </a:pPr>
            <a:endParaRPr lang="en-US" sz="2400" dirty="0">
              <a:latin typeface="Times New Roman"/>
              <a:ea typeface="Times New Roman"/>
              <a:cs typeface="Ali_K_Sahifa Bold"/>
            </a:endParaRPr>
          </a:p>
          <a:p>
            <a:endParaRPr lang="en-US" dirty="0"/>
          </a:p>
        </p:txBody>
      </p:sp>
    </p:spTree>
    <p:extLst>
      <p:ext uri="{BB962C8B-B14F-4D97-AF65-F5344CB8AC3E}">
        <p14:creationId xmlns:p14="http://schemas.microsoft.com/office/powerpoint/2010/main" val="23157565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458200" cy="4525963"/>
          </a:xfrm>
        </p:spPr>
        <p:txBody>
          <a:bodyPr>
            <a:normAutofit fontScale="77500" lnSpcReduction="20000"/>
          </a:bodyPr>
          <a:lstStyle/>
          <a:p>
            <a:pPr algn="just" rtl="1"/>
            <a:r>
              <a:rPr lang="ar-JO" dirty="0">
                <a:solidFill>
                  <a:srgbClr val="000000"/>
                </a:solidFill>
                <a:ea typeface="Calibri"/>
              </a:rPr>
              <a:t>2- </a:t>
            </a:r>
            <a:r>
              <a:rPr lang="ar-SA" dirty="0">
                <a:solidFill>
                  <a:srgbClr val="000000"/>
                </a:solidFill>
                <a:ea typeface="Calibri"/>
              </a:rPr>
              <a:t>ئەزموون پێمان دەڵێ كە چاولێكەرى هێزێكى گەورەى هەیە لە بەرپاكردنى تاوان، </a:t>
            </a:r>
            <a:endParaRPr lang="ar-JO" dirty="0">
              <a:solidFill>
                <a:srgbClr val="000000"/>
              </a:solidFill>
              <a:ea typeface="Calibri"/>
            </a:endParaRPr>
          </a:p>
          <a:p>
            <a:pPr algn="just" rtl="1"/>
            <a:r>
              <a:rPr lang="ar-SA" dirty="0">
                <a:solidFill>
                  <a:srgbClr val="000000"/>
                </a:solidFill>
                <a:ea typeface="Calibri"/>
              </a:rPr>
              <a:t>بۆ نموونە لە بەسەرهاتى باناوبانگى بلازینگ كاڕ (</a:t>
            </a:r>
            <a:r>
              <a:rPr lang="en-US" b="1" dirty="0">
                <a:latin typeface="Arial"/>
                <a:ea typeface="Calibri"/>
              </a:rPr>
              <a:t>Blazing Car</a:t>
            </a:r>
            <a:r>
              <a:rPr lang="ar-SA" dirty="0">
                <a:solidFill>
                  <a:srgbClr val="000000"/>
                </a:solidFill>
                <a:ea typeface="Calibri"/>
              </a:rPr>
              <a:t>) (لە ئەڵمانیا ساڵی 1929) كە قوربانیەكە لەناو ئۆتۆمبێڵ تا مردن گڕی تێبەردرابوو ئەمەش بۆ بەدەستهێنانى پارەى كۆمپانیای تەئمین، لە سێدارەدانى تاوانبارەكەى ڕێگەى لە ڕۆس (</a:t>
            </a:r>
            <a:r>
              <a:rPr lang="en-US" b="1" dirty="0">
                <a:latin typeface="Arial"/>
                <a:ea typeface="Calibri"/>
              </a:rPr>
              <a:t>Rouse</a:t>
            </a:r>
            <a:r>
              <a:rPr lang="ar-SA" dirty="0">
                <a:solidFill>
                  <a:srgbClr val="000000"/>
                </a:solidFill>
                <a:ea typeface="Calibri"/>
              </a:rPr>
              <a:t>) نەگرت ساڵی 1931 هەمان كارى بەد لە بەریتانیا دووبارە بكاتەوە.</a:t>
            </a:r>
            <a:endParaRPr lang="ar-JO" dirty="0">
              <a:solidFill>
                <a:srgbClr val="000000"/>
              </a:solidFill>
              <a:ea typeface="Calibri"/>
            </a:endParaRPr>
          </a:p>
          <a:p>
            <a:pPr algn="just" rtl="1"/>
            <a:r>
              <a:rPr lang="ar-SA" dirty="0">
                <a:solidFill>
                  <a:srgbClr val="000000"/>
                </a:solidFill>
                <a:ea typeface="Calibri"/>
              </a:rPr>
              <a:t> لەساڵى (1927)یش لە ئەمریكا كچێكى دوازدە سالاَن پارچەپارچە كراو فڕێ درا. ئیدى مەسەلەكە بە مانشێتى گەورەگەورە لە ڕۆژنامە ئەمریكاییەكان بلاَوكرایەوە بەچەشنێك تاوانبارەكە بووە پاڵەوانێكى میللیی ناودار. دواى دادگاییكردن بەماوەیەكى كورت چەندین تاوانى هاوبابەت و هەمەچەشن لە ئەمریكا ئەنجام درا كە دواتر ئەنجامدەرانیان دانیان بەوەنا ویستبوویان كارى تاوانبارى یەكەم كۆپی بكەنەوە</a:t>
            </a:r>
            <a:endParaRPr lang="en-US" dirty="0"/>
          </a:p>
        </p:txBody>
      </p:sp>
    </p:spTree>
    <p:extLst>
      <p:ext uri="{BB962C8B-B14F-4D97-AF65-F5344CB8AC3E}">
        <p14:creationId xmlns:p14="http://schemas.microsoft.com/office/powerpoint/2010/main" val="29018792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rtl="1">
              <a:lnSpc>
                <a:spcPct val="150000"/>
              </a:lnSpc>
              <a:spcBef>
                <a:spcPct val="20000"/>
              </a:spcBef>
            </a:pPr>
            <a:r>
              <a:rPr lang="ar-SA" sz="2800" b="1" kern="0" dirty="0">
                <a:solidFill>
                  <a:srgbClr val="FF0000"/>
                </a:solidFill>
                <a:latin typeface="Times New Roman"/>
                <a:ea typeface="Times New Roman"/>
                <a:cs typeface="Arial"/>
              </a:rPr>
              <a:t>ئەو ڕەخنانەى لێی دەگیرێ:</a:t>
            </a:r>
            <a:br>
              <a:rPr lang="en-US" sz="2800" b="1" kern="0" dirty="0">
                <a:solidFill>
                  <a:srgbClr val="FF0000"/>
                </a:solidFill>
                <a:latin typeface="Times New Roman"/>
                <a:ea typeface="Times New Roman"/>
                <a:cs typeface="Ali_K_Samik"/>
              </a:rPr>
            </a:br>
            <a:endParaRPr lang="en-US" sz="2800" dirty="0">
              <a:solidFill>
                <a:srgbClr val="FF0000"/>
              </a:solidFill>
            </a:endParaRPr>
          </a:p>
        </p:txBody>
      </p:sp>
      <p:sp>
        <p:nvSpPr>
          <p:cNvPr id="3" name="Content Placeholder 2"/>
          <p:cNvSpPr>
            <a:spLocks noGrp="1"/>
          </p:cNvSpPr>
          <p:nvPr>
            <p:ph idx="1"/>
          </p:nvPr>
        </p:nvSpPr>
        <p:spPr>
          <a:xfrm>
            <a:off x="152400" y="1143000"/>
            <a:ext cx="8458200" cy="4983163"/>
          </a:xfrm>
        </p:spPr>
        <p:txBody>
          <a:bodyPr>
            <a:noAutofit/>
          </a:bodyPr>
          <a:lstStyle/>
          <a:p>
            <a:pPr lvl="0" algn="justLow" rtl="1">
              <a:lnSpc>
                <a:spcPct val="150000"/>
              </a:lnSpc>
              <a:spcAft>
                <a:spcPts val="300"/>
              </a:spcAft>
              <a:buFont typeface="+mj-lt"/>
              <a:buAutoNum type="arabicPeriod"/>
            </a:pPr>
            <a:r>
              <a:rPr lang="ar-SA" sz="2000" dirty="0">
                <a:solidFill>
                  <a:srgbClr val="000000"/>
                </a:solidFill>
                <a:latin typeface="Times New Roman"/>
                <a:ea typeface="Times New Roman"/>
              </a:rPr>
              <a:t>ئەو دەڵێ سەرجەم نەریت و ڕەفتارەكانى مرۆڤ بە چاولێكەرى بۆى درووست دەبێت كەچی زۆر نەریت و ڕەفتار هەن بە چاولێكەرى درووست نابن، بۆ نموونە خۆكوژی و مەى خواردنەوەو دەرۆزە كردن زۆر جار پاڵنەرى ئابووری و كۆمەلاَیەتیان بەدواوەیە نەك چاولێكەرى.</a:t>
            </a:r>
            <a:r>
              <a:rPr lang="ar-IQ" sz="2000" b="1" dirty="0">
                <a:solidFill>
                  <a:srgbClr val="000000"/>
                </a:solidFill>
                <a:latin typeface="Times New Roman"/>
                <a:ea typeface="Times New Roman"/>
              </a:rPr>
              <a:t>(اهمل العوامل النفسية والاجتماعية والاقتصادية الذي هو سبب رئيسى لارتكاب بعض الجرائم)</a:t>
            </a:r>
            <a:endParaRPr lang="en-US" sz="2000" b="1" dirty="0">
              <a:latin typeface="Times New Roman"/>
              <a:ea typeface="Times New Roman"/>
              <a:cs typeface="Ali_K_Sahifa Bold"/>
            </a:endParaRPr>
          </a:p>
          <a:p>
            <a:pPr marL="408940" indent="180340" algn="justLow" rtl="1">
              <a:lnSpc>
                <a:spcPct val="150000"/>
              </a:lnSpc>
              <a:spcAft>
                <a:spcPts val="300"/>
              </a:spcAft>
            </a:pPr>
            <a:r>
              <a:rPr lang="ar-JO" sz="2000" dirty="0">
                <a:solidFill>
                  <a:srgbClr val="000000"/>
                </a:solidFill>
                <a:latin typeface="Times New Roman"/>
                <a:ea typeface="Times New Roman"/>
              </a:rPr>
              <a:t>2- </a:t>
            </a:r>
            <a:r>
              <a:rPr lang="ar-SA" sz="2000" dirty="0">
                <a:solidFill>
                  <a:srgbClr val="000000"/>
                </a:solidFill>
                <a:latin typeface="Times New Roman"/>
                <a:ea typeface="Times New Roman"/>
              </a:rPr>
              <a:t>هەر لەسەر هەمان بنچینەش بیردۆزەكەى تارد ناتوانێ هۆى یەكەم تاوان لەمێژوو شی بكاتەوە، هەمان شتیش بەگوێرەى ئەو تاوانانەى لەكۆمەڵگا دێهاتیەكان و كۆمەڵگا داخراوەكان ئەنجام دەدرێن.</a:t>
            </a:r>
            <a:r>
              <a:rPr lang="ar-IQ" sz="2000" dirty="0">
                <a:solidFill>
                  <a:srgbClr val="000000"/>
                </a:solidFill>
                <a:latin typeface="Times New Roman"/>
                <a:ea typeface="Times New Roman"/>
              </a:rPr>
              <a:t> (</a:t>
            </a:r>
            <a:r>
              <a:rPr lang="ar-IQ" sz="2000" b="1" dirty="0">
                <a:solidFill>
                  <a:srgbClr val="000000"/>
                </a:solidFill>
                <a:latin typeface="Times New Roman"/>
                <a:ea typeface="Times New Roman"/>
              </a:rPr>
              <a:t> ان هذه النظرية احادية الجانب فهي لا تستطيع ان تفسر لنا كل انماط الجريمة </a:t>
            </a:r>
            <a:r>
              <a:rPr lang="ar-IQ" sz="2000" dirty="0">
                <a:solidFill>
                  <a:srgbClr val="000000"/>
                </a:solidFill>
                <a:latin typeface="Times New Roman"/>
                <a:ea typeface="Times New Roman"/>
              </a:rPr>
              <a:t>).</a:t>
            </a:r>
            <a:endParaRPr lang="ar-JO" sz="2000" dirty="0">
              <a:solidFill>
                <a:srgbClr val="000000"/>
              </a:solidFill>
              <a:latin typeface="Times New Roman"/>
              <a:ea typeface="Times New Roman"/>
            </a:endParaRPr>
          </a:p>
          <a:p>
            <a:pPr marL="408940" indent="180340" algn="justLow" rtl="1">
              <a:lnSpc>
                <a:spcPct val="150000"/>
              </a:lnSpc>
              <a:spcAft>
                <a:spcPts val="300"/>
              </a:spcAft>
            </a:pPr>
            <a:r>
              <a:rPr lang="ar-JO" sz="2000" dirty="0">
                <a:solidFill>
                  <a:srgbClr val="000000"/>
                </a:solidFill>
                <a:latin typeface="Times New Roman"/>
                <a:ea typeface="Times New Roman"/>
              </a:rPr>
              <a:t>3- </a:t>
            </a:r>
            <a:r>
              <a:rPr lang="ar-SA" sz="2000" dirty="0">
                <a:solidFill>
                  <a:srgbClr val="000000"/>
                </a:solidFill>
                <a:latin typeface="Times New Roman"/>
                <a:ea typeface="Times New Roman"/>
              </a:rPr>
              <a:t>لەلایەكى تر؛ ئەوە ڕاست نیە كە مرۆڤەكان هەموویان بەیەك پلەو كوێرانە مل دەدەنە چاولێكەرى، بەڵكو ئەمە بەئاستى ڕۆشنبیری و ڕادەى پتەوى كەسایەتى هەریەكەیانەوە بەندە، ئی وا هەیە بیردەكاتەوەو نەریتێك بە ڕەوا نەزانێ وەرى ناگرێ. هەربۆیەش تارد نەیتوانی وەلاَمى ئەم پرسیارە بداتەوە: بۆچی ئەوانەى تاوان دەكەن ژمارەیەكى كەمى خەڵكن و بۆچى زۆربەى هەرە زۆرى خەڵك قایل نابێ تاوان بكات؟!</a:t>
            </a:r>
            <a:endParaRPr lang="en-US" sz="2000" dirty="0">
              <a:latin typeface="Times New Roman"/>
              <a:ea typeface="Times New Roman"/>
              <a:cs typeface="Ali_K_Sahifa Bold"/>
            </a:endParaRPr>
          </a:p>
          <a:p>
            <a:pPr algn="r" rtl="1"/>
            <a:endParaRPr lang="en-US" sz="2000" dirty="0"/>
          </a:p>
        </p:txBody>
      </p:sp>
    </p:spTree>
    <p:extLst>
      <p:ext uri="{BB962C8B-B14F-4D97-AF65-F5344CB8AC3E}">
        <p14:creationId xmlns:p14="http://schemas.microsoft.com/office/powerpoint/2010/main" val="25274643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r" rtl="1"/>
            <a:r>
              <a:rPr lang="ar-IQ" sz="2700" dirty="0">
                <a:solidFill>
                  <a:srgbClr val="00B050"/>
                </a:solidFill>
                <a:cs typeface="Ali-A-Azzam" pitchFamily="2" charset="-78"/>
              </a:rPr>
              <a:t>اولا: العوامل الداخلية </a:t>
            </a:r>
            <a:r>
              <a:rPr lang="ar-IQ" sz="2700" dirty="0">
                <a:cs typeface="Ali-A-Azzam" pitchFamily="2" charset="-78"/>
              </a:rPr>
              <a:t>:</a:t>
            </a:r>
          </a:p>
          <a:p>
            <a:pPr algn="r" rtl="1"/>
            <a:r>
              <a:rPr lang="ar-IQ" sz="2700" dirty="0">
                <a:cs typeface="Ali-A-Azzam" pitchFamily="2" charset="-78"/>
              </a:rPr>
              <a:t>وهي مجموعة من العوامل المتعلقة بذات المجرم والتي يقضي تفاعلها كلا او جزءاً مع العوامل والظروف الخارجية البيئة الغير المتعلقة بذات المجرم الى تكوين السلوك الاجرامي</a:t>
            </a:r>
          </a:p>
          <a:p>
            <a:pPr algn="r" rtl="1"/>
            <a:endParaRPr lang="en-US" sz="2700" dirty="0">
              <a:cs typeface="Ali-A-Azzam" pitchFamily="2" charset="-78"/>
            </a:endParaRPr>
          </a:p>
          <a:p>
            <a:pPr algn="r" rtl="1"/>
            <a:endParaRPr lang="ar-IQ" dirty="0"/>
          </a:p>
        </p:txBody>
      </p:sp>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pPr algn="ctr"/>
            <a:br>
              <a:rPr lang="ar-IQ" b="1" dirty="0"/>
            </a:br>
            <a:r>
              <a:rPr lang="ar-IQ" b="1" dirty="0">
                <a:cs typeface="Ali-A-Azzam" pitchFamily="2" charset="-78"/>
              </a:rPr>
              <a:t>العوامل المؤثرة في السلوك الاجرامي</a:t>
            </a:r>
            <a:r>
              <a:rPr lang="ar-IQ" b="1" dirty="0"/>
              <a:t>:</a:t>
            </a:r>
            <a:br>
              <a:rPr lang="en-US" b="1" dirty="0"/>
            </a:br>
            <a:endParaRPr lang="ar-IQ" dirty="0"/>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5624"/>
            <a:ext cx="8286750" cy="5413375"/>
          </a:xfrm>
        </p:spPr>
        <p:txBody>
          <a:bodyPr>
            <a:normAutofit lnSpcReduction="10000"/>
          </a:bodyPr>
          <a:lstStyle/>
          <a:p>
            <a:pPr lvl="0" algn="r" rtl="1"/>
            <a:r>
              <a:rPr lang="ar-IQ" sz="3200" b="1" u="sng" dirty="0">
                <a:solidFill>
                  <a:srgbClr val="00B050"/>
                </a:solidFill>
                <a:cs typeface="Ali-A-Azzam" pitchFamily="2" charset="-78"/>
              </a:rPr>
              <a:t>الجنس( النوع الذكورة والانوثة):</a:t>
            </a:r>
          </a:p>
          <a:p>
            <a:pPr lvl="0" algn="r" rtl="1"/>
            <a:r>
              <a:rPr lang="ar-IQ" sz="2400" dirty="0">
                <a:cs typeface="Ali-A-Azzam" pitchFamily="2" charset="-78"/>
              </a:rPr>
              <a:t> اجمع الباحثون في علم الاجرام على وجود اختلاف كبير بين اجرام كل من الرجل والمرأة ولكن يختلفون على حقيقة نسبة هذا الاختلاف بين الجنسين .</a:t>
            </a:r>
          </a:p>
          <a:p>
            <a:pPr lvl="0" algn="r" rtl="1"/>
            <a:endParaRPr lang="ar-IQ" sz="2400" dirty="0">
              <a:cs typeface="Ali-A-Azzam" pitchFamily="2" charset="-78"/>
            </a:endParaRPr>
          </a:p>
          <a:p>
            <a:pPr lvl="0" algn="r" rtl="1"/>
            <a:r>
              <a:rPr lang="ar-IQ" sz="2400" u="sng" dirty="0">
                <a:solidFill>
                  <a:srgbClr val="00B050"/>
                </a:solidFill>
                <a:cs typeface="Ali-A-Alwand" pitchFamily="2" charset="-78"/>
              </a:rPr>
              <a:t>الاختلاف بين اجرام النساء واجرام الرجال :</a:t>
            </a:r>
          </a:p>
          <a:p>
            <a:pPr lvl="0" algn="r" rtl="1"/>
            <a:r>
              <a:rPr lang="ar-IQ" sz="2400" u="sng" dirty="0">
                <a:solidFill>
                  <a:srgbClr val="00B050"/>
                </a:solidFill>
                <a:cs typeface="Ali-A-Alwand" pitchFamily="2" charset="-78"/>
              </a:rPr>
              <a:t>اولاً, </a:t>
            </a:r>
            <a:r>
              <a:rPr lang="ar-IQ" sz="2400" dirty="0">
                <a:solidFill>
                  <a:srgbClr val="FF0000"/>
                </a:solidFill>
                <a:cs typeface="Ali-A-Alwand"/>
              </a:rPr>
              <a:t>الناحية الكمية</a:t>
            </a:r>
            <a:r>
              <a:rPr lang="ar-IQ" sz="2400" dirty="0">
                <a:cs typeface="Ali-A-Alwand"/>
              </a:rPr>
              <a:t> اكدت كثير من الاحصاءات الجنائية في كل مكان من العالم ان كمية او نسبة اجرام النساء اقل بكثير من اجرام الرجال</a:t>
            </a:r>
          </a:p>
          <a:p>
            <a:pPr lvl="0" algn="r" rtl="1"/>
            <a:r>
              <a:rPr lang="ar-IQ" sz="2400" dirty="0">
                <a:cs typeface="Ali-A-Alwand"/>
              </a:rPr>
              <a:t>الا ان بعض العلماء يعتبرون هذا الاختلاف النسبي اختلافاً ظاهرياً لانه </a:t>
            </a:r>
          </a:p>
          <a:p>
            <a:pPr lvl="0" algn="r" rtl="1">
              <a:buFont typeface="Wingdings" panose="05000000000000000000" pitchFamily="2" charset="2"/>
              <a:buChar char="v"/>
            </a:pPr>
            <a:r>
              <a:rPr lang="ar-IQ" sz="2400" dirty="0">
                <a:cs typeface="Ali-A-Alwand"/>
              </a:rPr>
              <a:t>ان المرأة كثيراً ماتكون هي الباعث الخفي على ارتكاب الجرائم بمعرفة الرجال ولكن هذا غير صحيح لان </a:t>
            </a:r>
            <a:r>
              <a:rPr lang="ar-IQ" sz="2400" dirty="0">
                <a:solidFill>
                  <a:prstClr val="black"/>
                </a:solidFill>
                <a:cs typeface="Ali-A-Alwand"/>
              </a:rPr>
              <a:t>هناك بعض الجرائم ترتكب من قبل المرأة دون ان يتدخل الرجل في ذلك مثلاً  في فترات الحيض والرضاعة والنفاس  وذلك لانها تكون في حالة نفسية سيئة اوتتعرض للانفعالات وتقلبات في المزاج او تكون في حالة عصبية أكثر مقارنتة بفترات اخرى بما قد تؤثر على طريقة تفكيرها مما تساعدها على ارتكاب الجريمة </a:t>
            </a:r>
            <a:endParaRPr lang="en-US" sz="2400" dirty="0">
              <a:solidFill>
                <a:prstClr val="black"/>
              </a:solidFill>
              <a:cs typeface="Ali-A-Alwand"/>
            </a:endParaRPr>
          </a:p>
          <a:p>
            <a:pPr marL="457200" lvl="0" indent="-457200" algn="r" rtl="1">
              <a:buFont typeface="+mj-lt"/>
              <a:buAutoNum type="arabicPeriod"/>
            </a:pPr>
            <a:endParaRPr lang="ar-IQ" sz="2400" dirty="0">
              <a:cs typeface="Ali-A-Alwand"/>
            </a:endParaRPr>
          </a:p>
          <a:p>
            <a:pPr marL="457200" lvl="0" indent="-457200" algn="r" rtl="1">
              <a:buFont typeface="+mj-lt"/>
              <a:buAutoNum type="arabicPeriod"/>
            </a:pPr>
            <a:endParaRPr lang="en-US" sz="2400" b="1" u="sng" dirty="0">
              <a:solidFill>
                <a:srgbClr val="00B050"/>
              </a:solidFill>
            </a:endParaRPr>
          </a:p>
        </p:txBody>
      </p:sp>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pPr algn="ctr"/>
            <a:br>
              <a:rPr lang="ar-IQ" dirty="0">
                <a:cs typeface="Ali-A-Azzam" pitchFamily="2" charset="-78"/>
              </a:rPr>
            </a:br>
            <a:r>
              <a:rPr lang="ar-IQ" dirty="0">
                <a:cs typeface="Ali-A-Azzam" pitchFamily="2" charset="-78"/>
              </a:rPr>
              <a:t>العوامل الداخلية الفردية وهي  أنواع اهمها:</a:t>
            </a:r>
            <a:br>
              <a:rPr lang="en-US" dirty="0">
                <a:cs typeface="Ali-A-Azzam" pitchFamily="2" charset="-78"/>
              </a:rPr>
            </a:br>
            <a:endParaRPr lang="ar-IQ" dirty="0">
              <a:cs typeface="Ali-A-Azzam"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603" y="2226468"/>
            <a:ext cx="8219747" cy="4783931"/>
          </a:xfrm>
        </p:spPr>
        <p:txBody>
          <a:bodyPr>
            <a:normAutofit lnSpcReduction="10000"/>
          </a:bodyPr>
          <a:lstStyle/>
          <a:p>
            <a:pPr algn="r" rtl="1">
              <a:buFont typeface="Wingdings" panose="05000000000000000000" pitchFamily="2" charset="2"/>
              <a:buChar char="v"/>
            </a:pPr>
            <a:r>
              <a:rPr lang="ar-IQ" sz="2400" dirty="0">
                <a:cs typeface="Ali-A-Alwand"/>
              </a:rPr>
              <a:t>كلما زاد مشاركة المرأة في تحمل المسؤلية الحياة مع الرجال لزاد نسبة ارتكابهم للجرائم</a:t>
            </a:r>
            <a:r>
              <a:rPr lang="ar-JO" sz="2400" dirty="0">
                <a:cs typeface="Ali-A-Alwand"/>
              </a:rPr>
              <a:t> ولكن اثبتت في بعض الدول بأن النسية لم تتغير تغيراً ملحوظاً في البلاد التى خرجت فيها المرأة وقاسمت الرجل في كثير من اوجه النشاطات الاجتماعية</a:t>
            </a:r>
          </a:p>
          <a:p>
            <a:pPr algn="r" rtl="1">
              <a:buFont typeface="Wingdings" panose="05000000000000000000" pitchFamily="2" charset="2"/>
              <a:buChar char="v"/>
            </a:pPr>
            <a:endParaRPr lang="ar-JO" sz="2400" dirty="0">
              <a:cs typeface="Ali-A-Alwand"/>
            </a:endParaRPr>
          </a:p>
          <a:p>
            <a:pPr algn="r" rtl="1">
              <a:buFont typeface="Wingdings" panose="05000000000000000000" pitchFamily="2" charset="2"/>
              <a:buChar char="v"/>
            </a:pPr>
            <a:endParaRPr lang="ar-JO" sz="2400" dirty="0">
              <a:cs typeface="Ali-A-Alwand"/>
            </a:endParaRPr>
          </a:p>
          <a:p>
            <a:pPr algn="r" rtl="1"/>
            <a:r>
              <a:rPr lang="ar-JO" sz="2400" dirty="0">
                <a:cs typeface="Ali-A-Alwand"/>
              </a:rPr>
              <a:t>ثانياً</a:t>
            </a:r>
            <a:r>
              <a:rPr lang="ar-IQ" sz="2400" dirty="0">
                <a:cs typeface="Ali-A-Samik" pitchFamily="2" charset="-78"/>
              </a:rPr>
              <a:t> </a:t>
            </a:r>
            <a:r>
              <a:rPr lang="ar-IQ" sz="2400" dirty="0">
                <a:solidFill>
                  <a:srgbClr val="FF0000"/>
                </a:solidFill>
                <a:cs typeface="Ali-A-Samik" pitchFamily="2" charset="-78"/>
              </a:rPr>
              <a:t>الناحية النوعية </a:t>
            </a:r>
            <a:r>
              <a:rPr lang="ar-JO" sz="2400" dirty="0">
                <a:solidFill>
                  <a:srgbClr val="FF0000"/>
                </a:solidFill>
                <a:cs typeface="Ali-A-Samik" pitchFamily="2" charset="-78"/>
              </a:rPr>
              <a:t>(نوع الجريمة)</a:t>
            </a:r>
            <a:r>
              <a:rPr lang="ar-IQ" sz="2400" dirty="0">
                <a:cs typeface="Ali-A-Samik" pitchFamily="2" charset="-78"/>
              </a:rPr>
              <a:t>:ان المرأة عند الغضب تفقد السيطرة غالبا تسير خلف عواطفها وان تركيبها النفسي والعضوي خلق هكذا  مما يدفعها الى ارتكاب أخطر الجرائم وهي غالباً الجرائم التى تمس أسرة وهناك جرائم أخرى تختص بها المرأة كالاجهاض وقتل الاولاد غير الشرعيين , والقذف والسب والخيانة الامانة والقتل والسرقة . </a:t>
            </a:r>
          </a:p>
          <a:p>
            <a:pPr algn="ctr" rtl="1"/>
            <a:r>
              <a:rPr lang="ar-IQ" sz="2400" b="1" dirty="0">
                <a:solidFill>
                  <a:srgbClr val="FF0000"/>
                </a:solidFill>
                <a:cs typeface="Ali-A-Samik" pitchFamily="2" charset="-78"/>
              </a:rPr>
              <a:t> تفسير الاختلاف الكمي والنوعي بين أجرام المرأة والرجل </a:t>
            </a:r>
          </a:p>
          <a:p>
            <a:pPr algn="ctr" rtl="1"/>
            <a:r>
              <a:rPr lang="ar-IQ" sz="2400" dirty="0">
                <a:solidFill>
                  <a:srgbClr val="FF0000"/>
                </a:solidFill>
                <a:cs typeface="Ali-A-Samik" pitchFamily="2" charset="-78"/>
              </a:rPr>
              <a:t>1- اختلاف المشاركة المرأة والرجل في الحياة الاجتماعية .</a:t>
            </a:r>
          </a:p>
          <a:p>
            <a:pPr algn="ctr" rtl="1"/>
            <a:r>
              <a:rPr lang="ar-IQ" sz="2400" dirty="0">
                <a:solidFill>
                  <a:srgbClr val="FF0000"/>
                </a:solidFill>
                <a:cs typeface="Ali-A-Samik" pitchFamily="2" charset="-78"/>
              </a:rPr>
              <a:t>2- الاختلاف في التكوين البيلوجي </a:t>
            </a:r>
            <a:endParaRPr lang="en-US" sz="2400" dirty="0">
              <a:solidFill>
                <a:srgbClr val="FF0000"/>
              </a:solidFill>
              <a:cs typeface="Ali-A-Samik" pitchFamily="2" charset="-78"/>
            </a:endParaRPr>
          </a:p>
          <a:p>
            <a:pPr algn="r" rtl="1">
              <a:buFont typeface="Wingdings" panose="05000000000000000000" pitchFamily="2" charset="2"/>
              <a:buChar char="v"/>
            </a:pPr>
            <a:endParaRPr lang="ar-IQ" sz="2400" dirty="0">
              <a:cs typeface="Ali-A-Alwand"/>
            </a:endParaRPr>
          </a:p>
          <a:p>
            <a:pPr marL="0" indent="0" algn="r" rtl="1">
              <a:buNone/>
            </a:pPr>
            <a:endParaRPr lang="en-US" dirty="0">
              <a:cs typeface="Ali-A-Alwand"/>
            </a:endParaRPr>
          </a:p>
        </p:txBody>
      </p:sp>
      <p:sp>
        <p:nvSpPr>
          <p:cNvPr id="2" name="Title 1"/>
          <p:cNvSpPr>
            <a:spLocks noGrp="1"/>
          </p:cNvSpPr>
          <p:nvPr>
            <p:ph type="title"/>
          </p:nvPr>
        </p:nvSpPr>
        <p:spPr/>
        <p:txBody>
          <a:bodyPr/>
          <a:lstStyle/>
          <a:p>
            <a:pPr algn="ctr"/>
            <a:endParaRPr lang="en-US" dirty="0">
              <a:cs typeface="Ali-A-Alwand" pitchFamily="2" charset="-78"/>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ar-IQ" b="1" dirty="0">
                <a:solidFill>
                  <a:schemeClr val="bg2">
                    <a:lumMod val="10000"/>
                  </a:schemeClr>
                </a:solidFill>
                <a:cs typeface="Ali-A-Samik" pitchFamily="2" charset="-78"/>
              </a:rPr>
              <a:t>1- اختلاف المشاركة المرأة والرجل في الحياة الاجتماعية .</a:t>
            </a:r>
            <a:endParaRPr lang="ar-JO" b="1" dirty="0">
              <a:solidFill>
                <a:schemeClr val="bg2">
                  <a:lumMod val="10000"/>
                </a:schemeClr>
              </a:solidFill>
              <a:cs typeface="Ali-A-Samik" pitchFamily="2" charset="-78"/>
            </a:endParaRPr>
          </a:p>
          <a:p>
            <a:pPr algn="ctr"/>
            <a:endParaRPr lang="en-US" b="1" dirty="0">
              <a:solidFill>
                <a:schemeClr val="bg2">
                  <a:lumMod val="10000"/>
                </a:schemeClr>
              </a:solidFill>
              <a:cs typeface="Ali-A-Samik" pitchFamily="2" charset="-78"/>
            </a:endParaRPr>
          </a:p>
          <a:p>
            <a:pPr algn="just" rtl="1"/>
            <a:r>
              <a:rPr lang="ar-IQ" dirty="0">
                <a:solidFill>
                  <a:schemeClr val="bg2">
                    <a:lumMod val="10000"/>
                  </a:schemeClr>
                </a:solidFill>
                <a:cs typeface="Ali-A-Samik" pitchFamily="2" charset="-78"/>
              </a:rPr>
              <a:t>وهذا يعني كلما أزداد مشاركة المرأة للرجل في تحمل مشاق الحياة والقيام بما يقوم به الرجل سلباً او ايجاباً كلما الجئ</a:t>
            </a:r>
            <a:r>
              <a:rPr lang="ar-JO" dirty="0">
                <a:solidFill>
                  <a:schemeClr val="bg2">
                    <a:lumMod val="10000"/>
                  </a:schemeClr>
                </a:solidFill>
                <a:cs typeface="Ali-A-Samik" pitchFamily="2" charset="-78"/>
              </a:rPr>
              <a:t>ت</a:t>
            </a:r>
            <a:r>
              <a:rPr lang="ar-IQ" dirty="0">
                <a:solidFill>
                  <a:schemeClr val="bg2">
                    <a:lumMod val="10000"/>
                  </a:schemeClr>
                </a:solidFill>
                <a:cs typeface="Ali-A-Samik" pitchFamily="2" charset="-78"/>
              </a:rPr>
              <a:t>ها ظروف الحياة الى ما الجأت الرجل اليه من السلوك الاجرامي , الا ان المرأة في مجتمعنا يحاول قدر الامكان ان </a:t>
            </a:r>
            <a:r>
              <a:rPr lang="ar-IQ" u="sng" dirty="0">
                <a:solidFill>
                  <a:schemeClr val="bg2">
                    <a:lumMod val="10000"/>
                  </a:schemeClr>
                </a:solidFill>
                <a:cs typeface="Ali-A-Samik" pitchFamily="2" charset="-78"/>
              </a:rPr>
              <a:t>يهتم بأسرته وتربيتة الاولاد</a:t>
            </a:r>
            <a:r>
              <a:rPr lang="ar-IQ" dirty="0">
                <a:solidFill>
                  <a:schemeClr val="bg2">
                    <a:lumMod val="10000"/>
                  </a:schemeClr>
                </a:solidFill>
                <a:cs typeface="Ali-A-Samik" pitchFamily="2" charset="-78"/>
              </a:rPr>
              <a:t> والحفاظ على علاقته الزوجية ونشأة رجال المستقبل دون ان تتجه الى ارتكاب الجرائم  لذا ان ارتكاب الجرائم من قبل المرأة اقل من الجرائم المرتكبة من قبل الرجال  </a:t>
            </a:r>
          </a:p>
          <a:p>
            <a:pPr algn="just" rtl="1"/>
            <a:endParaRPr lang="en-US" dirty="0">
              <a:solidFill>
                <a:schemeClr val="bg2">
                  <a:lumMod val="10000"/>
                </a:schemeClr>
              </a:solidFill>
            </a:endParaRPr>
          </a:p>
        </p:txBody>
      </p:sp>
      <p:sp>
        <p:nvSpPr>
          <p:cNvPr id="2" name="Title 1"/>
          <p:cNvSpPr>
            <a:spLocks noGrp="1"/>
          </p:cNvSpPr>
          <p:nvPr>
            <p:ph type="title"/>
          </p:nvPr>
        </p:nvSpPr>
        <p:spPr/>
        <p:txBody>
          <a:bodyP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ar-IQ" sz="2700" dirty="0">
                <a:solidFill>
                  <a:srgbClr val="FF0000"/>
                </a:solidFill>
                <a:cs typeface="Ali-A-Alwand" pitchFamily="2" charset="-78"/>
              </a:rPr>
              <a:t>2- الاختلاف في تكوين البيلوجي : </a:t>
            </a:r>
          </a:p>
          <a:p>
            <a:pPr algn="just" rtl="1"/>
            <a:r>
              <a:rPr lang="ar-IQ" dirty="0">
                <a:cs typeface="Ali-A-Alwand" pitchFamily="2" charset="-78"/>
              </a:rPr>
              <a:t>ان المرأة تختلف عن </a:t>
            </a:r>
            <a:r>
              <a:rPr lang="ar-JO" dirty="0">
                <a:cs typeface="Ali-A-Alwand" pitchFamily="2" charset="-78"/>
              </a:rPr>
              <a:t>الرجل</a:t>
            </a:r>
            <a:r>
              <a:rPr lang="ar-IQ" dirty="0">
                <a:cs typeface="Ali-A-Alwand" pitchFamily="2" charset="-78"/>
              </a:rPr>
              <a:t> عضوياً ونفسياً </a:t>
            </a:r>
            <a:endParaRPr lang="ar-JO" dirty="0">
              <a:cs typeface="Ali-A-Alwand" pitchFamily="2" charset="-78"/>
            </a:endParaRPr>
          </a:p>
          <a:p>
            <a:pPr algn="just" rtl="1"/>
            <a:r>
              <a:rPr lang="ar-IQ" dirty="0">
                <a:cs typeface="Ali-A-Alwand" pitchFamily="2" charset="-78"/>
              </a:rPr>
              <a:t>اثبت الدراسات كثيرة ان قوة المرأة تساوي نصف قوة  قياساً بقوة الرجل من ناحية الداخلية والخارجية لذا ان مقدار ارتكاب الجرائم الخطيرة التى تتطلب جهد بدني أقل من قبل المرأة مقارنة بالرجل وبالتالي ان وظائف الفطرية للمرأة من الحمل وأرضاع وغيرها من الحالات يكون سبباً من عدم الميل الى العنف ، اضافة الى ذلك ان المرأة أكثر حساسية من الرجل لذا لربما تقترف جريمة متى ما مست مشاعرها مساساً جارحاً وتكون أسرع الى عنفوان الغضب من الرجل .   </a:t>
            </a:r>
            <a:endParaRPr lang="en-US" dirty="0">
              <a:cs typeface="Ali-A-Alwand" pitchFamily="2" charset="-78"/>
            </a:endParaRPr>
          </a:p>
        </p:txBody>
      </p:sp>
      <p:sp>
        <p:nvSpPr>
          <p:cNvPr id="2" name="Title 1"/>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0000"/>
                </a:solidFill>
                <a:cs typeface="Ali-A-Alwand" pitchFamily="2" charset="-78"/>
              </a:rPr>
              <a:t>علم الإجرام و قانون الإجراءت الجزائية </a:t>
            </a:r>
            <a:endParaRPr lang="en-US" dirty="0">
              <a:solidFill>
                <a:srgbClr val="FF0000"/>
              </a:solidFill>
              <a:cs typeface="Ali-A-Alwand" pitchFamily="2" charset="-78"/>
            </a:endParaRPr>
          </a:p>
        </p:txBody>
      </p:sp>
      <p:sp>
        <p:nvSpPr>
          <p:cNvPr id="3" name="Content Placeholder 2"/>
          <p:cNvSpPr>
            <a:spLocks noGrp="1"/>
          </p:cNvSpPr>
          <p:nvPr>
            <p:ph idx="1"/>
          </p:nvPr>
        </p:nvSpPr>
        <p:spPr/>
        <p:txBody>
          <a:bodyPr>
            <a:normAutofit lnSpcReduction="10000"/>
          </a:bodyPr>
          <a:lstStyle/>
          <a:p>
            <a:pPr marL="0" indent="0" algn="r">
              <a:buNone/>
            </a:pPr>
            <a:endParaRPr lang="ar-SA" dirty="0">
              <a:cs typeface="Ali-A-Alwand" pitchFamily="2" charset="-78"/>
            </a:endParaRPr>
          </a:p>
          <a:p>
            <a:pPr marL="0" indent="0" algn="r">
              <a:buNone/>
            </a:pPr>
            <a:r>
              <a:rPr lang="ar-SA" dirty="0">
                <a:solidFill>
                  <a:srgbClr val="FF0000"/>
                </a:solidFill>
                <a:cs typeface="Ali-A-Alwand" pitchFamily="2" charset="-78"/>
              </a:rPr>
              <a:t>قانون الإجراءات الجزائية :</a:t>
            </a:r>
            <a:r>
              <a:rPr lang="ar-SA" dirty="0">
                <a:cs typeface="Ali-A-Alwand" pitchFamily="2" charset="-78"/>
              </a:rPr>
              <a:t> هو ذلك الفرع الذي يضم كافة القواعد القانونية المنظمة للخصومة الجنائية ابتداء من لحظة وقوع الجريمة حتى صدور حكم نهائي بالإدانة بما يستتبعه ذلك من تحديد أساليب و طرق ملاحقة المتهم بدء بمرحلة جمع الاستدلالات و مرورا بمرحلة التحقيق و انتهاء بمرحلة المحاكمة. </a:t>
            </a:r>
            <a:endParaRPr lang="ar-JO" dirty="0">
              <a:cs typeface="Ali-A-Alwand" pitchFamily="2" charset="-78"/>
            </a:endParaRPr>
          </a:p>
          <a:p>
            <a:pPr marL="0" indent="0" algn="r">
              <a:buNone/>
            </a:pPr>
            <a:r>
              <a:rPr lang="ar-JO" dirty="0">
                <a:cs typeface="Ali-A-Alwand" pitchFamily="2" charset="-78"/>
              </a:rPr>
              <a:t>*</a:t>
            </a:r>
            <a:r>
              <a:rPr lang="ar-SA" dirty="0">
                <a:cs typeface="Ali-A-Alwand" pitchFamily="2" charset="-78"/>
              </a:rPr>
              <a:t> يكشف لنا هذا أن قانون الاجراءات الجنائية ذو طبيعة شكلية يهدف إلى وضع نصوص قانون العقوبات موضع التنفيذ. </a:t>
            </a:r>
            <a:endParaRPr lang="en-US" dirty="0">
              <a:cs typeface="Ali-A-Alwand" pitchFamily="2" charset="-78"/>
            </a:endParaRPr>
          </a:p>
        </p:txBody>
      </p:sp>
    </p:spTree>
    <p:extLst>
      <p:ext uri="{BB962C8B-B14F-4D97-AF65-F5344CB8AC3E}">
        <p14:creationId xmlns:p14="http://schemas.microsoft.com/office/powerpoint/2010/main" val="25630136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00800"/>
          </a:xfrm>
          <a:ln/>
        </p:spPr>
        <p:style>
          <a:lnRef idx="1">
            <a:schemeClr val="accent1"/>
          </a:lnRef>
          <a:fillRef idx="2">
            <a:schemeClr val="accent1"/>
          </a:fillRef>
          <a:effectRef idx="1">
            <a:schemeClr val="accent1"/>
          </a:effectRef>
          <a:fontRef idx="minor">
            <a:schemeClr val="dk1"/>
          </a:fontRef>
        </p:style>
        <p:txBody>
          <a:bodyPr>
            <a:normAutofit/>
          </a:bodyPr>
          <a:lstStyle/>
          <a:p>
            <a:pPr lvl="0" algn="just" rtl="1"/>
            <a:r>
              <a:rPr lang="ar-IQ" sz="3200" dirty="0">
                <a:solidFill>
                  <a:srgbClr val="00B050"/>
                </a:solidFill>
                <a:cs typeface="Ali-A-Azzam" pitchFamily="2" charset="-78"/>
              </a:rPr>
              <a:t>السن (تةمةن)</a:t>
            </a:r>
          </a:p>
          <a:p>
            <a:pPr lvl="0" algn="just" rtl="1"/>
            <a:r>
              <a:rPr lang="ar-IQ" sz="3200" dirty="0">
                <a:cs typeface="Ali-A-Azzam" pitchFamily="2" charset="-78"/>
              </a:rPr>
              <a:t> يمر الفرد بمراحل عمر مختلفة يخضع فيها لتغيرات متعددة :</a:t>
            </a:r>
          </a:p>
          <a:p>
            <a:pPr lvl="0" algn="just" rtl="1"/>
            <a:r>
              <a:rPr lang="ar-IQ" sz="3200" dirty="0">
                <a:solidFill>
                  <a:srgbClr val="FF0000"/>
                </a:solidFill>
                <a:cs typeface="Ali-A-Azzam" pitchFamily="2" charset="-78"/>
              </a:rPr>
              <a:t>اولاً :  تغيرات داخلية</a:t>
            </a:r>
            <a:r>
              <a:rPr lang="ar-IQ" sz="3200" dirty="0">
                <a:cs typeface="Ali-A-Azzam" pitchFamily="2" charset="-78"/>
              </a:rPr>
              <a:t>:  في مرحلة الطفولة والشباب حيث تزداد القوة البدنية وتنمو الغرائز، وخاصة الغرائز الجنسية.</a:t>
            </a:r>
          </a:p>
          <a:p>
            <a:pPr algn="just" rtl="1"/>
            <a:r>
              <a:rPr lang="ar-EG" sz="3200" dirty="0">
                <a:solidFill>
                  <a:srgbClr val="FF0000"/>
                </a:solidFill>
                <a:cs typeface="Ali-A-Azzam" pitchFamily="2" charset="-78"/>
              </a:rPr>
              <a:t>ثانيا : </a:t>
            </a:r>
            <a:r>
              <a:rPr lang="ar-IQ" sz="3200" dirty="0">
                <a:solidFill>
                  <a:srgbClr val="FF0000"/>
                </a:solidFill>
                <a:cs typeface="Ali-A-Azzam" pitchFamily="2" charset="-78"/>
              </a:rPr>
              <a:t>التغير</a:t>
            </a:r>
            <a:r>
              <a:rPr lang="ar-EG" sz="3200" dirty="0">
                <a:solidFill>
                  <a:srgbClr val="FF0000"/>
                </a:solidFill>
                <a:cs typeface="Ali-A-Azzam" pitchFamily="2" charset="-78"/>
              </a:rPr>
              <a:t> الخارجية</a:t>
            </a:r>
            <a:r>
              <a:rPr lang="ar-EG" sz="3200" dirty="0">
                <a:solidFill>
                  <a:srgbClr val="00B050"/>
                </a:solidFill>
                <a:cs typeface="Ali-A-Azzam" pitchFamily="2" charset="-78"/>
              </a:rPr>
              <a:t> : </a:t>
            </a:r>
            <a:r>
              <a:rPr lang="ar-EG" sz="3200" dirty="0">
                <a:cs typeface="Ali-A-Azzam" pitchFamily="2" charset="-78"/>
              </a:rPr>
              <a:t>وهي  تتمثل بالبيئة او الوسط الذي يعيش فيه المجرم. ومن هذه العوامل : المناخ، والبيئة الاجتماعية(الاسرة) و(المدرسة) و(بيئة العمل) والاصدقاء، وكذلك من العوامل الخارجية الحرب، الهجرة، العوامل الثقافية كالصحافة والتعليم والتلفزيون والانترنت، وكذلك العوامل الاقتصادية كالبطالة والتقلبات الاقتصادية.</a:t>
            </a:r>
            <a:endParaRPr lang="en-US" sz="3200" dirty="0">
              <a:cs typeface="Ali-A-Azzam" pitchFamily="2" charset="-78"/>
            </a:endParaRPr>
          </a:p>
          <a:p>
            <a:pPr lvl="0" algn="just" rtl="1"/>
            <a:endParaRPr lang="en-US" sz="3200" b="1" dirty="0"/>
          </a:p>
          <a:p>
            <a:pPr algn="just" rtl="1"/>
            <a:endParaRPr lang="ar-IQ" sz="3200" dirty="0"/>
          </a:p>
        </p:txBody>
      </p:sp>
    </p:spTree>
    <p:extLst>
      <p:ext uri="{BB962C8B-B14F-4D97-AF65-F5344CB8AC3E}">
        <p14:creationId xmlns:p14="http://schemas.microsoft.com/office/powerpoint/2010/main" val="98720581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320674"/>
          </a:xfrm>
        </p:spPr>
        <p:txBody>
          <a:bodyPr>
            <a:normAutofit fontScale="90000"/>
          </a:bodyPr>
          <a:lstStyle/>
          <a:p>
            <a:pPr algn="ctr"/>
            <a:endParaRPr lang="en-US" dirty="0"/>
          </a:p>
        </p:txBody>
      </p:sp>
      <p:sp>
        <p:nvSpPr>
          <p:cNvPr id="3" name="Content Placeholder 2"/>
          <p:cNvSpPr>
            <a:spLocks noGrp="1"/>
          </p:cNvSpPr>
          <p:nvPr>
            <p:ph idx="1"/>
          </p:nvPr>
        </p:nvSpPr>
        <p:spPr>
          <a:xfrm>
            <a:off x="228600" y="914400"/>
            <a:ext cx="8229600" cy="6019800"/>
          </a:xfrm>
        </p:spPr>
        <p:txBody>
          <a:bodyPr>
            <a:noAutofit/>
          </a:bodyPr>
          <a:lstStyle/>
          <a:p>
            <a:pPr marL="0" lvl="0" indent="233680" algn="justLow" rtl="1">
              <a:lnSpc>
                <a:spcPct val="90000"/>
              </a:lnSpc>
              <a:spcBef>
                <a:spcPts val="0"/>
              </a:spcBef>
              <a:buNone/>
            </a:pPr>
            <a:r>
              <a:rPr lang="ar-SA" sz="2400" dirty="0">
                <a:solidFill>
                  <a:schemeClr val="tx1">
                    <a:lumMod val="95000"/>
                    <a:lumOff val="5000"/>
                  </a:schemeClr>
                </a:solidFill>
                <a:ea typeface="Calibri"/>
                <a:cs typeface="+mj-cs"/>
              </a:rPr>
              <a:t>يُقسّم</a:t>
            </a:r>
            <a:r>
              <a:rPr lang="ar-SA" sz="2400" dirty="0">
                <a:solidFill>
                  <a:schemeClr val="tx1">
                    <a:lumMod val="95000"/>
                    <a:lumOff val="5000"/>
                  </a:schemeClr>
                </a:solidFill>
                <a:ea typeface="Times New Roman"/>
                <a:cs typeface="+mj-cs"/>
              </a:rPr>
              <a:t> الباحثون في علم الإجرام عمر الإنسان إلى عدة أقسام ولكن التقسيم الأكثر شيوعاً هو الذي يأخذ بالمراحل العمرية الأربعة وهي</a:t>
            </a:r>
            <a:r>
              <a:rPr lang="ar-IQ" sz="2400" dirty="0">
                <a:solidFill>
                  <a:schemeClr val="tx1">
                    <a:lumMod val="95000"/>
                    <a:lumOff val="5000"/>
                  </a:schemeClr>
                </a:solidFill>
                <a:ea typeface="Times New Roman"/>
                <a:cs typeface="+mj-cs"/>
              </a:rPr>
              <a:t>:</a:t>
            </a:r>
            <a:endParaRPr lang="en-US" sz="2400" dirty="0">
              <a:solidFill>
                <a:schemeClr val="tx1">
                  <a:lumMod val="95000"/>
                  <a:lumOff val="5000"/>
                </a:schemeClr>
              </a:solidFill>
              <a:ea typeface="Times New Roman"/>
              <a:cs typeface="+mj-cs"/>
            </a:endParaRPr>
          </a:p>
          <a:p>
            <a:pPr marL="0" lvl="0" indent="233680" algn="justLow" rtl="1">
              <a:lnSpc>
                <a:spcPct val="90000"/>
              </a:lnSpc>
              <a:spcBef>
                <a:spcPts val="0"/>
              </a:spcBef>
              <a:buNone/>
            </a:pPr>
            <a:endParaRPr lang="en-US" sz="2400" dirty="0">
              <a:solidFill>
                <a:schemeClr val="tx1">
                  <a:lumMod val="95000"/>
                  <a:lumOff val="5000"/>
                </a:schemeClr>
              </a:solidFill>
              <a:ea typeface="Times New Roman"/>
              <a:cs typeface="+mj-cs"/>
            </a:endParaRPr>
          </a:p>
          <a:p>
            <a:pPr marL="0" lvl="0" indent="0" algn="justLow" rtl="1">
              <a:lnSpc>
                <a:spcPct val="90000"/>
              </a:lnSpc>
              <a:spcBef>
                <a:spcPts val="0"/>
              </a:spcBef>
              <a:buNone/>
            </a:pPr>
            <a:r>
              <a:rPr lang="ar-SA" sz="2400" b="1" u="sng" dirty="0">
                <a:solidFill>
                  <a:srgbClr val="FF0000"/>
                </a:solidFill>
                <a:ea typeface="Times New Roman"/>
                <a:cs typeface="+mj-cs"/>
              </a:rPr>
              <a:t>أولاً: مرحلة الطفولة</a:t>
            </a:r>
            <a:r>
              <a:rPr lang="ar-SA" sz="2400" u="sng" dirty="0">
                <a:solidFill>
                  <a:srgbClr val="FF0000"/>
                </a:solidFill>
                <a:ea typeface="Times New Roman"/>
                <a:cs typeface="+mj-cs"/>
              </a:rPr>
              <a:t>:</a:t>
            </a:r>
            <a:endParaRPr lang="ar-IQ" sz="2400" u="sng" dirty="0">
              <a:solidFill>
                <a:srgbClr val="FF0000"/>
              </a:solidFill>
              <a:ea typeface="Times New Roman"/>
              <a:cs typeface="+mj-cs"/>
            </a:endParaRPr>
          </a:p>
          <a:p>
            <a:pPr marL="0" lvl="0" indent="0" algn="justLow" rtl="1">
              <a:lnSpc>
                <a:spcPct val="90000"/>
              </a:lnSpc>
              <a:spcBef>
                <a:spcPts val="0"/>
              </a:spcBef>
              <a:buNone/>
            </a:pPr>
            <a:r>
              <a:rPr lang="ar-IQ" sz="2400" u="sng" dirty="0">
                <a:solidFill>
                  <a:srgbClr val="FF0000"/>
                </a:solidFill>
                <a:ea typeface="Times New Roman"/>
                <a:cs typeface="+mj-cs"/>
              </a:rPr>
              <a:t>1- مرحلة قبل التمييز( منذ الولادة – السابعة من العمر) </a:t>
            </a:r>
          </a:p>
          <a:p>
            <a:pPr marL="0" lvl="0" indent="0" algn="justLow" rtl="1">
              <a:lnSpc>
                <a:spcPct val="90000"/>
              </a:lnSpc>
              <a:spcBef>
                <a:spcPts val="0"/>
              </a:spcBef>
              <a:buNone/>
            </a:pPr>
            <a:r>
              <a:rPr lang="ar-SA" sz="2400" dirty="0">
                <a:solidFill>
                  <a:schemeClr val="tx1">
                    <a:lumMod val="95000"/>
                    <a:lumOff val="5000"/>
                  </a:schemeClr>
                </a:solidFill>
                <a:ea typeface="Times New Roman"/>
                <a:cs typeface="+mj-cs"/>
              </a:rPr>
              <a:t> تعد مرحلة الطفولة من المراحل </a:t>
            </a:r>
            <a:r>
              <a:rPr lang="ar-IQ" sz="2400" dirty="0">
                <a:solidFill>
                  <a:schemeClr val="tx1">
                    <a:lumMod val="95000"/>
                    <a:lumOff val="5000"/>
                  </a:schemeClr>
                </a:solidFill>
                <a:ea typeface="Times New Roman"/>
                <a:cs typeface="+mj-cs"/>
              </a:rPr>
              <a:t>الخطيرة لانها تمثل بداية الاستعداد لدى الطفل للتأثر بما يدور حوله فالطفل ينمو ويقلد من حوله قبل ان يعقل ما يفعل.</a:t>
            </a:r>
          </a:p>
          <a:p>
            <a:pPr marL="0" lvl="0" indent="0" algn="justLow" rtl="1">
              <a:lnSpc>
                <a:spcPct val="90000"/>
              </a:lnSpc>
              <a:spcBef>
                <a:spcPts val="0"/>
              </a:spcBef>
              <a:buNone/>
            </a:pPr>
            <a:endParaRPr lang="ar-IQ" sz="2400" baseline="30000" dirty="0">
              <a:solidFill>
                <a:schemeClr val="tx1">
                  <a:lumMod val="95000"/>
                  <a:lumOff val="5000"/>
                </a:schemeClr>
              </a:solidFill>
              <a:ea typeface="Times New Roman"/>
              <a:cs typeface="+mj-cs"/>
            </a:endParaRPr>
          </a:p>
          <a:p>
            <a:pPr algn="justLow" rtl="1">
              <a:spcBef>
                <a:spcPts val="0"/>
              </a:spcBef>
              <a:buFont typeface="Wingdings" panose="05000000000000000000" pitchFamily="2" charset="2"/>
              <a:buChar char="v"/>
            </a:pPr>
            <a:r>
              <a:rPr lang="ar-IQ" sz="3600" baseline="30000" dirty="0">
                <a:solidFill>
                  <a:schemeClr val="tx1">
                    <a:lumMod val="95000"/>
                    <a:lumOff val="5000"/>
                  </a:schemeClr>
                </a:solidFill>
                <a:ea typeface="Times New Roman"/>
                <a:cs typeface="+mj-cs"/>
              </a:rPr>
              <a:t> الطفل في هذه المرحلة يعتمد على والديه ولا يتمكن من فهم والادراك لذا </a:t>
            </a:r>
            <a:r>
              <a:rPr lang="ar-SA" sz="3600" dirty="0">
                <a:solidFill>
                  <a:schemeClr val="tx1">
                    <a:lumMod val="95000"/>
                    <a:lumOff val="5000"/>
                  </a:schemeClr>
                </a:solidFill>
                <a:ea typeface="Times New Roman"/>
                <a:cs typeface="+mj-cs"/>
              </a:rPr>
              <a:t>تمتاز هذه المرحلة بقلة الجرائم المرتكبة من كلا الجنسين وذلك لعدة أسباب منها طبيعة التكوين البيولوجي إضافة إلى محدودية الوسط الاجتماعي فضلاً عن عدم القدرة على التمييز بين الخير والشر</a:t>
            </a:r>
            <a:r>
              <a:rPr lang="en-US" sz="3600" dirty="0">
                <a:solidFill>
                  <a:schemeClr val="tx1">
                    <a:lumMod val="95000"/>
                    <a:lumOff val="5000"/>
                  </a:schemeClr>
                </a:solidFill>
                <a:cs typeface="+mj-cs"/>
              </a:rPr>
              <a:t> </a:t>
            </a:r>
            <a:r>
              <a:rPr lang="ar-IQ" sz="3600" dirty="0">
                <a:solidFill>
                  <a:schemeClr val="tx1">
                    <a:lumMod val="95000"/>
                    <a:lumOff val="5000"/>
                  </a:schemeClr>
                </a:solidFill>
                <a:cs typeface="+mj-cs"/>
              </a:rPr>
              <a:t>.</a:t>
            </a:r>
            <a:endParaRPr lang="en-US" sz="3600" dirty="0">
              <a:solidFill>
                <a:schemeClr val="tx1">
                  <a:lumMod val="95000"/>
                  <a:lumOff val="5000"/>
                </a:schemeClr>
              </a:solidFill>
              <a:cs typeface="+mj-cs"/>
            </a:endParaRPr>
          </a:p>
        </p:txBody>
      </p:sp>
    </p:spTree>
    <p:extLst>
      <p:ext uri="{BB962C8B-B14F-4D97-AF65-F5344CB8AC3E}">
        <p14:creationId xmlns:p14="http://schemas.microsoft.com/office/powerpoint/2010/main" val="21518732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D0313-A479-47CC-BAC5-2F47BC682A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97F10C-7D2D-45CD-AF9A-A0C5F266FFB5}"/>
              </a:ext>
            </a:extLst>
          </p:cNvPr>
          <p:cNvSpPr>
            <a:spLocks noGrp="1"/>
          </p:cNvSpPr>
          <p:nvPr>
            <p:ph idx="1"/>
          </p:nvPr>
        </p:nvSpPr>
        <p:spPr>
          <a:xfrm>
            <a:off x="228600" y="838200"/>
            <a:ext cx="8458200" cy="6019801"/>
          </a:xfrm>
        </p:spPr>
        <p:txBody>
          <a:bodyPr>
            <a:normAutofit/>
          </a:bodyPr>
          <a:lstStyle/>
          <a:p>
            <a:pPr algn="r" rtl="1"/>
            <a:r>
              <a:rPr lang="ar-IQ" sz="2800" dirty="0">
                <a:solidFill>
                  <a:srgbClr val="FF0000"/>
                </a:solidFill>
              </a:rPr>
              <a:t>2- مرحلة مابعد التمييز(من سن السابعة الى سن المراهقة):</a:t>
            </a:r>
          </a:p>
          <a:p>
            <a:pPr algn="just" rtl="1"/>
            <a:r>
              <a:rPr lang="ar-IQ" sz="2800" dirty="0">
                <a:solidFill>
                  <a:srgbClr val="FF0000"/>
                </a:solidFill>
                <a:cs typeface="+mj-cs"/>
              </a:rPr>
              <a:t>في هذه المرحلة يكون الصغير قادراً على الادراك والتمييز بين الشر والخير ويكون اكثر انتظاماً وفهماَ وان ارتكاب الجرائم اكثر مقارنة مع الجرائم التى ترتكب في مرحلة ما قبل السن التمييز. </a:t>
            </a:r>
          </a:p>
          <a:p>
            <a:pPr algn="just" rtl="1"/>
            <a:endParaRPr lang="ar-IQ" sz="2800" dirty="0">
              <a:solidFill>
                <a:srgbClr val="FF0000"/>
              </a:solidFill>
              <a:cs typeface="+mj-cs"/>
            </a:endParaRPr>
          </a:p>
          <a:p>
            <a:pPr marL="0" marR="0" algn="justLow" rtl="1">
              <a:lnSpc>
                <a:spcPct val="95000"/>
              </a:lnSpc>
              <a:spcBef>
                <a:spcPts val="0"/>
              </a:spcBef>
              <a:spcAft>
                <a:spcPts val="0"/>
              </a:spcAft>
            </a:pPr>
            <a:r>
              <a:rPr lang="ar-IQ" sz="2800" dirty="0">
                <a:solidFill>
                  <a:srgbClr val="FF0000"/>
                </a:solidFill>
                <a:cs typeface="+mj-cs"/>
              </a:rPr>
              <a:t>ثانياً : </a:t>
            </a:r>
            <a:r>
              <a:rPr lang="ar-SA" sz="2800" b="1" dirty="0">
                <a:solidFill>
                  <a:srgbClr val="FF0000"/>
                </a:solidFill>
                <a:ea typeface="Times New Roman"/>
                <a:cs typeface="Simplified Arabic"/>
              </a:rPr>
              <a:t>مرحلة المراهقة</a:t>
            </a:r>
            <a:r>
              <a:rPr lang="ar-IQ" sz="2800" b="1" dirty="0">
                <a:solidFill>
                  <a:srgbClr val="FF0000"/>
                </a:solidFill>
                <a:ea typeface="Times New Roman"/>
                <a:cs typeface="Simplified Arabic"/>
              </a:rPr>
              <a:t> والحداثة </a:t>
            </a:r>
            <a:r>
              <a:rPr lang="ar-SA" sz="2800" b="1" dirty="0">
                <a:solidFill>
                  <a:srgbClr val="FF0000"/>
                </a:solidFill>
                <a:ea typeface="Times New Roman"/>
                <a:cs typeface="Simplified Arabic"/>
              </a:rPr>
              <a:t> </a:t>
            </a:r>
            <a:r>
              <a:rPr lang="ar-SA" sz="2800" dirty="0">
                <a:solidFill>
                  <a:srgbClr val="FF0000"/>
                </a:solidFill>
                <a:ea typeface="Times New Roman"/>
                <a:cs typeface="Simplified Arabic"/>
              </a:rPr>
              <a:t>:</a:t>
            </a:r>
            <a:r>
              <a:rPr lang="ar-SA" sz="2800" dirty="0">
                <a:ea typeface="Times New Roman"/>
                <a:cs typeface="Simplified Arabic"/>
              </a:rPr>
              <a:t> </a:t>
            </a:r>
            <a:endParaRPr lang="ar-JO" sz="2800" dirty="0">
              <a:ea typeface="Times New Roman"/>
              <a:cs typeface="Simplified Arabic"/>
            </a:endParaRPr>
          </a:p>
          <a:p>
            <a:pPr marL="0" marR="0" algn="justLow" rtl="1">
              <a:lnSpc>
                <a:spcPct val="95000"/>
              </a:lnSpc>
              <a:spcBef>
                <a:spcPts val="0"/>
              </a:spcBef>
              <a:spcAft>
                <a:spcPts val="0"/>
              </a:spcAft>
            </a:pPr>
            <a:r>
              <a:rPr lang="ar-SA" sz="2800" dirty="0">
                <a:ea typeface="Times New Roman"/>
                <a:cs typeface="Simplified Arabic"/>
              </a:rPr>
              <a:t>,</a:t>
            </a:r>
            <a:r>
              <a:rPr lang="ar-IQ" sz="2800" dirty="0">
                <a:ea typeface="Times New Roman"/>
                <a:cs typeface="Simplified Arabic"/>
              </a:rPr>
              <a:t>تبدأ من سن 12 سنة الى 18 سنة و</a:t>
            </a:r>
            <a:r>
              <a:rPr lang="ar-SA" sz="2800" dirty="0">
                <a:ea typeface="Times New Roman"/>
                <a:cs typeface="Simplified Arabic"/>
              </a:rPr>
              <a:t>تمتاز هذه المرحلة بزيادة معدلات السلوك الإجرامي وتحديدا من قبل الذكور نتيجة التغيرات الداخلية سواء كانت من الناحية البدنية أو النفسية أو العقلية من جهة فضلاً عن تأثر الحدث بالعوامل الخارجية سواء كانت اجتماعية أو اقتصادية أو ثقافية </a:t>
            </a:r>
            <a:r>
              <a:rPr lang="ar-IQ" sz="2800" dirty="0">
                <a:ea typeface="Times New Roman"/>
                <a:cs typeface="Simplified Arabic"/>
              </a:rPr>
              <a:t> والوسائل الاعلام </a:t>
            </a:r>
            <a:r>
              <a:rPr lang="ar-SA" sz="2800" dirty="0">
                <a:ea typeface="Times New Roman"/>
                <a:cs typeface="Simplified Arabic"/>
              </a:rPr>
              <a:t>ولعل أكثر الجرائم وقوعا من  خلال هذه المرحلة جرائم الأموال كالسرقة بسبب ازدياد متطلبات </a:t>
            </a:r>
            <a:r>
              <a:rPr lang="ar-IQ" sz="2800" dirty="0">
                <a:ea typeface="Times New Roman"/>
                <a:cs typeface="Simplified Arabic"/>
              </a:rPr>
              <a:t>المراهق </a:t>
            </a:r>
            <a:r>
              <a:rPr lang="ar-SA" sz="2800" dirty="0">
                <a:ea typeface="Times New Roman"/>
                <a:cs typeface="Simplified Arabic"/>
              </a:rPr>
              <a:t>وكذلك جرائم الإيذاء البدني كالضرب والجرح نتيجة ازدياد القوة البدنية فضلاً عن جرائم الاعتداء على العرض لنشاط الغريزة الجنسية في هذه المرحلة.</a:t>
            </a:r>
            <a:r>
              <a:rPr lang="ar-SA" sz="2800" baseline="30000" dirty="0">
                <a:ea typeface="Times New Roman"/>
                <a:cs typeface="Simplified Arabic"/>
              </a:rPr>
              <a:t> </a:t>
            </a:r>
            <a:endParaRPr lang="en-US" sz="2800" dirty="0"/>
          </a:p>
          <a:p>
            <a:pPr algn="just" rtl="1"/>
            <a:endParaRPr lang="ar-IQ" sz="2800" dirty="0">
              <a:solidFill>
                <a:srgbClr val="FF0000"/>
              </a:solidFill>
              <a:cs typeface="+mj-cs"/>
            </a:endParaRPr>
          </a:p>
          <a:p>
            <a:pPr algn="r" rtl="1"/>
            <a:endParaRPr lang="en-US" sz="2800" dirty="0">
              <a:solidFill>
                <a:srgbClr val="FF0000"/>
              </a:solidFill>
            </a:endParaRPr>
          </a:p>
        </p:txBody>
      </p:sp>
    </p:spTree>
    <p:extLst>
      <p:ext uri="{BB962C8B-B14F-4D97-AF65-F5344CB8AC3E}">
        <p14:creationId xmlns:p14="http://schemas.microsoft.com/office/powerpoint/2010/main" val="29592815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143000"/>
            <a:ext cx="8134350" cy="5033963"/>
          </a:xfrm>
        </p:spPr>
        <p:txBody>
          <a:bodyPr>
            <a:normAutofit/>
          </a:bodyPr>
          <a:lstStyle/>
          <a:p>
            <a:pPr marL="0" marR="0" algn="justLow" rtl="1">
              <a:lnSpc>
                <a:spcPct val="95000"/>
              </a:lnSpc>
              <a:spcBef>
                <a:spcPts val="0"/>
              </a:spcBef>
              <a:spcAft>
                <a:spcPts val="0"/>
              </a:spcAft>
            </a:pPr>
            <a:r>
              <a:rPr lang="ar-IQ" sz="2400" b="1" dirty="0">
                <a:solidFill>
                  <a:srgbClr val="FF0000"/>
                </a:solidFill>
                <a:ea typeface="Times New Roman"/>
                <a:cs typeface="Simplified Arabic"/>
              </a:rPr>
              <a:t>ثالثاً-</a:t>
            </a:r>
            <a:r>
              <a:rPr lang="ar-SA" sz="2400" b="1" dirty="0">
                <a:solidFill>
                  <a:srgbClr val="FF0000"/>
                </a:solidFill>
                <a:ea typeface="Times New Roman"/>
                <a:cs typeface="Simplified Arabic"/>
              </a:rPr>
              <a:t>: مرحلة النضج</a:t>
            </a:r>
            <a:r>
              <a:rPr lang="ar-IQ" sz="2400" b="1" dirty="0">
                <a:solidFill>
                  <a:srgbClr val="FF0000"/>
                </a:solidFill>
                <a:ea typeface="Times New Roman"/>
                <a:cs typeface="Simplified Arabic"/>
              </a:rPr>
              <a:t> (الشباب)</a:t>
            </a:r>
            <a:r>
              <a:rPr lang="ar-SA" sz="2400" dirty="0">
                <a:solidFill>
                  <a:srgbClr val="FF0000"/>
                </a:solidFill>
                <a:ea typeface="Times New Roman"/>
                <a:cs typeface="Simplified Arabic"/>
              </a:rPr>
              <a:t>:</a:t>
            </a:r>
            <a:endParaRPr lang="ar-IQ" sz="2400" dirty="0">
              <a:solidFill>
                <a:srgbClr val="FF0000"/>
              </a:solidFill>
              <a:ea typeface="Times New Roman"/>
              <a:cs typeface="Simplified Arabic"/>
            </a:endParaRPr>
          </a:p>
          <a:p>
            <a:pPr marL="0" marR="0" algn="justLow" rtl="1">
              <a:lnSpc>
                <a:spcPct val="95000"/>
              </a:lnSpc>
              <a:spcBef>
                <a:spcPts val="0"/>
              </a:spcBef>
              <a:spcAft>
                <a:spcPts val="0"/>
              </a:spcAft>
            </a:pPr>
            <a:r>
              <a:rPr lang="ar-SA" sz="2400" dirty="0">
                <a:ea typeface="Times New Roman"/>
                <a:cs typeface="Simplified Arabic"/>
              </a:rPr>
              <a:t> إن هذه المرحلة العمرية تمتد لفترة طويلة من حياة الإنسان إذ تمتد من </a:t>
            </a:r>
            <a:r>
              <a:rPr lang="ar-SA" sz="2400" dirty="0">
                <a:ea typeface="Calibri"/>
                <a:cs typeface="Simplified Arabic"/>
              </a:rPr>
              <a:t>إكمال</a:t>
            </a:r>
            <a:r>
              <a:rPr lang="ar-SA" sz="2400" dirty="0">
                <a:ea typeface="Times New Roman"/>
                <a:cs typeface="Simplified Arabic"/>
              </a:rPr>
              <a:t> الثامنة عشر إلى سن الخمسين وتعد هذه المرحلة من أخطر المراحل العمرية في حياة الإنسان من وجهة نظر علماء الإجرام نتيجة تأثر الإنسان بتغيرات داخلية من الناحية التكوينية فضلاً عن مؤثرات البيئة الخارجية.</a:t>
            </a:r>
            <a:endParaRPr lang="en-US" sz="2400" dirty="0">
              <a:ea typeface="Times New Roman"/>
              <a:cs typeface="Arial"/>
            </a:endParaRPr>
          </a:p>
          <a:p>
            <a:pPr marL="0" marR="0" indent="233680" algn="justLow" rtl="1">
              <a:lnSpc>
                <a:spcPct val="95000"/>
              </a:lnSpc>
              <a:spcBef>
                <a:spcPts val="0"/>
              </a:spcBef>
              <a:spcAft>
                <a:spcPts val="0"/>
              </a:spcAft>
            </a:pPr>
            <a:r>
              <a:rPr lang="ar-SA" sz="2400" dirty="0">
                <a:ea typeface="Times New Roman"/>
                <a:cs typeface="Simplified Arabic"/>
              </a:rPr>
              <a:t>تمتاز هذه المرحلة العمرية بارتفاع معدلات الإجرام مقارنة بالمراحل الأخرى </a:t>
            </a:r>
            <a:r>
              <a:rPr lang="ar-JO" sz="2400" dirty="0">
                <a:ea typeface="Times New Roman"/>
                <a:cs typeface="Simplified Arabic"/>
              </a:rPr>
              <a:t>و</a:t>
            </a:r>
            <a:r>
              <a:rPr lang="ar-SA" sz="2400" dirty="0">
                <a:ea typeface="Times New Roman"/>
                <a:cs typeface="Simplified Arabic"/>
              </a:rPr>
              <a:t>إنّ الجرائم المرتكبة خلال هذه المرحلة تتصف بتنوعها</a:t>
            </a:r>
            <a:r>
              <a:rPr lang="ar-IQ" sz="2400" dirty="0">
                <a:ea typeface="Times New Roman"/>
                <a:cs typeface="Simplified Arabic"/>
              </a:rPr>
              <a:t>(</a:t>
            </a:r>
            <a:r>
              <a:rPr lang="ar-SA" sz="2400" dirty="0">
                <a:solidFill>
                  <a:srgbClr val="FF0000"/>
                </a:solidFill>
                <a:ea typeface="Times New Roman"/>
                <a:cs typeface="Simplified Arabic"/>
              </a:rPr>
              <a:t> كجرائم القتل العمد والقتل الخطأ والشروع في القتل وجرائم الإيذاء البدني كالضرب أو الجرح وجرائم السرقة والاحتيال وخيانة الأمانة وجرائم الاعتداء على العرض وجرائم الرشوة والاختلاس والتزوير وغيرها, هذا ويكون لنوع الجنس دور في ارتكاب بعض الجرائم دون غيرها مثلا جريمة الاغتصاب التي تقع من قبل الذكور وجريمة الإجهاض التي تقع من قبل الإناث وكذلك أحيانا في جرائم الإيذاء البدني والسرقة باستعمال القوة أو الإكراه أو السطو المسلح فإنها تقع في الغالب من قبل الذكور لكون هذه الجرائم تتطلب قوة من الناحية البدنية</a:t>
            </a:r>
            <a:r>
              <a:rPr lang="ar-IQ" sz="2400" dirty="0">
                <a:solidFill>
                  <a:srgbClr val="FF0000"/>
                </a:solidFill>
                <a:ea typeface="Times New Roman"/>
                <a:cs typeface="Simplified Arabic"/>
              </a:rPr>
              <a:t>)</a:t>
            </a:r>
            <a:endParaRPr lang="en-US" sz="2400" dirty="0">
              <a:solidFill>
                <a:srgbClr val="FF0000"/>
              </a:solidFill>
            </a:endParaRPr>
          </a:p>
        </p:txBody>
      </p:sp>
    </p:spTree>
    <p:extLst>
      <p:ext uri="{BB962C8B-B14F-4D97-AF65-F5344CB8AC3E}">
        <p14:creationId xmlns:p14="http://schemas.microsoft.com/office/powerpoint/2010/main" val="35820151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marR="0" algn="justLow" rtl="1">
              <a:lnSpc>
                <a:spcPct val="95000"/>
              </a:lnSpc>
              <a:spcBef>
                <a:spcPts val="0"/>
              </a:spcBef>
              <a:spcAft>
                <a:spcPts val="0"/>
              </a:spcAft>
            </a:pPr>
            <a:r>
              <a:rPr lang="ar-IQ" sz="2800" b="1" dirty="0">
                <a:solidFill>
                  <a:srgbClr val="FF0000"/>
                </a:solidFill>
                <a:ea typeface="Times New Roman"/>
                <a:cs typeface="+mj-cs"/>
              </a:rPr>
              <a:t>رابعاً: </a:t>
            </a:r>
            <a:r>
              <a:rPr lang="ar-SA" sz="2800" b="1" dirty="0">
                <a:solidFill>
                  <a:srgbClr val="FF0000"/>
                </a:solidFill>
                <a:ea typeface="Times New Roman"/>
                <a:cs typeface="+mj-cs"/>
              </a:rPr>
              <a:t>مرحلة الشيخوخة</a:t>
            </a:r>
            <a:r>
              <a:rPr lang="ar-SA" sz="2800" dirty="0">
                <a:ea typeface="Times New Roman"/>
                <a:cs typeface="+mj-cs"/>
              </a:rPr>
              <a:t>: تبدأ هذه المرحلة بعد سن الخمسين حتى نهاية العمر, ونتيجة التغيرات التي تصيب جسم الإنسان مثل ضعف القوة البدنية والعقلية </a:t>
            </a:r>
            <a:r>
              <a:rPr lang="ar-IQ" sz="2800" dirty="0">
                <a:ea typeface="Times New Roman"/>
                <a:cs typeface="+mj-cs"/>
              </a:rPr>
              <a:t>(</a:t>
            </a:r>
            <a:r>
              <a:rPr lang="ar-IQ" sz="2800" dirty="0">
                <a:solidFill>
                  <a:srgbClr val="FF0000"/>
                </a:solidFill>
                <a:ea typeface="Times New Roman"/>
                <a:cs typeface="+mj-cs"/>
              </a:rPr>
              <a:t> الامراض)</a:t>
            </a:r>
            <a:r>
              <a:rPr lang="ar-IQ" sz="2800" dirty="0">
                <a:ea typeface="Times New Roman"/>
                <a:cs typeface="+mj-cs"/>
              </a:rPr>
              <a:t> </a:t>
            </a:r>
            <a:r>
              <a:rPr lang="ar-SA" sz="2800" dirty="0">
                <a:ea typeface="Times New Roman"/>
                <a:cs typeface="+mj-cs"/>
              </a:rPr>
              <a:t>وانخفاض نشاط الغريزة الجنسية فإنّ دافع النية نحو السلوك الإجرامي يصبح محدود النطاق سواء من الناحية الكمية أو النوعية إذ تقل الجرائم التي تتطلب القوة البدنية أو قدراً من الذكاء كجرائم القتل والإيذاء البدني والاعتداء على العرض وجرائم السرقة بإكراه وكذلك جرائم النصب والاحتيال وغيرها ومع ذلك قد يستعين المجرم بوسائل أخرى لا تتطلب العنف كالقول والكتابة كما في جرائم القذف والسب</a:t>
            </a:r>
            <a:r>
              <a:rPr lang="ar-SA" sz="2800" baseline="30000" dirty="0">
                <a:ea typeface="Times New Roman"/>
                <a:cs typeface="+mj-cs"/>
              </a:rPr>
              <a:t>. </a:t>
            </a:r>
            <a:endParaRPr lang="en-US" sz="2800" dirty="0">
              <a:ea typeface="Times New Roman"/>
              <a:cs typeface="+mj-cs"/>
            </a:endParaRPr>
          </a:p>
          <a:p>
            <a:endParaRPr lang="en-US" sz="2800" dirty="0">
              <a:cs typeface="+mj-cs"/>
            </a:endParaRPr>
          </a:p>
        </p:txBody>
      </p:sp>
    </p:spTree>
    <p:extLst>
      <p:ext uri="{BB962C8B-B14F-4D97-AF65-F5344CB8AC3E}">
        <p14:creationId xmlns:p14="http://schemas.microsoft.com/office/powerpoint/2010/main" val="67764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5378"/>
            <a:ext cx="8229600" cy="5680785"/>
          </a:xfrm>
        </p:spPr>
        <p:txBody>
          <a:bodyPr>
            <a:normAutofit lnSpcReduction="10000"/>
          </a:bodyPr>
          <a:lstStyle/>
          <a:p>
            <a:pPr marL="0" indent="0" algn="just" rtl="1">
              <a:buNone/>
            </a:pPr>
            <a:endParaRPr lang="ar-SA" dirty="0">
              <a:cs typeface="Ali-A-Alwand" pitchFamily="2" charset="-78"/>
            </a:endParaRPr>
          </a:p>
          <a:p>
            <a:pPr marL="0" indent="0" algn="just" rtl="1">
              <a:buNone/>
            </a:pPr>
            <a:endParaRPr lang="ar-SA" dirty="0">
              <a:cs typeface="Ali-A-Alwand" pitchFamily="2" charset="-78"/>
            </a:endParaRPr>
          </a:p>
          <a:p>
            <a:pPr marL="0" indent="0" algn="just" rtl="1">
              <a:buNone/>
            </a:pPr>
            <a:r>
              <a:rPr lang="ar-SA" dirty="0">
                <a:cs typeface="Ali-A-Alwand" pitchFamily="2" charset="-78"/>
              </a:rPr>
              <a:t>إلا أنه هناك صلة </a:t>
            </a:r>
            <a:r>
              <a:rPr lang="ar-IQ" dirty="0">
                <a:cs typeface="Ali-A-Alwand" pitchFamily="2" charset="-78"/>
              </a:rPr>
              <a:t>وثيقة </a:t>
            </a:r>
            <a:r>
              <a:rPr lang="ar-SA" dirty="0">
                <a:cs typeface="Ali-A-Alwand" pitchFamily="2" charset="-78"/>
              </a:rPr>
              <a:t>بين </a:t>
            </a:r>
            <a:r>
              <a:rPr lang="ar-IQ" dirty="0">
                <a:cs typeface="Ali-A-Alwand" pitchFamily="2" charset="-78"/>
              </a:rPr>
              <a:t>علم الاجرام وقانون اصول المحاكمات الجزائية</a:t>
            </a:r>
            <a:r>
              <a:rPr lang="ar-JO" dirty="0">
                <a:cs typeface="Ali-A-Alwand" pitchFamily="2" charset="-78"/>
              </a:rPr>
              <a:t> </a:t>
            </a:r>
            <a:r>
              <a:rPr lang="ar-IQ" dirty="0">
                <a:cs typeface="Ali-A-Alwand" pitchFamily="2" charset="-78"/>
              </a:rPr>
              <a:t>ومن اهم مظاهر تأثر قانون اصول المحاكمات الجزائية بعلم الاجرام هي :</a:t>
            </a:r>
          </a:p>
          <a:p>
            <a:pPr marL="0" indent="0" algn="just" rtl="1">
              <a:buNone/>
            </a:pPr>
            <a:r>
              <a:rPr lang="ar-IQ" dirty="0">
                <a:cs typeface="Ali-A-Alwand" pitchFamily="2" charset="-78"/>
              </a:rPr>
              <a:t>1- </a:t>
            </a:r>
            <a:r>
              <a:rPr lang="ar-IQ" dirty="0">
                <a:solidFill>
                  <a:srgbClr val="FF0000"/>
                </a:solidFill>
                <a:cs typeface="Ali-A-Alwand" pitchFamily="2" charset="-78"/>
              </a:rPr>
              <a:t>نظام الفحص السابق على الحكم </a:t>
            </a:r>
            <a:r>
              <a:rPr lang="ar-IQ" dirty="0">
                <a:cs typeface="Ali-A-Alwand" pitchFamily="2" charset="-78"/>
              </a:rPr>
              <a:t>: </a:t>
            </a:r>
            <a:r>
              <a:rPr lang="ar-JO" dirty="0">
                <a:cs typeface="Ali-A-Alwand" pitchFamily="2" charset="-78"/>
              </a:rPr>
              <a:t>على القاضي قبل اصدار الحكم ان ي</a:t>
            </a:r>
            <a:r>
              <a:rPr lang="ar-SA" dirty="0">
                <a:cs typeface="Ali-A-Alwand" pitchFamily="2" charset="-78"/>
              </a:rPr>
              <a:t>كشف عن العديد من جوانب شخصية المجرم و أسباب و عوامل الظاهر الاجرامية </a:t>
            </a:r>
            <a:r>
              <a:rPr lang="ar-IQ" dirty="0">
                <a:cs typeface="Ali-A-Alwand" pitchFamily="2" charset="-78"/>
              </a:rPr>
              <a:t>وكشف اكبر قدر ممكن من معلومات متعلقة بحالتة النفسية والاجتماعية من اجل توصل الى معرفة سبب ارتكاب الجريمة وتحديد الخطورة الكامنة في شخصيته و</a:t>
            </a:r>
            <a:r>
              <a:rPr lang="ar-IQ" dirty="0">
                <a:solidFill>
                  <a:srgbClr val="FF0000"/>
                </a:solidFill>
                <a:cs typeface="Ali-A-Alwand" pitchFamily="2" charset="-78"/>
              </a:rPr>
              <a:t>الخطورة الاجرامية </a:t>
            </a:r>
            <a:r>
              <a:rPr lang="ar-JO" dirty="0">
                <a:solidFill>
                  <a:srgbClr val="FF0000"/>
                </a:solidFill>
                <a:cs typeface="Ali-A-Alwand" pitchFamily="2" charset="-78"/>
              </a:rPr>
              <a:t>لاصدار حكم عادل ملائما لظروف كل مجرم .</a:t>
            </a:r>
            <a:endParaRPr lang="en-US" dirty="0">
              <a:solidFill>
                <a:srgbClr val="FF0000"/>
              </a:solidFill>
              <a:cs typeface="Ali-A-Alwand" pitchFamily="2" charset="-78"/>
            </a:endParaRPr>
          </a:p>
        </p:txBody>
      </p:sp>
    </p:spTree>
    <p:extLst>
      <p:ext uri="{BB962C8B-B14F-4D97-AF65-F5344CB8AC3E}">
        <p14:creationId xmlns:p14="http://schemas.microsoft.com/office/powerpoint/2010/main" val="133503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81328"/>
            <a:ext cx="8229600" cy="4995672"/>
          </a:xfrm>
        </p:spPr>
        <p:txBody>
          <a:bodyPr>
            <a:normAutofit/>
          </a:bodyPr>
          <a:lstStyle/>
          <a:p>
            <a:pPr algn="r" rtl="1"/>
            <a:r>
              <a:rPr lang="ar-IQ" dirty="0">
                <a:solidFill>
                  <a:schemeClr val="tx1">
                    <a:lumMod val="95000"/>
                    <a:lumOff val="5000"/>
                  </a:schemeClr>
                </a:solidFill>
                <a:cs typeface="Ali-A-Alwand" pitchFamily="2" charset="-78"/>
              </a:rPr>
              <a:t>2- </a:t>
            </a:r>
            <a:r>
              <a:rPr lang="ar-IQ" dirty="0">
                <a:solidFill>
                  <a:srgbClr val="FF0000"/>
                </a:solidFill>
                <a:cs typeface="Ali-A-Alwand" pitchFamily="2" charset="-78"/>
              </a:rPr>
              <a:t>نظام تخصيص القاضي الجنائي :</a:t>
            </a:r>
            <a:r>
              <a:rPr lang="ar-IQ" dirty="0">
                <a:solidFill>
                  <a:schemeClr val="tx1">
                    <a:lumMod val="95000"/>
                    <a:lumOff val="5000"/>
                  </a:schemeClr>
                </a:solidFill>
                <a:cs typeface="Ali-A-Alwand" pitchFamily="2" charset="-78"/>
              </a:rPr>
              <a:t> ان السلطة التقديرية المخولة للقاضي بمقتضى القانون يشترط اعداد قضاة متخصصين وذو كفاءة عالية لقيام بهذه المهمة لان فهم القاضي شخصية المجرم الذي بين يديه وخبرة في مناقشة التقارير الطبية او التى تقدمها الخبراء يتطلب منه المام بالقانون والمعلومات العامة واعداده اعداداً علمياً وادراك التام بالفلسفة نظام اصلاحي والعلاجي الى جانب نظام العقابي والمام بنصوص القانون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3316</TotalTime>
  <Words>5314</Words>
  <Application>Microsoft Office PowerPoint</Application>
  <PresentationFormat>On-screen Show (4:3)</PresentationFormat>
  <Paragraphs>263</Paragraphs>
  <Slides>74</Slides>
  <Notes>1</Notes>
  <HiddenSlides>1</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74</vt:i4>
      </vt:variant>
    </vt:vector>
  </HeadingPairs>
  <TitlesOfParts>
    <vt:vector size="91" baseType="lpstr">
      <vt:lpstr>Ali_K_Alwand</vt:lpstr>
      <vt:lpstr>Ali_K_Hasan</vt:lpstr>
      <vt:lpstr>Ali_K_Sahifa Bold</vt:lpstr>
      <vt:lpstr>Ali_K_Samik</vt:lpstr>
      <vt:lpstr>Ali-A-Alwand</vt:lpstr>
      <vt:lpstr>Ali-A-Azzam</vt:lpstr>
      <vt:lpstr>Ali-A-Samik</vt:lpstr>
      <vt:lpstr>Arial</vt:lpstr>
      <vt:lpstr>Calibri</vt:lpstr>
      <vt:lpstr>Calibri Light</vt:lpstr>
      <vt:lpstr>PG_Botani 1</vt:lpstr>
      <vt:lpstr>Simplified Arabic</vt:lpstr>
      <vt:lpstr>Symbol</vt:lpstr>
      <vt:lpstr>Times New Roman</vt:lpstr>
      <vt:lpstr>Wingdings</vt:lpstr>
      <vt:lpstr>Office Theme</vt:lpstr>
      <vt:lpstr>1_Office Theme</vt:lpstr>
      <vt:lpstr>   </vt:lpstr>
      <vt:lpstr>تعريف علم الاجرام</vt:lpstr>
      <vt:lpstr>PowerPoint Presentation</vt:lpstr>
      <vt:lpstr>صلة علم الاجرام بالعلوم الجنائية الاخرى </vt:lpstr>
      <vt:lpstr>علم الإجرام و قانون العقوبات</vt:lpstr>
      <vt:lpstr>PowerPoint Presentation</vt:lpstr>
      <vt:lpstr>علم الإجرام و قانون الإجراءت الجزائية </vt:lpstr>
      <vt:lpstr>PowerPoint Presentation</vt:lpstr>
      <vt:lpstr>PowerPoint Presentation</vt:lpstr>
      <vt:lpstr>PowerPoint Presentation</vt:lpstr>
      <vt:lpstr>أساليب البحث في علم الإجرام </vt:lpstr>
      <vt:lpstr>PowerPoint Presentation</vt:lpstr>
      <vt:lpstr> طرق البحث الفردية: </vt:lpstr>
      <vt:lpstr>اولاً: أسلوب الدراسة البايولوجية: </vt:lpstr>
      <vt:lpstr>ثانيا:اسلوب الدراسة النفسيةو العقلية : </vt:lpstr>
      <vt:lpstr>PowerPoint Presentation</vt:lpstr>
      <vt:lpstr>تجارب رورشاخ و موري</vt:lpstr>
      <vt:lpstr>طرق البحث الاجتماعية  </vt:lpstr>
      <vt:lpstr>1- الاحصاء </vt:lpstr>
      <vt:lpstr>PowerPoint Presentation</vt:lpstr>
      <vt:lpstr>PowerPoint Presentation</vt:lpstr>
      <vt:lpstr>مزايا طريقة الاحصاء </vt:lpstr>
      <vt:lpstr>PowerPoint Presentation</vt:lpstr>
      <vt:lpstr>عيوب الاحصاء  </vt:lpstr>
      <vt:lpstr>عيوب الاحصاء </vt:lpstr>
      <vt:lpstr>PowerPoint Presentation</vt:lpstr>
      <vt:lpstr>عيوب الاحصاء </vt:lpstr>
      <vt:lpstr>PowerPoint Presentation</vt:lpstr>
      <vt:lpstr>PowerPoint Presentation</vt:lpstr>
      <vt:lpstr>تقيم الاحصاء </vt:lpstr>
      <vt:lpstr>العوامل الداخلية (الفردية) الدافعة لإرتكاب الجريمة</vt:lpstr>
      <vt:lpstr>الوراثة </vt:lpstr>
      <vt:lpstr>PowerPoint Presentation</vt:lpstr>
      <vt:lpstr>Cesare Lombroso</vt:lpstr>
      <vt:lpstr>نظرية لموبروزو</vt:lpstr>
      <vt:lpstr>PowerPoint Presentation</vt:lpstr>
      <vt:lpstr>                                                   ماهي القناعات أو الاستنتاجات التي توصل اليها لمبروزو في دراسة الظاهرة الإجرامية؟  </vt:lpstr>
      <vt:lpstr>PowerPoint Presentation</vt:lpstr>
      <vt:lpstr> أهم تقسيمات لومبروزو للمجرمين. </vt:lpstr>
      <vt:lpstr>PowerPoint Presentation</vt:lpstr>
      <vt:lpstr>الفئة الثانية:.المجرم المجنون:</vt:lpstr>
      <vt:lpstr>PowerPoint Presentation</vt:lpstr>
      <vt:lpstr>الفئة الثالثة :المجرم بالعاطفة:</vt:lpstr>
      <vt:lpstr>الفئة الرابعة: المجرم بالعادة:</vt:lpstr>
      <vt:lpstr>الفئة الخامسة :المجرم بالصدفة:</vt:lpstr>
      <vt:lpstr>مزايا نظرية لمزبروزو </vt:lpstr>
      <vt:lpstr>نقد نظرية لومبروزومن حيث مضمون </vt:lpstr>
      <vt:lpstr>PowerPoint Presentation</vt:lpstr>
      <vt:lpstr>النظرية الاجتماعية </vt:lpstr>
      <vt:lpstr>الادلة التى اعتمد سيلين عليها </vt:lpstr>
      <vt:lpstr>PowerPoint Presentation</vt:lpstr>
      <vt:lpstr>مزايا نظرية التفكك الاجتماعي </vt:lpstr>
      <vt:lpstr>PowerPoint Presentation</vt:lpstr>
      <vt:lpstr>العوامل الاقتصادية</vt:lpstr>
      <vt:lpstr>نظرية العوامل الاقتصادية  WILLIEM ADRIAAAN BONGER (بونجير)</vt:lpstr>
      <vt:lpstr>PowerPoint Presentation</vt:lpstr>
      <vt:lpstr>PowerPoint Presentation</vt:lpstr>
      <vt:lpstr>نقد نظرية بونجير</vt:lpstr>
      <vt:lpstr>PowerPoint Presentation</vt:lpstr>
      <vt:lpstr>PowerPoint Presentation</vt:lpstr>
      <vt:lpstr>PowerPoint Presentation</vt:lpstr>
      <vt:lpstr>لایەنە چاكەكانى بیردۆزەكە: </vt:lpstr>
      <vt:lpstr>PowerPoint Presentation</vt:lpstr>
      <vt:lpstr>ئەو ڕەخنانەى لێی دەگیرێ: </vt:lpstr>
      <vt:lpstr> العوامل المؤثرة في السلوك الاجرامي: </vt:lpstr>
      <vt:lpstr> العوامل الداخلية الفردية وهي  أنواع اهمها: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IB_!</dc:creator>
  <cp:lastModifiedBy>hp</cp:lastModifiedBy>
  <cp:revision>319</cp:revision>
  <dcterms:created xsi:type="dcterms:W3CDTF">2006-08-16T00:00:00Z</dcterms:created>
  <dcterms:modified xsi:type="dcterms:W3CDTF">2023-04-29T06:10:01Z</dcterms:modified>
</cp:coreProperties>
</file>