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9"/>
  </p:notesMasterIdLst>
  <p:sldIdLst>
    <p:sldId id="282" r:id="rId2"/>
    <p:sldId id="284" r:id="rId3"/>
    <p:sldId id="285" r:id="rId4"/>
    <p:sldId id="308" r:id="rId5"/>
    <p:sldId id="310" r:id="rId6"/>
    <p:sldId id="309" r:id="rId7"/>
    <p:sldId id="286" r:id="rId8"/>
    <p:sldId id="312" r:id="rId9"/>
    <p:sldId id="311" r:id="rId10"/>
    <p:sldId id="314" r:id="rId11"/>
    <p:sldId id="315" r:id="rId12"/>
    <p:sldId id="316" r:id="rId13"/>
    <p:sldId id="313" r:id="rId14"/>
    <p:sldId id="317" r:id="rId15"/>
    <p:sldId id="287" r:id="rId16"/>
    <p:sldId id="288" r:id="rId17"/>
    <p:sldId id="31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5" autoAdjust="0"/>
    <p:restoredTop sz="94737" autoAdjust="0"/>
  </p:normalViewPr>
  <p:slideViewPr>
    <p:cSldViewPr>
      <p:cViewPr>
        <p:scale>
          <a:sx n="72" d="100"/>
          <a:sy n="72" d="100"/>
        </p:scale>
        <p:origin x="-123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74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D567C9-1F20-4B76-BAE7-7887E66BD7A1}" type="datetimeFigureOut">
              <a:rPr lang="en-US" smtClean="0"/>
              <a:t>1/14/2023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CE9A9C-99E2-4DE5-B5C7-C54836BF6EDC}" type="slidenum">
              <a:rPr lang="en-US" smtClean="0"/>
              <a:t>‹#›</a:t>
            </a:fld>
            <a:endParaRPr lang="en-US"/>
          </a:p>
        </p:txBody>
      </p:sp>
    </p:spTree>
    <p:extLst>
      <p:ext uri="{BB962C8B-B14F-4D97-AF65-F5344CB8AC3E}">
        <p14:creationId xmlns:p14="http://schemas.microsoft.com/office/powerpoint/2010/main" val="4082111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B3D05E1-2792-4F9F-ABEB-F9D78DC6A239}" type="datetimeFigureOut">
              <a:rPr lang="en-US" smtClean="0"/>
              <a:pPr/>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DFC5D-831E-4F6E-92FF-67E8318A62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3D05E1-2792-4F9F-ABEB-F9D78DC6A239}" type="datetimeFigureOut">
              <a:rPr lang="en-US" smtClean="0"/>
              <a:pPr/>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DFC5D-831E-4F6E-92FF-67E8318A62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3D05E1-2792-4F9F-ABEB-F9D78DC6A239}" type="datetimeFigureOut">
              <a:rPr lang="en-US" smtClean="0"/>
              <a:pPr/>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DFC5D-831E-4F6E-92FF-67E8318A62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3D05E1-2792-4F9F-ABEB-F9D78DC6A239}" type="datetimeFigureOut">
              <a:rPr lang="en-US" smtClean="0"/>
              <a:pPr/>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DFC5D-831E-4F6E-92FF-67E8318A62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FB3D05E1-2792-4F9F-ABEB-F9D78DC6A239}" type="datetimeFigureOut">
              <a:rPr lang="en-US" smtClean="0"/>
              <a:pPr/>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DFC5D-831E-4F6E-92FF-67E8318A62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B3D05E1-2792-4F9F-ABEB-F9D78DC6A239}" type="datetimeFigureOut">
              <a:rPr lang="en-US" smtClean="0"/>
              <a:pPr/>
              <a:t>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DFC5D-831E-4F6E-92FF-67E8318A629E}"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B3D05E1-2792-4F9F-ABEB-F9D78DC6A239}" type="datetimeFigureOut">
              <a:rPr lang="en-US" smtClean="0"/>
              <a:pPr/>
              <a:t>1/14/2023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DDFC5D-831E-4F6E-92FF-67E8318A62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3D05E1-2792-4F9F-ABEB-F9D78DC6A239}" type="datetimeFigureOut">
              <a:rPr lang="en-US" smtClean="0"/>
              <a:pPr/>
              <a:t>1/14/2023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DDFC5D-831E-4F6E-92FF-67E8318A62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3D05E1-2792-4F9F-ABEB-F9D78DC6A239}" type="datetimeFigureOut">
              <a:rPr lang="en-US" smtClean="0"/>
              <a:pPr/>
              <a:t>1/14/2023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DDFC5D-831E-4F6E-92FF-67E8318A62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FB3D05E1-2792-4F9F-ABEB-F9D78DC6A239}" type="datetimeFigureOut">
              <a:rPr lang="en-US" smtClean="0"/>
              <a:pPr/>
              <a:t>1/14/2023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58DDFC5D-831E-4F6E-92FF-67E8318A62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3D05E1-2792-4F9F-ABEB-F9D78DC6A239}" type="datetimeFigureOut">
              <a:rPr lang="en-US" smtClean="0"/>
              <a:pPr/>
              <a:t>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DFC5D-831E-4F6E-92FF-67E8318A62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FB3D05E1-2792-4F9F-ABEB-F9D78DC6A239}" type="datetimeFigureOut">
              <a:rPr lang="en-US" smtClean="0"/>
              <a:pPr/>
              <a:t>1/14/2023</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58DDFC5D-831E-4F6E-92FF-67E8318A62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469720" y="1212937"/>
            <a:ext cx="5648623" cy="1439982"/>
          </a:xfrm>
        </p:spPr>
        <p:txBody>
          <a:bodyPr/>
          <a:lstStyle/>
          <a:p>
            <a:pPr algn="ctr"/>
            <a:r>
              <a:rPr lang="ar-JO" sz="4800" dirty="0" smtClean="0">
                <a:solidFill>
                  <a:schemeClr val="accent2">
                    <a:lumMod val="75000"/>
                  </a:schemeClr>
                </a:solidFill>
                <a:cs typeface="PG_Jundian" pitchFamily="2" charset="-78"/>
              </a:rPr>
              <a:t>علم العقاب</a:t>
            </a:r>
            <a:r>
              <a:rPr lang="ar-JO" sz="4800" dirty="0" smtClean="0">
                <a:solidFill>
                  <a:schemeClr val="accent3">
                    <a:lumMod val="50000"/>
                  </a:schemeClr>
                </a:solidFill>
                <a:cs typeface="PG_Jundian" pitchFamily="2" charset="-78"/>
              </a:rPr>
              <a:t/>
            </a:r>
            <a:br>
              <a:rPr lang="ar-JO" sz="4800" dirty="0" smtClean="0">
                <a:solidFill>
                  <a:schemeClr val="accent3">
                    <a:lumMod val="50000"/>
                  </a:schemeClr>
                </a:solidFill>
                <a:cs typeface="PG_Jundian" pitchFamily="2" charset="-78"/>
              </a:rPr>
            </a:br>
            <a:r>
              <a:rPr lang="ar-JO" sz="4800" dirty="0" smtClean="0">
                <a:solidFill>
                  <a:schemeClr val="accent3">
                    <a:lumMod val="50000"/>
                  </a:schemeClr>
                </a:solidFill>
                <a:cs typeface="PG_Jundian" pitchFamily="2" charset="-78"/>
              </a:rPr>
              <a:t>د.تريسكة تحسين عبدالله</a:t>
            </a:r>
            <a:endParaRPr lang="en-US" sz="4800" dirty="0">
              <a:solidFill>
                <a:schemeClr val="accent3">
                  <a:lumMod val="50000"/>
                </a:schemeClr>
              </a:solidFill>
              <a:cs typeface="PG_Jundian" pitchFamily="2" charset="-78"/>
            </a:endParaRPr>
          </a:p>
        </p:txBody>
      </p:sp>
      <p:sp>
        <p:nvSpPr>
          <p:cNvPr id="3" name="Subtitle 2"/>
          <p:cNvSpPr>
            <a:spLocks noGrp="1"/>
          </p:cNvSpPr>
          <p:nvPr>
            <p:ph type="subTitle" idx="1"/>
          </p:nvPr>
        </p:nvSpPr>
        <p:spPr/>
        <p:txBody>
          <a:bodyPr>
            <a:noAutofit/>
          </a:bodyPr>
          <a:lstStyle/>
          <a:p>
            <a:pPr algn="ctr"/>
            <a:r>
              <a:rPr lang="ar-JO" sz="4000" dirty="0" smtClean="0"/>
              <a:t>2022-2023</a:t>
            </a:r>
            <a:endParaRPr lang="en-US" sz="4000" dirty="0"/>
          </a:p>
        </p:txBody>
      </p:sp>
    </p:spTree>
    <p:extLst>
      <p:ext uri="{BB962C8B-B14F-4D97-AF65-F5344CB8AC3E}">
        <p14:creationId xmlns:p14="http://schemas.microsoft.com/office/powerpoint/2010/main" val="9595868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a:r>
              <a:rPr lang="ar-JO" sz="3200" dirty="0" smtClean="0">
                <a:solidFill>
                  <a:srgbClr val="FF0000"/>
                </a:solidFill>
              </a:rPr>
              <a:t>من مزاياه:</a:t>
            </a:r>
          </a:p>
          <a:p>
            <a:pPr algn="r"/>
            <a:r>
              <a:rPr lang="ar-JO" sz="3200" dirty="0" smtClean="0"/>
              <a:t>1- لا يؤدي الى تكوين العصابات الاجرامية مستقبلاً</a:t>
            </a:r>
          </a:p>
          <a:p>
            <a:pPr algn="r"/>
            <a:r>
              <a:rPr lang="ar-JO" sz="3200" dirty="0" smtClean="0"/>
              <a:t>2-يعطي الفرصة للمراجعة النفس</a:t>
            </a:r>
          </a:p>
          <a:p>
            <a:pPr algn="r"/>
            <a:r>
              <a:rPr lang="ar-JO" sz="3200" dirty="0" smtClean="0"/>
              <a:t>3- يساعد على تفريد العقابي </a:t>
            </a:r>
          </a:p>
          <a:p>
            <a:pPr algn="r"/>
            <a:r>
              <a:rPr lang="ar-JO" sz="3200" dirty="0" smtClean="0"/>
              <a:t>4- ان القسوة التى يعانيها النزيل تجدي نفعاً مع عتاه المجرمين.</a:t>
            </a:r>
            <a:endParaRPr lang="en-US" sz="3200" dirty="0"/>
          </a:p>
        </p:txBody>
      </p:sp>
    </p:spTree>
    <p:extLst>
      <p:ext uri="{BB962C8B-B14F-4D97-AF65-F5344CB8AC3E}">
        <p14:creationId xmlns:p14="http://schemas.microsoft.com/office/powerpoint/2010/main" val="32362990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a:r>
              <a:rPr lang="ar-JO" sz="3200" dirty="0" smtClean="0">
                <a:solidFill>
                  <a:srgbClr val="FF0000"/>
                </a:solidFill>
              </a:rPr>
              <a:t>من عيوبه :</a:t>
            </a:r>
          </a:p>
          <a:p>
            <a:pPr algn="r"/>
            <a:r>
              <a:rPr lang="ar-JO" sz="3200" dirty="0" smtClean="0"/>
              <a:t>1- يؤدي الى الجنون والامراض النفسية  والعقلية .</a:t>
            </a:r>
          </a:p>
          <a:p>
            <a:pPr algn="r"/>
            <a:r>
              <a:rPr lang="ar-JO" sz="3200" dirty="0" smtClean="0"/>
              <a:t>2- يحتاج الى تكاليف العالية سواء ما يخص بإنشاء المؤسسة وادارتها.</a:t>
            </a:r>
          </a:p>
          <a:p>
            <a:pPr algn="r"/>
            <a:endParaRPr lang="en-US" sz="3200" dirty="0"/>
          </a:p>
        </p:txBody>
      </p:sp>
    </p:spTree>
    <p:extLst>
      <p:ext uri="{BB962C8B-B14F-4D97-AF65-F5344CB8AC3E}">
        <p14:creationId xmlns:p14="http://schemas.microsoft.com/office/powerpoint/2010/main" val="4001437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760"/>
            <a:ext cx="8839200" cy="548640"/>
          </a:xfrm>
        </p:spPr>
        <p:txBody>
          <a:bodyPr/>
          <a:lstStyle/>
          <a:p>
            <a:pPr algn="ctr"/>
            <a:r>
              <a:rPr lang="ar-JO" b="1" dirty="0" smtClean="0">
                <a:cs typeface="+mn-cs"/>
              </a:rPr>
              <a:t> </a:t>
            </a:r>
            <a:r>
              <a:rPr lang="ar-JO" b="1" dirty="0" smtClean="0">
                <a:solidFill>
                  <a:srgbClr val="FF0000"/>
                </a:solidFill>
                <a:cs typeface="+mn-cs"/>
              </a:rPr>
              <a:t>ال</a:t>
            </a:r>
            <a:r>
              <a:rPr lang="ar-JO" b="1" dirty="0" smtClean="0">
                <a:cs typeface="+mn-cs"/>
              </a:rPr>
              <a:t>نظام المختلط (النظام الاوبراني)</a:t>
            </a:r>
            <a:r>
              <a:rPr lang="ar-JO" b="1" dirty="0">
                <a:solidFill>
                  <a:srgbClr val="FF0000"/>
                </a:solidFill>
                <a:cs typeface="Arial"/>
              </a:rPr>
              <a:t> اكثر رواجاً في الولاية المتحدة الامريكية </a:t>
            </a:r>
            <a:r>
              <a:rPr lang="ar-JO" b="1" dirty="0">
                <a:solidFill>
                  <a:srgbClr val="000000"/>
                </a:solidFill>
                <a:cs typeface="Arial"/>
              </a:rPr>
              <a:t>-</a:t>
            </a:r>
            <a:endParaRPr lang="en-US" b="1" dirty="0">
              <a:cs typeface="+mn-cs"/>
            </a:endParaRPr>
          </a:p>
        </p:txBody>
      </p:sp>
      <p:sp>
        <p:nvSpPr>
          <p:cNvPr id="3" name="Content Placeholder 2"/>
          <p:cNvSpPr>
            <a:spLocks noGrp="1"/>
          </p:cNvSpPr>
          <p:nvPr>
            <p:ph idx="1"/>
          </p:nvPr>
        </p:nvSpPr>
        <p:spPr>
          <a:xfrm>
            <a:off x="152400" y="1100628"/>
            <a:ext cx="8191500" cy="3579849"/>
          </a:xfrm>
        </p:spPr>
        <p:txBody>
          <a:bodyPr/>
          <a:lstStyle/>
          <a:p>
            <a:pPr algn="l" rtl="1"/>
            <a:r>
              <a:rPr lang="ar-JO" dirty="0" smtClean="0"/>
              <a:t>.</a:t>
            </a:r>
          </a:p>
          <a:p>
            <a:pPr algn="r" rtl="1"/>
            <a:r>
              <a:rPr lang="ar-JO" dirty="0" smtClean="0"/>
              <a:t>1- </a:t>
            </a:r>
            <a:r>
              <a:rPr lang="ar-JO" sz="2400" dirty="0" smtClean="0"/>
              <a:t>ظهر في مدينة اوبرن عام 1816 وتم افتتاحه عام 1818 .</a:t>
            </a:r>
          </a:p>
          <a:p>
            <a:pPr algn="r" rtl="1"/>
            <a:r>
              <a:rPr lang="ar-JO" sz="2400" dirty="0" smtClean="0"/>
              <a:t>2 – وفق هذا النظام يختلط   النزلاء نهاراً (مع الصمت) ويعزلون في اللليل </a:t>
            </a:r>
          </a:p>
          <a:p>
            <a:pPr algn="r" rtl="1"/>
            <a:r>
              <a:rPr lang="ar-JO" sz="2400" dirty="0" smtClean="0"/>
              <a:t>3- من مزاياه انه اقل تكلفة  ويقي النزلاء من خطر العزلة  كما يتجنب مساؤي الاختلاط لانهم في حالة الصمت </a:t>
            </a:r>
          </a:p>
          <a:p>
            <a:pPr algn="r" rtl="1"/>
            <a:r>
              <a:rPr lang="ar-JO" sz="2400" dirty="0" smtClean="0"/>
              <a:t>4- اما من عيوبه ان فرض الصمت من الصعب الالتزام به مما ادى الى سماح للنزلاء بالكلام تحت مراقبة وضمن حدود الضيقة.    </a:t>
            </a:r>
            <a:endParaRPr lang="en-US" sz="2400" dirty="0"/>
          </a:p>
        </p:txBody>
      </p:sp>
    </p:spTree>
    <p:extLst>
      <p:ext uri="{BB962C8B-B14F-4D97-AF65-F5344CB8AC3E}">
        <p14:creationId xmlns:p14="http://schemas.microsoft.com/office/powerpoint/2010/main" val="1505337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lgn="ctr" rtl="1">
              <a:spcBef>
                <a:spcPts val="800"/>
              </a:spcBef>
            </a:pPr>
            <a:r>
              <a:rPr lang="ar-IQ" b="1" cap="none" dirty="0">
                <a:solidFill>
                  <a:srgbClr val="000000"/>
                </a:solidFill>
                <a:latin typeface="Franklin Gothic Book"/>
                <a:ea typeface="+mn-ea"/>
                <a:cs typeface="Arial"/>
              </a:rPr>
              <a:t>النظام </a:t>
            </a:r>
            <a:r>
              <a:rPr lang="ar-JO" b="1" cap="none" dirty="0" smtClean="0">
                <a:solidFill>
                  <a:srgbClr val="000000"/>
                </a:solidFill>
                <a:latin typeface="Franklin Gothic Book"/>
                <a:ea typeface="+mn-ea"/>
                <a:cs typeface="Arial"/>
              </a:rPr>
              <a:t>التدرجي</a:t>
            </a:r>
            <a:r>
              <a:rPr lang="ar-IQ" b="1" cap="none" dirty="0" smtClean="0">
                <a:solidFill>
                  <a:srgbClr val="000000"/>
                </a:solidFill>
                <a:latin typeface="Franklin Gothic Book"/>
                <a:ea typeface="+mn-ea"/>
                <a:cs typeface="Arial"/>
              </a:rPr>
              <a:t> </a:t>
            </a:r>
            <a:r>
              <a:rPr lang="ar-IQ" b="1" cap="none" dirty="0">
                <a:solidFill>
                  <a:srgbClr val="000000"/>
                </a:solidFill>
                <a:latin typeface="Franklin Gothic Book"/>
                <a:ea typeface="+mn-ea"/>
                <a:cs typeface="Arial"/>
              </a:rPr>
              <a:t>( النظام </a:t>
            </a:r>
            <a:r>
              <a:rPr lang="ar-IQ" b="1" cap="none" dirty="0" smtClean="0">
                <a:solidFill>
                  <a:srgbClr val="000000"/>
                </a:solidFill>
                <a:latin typeface="Franklin Gothic Book"/>
                <a:ea typeface="+mn-ea"/>
                <a:cs typeface="Arial"/>
              </a:rPr>
              <a:t>الا</a:t>
            </a:r>
            <a:r>
              <a:rPr lang="ar-JO" b="1" cap="none" dirty="0" smtClean="0">
                <a:solidFill>
                  <a:srgbClr val="000000"/>
                </a:solidFill>
                <a:latin typeface="Franklin Gothic Book"/>
                <a:ea typeface="+mn-ea"/>
                <a:cs typeface="Arial"/>
              </a:rPr>
              <a:t>يرلندي</a:t>
            </a:r>
            <a:r>
              <a:rPr lang="ar-IQ" b="1" cap="none" dirty="0" smtClean="0">
                <a:solidFill>
                  <a:srgbClr val="000000"/>
                </a:solidFill>
                <a:latin typeface="Franklin Gothic Book"/>
                <a:ea typeface="+mn-ea"/>
                <a:cs typeface="Arial"/>
              </a:rPr>
              <a:t> </a:t>
            </a:r>
            <a:r>
              <a:rPr lang="ar-IQ" b="1" cap="none" dirty="0">
                <a:solidFill>
                  <a:srgbClr val="000000"/>
                </a:solidFill>
                <a:latin typeface="Franklin Gothic Book"/>
                <a:ea typeface="+mn-ea"/>
                <a:cs typeface="Arial"/>
              </a:rPr>
              <a:t>)</a:t>
            </a:r>
            <a:r>
              <a:rPr lang="ar-JO" b="1" cap="none" dirty="0">
                <a:solidFill>
                  <a:srgbClr val="000000"/>
                </a:solidFill>
                <a:latin typeface="Franklin Gothic Book"/>
                <a:ea typeface="+mn-ea"/>
                <a:cs typeface="Arial"/>
              </a:rPr>
              <a:t/>
            </a:r>
            <a:br>
              <a:rPr lang="ar-JO" b="1" cap="none" dirty="0">
                <a:solidFill>
                  <a:srgbClr val="000000"/>
                </a:solidFill>
                <a:latin typeface="Franklin Gothic Book"/>
                <a:ea typeface="+mn-ea"/>
                <a:cs typeface="Arial"/>
              </a:rPr>
            </a:br>
            <a:endParaRPr lang="en-US" dirty="0"/>
          </a:p>
        </p:txBody>
      </p:sp>
      <p:sp>
        <p:nvSpPr>
          <p:cNvPr id="3" name="Content Placeholder 2"/>
          <p:cNvSpPr>
            <a:spLocks noGrp="1"/>
          </p:cNvSpPr>
          <p:nvPr>
            <p:ph idx="1"/>
          </p:nvPr>
        </p:nvSpPr>
        <p:spPr>
          <a:xfrm>
            <a:off x="152400" y="1143000"/>
            <a:ext cx="8991600" cy="4483279"/>
          </a:xfrm>
        </p:spPr>
        <p:txBody>
          <a:bodyPr/>
          <a:lstStyle/>
          <a:p>
            <a:endParaRPr lang="en-US" dirty="0"/>
          </a:p>
        </p:txBody>
      </p:sp>
      <p:sp>
        <p:nvSpPr>
          <p:cNvPr id="4" name="Rectangle 3"/>
          <p:cNvSpPr/>
          <p:nvPr/>
        </p:nvSpPr>
        <p:spPr>
          <a:xfrm>
            <a:off x="381000" y="1143001"/>
            <a:ext cx="7696200" cy="5981125"/>
          </a:xfrm>
          <a:prstGeom prst="rect">
            <a:avLst/>
          </a:prstGeom>
        </p:spPr>
        <p:txBody>
          <a:bodyPr wrap="square">
            <a:spAutoFit/>
          </a:bodyPr>
          <a:lstStyle/>
          <a:p>
            <a:pPr marL="342900" lvl="0" indent="-342900" algn="r" rtl="1">
              <a:spcBef>
                <a:spcPts val="800"/>
              </a:spcBef>
              <a:buFont typeface="Wingdings" pitchFamily="2" charset="2"/>
              <a:buChar char="§"/>
            </a:pPr>
            <a:r>
              <a:rPr lang="ar-JO" sz="2800" b="1" dirty="0" smtClean="0">
                <a:solidFill>
                  <a:srgbClr val="000000"/>
                </a:solidFill>
              </a:rPr>
              <a:t>ترجع نشأتها الى عام 1840 الذي طبق لاول مرة في ارلندا ثم انتقل الى دول كثيرة. </a:t>
            </a:r>
            <a:r>
              <a:rPr lang="ar-JO" sz="2800" b="1" i="1" u="sng" dirty="0" smtClean="0">
                <a:solidFill>
                  <a:srgbClr val="FF0000"/>
                </a:solidFill>
              </a:rPr>
              <a:t>الى ان اصبح  نظاما راجحاً في الوقت الحاضر </a:t>
            </a:r>
          </a:p>
          <a:p>
            <a:pPr marL="342900" lvl="0" indent="-342900" algn="r" rtl="1">
              <a:spcBef>
                <a:spcPts val="800"/>
              </a:spcBef>
              <a:buFont typeface="Wingdings" pitchFamily="2" charset="2"/>
              <a:buChar char="§"/>
            </a:pPr>
            <a:r>
              <a:rPr lang="ar-JO" sz="2800" b="1" dirty="0" smtClean="0">
                <a:solidFill>
                  <a:srgbClr val="000000"/>
                </a:solidFill>
              </a:rPr>
              <a:t>يقوم على اساس تقسيم العقوبة الى فترات وتطبق نظام خاص بكل فترة بحيث تتميز الفترة الاولى بنظام صارم ثم تخفف تدريجياً</a:t>
            </a:r>
          </a:p>
          <a:p>
            <a:pPr marL="342900" lvl="0" indent="-342900" algn="r" rtl="1">
              <a:spcBef>
                <a:spcPts val="800"/>
              </a:spcBef>
              <a:buFont typeface="Wingdings" pitchFamily="2" charset="2"/>
              <a:buChar char="§"/>
            </a:pPr>
            <a:r>
              <a:rPr lang="ar-JO" sz="2800" b="1" dirty="0" smtClean="0">
                <a:solidFill>
                  <a:srgbClr val="000000"/>
                </a:solidFill>
              </a:rPr>
              <a:t>تبدأ بمرحلة السجن الانفرادي ليلا ونهارا</a:t>
            </a:r>
          </a:p>
          <a:p>
            <a:pPr marL="342900" lvl="0" indent="-342900" algn="r" rtl="1">
              <a:spcBef>
                <a:spcPts val="800"/>
              </a:spcBef>
              <a:buFont typeface="Wingdings" pitchFamily="2" charset="2"/>
              <a:buChar char="§"/>
            </a:pPr>
            <a:r>
              <a:rPr lang="ar-JO" sz="2800" b="1" dirty="0" smtClean="0">
                <a:solidFill>
                  <a:srgbClr val="000000"/>
                </a:solidFill>
              </a:rPr>
              <a:t>ثم مرحلة السجن المختلط</a:t>
            </a:r>
          </a:p>
          <a:p>
            <a:pPr marL="342900" lvl="0" indent="-342900" algn="r" rtl="1">
              <a:spcBef>
                <a:spcPts val="800"/>
              </a:spcBef>
              <a:buFont typeface="Wingdings" pitchFamily="2" charset="2"/>
              <a:buChar char="§"/>
            </a:pPr>
            <a:r>
              <a:rPr lang="ar-JO" sz="2800" b="1" dirty="0" smtClean="0">
                <a:solidFill>
                  <a:srgbClr val="000000"/>
                </a:solidFill>
              </a:rPr>
              <a:t>مرحلة الاصلاح بحيث يكون له قسط من الحرية </a:t>
            </a:r>
          </a:p>
          <a:p>
            <a:pPr marL="342900" lvl="0" indent="-342900" algn="r" rtl="1">
              <a:spcBef>
                <a:spcPts val="800"/>
              </a:spcBef>
              <a:buFont typeface="Wingdings" pitchFamily="2" charset="2"/>
              <a:buChar char="§"/>
            </a:pPr>
            <a:r>
              <a:rPr lang="ar-JO" sz="2800" b="1" dirty="0" smtClean="0">
                <a:solidFill>
                  <a:srgbClr val="000000"/>
                </a:solidFill>
              </a:rPr>
              <a:t>مرحلة خروج نهارا للعمل والعودة ليلا الى السجن </a:t>
            </a:r>
          </a:p>
          <a:p>
            <a:pPr marL="342900" lvl="0" indent="-342900" algn="r" rtl="1">
              <a:spcBef>
                <a:spcPts val="800"/>
              </a:spcBef>
              <a:buFont typeface="Wingdings" pitchFamily="2" charset="2"/>
              <a:buChar char="§"/>
            </a:pPr>
            <a:r>
              <a:rPr lang="ar-JO" sz="2800" b="1" dirty="0" smtClean="0">
                <a:solidFill>
                  <a:srgbClr val="000000"/>
                </a:solidFill>
              </a:rPr>
              <a:t>مرحلة الافراج الشرطي </a:t>
            </a:r>
          </a:p>
          <a:p>
            <a:pPr marL="342900" lvl="0" indent="-342900" algn="r" rtl="1">
              <a:spcBef>
                <a:spcPts val="800"/>
              </a:spcBef>
              <a:buFont typeface="Wingdings" pitchFamily="2" charset="2"/>
              <a:buChar char="§"/>
            </a:pPr>
            <a:endParaRPr lang="ar-IQ" sz="2800" b="1" dirty="0">
              <a:solidFill>
                <a:srgbClr val="000000"/>
              </a:solidFill>
            </a:endParaRPr>
          </a:p>
        </p:txBody>
      </p:sp>
    </p:spTree>
    <p:extLst>
      <p:ext uri="{BB962C8B-B14F-4D97-AF65-F5344CB8AC3E}">
        <p14:creationId xmlns:p14="http://schemas.microsoft.com/office/powerpoint/2010/main" val="2289670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b="1" dirty="0" smtClean="0">
                <a:solidFill>
                  <a:srgbClr val="FF0000"/>
                </a:solidFill>
              </a:rPr>
              <a:t>نظم السجون في العراق واقليم كوردستان </a:t>
            </a:r>
            <a:endParaRPr lang="en-US" b="1" dirty="0">
              <a:solidFill>
                <a:srgbClr val="FF0000"/>
              </a:solidFill>
            </a:endParaRPr>
          </a:p>
        </p:txBody>
      </p:sp>
      <p:sp>
        <p:nvSpPr>
          <p:cNvPr id="3" name="Content Placeholder 2"/>
          <p:cNvSpPr>
            <a:spLocks noGrp="1"/>
          </p:cNvSpPr>
          <p:nvPr>
            <p:ph idx="1"/>
          </p:nvPr>
        </p:nvSpPr>
        <p:spPr>
          <a:xfrm>
            <a:off x="304800" y="1100628"/>
            <a:ext cx="8039100" cy="5071572"/>
          </a:xfrm>
        </p:spPr>
        <p:txBody>
          <a:bodyPr>
            <a:normAutofit/>
          </a:bodyPr>
          <a:lstStyle/>
          <a:p>
            <a:pPr lvl="0" algn="ctr"/>
            <a:r>
              <a:rPr lang="ar-JO" sz="3200" dirty="0" smtClean="0">
                <a:solidFill>
                  <a:srgbClr val="000000"/>
                </a:solidFill>
              </a:rPr>
              <a:t> وفقاً قانون </a:t>
            </a:r>
            <a:r>
              <a:rPr lang="ar-JO" sz="3200" dirty="0">
                <a:solidFill>
                  <a:srgbClr val="000000"/>
                </a:solidFill>
              </a:rPr>
              <a:t>اصلاح النزلاء والمودعين رقم 14 لسنة 2008 </a:t>
            </a:r>
            <a:endParaRPr lang="en-US" sz="3200" dirty="0">
              <a:solidFill>
                <a:srgbClr val="000000"/>
              </a:solidFill>
            </a:endParaRPr>
          </a:p>
          <a:p>
            <a:pPr algn="r" rtl="1"/>
            <a:r>
              <a:rPr lang="ar-JO" sz="3200" dirty="0" smtClean="0"/>
              <a:t>ونظام دائرة الاصلاح الاجتماعي رقم (1) لسنة 2008 في اقليم كوردستان ان النظام  المتبع </a:t>
            </a:r>
            <a:r>
              <a:rPr lang="ar-JO" sz="3200" dirty="0" smtClean="0">
                <a:solidFill>
                  <a:srgbClr val="FF0000"/>
                </a:solidFill>
              </a:rPr>
              <a:t>هو نظام الجمعي . ونظم الانفرادي لايطبق الا كجزاء تأديبي. </a:t>
            </a:r>
          </a:p>
          <a:p>
            <a:pPr algn="r" rtl="1"/>
            <a:r>
              <a:rPr lang="ar-JO" sz="3200" dirty="0" smtClean="0">
                <a:solidFill>
                  <a:srgbClr val="FF0000"/>
                </a:solidFill>
              </a:rPr>
              <a:t> </a:t>
            </a:r>
          </a:p>
          <a:p>
            <a:pPr algn="r" rtl="1"/>
            <a:r>
              <a:rPr lang="ar-JO" sz="3200" dirty="0" smtClean="0">
                <a:solidFill>
                  <a:srgbClr val="FF0000"/>
                </a:solidFill>
              </a:rPr>
              <a:t>الا انه يتم تصنيف الرجال والنساء والاحداث في مؤسسات خاصة بهم  وذلك حسب الجرائم التى ارتكبوها سواء كان لاول المرة او اذا كانوا عائداً في ارتكابها. </a:t>
            </a:r>
          </a:p>
        </p:txBody>
      </p:sp>
    </p:spTree>
    <p:extLst>
      <p:ext uri="{BB962C8B-B14F-4D97-AF65-F5344CB8AC3E}">
        <p14:creationId xmlns:p14="http://schemas.microsoft.com/office/powerpoint/2010/main" val="3545955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1676399"/>
          </a:xfrm>
        </p:spPr>
        <p:txBody>
          <a:bodyPr/>
          <a:lstStyle/>
          <a:p>
            <a:pPr algn="ctr"/>
            <a:r>
              <a:rPr lang="ar-IQ" dirty="0">
                <a:solidFill>
                  <a:srgbClr val="FF0000"/>
                </a:solidFill>
                <a:cs typeface="+mn-cs"/>
              </a:rPr>
              <a:t>أنواع المؤسسات العقابية</a:t>
            </a:r>
            <a:endParaRPr lang="en-US" dirty="0">
              <a:solidFill>
                <a:srgbClr val="FF0000"/>
              </a:solidFill>
              <a:cs typeface="+mn-cs"/>
            </a:endParaRPr>
          </a:p>
        </p:txBody>
      </p:sp>
      <p:sp>
        <p:nvSpPr>
          <p:cNvPr id="3" name="Subtitle 2"/>
          <p:cNvSpPr>
            <a:spLocks noGrp="1"/>
          </p:cNvSpPr>
          <p:nvPr>
            <p:ph type="subTitle" idx="1"/>
          </p:nvPr>
        </p:nvSpPr>
        <p:spPr>
          <a:xfrm>
            <a:off x="685800" y="2971800"/>
            <a:ext cx="7772400" cy="2133600"/>
          </a:xfrm>
        </p:spPr>
        <p:txBody>
          <a:bodyPr>
            <a:normAutofit/>
          </a:bodyPr>
          <a:lstStyle/>
          <a:p>
            <a:pPr algn="ctr"/>
            <a:r>
              <a:rPr lang="ar-IQ" sz="3200" b="1" dirty="0">
                <a:cs typeface="+mn-cs"/>
              </a:rPr>
              <a:t>ـ المؤسسات العقابية المغلقة</a:t>
            </a:r>
          </a:p>
          <a:p>
            <a:pPr algn="ctr"/>
            <a:r>
              <a:rPr lang="ar-IQ" sz="3200" b="1" dirty="0">
                <a:cs typeface="+mn-cs"/>
              </a:rPr>
              <a:t>ـ المؤسسة العقابية المفتوحة</a:t>
            </a:r>
          </a:p>
          <a:p>
            <a:pPr algn="ctr"/>
            <a:r>
              <a:rPr lang="ar-IQ" sz="3200" b="1" dirty="0">
                <a:cs typeface="+mn-cs"/>
              </a:rPr>
              <a:t>ـ المؤسسات شبه المفتوحة</a:t>
            </a:r>
            <a:endParaRPr lang="en-US" sz="3200" b="1" dirty="0">
              <a:cs typeface="+mn-cs"/>
            </a:endParaRPr>
          </a:p>
        </p:txBody>
      </p:sp>
    </p:spTree>
    <p:extLst>
      <p:ext uri="{BB962C8B-B14F-4D97-AF65-F5344CB8AC3E}">
        <p14:creationId xmlns:p14="http://schemas.microsoft.com/office/powerpoint/2010/main" val="1859944576"/>
      </p:ext>
    </p:extLst>
  </p:cSld>
  <p:clrMapOvr>
    <a:masterClrMapping/>
  </p:clrMapOvr>
  <mc:AlternateContent xmlns:mc="http://schemas.openxmlformats.org/markup-compatibility/2006" xmlns:p14="http://schemas.microsoft.com/office/powerpoint/2010/main">
    <mc:Choice Requires="p14">
      <p:transition spd="slow" p14:dur="2000" advTm="116928"/>
    </mc:Choice>
    <mc:Fallback xmlns="">
      <p:transition spd="slow" advTm="116928"/>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8FF20319-D8F6-4B04-B9B2-5A4A3048026F}"/>
              </a:ext>
            </a:extLst>
          </p:cNvPr>
          <p:cNvSpPr>
            <a:spLocks noGrp="1"/>
          </p:cNvSpPr>
          <p:nvPr>
            <p:ph type="title"/>
          </p:nvPr>
        </p:nvSpPr>
        <p:spPr>
          <a:xfrm>
            <a:off x="457200" y="990600"/>
            <a:ext cx="8229600" cy="1295400"/>
          </a:xfrm>
        </p:spPr>
        <p:txBody>
          <a:bodyPr>
            <a:normAutofit fontScale="90000"/>
          </a:bodyPr>
          <a:lstStyle/>
          <a:p>
            <a:pPr algn="ctr"/>
            <a:r>
              <a:rPr lang="ar-IQ" sz="6000" dirty="0"/>
              <a:t>المؤسسات العقابية المغلقة</a:t>
            </a:r>
            <a:endParaRPr lang="en-US" sz="6000" dirty="0"/>
          </a:p>
        </p:txBody>
      </p:sp>
      <p:sp>
        <p:nvSpPr>
          <p:cNvPr id="2" name="Content Placeholder 1">
            <a:extLst>
              <a:ext uri="{FF2B5EF4-FFF2-40B4-BE49-F238E27FC236}">
                <a16:creationId xmlns:a16="http://schemas.microsoft.com/office/drawing/2014/main" xmlns="" id="{0C771488-C492-46D4-A960-7E234805895A}"/>
              </a:ext>
            </a:extLst>
          </p:cNvPr>
          <p:cNvSpPr>
            <a:spLocks noGrp="1"/>
          </p:cNvSpPr>
          <p:nvPr>
            <p:ph idx="1"/>
          </p:nvPr>
        </p:nvSpPr>
        <p:spPr/>
        <p:txBody>
          <a:bodyPr>
            <a:normAutofit fontScale="92500" lnSpcReduction="10000"/>
          </a:bodyPr>
          <a:lstStyle/>
          <a:p>
            <a:pPr algn="just" rtl="1"/>
            <a:endParaRPr lang="ar-IQ" sz="3600" dirty="0"/>
          </a:p>
          <a:p>
            <a:pPr algn="just" rtl="1"/>
            <a:endParaRPr lang="ar-IQ" sz="3600" dirty="0"/>
          </a:p>
          <a:p>
            <a:pPr algn="just" rtl="1"/>
            <a:r>
              <a:rPr lang="ar-IQ" sz="3600" dirty="0"/>
              <a:t>تمثل النوع الاقدم من المؤسسات العقابية، وتعتمد على وجود عوائق مادية كالاسوار والاسلاك الشائكة التي تحول دون هرب النزلاء وتفرض حراسة مشددة على النزلاء ويخضعون لبرنامج اصلاحي يقوم على اساس القسر والاكراه. </a:t>
            </a:r>
            <a:endParaRPr lang="en-US" sz="3600" dirty="0"/>
          </a:p>
        </p:txBody>
      </p:sp>
    </p:spTree>
    <p:extLst>
      <p:ext uri="{BB962C8B-B14F-4D97-AF65-F5344CB8AC3E}">
        <p14:creationId xmlns:p14="http://schemas.microsoft.com/office/powerpoint/2010/main" val="1887308709"/>
      </p:ext>
    </p:extLst>
  </p:cSld>
  <p:clrMapOvr>
    <a:masterClrMapping/>
  </p:clrMapOvr>
  <mc:AlternateContent xmlns:mc="http://schemas.openxmlformats.org/markup-compatibility/2006" xmlns:p14="http://schemas.microsoft.com/office/powerpoint/2010/main">
    <mc:Choice Requires="p14">
      <p:transition spd="slow" p14:dur="2000" advTm="313833"/>
    </mc:Choice>
    <mc:Fallback xmlns="">
      <p:transition spd="slow" advTm="313833"/>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r>
              <a:rPr lang="ar-JO" sz="2400" dirty="0" smtClean="0">
                <a:solidFill>
                  <a:srgbClr val="FF0000"/>
                </a:solidFill>
              </a:rPr>
              <a:t>و ان انتشار هذا النوع من المؤسسات تعود الى سببين: </a:t>
            </a:r>
          </a:p>
          <a:p>
            <a:pPr algn="r" rtl="1"/>
            <a:r>
              <a:rPr lang="ar-JO" sz="2400" dirty="0" smtClean="0"/>
              <a:t>1- ان الفكر السائد لدى الرأي العام ان المجرمين مواطنين خطرون يجب عزلهم عن المجتمع . </a:t>
            </a:r>
          </a:p>
          <a:p>
            <a:pPr algn="r" rtl="1"/>
            <a:r>
              <a:rPr lang="ar-JO" sz="2400" dirty="0" smtClean="0"/>
              <a:t>2- ان القائمين على الادارة العقابية في كثير من الدول ينتمون الى السلك العسكرى والامني  من الجيش والشرطة  ينحصر تفكيرهم عن معاملة المذنبين في الاعتبارات التحفظ والامني . </a:t>
            </a:r>
            <a:endParaRPr lang="en-US" sz="2400" dirty="0"/>
          </a:p>
        </p:txBody>
      </p:sp>
    </p:spTree>
    <p:extLst>
      <p:ext uri="{BB962C8B-B14F-4D97-AF65-F5344CB8AC3E}">
        <p14:creationId xmlns:p14="http://schemas.microsoft.com/office/powerpoint/2010/main" val="1479634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ar-IQ" dirty="0">
                <a:solidFill>
                  <a:srgbClr val="FF0000"/>
                </a:solidFill>
              </a:rPr>
              <a:t> المؤسسات العقابية</a:t>
            </a:r>
            <a:endParaRPr lang="en-US" dirty="0">
              <a:solidFill>
                <a:srgbClr val="FF0000"/>
              </a:solidFill>
            </a:endParaRPr>
          </a:p>
        </p:txBody>
      </p:sp>
      <p:sp>
        <p:nvSpPr>
          <p:cNvPr id="2" name="Content Placeholder 1"/>
          <p:cNvSpPr>
            <a:spLocks noGrp="1"/>
          </p:cNvSpPr>
          <p:nvPr>
            <p:ph idx="1"/>
          </p:nvPr>
        </p:nvSpPr>
        <p:spPr>
          <a:xfrm>
            <a:off x="381000" y="1100628"/>
            <a:ext cx="7962900" cy="5452572"/>
          </a:xfrm>
        </p:spPr>
        <p:txBody>
          <a:bodyPr>
            <a:noAutofit/>
          </a:bodyPr>
          <a:lstStyle/>
          <a:p>
            <a:pPr algn="r" rtl="1">
              <a:buNone/>
            </a:pPr>
            <a:r>
              <a:rPr lang="ar-JO" sz="3200" b="1" dirty="0" smtClean="0">
                <a:solidFill>
                  <a:schemeClr val="tx1">
                    <a:lumMod val="95000"/>
                    <a:lumOff val="5000"/>
                  </a:schemeClr>
                </a:solidFill>
              </a:rPr>
              <a:t>يقصد بالمؤسسات العقابية(السجن): الاماكن الذي تنفذ فيها العقوبات السالبة للحرية .</a:t>
            </a:r>
          </a:p>
          <a:p>
            <a:pPr algn="r" rtl="1">
              <a:buNone/>
            </a:pPr>
            <a:r>
              <a:rPr lang="ar-JO" sz="3200" dirty="0" smtClean="0">
                <a:solidFill>
                  <a:srgbClr val="00B050"/>
                </a:solidFill>
              </a:rPr>
              <a:t>او يقصد به المحل الذي يودع فيه السجناء و الموقوفين </a:t>
            </a:r>
            <a:endParaRPr lang="ar-JO" sz="3200" b="1" dirty="0" smtClean="0">
              <a:solidFill>
                <a:srgbClr val="00B050"/>
              </a:solidFill>
            </a:endParaRPr>
          </a:p>
          <a:p>
            <a:pPr algn="r" rtl="1">
              <a:buNone/>
            </a:pPr>
            <a:r>
              <a:rPr lang="ar-JO" sz="3200" b="1" dirty="0" smtClean="0">
                <a:solidFill>
                  <a:srgbClr val="FF0000"/>
                </a:solidFill>
              </a:rPr>
              <a:t>ازداد اهمية المؤسسات العقابية في المجتمعات المعاصرة لسببين:</a:t>
            </a:r>
            <a:r>
              <a:rPr lang="ar-IQ" sz="3200" b="1" dirty="0" smtClean="0">
                <a:solidFill>
                  <a:srgbClr val="FF0000"/>
                </a:solidFill>
              </a:rPr>
              <a:t>ـ</a:t>
            </a:r>
            <a:endParaRPr lang="ar-JO" sz="3200" b="1" dirty="0" smtClean="0">
              <a:solidFill>
                <a:srgbClr val="FF0000"/>
              </a:solidFill>
            </a:endParaRPr>
          </a:p>
          <a:p>
            <a:pPr algn="r" rtl="1">
              <a:buNone/>
            </a:pPr>
            <a:r>
              <a:rPr lang="ar-JO" sz="3200" dirty="0" smtClean="0">
                <a:solidFill>
                  <a:srgbClr val="FF0000"/>
                </a:solidFill>
              </a:rPr>
              <a:t>1- زيادة الاعتماد الدول على العقوبات السالبة للحرية بدلا من العقوبات البدنية.</a:t>
            </a:r>
          </a:p>
          <a:p>
            <a:pPr algn="r" rtl="1">
              <a:buNone/>
            </a:pPr>
            <a:r>
              <a:rPr lang="ar-JO" sz="3200" b="1" dirty="0" smtClean="0">
                <a:solidFill>
                  <a:srgbClr val="FF0000"/>
                </a:solidFill>
              </a:rPr>
              <a:t>2- تطور وظيفة السجون في الاصلاح النزلاء واعادة تأهيلهم. </a:t>
            </a:r>
            <a:endParaRPr lang="ar-IQ" sz="3200" b="1" dirty="0">
              <a:solidFill>
                <a:srgbClr val="FF0000"/>
              </a:solidFill>
            </a:endParaRPr>
          </a:p>
        </p:txBody>
      </p:sp>
    </p:spTree>
    <p:extLst>
      <p:ext uri="{BB962C8B-B14F-4D97-AF65-F5344CB8AC3E}">
        <p14:creationId xmlns:p14="http://schemas.microsoft.com/office/powerpoint/2010/main" val="1417995334"/>
      </p:ext>
    </p:extLst>
  </p:cSld>
  <p:clrMapOvr>
    <a:masterClrMapping/>
  </p:clrMapOvr>
  <mc:AlternateContent xmlns:mc="http://schemas.openxmlformats.org/markup-compatibility/2006" xmlns:p14="http://schemas.microsoft.com/office/powerpoint/2010/main">
    <mc:Choice Requires="p14">
      <p:transition spd="slow" p14:dur="2000" advTm="1000"/>
    </mc:Choice>
    <mc:Fallback xmlns="">
      <p:transition spd="slow" advTm="1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100628"/>
            <a:ext cx="8191500" cy="3579849"/>
          </a:xfrm>
        </p:spPr>
        <p:txBody>
          <a:bodyPr>
            <a:noAutofit/>
          </a:bodyPr>
          <a:lstStyle/>
          <a:p>
            <a:pPr algn="r" rtl="1"/>
            <a:r>
              <a:rPr lang="ar-IQ" sz="2800" dirty="0">
                <a:solidFill>
                  <a:srgbClr val="FF0000"/>
                </a:solidFill>
              </a:rPr>
              <a:t> </a:t>
            </a:r>
            <a:endParaRPr lang="ar-JO" sz="2800" dirty="0">
              <a:solidFill>
                <a:srgbClr val="FF0000"/>
              </a:solidFill>
            </a:endParaRPr>
          </a:p>
          <a:p>
            <a:pPr algn="r" rtl="1"/>
            <a:r>
              <a:rPr lang="ar-IQ" sz="2800" dirty="0">
                <a:solidFill>
                  <a:srgbClr val="FF0000"/>
                </a:solidFill>
              </a:rPr>
              <a:t>تأريخ المؤسسات العقابية</a:t>
            </a:r>
            <a:r>
              <a:rPr lang="ar-JO" sz="2800" dirty="0">
                <a:solidFill>
                  <a:srgbClr val="FF0000"/>
                </a:solidFill>
              </a:rPr>
              <a:t>(</a:t>
            </a:r>
            <a:r>
              <a:rPr lang="ar-IQ" sz="2800" dirty="0"/>
              <a:t> نشأة وتطور السجون</a:t>
            </a:r>
            <a:r>
              <a:rPr lang="ar-JO" sz="2800" dirty="0"/>
              <a:t>)</a:t>
            </a:r>
            <a:endParaRPr lang="ar-IQ" sz="2800" dirty="0"/>
          </a:p>
          <a:p>
            <a:pPr algn="r" rtl="1"/>
            <a:r>
              <a:rPr lang="ar-IQ" sz="2800" dirty="0">
                <a:solidFill>
                  <a:srgbClr val="FF0000"/>
                </a:solidFill>
              </a:rPr>
              <a:t>أولاً ـ السجون في القرون </a:t>
            </a:r>
            <a:r>
              <a:rPr lang="ar-IQ" sz="2800" dirty="0" smtClean="0">
                <a:solidFill>
                  <a:srgbClr val="FF0000"/>
                </a:solidFill>
              </a:rPr>
              <a:t>الوسطى</a:t>
            </a:r>
            <a:r>
              <a:rPr lang="ar-JO" sz="2800" dirty="0" smtClean="0">
                <a:solidFill>
                  <a:srgbClr val="FF0000"/>
                </a:solidFill>
              </a:rPr>
              <a:t> </a:t>
            </a:r>
          </a:p>
          <a:p>
            <a:pPr algn="r" rtl="1"/>
            <a:r>
              <a:rPr lang="ar-JO" sz="2800" dirty="0" smtClean="0"/>
              <a:t>(لم يكن اشراف السجون مناط بالسلطات العامة)</a:t>
            </a:r>
          </a:p>
          <a:p>
            <a:pPr algn="r" rtl="1"/>
            <a:r>
              <a:rPr lang="ar-JO" sz="2800" dirty="0" smtClean="0"/>
              <a:t>(ابنية السجون عبارة عن قلاع او حصون قديمة )</a:t>
            </a:r>
            <a:endParaRPr lang="ar-IQ" sz="2800" dirty="0"/>
          </a:p>
          <a:p>
            <a:pPr algn="r" rtl="1"/>
            <a:r>
              <a:rPr lang="ar-IQ" sz="2800" dirty="0">
                <a:solidFill>
                  <a:srgbClr val="FF0000"/>
                </a:solidFill>
              </a:rPr>
              <a:t>ثانياً ـ السجون في العصر </a:t>
            </a:r>
            <a:r>
              <a:rPr lang="ar-IQ" sz="2800" dirty="0" smtClean="0">
                <a:solidFill>
                  <a:srgbClr val="FF0000"/>
                </a:solidFill>
              </a:rPr>
              <a:t>الحديث</a:t>
            </a:r>
            <a:endParaRPr lang="ar-JO" sz="2800" dirty="0" smtClean="0">
              <a:solidFill>
                <a:srgbClr val="FF0000"/>
              </a:solidFill>
            </a:endParaRPr>
          </a:p>
          <a:p>
            <a:pPr algn="r" rtl="1"/>
            <a:r>
              <a:rPr lang="ar-JO" sz="2800" dirty="0" smtClean="0">
                <a:solidFill>
                  <a:srgbClr val="FF0000"/>
                </a:solidFill>
              </a:rPr>
              <a:t>1- العوامل الدينية و الاقتصادية وظهور الثورة الصناعية وازياد ارتكاب الجريمة كان سبباً لإنشاء السجون</a:t>
            </a:r>
          </a:p>
          <a:p>
            <a:pPr algn="r" rtl="1"/>
            <a:r>
              <a:rPr lang="ar-JO" sz="2800" dirty="0" smtClean="0">
                <a:solidFill>
                  <a:srgbClr val="FF0000"/>
                </a:solidFill>
              </a:rPr>
              <a:t>2- لعب بعض المصلحين  والمؤتمرات الدولية دورا كبيراً في تطور نظام السجون .</a:t>
            </a:r>
            <a:endParaRPr lang="ar-IQ" sz="2800" dirty="0">
              <a:solidFill>
                <a:srgbClr val="FF0000"/>
              </a:solidFill>
            </a:endParaRPr>
          </a:p>
          <a:p>
            <a:pPr algn="r" rtl="1"/>
            <a:r>
              <a:rPr lang="ar-IQ" sz="2800" dirty="0" smtClean="0"/>
              <a:t> </a:t>
            </a:r>
            <a:endParaRPr lang="en-US" sz="2800" dirty="0"/>
          </a:p>
        </p:txBody>
      </p:sp>
    </p:spTree>
    <p:extLst>
      <p:ext uri="{BB962C8B-B14F-4D97-AF65-F5344CB8AC3E}">
        <p14:creationId xmlns:p14="http://schemas.microsoft.com/office/powerpoint/2010/main" val="42523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100628"/>
            <a:ext cx="8763000" cy="5300172"/>
          </a:xfrm>
        </p:spPr>
        <p:txBody>
          <a:bodyPr>
            <a:normAutofit lnSpcReduction="10000"/>
          </a:bodyPr>
          <a:lstStyle/>
          <a:p>
            <a:pPr lvl="0" algn="r" rtl="1"/>
            <a:r>
              <a:rPr lang="ar-IQ" sz="2800" dirty="0">
                <a:solidFill>
                  <a:srgbClr val="000000"/>
                </a:solidFill>
              </a:rPr>
              <a:t>ـ ا</a:t>
            </a:r>
            <a:r>
              <a:rPr lang="ar-IQ" sz="2800" dirty="0">
                <a:solidFill>
                  <a:srgbClr val="FF0000"/>
                </a:solidFill>
              </a:rPr>
              <a:t>لسجن في </a:t>
            </a:r>
            <a:r>
              <a:rPr lang="ar-IQ" sz="2800" dirty="0" smtClean="0">
                <a:solidFill>
                  <a:srgbClr val="FF0000"/>
                </a:solidFill>
              </a:rPr>
              <a:t>الاسلام</a:t>
            </a:r>
            <a:endParaRPr lang="ar-JO" sz="2800" dirty="0" smtClean="0">
              <a:solidFill>
                <a:srgbClr val="FF0000"/>
              </a:solidFill>
            </a:endParaRPr>
          </a:p>
          <a:p>
            <a:pPr lvl="0" algn="r" rtl="1"/>
            <a:r>
              <a:rPr lang="ar-JO" sz="2800" dirty="0" smtClean="0">
                <a:solidFill>
                  <a:schemeClr val="tx1">
                    <a:lumMod val="95000"/>
                    <a:lumOff val="5000"/>
                  </a:schemeClr>
                </a:solidFill>
              </a:rPr>
              <a:t>ان لفظ السجن جاء في اكثر من موضع في القرآن الكريم  ولكن مع ذلك ليس هناك جريمة في الاسلام عقوبتها يكون السجن.</a:t>
            </a:r>
          </a:p>
          <a:p>
            <a:pPr marL="457200" lvl="0" indent="-457200" algn="r" rtl="1">
              <a:buFontTx/>
              <a:buChar char="-"/>
            </a:pPr>
            <a:r>
              <a:rPr lang="ar-JO" sz="2800" dirty="0" smtClean="0">
                <a:solidFill>
                  <a:schemeClr val="tx1">
                    <a:lumMod val="95000"/>
                    <a:lumOff val="5000"/>
                  </a:schemeClr>
                </a:solidFill>
              </a:rPr>
              <a:t>عرف المسلمين نظام السجن منذ عهد الخليفة عمر بن الخطاب ووضع عمر بن عبدالعزيز نظاما دقيقاً للسجن . </a:t>
            </a:r>
          </a:p>
          <a:p>
            <a:pPr marL="457200" lvl="0" indent="-457200" algn="r" rtl="1">
              <a:buFontTx/>
              <a:buChar char="-"/>
            </a:pPr>
            <a:r>
              <a:rPr lang="ar-JO" sz="2800" dirty="0" smtClean="0">
                <a:solidFill>
                  <a:schemeClr val="tx1">
                    <a:lumMod val="95000"/>
                    <a:lumOff val="5000"/>
                  </a:schemeClr>
                </a:solidFill>
              </a:rPr>
              <a:t> </a:t>
            </a:r>
            <a:endParaRPr lang="ar-IQ" sz="2800" dirty="0">
              <a:solidFill>
                <a:schemeClr val="tx1">
                  <a:lumMod val="95000"/>
                  <a:lumOff val="5000"/>
                </a:schemeClr>
              </a:solidFill>
            </a:endParaRPr>
          </a:p>
          <a:p>
            <a:pPr lvl="0" algn="r" rtl="1"/>
            <a:r>
              <a:rPr lang="ar-IQ" sz="2800" dirty="0">
                <a:solidFill>
                  <a:srgbClr val="FF0000"/>
                </a:solidFill>
              </a:rPr>
              <a:t> ـ تطور المؤسسات العقابية في </a:t>
            </a:r>
            <a:r>
              <a:rPr lang="ar-IQ" sz="2800" dirty="0" smtClean="0">
                <a:solidFill>
                  <a:srgbClr val="FF0000"/>
                </a:solidFill>
              </a:rPr>
              <a:t>العراق</a:t>
            </a:r>
            <a:endParaRPr lang="ar-JO" sz="2800" dirty="0" smtClean="0">
              <a:solidFill>
                <a:srgbClr val="FF0000"/>
              </a:solidFill>
            </a:endParaRPr>
          </a:p>
          <a:p>
            <a:pPr lvl="0" algn="r" rtl="1"/>
            <a:r>
              <a:rPr lang="ar-JO" sz="2800" dirty="0" smtClean="0">
                <a:solidFill>
                  <a:srgbClr val="FF0000"/>
                </a:solidFill>
              </a:rPr>
              <a:t>اول السجن / سجن القلعة 1918داخل وزارة الدفاع.</a:t>
            </a:r>
          </a:p>
          <a:p>
            <a:pPr lvl="0" algn="r" rtl="1"/>
            <a:r>
              <a:rPr lang="ar-JO" sz="2800" dirty="0" smtClean="0">
                <a:solidFill>
                  <a:srgbClr val="FF0000"/>
                </a:solidFill>
              </a:rPr>
              <a:t>/سجن السيم </a:t>
            </a:r>
          </a:p>
          <a:p>
            <a:pPr lvl="0" algn="r" rtl="1"/>
            <a:r>
              <a:rPr lang="ar-JO" sz="2800" dirty="0" smtClean="0">
                <a:solidFill>
                  <a:srgbClr val="FF0000"/>
                </a:solidFill>
              </a:rPr>
              <a:t>سجن بغداد المركزى / باب المعظم </a:t>
            </a:r>
          </a:p>
          <a:p>
            <a:pPr lvl="0" algn="r" rtl="1"/>
            <a:r>
              <a:rPr lang="ar-JO" sz="2800" dirty="0" smtClean="0">
                <a:solidFill>
                  <a:srgbClr val="FF0000"/>
                </a:solidFill>
              </a:rPr>
              <a:t>سجن ابو غريب و سجن البصرة وسجن الموصل </a:t>
            </a:r>
          </a:p>
          <a:p>
            <a:pPr lvl="0" algn="r" rtl="1"/>
            <a:endParaRPr lang="ar-JO" sz="2800" dirty="0" smtClean="0">
              <a:solidFill>
                <a:srgbClr val="FF0000"/>
              </a:solidFill>
            </a:endParaRPr>
          </a:p>
          <a:p>
            <a:pPr lvl="0" algn="r" rtl="1"/>
            <a:endParaRPr lang="en-US" sz="2800" dirty="0">
              <a:solidFill>
                <a:srgbClr val="000000"/>
              </a:solidFill>
            </a:endParaRPr>
          </a:p>
          <a:p>
            <a:endParaRPr lang="en-US" dirty="0"/>
          </a:p>
        </p:txBody>
      </p:sp>
    </p:spTree>
    <p:extLst>
      <p:ext uri="{BB962C8B-B14F-4D97-AF65-F5344CB8AC3E}">
        <p14:creationId xmlns:p14="http://schemas.microsoft.com/office/powerpoint/2010/main" val="2484656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297134" y="1219199"/>
            <a:ext cx="4694466" cy="3810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460265"/>
            <a:ext cx="4038599" cy="4741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5205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r>
              <a:rPr lang="ar-JO" sz="4800" dirty="0" smtClean="0"/>
              <a:t>اما الان يطبق في العراق بشأن السجناء قانون اصلاح النزلاء والمودعين رقم 14 لسنة 2008 </a:t>
            </a:r>
            <a:endParaRPr lang="en-US" sz="4800" dirty="0"/>
          </a:p>
        </p:txBody>
      </p:sp>
    </p:spTree>
    <p:extLst>
      <p:ext uri="{BB962C8B-B14F-4D97-AF65-F5344CB8AC3E}">
        <p14:creationId xmlns:p14="http://schemas.microsoft.com/office/powerpoint/2010/main" val="15560076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ar-IQ" sz="4800" dirty="0"/>
              <a:t>نظم المؤسسات العقابية</a:t>
            </a:r>
            <a:endParaRPr lang="en-US" sz="4800" dirty="0"/>
          </a:p>
        </p:txBody>
      </p:sp>
      <p:sp>
        <p:nvSpPr>
          <p:cNvPr id="2" name="Content Placeholder 1"/>
          <p:cNvSpPr>
            <a:spLocks noGrp="1"/>
          </p:cNvSpPr>
          <p:nvPr>
            <p:ph idx="1"/>
          </p:nvPr>
        </p:nvSpPr>
        <p:spPr>
          <a:xfrm>
            <a:off x="304800" y="1219200"/>
            <a:ext cx="8458200" cy="4648200"/>
          </a:xfrm>
        </p:spPr>
        <p:txBody>
          <a:bodyPr>
            <a:normAutofit/>
          </a:bodyPr>
          <a:lstStyle/>
          <a:p>
            <a:pPr algn="ctr" rtl="1">
              <a:buNone/>
            </a:pPr>
            <a:r>
              <a:rPr lang="ar-JO" sz="2400" dirty="0" smtClean="0">
                <a:solidFill>
                  <a:srgbClr val="FF0000"/>
                </a:solidFill>
              </a:rPr>
              <a:t>النظام : هو ما يسمح به من الاتصال بين نزلاء المؤسسة العقابية  </a:t>
            </a:r>
            <a:endParaRPr lang="en-US" sz="2400" dirty="0">
              <a:solidFill>
                <a:srgbClr val="FF0000"/>
              </a:solidFill>
            </a:endParaRPr>
          </a:p>
          <a:p>
            <a:pPr algn="r" rtl="1">
              <a:buFont typeface="Wingdings" pitchFamily="2" charset="2"/>
              <a:buChar char="§"/>
            </a:pPr>
            <a:r>
              <a:rPr lang="ar-JO" sz="2800" b="1" dirty="0" smtClean="0"/>
              <a:t>1- </a:t>
            </a:r>
            <a:r>
              <a:rPr lang="ar-IQ" sz="2800" b="1" dirty="0" smtClean="0"/>
              <a:t>النظام الجمعي</a:t>
            </a:r>
            <a:r>
              <a:rPr lang="ar-JO" sz="2800" b="1" dirty="0" smtClean="0"/>
              <a:t> ( مزاياه وعيوبه):</a:t>
            </a:r>
          </a:p>
          <a:p>
            <a:pPr algn="r" rtl="1">
              <a:buFont typeface="Wingdings" pitchFamily="2" charset="2"/>
              <a:buChar char="§"/>
            </a:pPr>
            <a:r>
              <a:rPr lang="ar-JO" sz="2800" b="1" dirty="0" smtClean="0"/>
              <a:t> هو اقدم النظم من الناحية التأريخية.</a:t>
            </a:r>
          </a:p>
          <a:p>
            <a:pPr algn="r" rtl="1">
              <a:buFont typeface="Wingdings" pitchFamily="2" charset="2"/>
              <a:buChar char="§"/>
            </a:pPr>
            <a:r>
              <a:rPr lang="ar-JO" sz="2800" dirty="0" smtClean="0"/>
              <a:t>يمكن ان يختلط النزلاء(من كلا الجنسين) فيما بينهم ليلا ونهاراً.</a:t>
            </a:r>
          </a:p>
        </p:txBody>
      </p:sp>
    </p:spTree>
    <p:extLst>
      <p:ext uri="{BB962C8B-B14F-4D97-AF65-F5344CB8AC3E}">
        <p14:creationId xmlns:p14="http://schemas.microsoft.com/office/powerpoint/2010/main" val="3084986124"/>
      </p:ext>
    </p:extLst>
  </p:cSld>
  <p:clrMapOvr>
    <a:masterClrMapping/>
  </p:clrMapOvr>
  <mc:AlternateContent xmlns:mc="http://schemas.openxmlformats.org/markup-compatibility/2006" xmlns:p14="http://schemas.microsoft.com/office/powerpoint/2010/main">
    <mc:Choice Requires="p14">
      <p:transition spd="slow" p14:dur="2000" advTm="5168"/>
    </mc:Choice>
    <mc:Fallback xmlns="">
      <p:transition spd="slow" advTm="5168"/>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r" rtl="1">
              <a:buFont typeface="Wingdings" pitchFamily="2" charset="2"/>
              <a:buChar char="§"/>
            </a:pPr>
            <a:r>
              <a:rPr lang="ar-JO" sz="2600" dirty="0">
                <a:solidFill>
                  <a:srgbClr val="FF0000"/>
                </a:solidFill>
                <a:effectLst>
                  <a:outerShdw blurRad="38100" dist="38100" dir="2700000" algn="tl">
                    <a:srgbClr val="000000">
                      <a:alpha val="43137"/>
                    </a:srgbClr>
                  </a:outerShdw>
                </a:effectLst>
              </a:rPr>
              <a:t>من مزاياه</a:t>
            </a:r>
            <a:r>
              <a:rPr lang="ar-JO" sz="2600" dirty="0">
                <a:solidFill>
                  <a:srgbClr val="000000"/>
                </a:solidFill>
              </a:rPr>
              <a:t> انه قليل التكليف من ناحية انشاء وادارته</a:t>
            </a:r>
          </a:p>
          <a:p>
            <a:pPr lvl="0" algn="r" rtl="1">
              <a:buFont typeface="Wingdings" pitchFamily="2" charset="2"/>
              <a:buChar char="§"/>
            </a:pPr>
            <a:r>
              <a:rPr lang="ar-JO" sz="2600" dirty="0">
                <a:solidFill>
                  <a:srgbClr val="000000"/>
                </a:solidFill>
              </a:rPr>
              <a:t>كما انه اقل ضراراً بالصحة البدنية والعقلية والنفسية</a:t>
            </a:r>
          </a:p>
          <a:p>
            <a:pPr lvl="0" algn="r" rtl="1">
              <a:buFont typeface="Wingdings" pitchFamily="2" charset="2"/>
              <a:buChar char="§"/>
            </a:pPr>
            <a:r>
              <a:rPr lang="ar-JO" sz="2600" dirty="0">
                <a:solidFill>
                  <a:srgbClr val="000000"/>
                </a:solidFill>
              </a:rPr>
              <a:t>ويأتي بإيراد وفير بسبب وفرة عدد العاملين</a:t>
            </a:r>
            <a:r>
              <a:rPr lang="ar-JO" sz="2600" dirty="0" smtClean="0">
                <a:solidFill>
                  <a:srgbClr val="000000"/>
                </a:solidFill>
              </a:rPr>
              <a:t>.</a:t>
            </a:r>
          </a:p>
          <a:p>
            <a:pPr lvl="0" algn="r" rtl="1">
              <a:buFont typeface="Wingdings" pitchFamily="2" charset="2"/>
              <a:buChar char="§"/>
            </a:pPr>
            <a:endParaRPr lang="ar-JO" sz="2600" dirty="0">
              <a:solidFill>
                <a:srgbClr val="000000"/>
              </a:solidFill>
            </a:endParaRPr>
          </a:p>
          <a:p>
            <a:pPr lvl="0" algn="r" rtl="1">
              <a:buFont typeface="Wingdings" pitchFamily="2" charset="2"/>
              <a:buChar char="§"/>
            </a:pPr>
            <a:r>
              <a:rPr lang="ar-JO" sz="2600" dirty="0">
                <a:solidFill>
                  <a:srgbClr val="FF0000"/>
                </a:solidFill>
                <a:effectLst>
                  <a:outerShdw blurRad="38100" dist="38100" dir="2700000" algn="tl">
                    <a:srgbClr val="000000">
                      <a:alpha val="43137"/>
                    </a:srgbClr>
                  </a:outerShdw>
                </a:effectLst>
              </a:rPr>
              <a:t>من عيوبه</a:t>
            </a:r>
            <a:r>
              <a:rPr lang="ar-JO" sz="2600" dirty="0">
                <a:solidFill>
                  <a:srgbClr val="000000"/>
                </a:solidFill>
              </a:rPr>
              <a:t>: يحول السجن الى مدرسة للجريمة</a:t>
            </a:r>
          </a:p>
          <a:p>
            <a:pPr lvl="0" algn="r" rtl="1">
              <a:buFont typeface="Wingdings" pitchFamily="2" charset="2"/>
              <a:buChar char="§"/>
            </a:pPr>
            <a:r>
              <a:rPr lang="ar-JO" sz="2600" dirty="0">
                <a:solidFill>
                  <a:srgbClr val="000000"/>
                </a:solidFill>
              </a:rPr>
              <a:t>هناك صعوبة في خفظ النظام داخل المؤسسة</a:t>
            </a:r>
          </a:p>
          <a:p>
            <a:pPr lvl="0" algn="r" rtl="1">
              <a:buFont typeface="Wingdings" pitchFamily="2" charset="2"/>
              <a:buChar char="§"/>
            </a:pPr>
            <a:r>
              <a:rPr lang="ar-JO" sz="2600" dirty="0">
                <a:solidFill>
                  <a:srgbClr val="000000"/>
                </a:solidFill>
              </a:rPr>
              <a:t>يكثر فية جريمة تعاطي المخدرات والشذوذ الجنسي  </a:t>
            </a:r>
            <a:endParaRPr lang="ar-IQ" sz="2600" dirty="0">
              <a:solidFill>
                <a:srgbClr val="000000"/>
              </a:solidFill>
            </a:endParaRPr>
          </a:p>
          <a:p>
            <a:endParaRPr lang="en-US" dirty="0"/>
          </a:p>
        </p:txBody>
      </p:sp>
    </p:spTree>
    <p:extLst>
      <p:ext uri="{BB962C8B-B14F-4D97-AF65-F5344CB8AC3E}">
        <p14:creationId xmlns:p14="http://schemas.microsoft.com/office/powerpoint/2010/main" val="42122622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1100628"/>
            <a:ext cx="8115300" cy="3579849"/>
          </a:xfrm>
        </p:spPr>
        <p:txBody>
          <a:bodyPr/>
          <a:lstStyle/>
          <a:p>
            <a:pPr lvl="0" algn="r" rtl="1">
              <a:buFont typeface="Wingdings" pitchFamily="2" charset="2"/>
              <a:buChar char="§"/>
            </a:pPr>
            <a:r>
              <a:rPr lang="ar-IQ" sz="2800" dirty="0">
                <a:solidFill>
                  <a:srgbClr val="FF0000"/>
                </a:solidFill>
              </a:rPr>
              <a:t>النظام الانفرادي ( النظام البنسلفاني </a:t>
            </a:r>
            <a:r>
              <a:rPr lang="ar-JO" sz="2800" dirty="0" smtClean="0">
                <a:solidFill>
                  <a:srgbClr val="FF0000"/>
                </a:solidFill>
              </a:rPr>
              <a:t>-فلادلفي</a:t>
            </a:r>
            <a:r>
              <a:rPr lang="ar-IQ" sz="2800" dirty="0" smtClean="0">
                <a:solidFill>
                  <a:srgbClr val="FF0000"/>
                </a:solidFill>
              </a:rPr>
              <a:t>)</a:t>
            </a:r>
            <a:r>
              <a:rPr lang="ar-JO" sz="2800" dirty="0" smtClean="0">
                <a:solidFill>
                  <a:srgbClr val="FF0000"/>
                </a:solidFill>
              </a:rPr>
              <a:t>:</a:t>
            </a:r>
          </a:p>
          <a:p>
            <a:pPr lvl="0" algn="r" rtl="1">
              <a:buFont typeface="Wingdings" pitchFamily="2" charset="2"/>
              <a:buChar char="§"/>
            </a:pPr>
            <a:r>
              <a:rPr lang="ar-JO" sz="2800" dirty="0" smtClean="0">
                <a:solidFill>
                  <a:srgbClr val="000000"/>
                </a:solidFill>
              </a:rPr>
              <a:t>اسس هذا النظام  لاول مرة في مدينة بنسلفانيا الامريكية يقوم على العزل التام بين النزلاء حيث يجهز زنزانات تجهيزا كاملا تفي بحاجات النزلاء </a:t>
            </a:r>
          </a:p>
          <a:p>
            <a:pPr lvl="0" algn="r" rtl="1">
              <a:buFont typeface="Wingdings" pitchFamily="2" charset="2"/>
              <a:buChar char="§"/>
            </a:pPr>
            <a:r>
              <a:rPr lang="ar-JO" sz="2800" dirty="0" smtClean="0">
                <a:solidFill>
                  <a:srgbClr val="000000"/>
                </a:solidFill>
              </a:rPr>
              <a:t>ولكن يسمح لهم بالخروج مرتين في اسبوع للرياضة ويمنع التدخين</a:t>
            </a:r>
            <a:endParaRPr lang="ar-IQ" sz="2800" dirty="0">
              <a:solidFill>
                <a:srgbClr val="000000"/>
              </a:solidFill>
            </a:endParaRPr>
          </a:p>
          <a:p>
            <a:endParaRPr lang="en-US" dirty="0"/>
          </a:p>
        </p:txBody>
      </p:sp>
    </p:spTree>
    <p:extLst>
      <p:ext uri="{BB962C8B-B14F-4D97-AF65-F5344CB8AC3E}">
        <p14:creationId xmlns:p14="http://schemas.microsoft.com/office/powerpoint/2010/main" val="37631751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10187</TotalTime>
  <Words>753</Words>
  <Application>Microsoft Office PowerPoint</Application>
  <PresentationFormat>On-screen Show (4:3)</PresentationFormat>
  <Paragraphs>81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Angles</vt:lpstr>
      <vt:lpstr>علم العقاب د.تريسكة تحسين عبدالله</vt:lpstr>
      <vt:lpstr> المؤسسات العقابية</vt:lpstr>
      <vt:lpstr>PowerPoint Presentation</vt:lpstr>
      <vt:lpstr>PowerPoint Presentation</vt:lpstr>
      <vt:lpstr>PowerPoint Presentation</vt:lpstr>
      <vt:lpstr>PowerPoint Presentation</vt:lpstr>
      <vt:lpstr>نظم المؤسسات العقابية</vt:lpstr>
      <vt:lpstr>PowerPoint Presentation</vt:lpstr>
      <vt:lpstr>PowerPoint Presentation</vt:lpstr>
      <vt:lpstr>PowerPoint Presentation</vt:lpstr>
      <vt:lpstr>PowerPoint Presentation</vt:lpstr>
      <vt:lpstr> النظام المختلط (النظام الاوبراني) اكثر رواجاً في الولاية المتحدة الامريكية -</vt:lpstr>
      <vt:lpstr>النظام التدرجي ( النظام الايرلندي ) </vt:lpstr>
      <vt:lpstr>نظم السجون في العراق واقليم كوردستان </vt:lpstr>
      <vt:lpstr>أنواع المؤسسات العقابية</vt:lpstr>
      <vt:lpstr>المؤسسات العقابية المغلقة</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المبادىء العامة في علم الإجرام</dc:title>
  <dc:creator>samsung</dc:creator>
  <cp:lastModifiedBy>DR.Ahmed Saker</cp:lastModifiedBy>
  <cp:revision>108</cp:revision>
  <dcterms:created xsi:type="dcterms:W3CDTF">2011-12-03T19:45:46Z</dcterms:created>
  <dcterms:modified xsi:type="dcterms:W3CDTF">2023-01-14T19:14:09Z</dcterms:modified>
</cp:coreProperties>
</file>