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3D05E1-2792-4F9F-ABEB-F9D78DC6A239}"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DFC5D-831E-4F6E-92FF-67E8318A629E}" type="slidenum">
              <a:rPr lang="en-US" smtClean="0"/>
              <a:pPr/>
              <a:t>‹#›</a:t>
            </a:fld>
            <a:endParaRPr lang="en-US"/>
          </a:p>
        </p:txBody>
      </p:sp>
    </p:spTree>
    <p:extLst>
      <p:ext uri="{BB962C8B-B14F-4D97-AF65-F5344CB8AC3E}">
        <p14:creationId xmlns:p14="http://schemas.microsoft.com/office/powerpoint/2010/main" val="19233712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3D05E1-2792-4F9F-ABEB-F9D78DC6A239}"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DFC5D-831E-4F6E-92FF-67E8318A629E}" type="slidenum">
              <a:rPr lang="en-US" smtClean="0"/>
              <a:pPr/>
              <a:t>‹#›</a:t>
            </a:fld>
            <a:endParaRPr lang="en-US"/>
          </a:p>
        </p:txBody>
      </p:sp>
    </p:spTree>
    <p:extLst>
      <p:ext uri="{BB962C8B-B14F-4D97-AF65-F5344CB8AC3E}">
        <p14:creationId xmlns:p14="http://schemas.microsoft.com/office/powerpoint/2010/main" val="970272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B3D05E1-2792-4F9F-ABEB-F9D78DC6A239}"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DFC5D-831E-4F6E-92FF-67E8318A629E}" type="slidenum">
              <a:rPr lang="en-US" smtClean="0"/>
              <a:pPr/>
              <a:t>‹#›</a:t>
            </a:fld>
            <a:endParaRPr lang="en-US"/>
          </a:p>
        </p:txBody>
      </p:sp>
    </p:spTree>
    <p:extLst>
      <p:ext uri="{BB962C8B-B14F-4D97-AF65-F5344CB8AC3E}">
        <p14:creationId xmlns:p14="http://schemas.microsoft.com/office/powerpoint/2010/main" val="1093654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3D05E1-2792-4F9F-ABEB-F9D78DC6A239}" type="datetimeFigureOut">
              <a:rPr lang="en-US" smtClean="0"/>
              <a:pPr/>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DFC5D-831E-4F6E-92FF-67E8318A629E}"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478895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3D05E1-2792-4F9F-ABEB-F9D78DC6A239}" type="datetimeFigureOut">
              <a:rPr lang="en-US" smtClean="0"/>
              <a:pPr/>
              <a:t>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DFC5D-831E-4F6E-92FF-67E8318A629E}" type="slidenum">
              <a:rPr lang="en-US" smtClean="0"/>
              <a:pPr/>
              <a:t>‹#›</a:t>
            </a:fld>
            <a:endParaRPr lang="en-US"/>
          </a:p>
        </p:txBody>
      </p:sp>
    </p:spTree>
    <p:extLst>
      <p:ext uri="{BB962C8B-B14F-4D97-AF65-F5344CB8AC3E}">
        <p14:creationId xmlns:p14="http://schemas.microsoft.com/office/powerpoint/2010/main" val="13529132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3D05E1-2792-4F9F-ABEB-F9D78DC6A239}" type="datetimeFigureOut">
              <a:rPr lang="en-US" smtClean="0"/>
              <a:pPr/>
              <a:t>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DFC5D-831E-4F6E-92FF-67E8318A629E}" type="slidenum">
              <a:rPr lang="en-US" smtClean="0"/>
              <a:pPr/>
              <a:t>‹#›</a:t>
            </a:fld>
            <a:endParaRPr lang="en-US"/>
          </a:p>
        </p:txBody>
      </p:sp>
    </p:spTree>
    <p:extLst>
      <p:ext uri="{BB962C8B-B14F-4D97-AF65-F5344CB8AC3E}">
        <p14:creationId xmlns:p14="http://schemas.microsoft.com/office/powerpoint/2010/main" val="38503644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3D05E1-2792-4F9F-ABEB-F9D78DC6A239}" type="datetimeFigureOut">
              <a:rPr lang="en-US" smtClean="0"/>
              <a:pPr/>
              <a:t>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DFC5D-831E-4F6E-92FF-67E8318A629E}" type="slidenum">
              <a:rPr lang="en-US" smtClean="0"/>
              <a:pPr/>
              <a:t>‹#›</a:t>
            </a:fld>
            <a:endParaRPr lang="en-US"/>
          </a:p>
        </p:txBody>
      </p:sp>
    </p:spTree>
    <p:extLst>
      <p:ext uri="{BB962C8B-B14F-4D97-AF65-F5344CB8AC3E}">
        <p14:creationId xmlns:p14="http://schemas.microsoft.com/office/powerpoint/2010/main" val="42870574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B3D05E1-2792-4F9F-ABEB-F9D78DC6A239}" type="datetimeFigureOut">
              <a:rPr lang="en-US" smtClean="0"/>
              <a:pPr/>
              <a:t>2/2/2023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solidFill>
                <a:srgbClr val="434342"/>
              </a:solidFill>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8DDFC5D-831E-4F6E-92FF-67E8318A629E}" type="slidenum">
              <a:rPr lang="en-US" smtClean="0">
                <a:solidFill>
                  <a:srgbClr val="434342"/>
                </a:solidFill>
              </a:rPr>
              <a:pPr/>
              <a:t>‹#›</a:t>
            </a:fld>
            <a:endParaRPr lang="en-US">
              <a:solidFill>
                <a:srgbClr val="434342"/>
              </a:solidFill>
            </a:endParaRPr>
          </a:p>
        </p:txBody>
      </p:sp>
    </p:spTree>
    <p:extLst>
      <p:ext uri="{BB962C8B-B14F-4D97-AF65-F5344CB8AC3E}">
        <p14:creationId xmlns:p14="http://schemas.microsoft.com/office/powerpoint/2010/main" val="1697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3D05E1-2792-4F9F-ABEB-F9D78DC6A239}" type="datetimeFigureOut">
              <a:rPr lang="en-US" smtClean="0"/>
              <a:pPr/>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DFC5D-831E-4F6E-92FF-67E8318A629E}" type="slidenum">
              <a:rPr lang="en-US" smtClean="0"/>
              <a:pPr/>
              <a:t>‹#›</a:t>
            </a:fld>
            <a:endParaRPr lang="en-US"/>
          </a:p>
        </p:txBody>
      </p:sp>
    </p:spTree>
    <p:extLst>
      <p:ext uri="{BB962C8B-B14F-4D97-AF65-F5344CB8AC3E}">
        <p14:creationId xmlns:p14="http://schemas.microsoft.com/office/powerpoint/2010/main" val="40014387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3D05E1-2792-4F9F-ABEB-F9D78DC6A239}"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DFC5D-831E-4F6E-92FF-67E8318A629E}" type="slidenum">
              <a:rPr lang="en-US" smtClean="0"/>
              <a:pPr/>
              <a:t>‹#›</a:t>
            </a:fld>
            <a:endParaRPr lang="en-US"/>
          </a:p>
        </p:txBody>
      </p:sp>
    </p:spTree>
    <p:extLst>
      <p:ext uri="{BB962C8B-B14F-4D97-AF65-F5344CB8AC3E}">
        <p14:creationId xmlns:p14="http://schemas.microsoft.com/office/powerpoint/2010/main" val="34929555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3D05E1-2792-4F9F-ABEB-F9D78DC6A239}"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DFC5D-831E-4F6E-92FF-67E8318A629E}" type="slidenum">
              <a:rPr lang="en-US" smtClean="0"/>
              <a:pPr/>
              <a:t>‹#›</a:t>
            </a:fld>
            <a:endParaRPr lang="en-US"/>
          </a:p>
        </p:txBody>
      </p:sp>
    </p:spTree>
    <p:extLst>
      <p:ext uri="{BB962C8B-B14F-4D97-AF65-F5344CB8AC3E}">
        <p14:creationId xmlns:p14="http://schemas.microsoft.com/office/powerpoint/2010/main" val="1477706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B3D05E1-2792-4F9F-ABEB-F9D78DC6A239}" type="datetimeFigureOut">
              <a:rPr lang="en-US" smtClean="0"/>
              <a:pPr/>
              <a:t>2/2/2023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8DDFC5D-831E-4F6E-92FF-67E8318A629E}" type="slidenum">
              <a:rPr lang="en-US" smtClean="0"/>
              <a:pPr/>
              <a:t>‹#›</a:t>
            </a:fld>
            <a:endParaRPr lang="en-US"/>
          </a:p>
        </p:txBody>
      </p:sp>
    </p:spTree>
    <p:extLst>
      <p:ext uri="{BB962C8B-B14F-4D97-AF65-F5344CB8AC3E}">
        <p14:creationId xmlns:p14="http://schemas.microsoft.com/office/powerpoint/2010/main" val="2329243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1676399"/>
          </a:xfrm>
        </p:spPr>
        <p:txBody>
          <a:bodyPr/>
          <a:lstStyle/>
          <a:p>
            <a:pPr algn="ctr"/>
            <a:r>
              <a:rPr lang="ar-IQ" dirty="0">
                <a:solidFill>
                  <a:srgbClr val="FF0000"/>
                </a:solidFill>
                <a:cs typeface="+mn-cs"/>
              </a:rPr>
              <a:t>أنواع المؤسسات العقابية</a:t>
            </a:r>
            <a:endParaRPr lang="en-US" dirty="0">
              <a:solidFill>
                <a:srgbClr val="FF0000"/>
              </a:solidFill>
              <a:cs typeface="+mn-cs"/>
            </a:endParaRPr>
          </a:p>
        </p:txBody>
      </p:sp>
      <p:sp>
        <p:nvSpPr>
          <p:cNvPr id="3" name="Subtitle 2"/>
          <p:cNvSpPr>
            <a:spLocks noGrp="1"/>
          </p:cNvSpPr>
          <p:nvPr>
            <p:ph type="subTitle" idx="1"/>
          </p:nvPr>
        </p:nvSpPr>
        <p:spPr>
          <a:xfrm>
            <a:off x="685800" y="2971800"/>
            <a:ext cx="7772400" cy="2133600"/>
          </a:xfrm>
        </p:spPr>
        <p:txBody>
          <a:bodyPr>
            <a:normAutofit/>
          </a:bodyPr>
          <a:lstStyle/>
          <a:p>
            <a:pPr algn="ctr"/>
            <a:r>
              <a:rPr lang="ar-IQ" sz="3200" b="1" dirty="0">
                <a:cs typeface="+mn-cs"/>
              </a:rPr>
              <a:t>ـ المؤسسات العقابية المغلقة</a:t>
            </a:r>
          </a:p>
          <a:p>
            <a:pPr algn="ctr"/>
            <a:r>
              <a:rPr lang="ar-IQ" sz="3200" b="1" dirty="0">
                <a:cs typeface="+mn-cs"/>
              </a:rPr>
              <a:t>ـ المؤسسة العقابية المفتوحة</a:t>
            </a:r>
          </a:p>
          <a:p>
            <a:pPr algn="ctr"/>
            <a:r>
              <a:rPr lang="ar-IQ" sz="3200" b="1" dirty="0">
                <a:cs typeface="+mn-cs"/>
              </a:rPr>
              <a:t>ـ المؤسسات شبه المفتوحة</a:t>
            </a:r>
            <a:endParaRPr lang="en-US" sz="3200" b="1" dirty="0">
              <a:cs typeface="+mn-cs"/>
            </a:endParaRPr>
          </a:p>
        </p:txBody>
      </p:sp>
    </p:spTree>
    <p:extLst>
      <p:ext uri="{BB962C8B-B14F-4D97-AF65-F5344CB8AC3E}">
        <p14:creationId xmlns:p14="http://schemas.microsoft.com/office/powerpoint/2010/main" val="3711709069"/>
      </p:ext>
    </p:extLst>
  </p:cSld>
  <p:clrMapOvr>
    <a:masterClrMapping/>
  </p:clrMapOvr>
  <mc:AlternateContent xmlns:mc="http://schemas.openxmlformats.org/markup-compatibility/2006" xmlns:p14="http://schemas.microsoft.com/office/powerpoint/2010/main">
    <mc:Choice Requires="p14">
      <p:transition spd="slow" p14:dur="2000" advTm="116928"/>
    </mc:Choice>
    <mc:Fallback xmlns="">
      <p:transition spd="slow" advTm="11692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8FF20319-D8F6-4B04-B9B2-5A4A3048026F}"/>
              </a:ext>
            </a:extLst>
          </p:cNvPr>
          <p:cNvSpPr>
            <a:spLocks noGrp="1"/>
          </p:cNvSpPr>
          <p:nvPr>
            <p:ph type="title"/>
          </p:nvPr>
        </p:nvSpPr>
        <p:spPr>
          <a:xfrm>
            <a:off x="457200" y="990600"/>
            <a:ext cx="8229600" cy="1295400"/>
          </a:xfrm>
        </p:spPr>
        <p:txBody>
          <a:bodyPr>
            <a:normAutofit fontScale="90000"/>
          </a:bodyPr>
          <a:lstStyle/>
          <a:p>
            <a:pPr algn="ctr"/>
            <a:r>
              <a:rPr lang="ar-IQ" sz="6000" dirty="0"/>
              <a:t>المؤسسات العقابية المغلقة</a:t>
            </a:r>
            <a:endParaRPr lang="en-US" sz="6000" dirty="0"/>
          </a:p>
        </p:txBody>
      </p:sp>
      <p:sp>
        <p:nvSpPr>
          <p:cNvPr id="2" name="Content Placeholder 1">
            <a:extLst>
              <a:ext uri="{FF2B5EF4-FFF2-40B4-BE49-F238E27FC236}">
                <a16:creationId xmlns:a16="http://schemas.microsoft.com/office/drawing/2014/main" xmlns="" id="{0C771488-C492-46D4-A960-7E234805895A}"/>
              </a:ext>
            </a:extLst>
          </p:cNvPr>
          <p:cNvSpPr>
            <a:spLocks noGrp="1"/>
          </p:cNvSpPr>
          <p:nvPr>
            <p:ph idx="1"/>
          </p:nvPr>
        </p:nvSpPr>
        <p:spPr/>
        <p:txBody>
          <a:bodyPr>
            <a:normAutofit fontScale="92500" lnSpcReduction="10000"/>
          </a:bodyPr>
          <a:lstStyle/>
          <a:p>
            <a:pPr algn="just" rtl="1"/>
            <a:endParaRPr lang="ar-IQ" sz="3600" dirty="0"/>
          </a:p>
          <a:p>
            <a:pPr algn="just" rtl="1"/>
            <a:endParaRPr lang="ar-IQ" sz="3600" dirty="0"/>
          </a:p>
          <a:p>
            <a:pPr algn="just" rtl="1"/>
            <a:r>
              <a:rPr lang="ar-IQ" sz="3600" dirty="0"/>
              <a:t>تمثل النوع الاقدم من المؤسسات العقابية، وتعتمد على وجود عوائق مادية كالاسوار والاسلاك الشائكة التي تحول دون هرب النزلاء وتفرض حراسة مشددة على النزلاء ويخضعون لبرنامج اصلاحي يقوم على اساس القسر والاكراه. </a:t>
            </a:r>
            <a:endParaRPr lang="en-US" sz="3600" dirty="0"/>
          </a:p>
        </p:txBody>
      </p:sp>
    </p:spTree>
    <p:extLst>
      <p:ext uri="{BB962C8B-B14F-4D97-AF65-F5344CB8AC3E}">
        <p14:creationId xmlns:p14="http://schemas.microsoft.com/office/powerpoint/2010/main" val="1163874846"/>
      </p:ext>
    </p:extLst>
  </p:cSld>
  <p:clrMapOvr>
    <a:masterClrMapping/>
  </p:clrMapOvr>
  <mc:AlternateContent xmlns:mc="http://schemas.openxmlformats.org/markup-compatibility/2006" xmlns:p14="http://schemas.microsoft.com/office/powerpoint/2010/main">
    <mc:Choice Requires="p14">
      <p:transition spd="slow" p14:dur="2000" advTm="313833"/>
    </mc:Choice>
    <mc:Fallback xmlns="">
      <p:transition spd="slow" advTm="31383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ar-JO" sz="2400" dirty="0" smtClean="0">
                <a:solidFill>
                  <a:srgbClr val="FF0000"/>
                </a:solidFill>
              </a:rPr>
              <a:t>و ان انتشار هذا النوع من المؤسسات تعود الى سببين: </a:t>
            </a:r>
          </a:p>
          <a:p>
            <a:pPr algn="r" rtl="1"/>
            <a:r>
              <a:rPr lang="ar-JO" sz="2400" dirty="0" smtClean="0"/>
              <a:t>1- ان الفكر السائد لدى الرأي العام ان المجرمين مواطنين خطرون يجب عزلهم عن المجتمع . </a:t>
            </a:r>
          </a:p>
          <a:p>
            <a:pPr algn="r" rtl="1"/>
            <a:r>
              <a:rPr lang="ar-JO" sz="2400" dirty="0" smtClean="0"/>
              <a:t>2- ان القائمين على الادارة العقابية في كثير من الدول ينتمون الى السلك العسكرى والامني  من الجيش والشرطة  ينحصر تفكيرهم عن معاملة المذنبين في الاعتبارات التحفظ والامني . </a:t>
            </a:r>
            <a:endParaRPr lang="en-US" sz="2400" dirty="0"/>
          </a:p>
        </p:txBody>
      </p:sp>
    </p:spTree>
    <p:extLst>
      <p:ext uri="{BB962C8B-B14F-4D97-AF65-F5344CB8AC3E}">
        <p14:creationId xmlns:p14="http://schemas.microsoft.com/office/powerpoint/2010/main" val="2783403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009AFD-C5EA-417F-B884-78FC9E12FE1B}"/>
              </a:ext>
            </a:extLst>
          </p:cNvPr>
          <p:cNvSpPr>
            <a:spLocks noGrp="1"/>
          </p:cNvSpPr>
          <p:nvPr>
            <p:ph type="ctrTitle"/>
          </p:nvPr>
        </p:nvSpPr>
        <p:spPr>
          <a:xfrm>
            <a:off x="457200" y="1752600"/>
            <a:ext cx="7772400" cy="1199704"/>
          </a:xfrm>
        </p:spPr>
        <p:txBody>
          <a:bodyPr>
            <a:normAutofit fontScale="90000"/>
          </a:bodyPr>
          <a:lstStyle/>
          <a:p>
            <a:pPr algn="ctr"/>
            <a:r>
              <a:rPr lang="ar-IQ" sz="6000" dirty="0"/>
              <a:t>المؤسسات العقابية </a:t>
            </a:r>
            <a:r>
              <a:rPr lang="ar-IQ" sz="6000" dirty="0" smtClean="0"/>
              <a:t>المفتوحة</a:t>
            </a:r>
            <a:endParaRPr lang="en-US" sz="6000" dirty="0"/>
          </a:p>
        </p:txBody>
      </p:sp>
      <p:sp>
        <p:nvSpPr>
          <p:cNvPr id="3" name="Subtitle 2">
            <a:extLst>
              <a:ext uri="{FF2B5EF4-FFF2-40B4-BE49-F238E27FC236}">
                <a16:creationId xmlns:a16="http://schemas.microsoft.com/office/drawing/2014/main" xmlns="" id="{0DD5E951-2860-4082-8F8B-F1EFF4FCE85B}"/>
              </a:ext>
            </a:extLst>
          </p:cNvPr>
          <p:cNvSpPr>
            <a:spLocks noGrp="1"/>
          </p:cNvSpPr>
          <p:nvPr>
            <p:ph type="subTitle" idx="1"/>
          </p:nvPr>
        </p:nvSpPr>
        <p:spPr>
          <a:xfrm>
            <a:off x="152400" y="2819400"/>
            <a:ext cx="8000999" cy="2438400"/>
          </a:xfrm>
        </p:spPr>
        <p:txBody>
          <a:bodyPr>
            <a:noAutofit/>
          </a:bodyPr>
          <a:lstStyle/>
          <a:p>
            <a:pPr algn="just" rtl="1"/>
            <a:r>
              <a:rPr lang="ar-IQ" sz="3200" b="1" dirty="0">
                <a:effectLst>
                  <a:outerShdw blurRad="38100" dist="38100" dir="2700000" algn="tl">
                    <a:srgbClr val="000000">
                      <a:alpha val="43137"/>
                    </a:srgbClr>
                  </a:outerShdw>
                </a:effectLst>
                <a:cs typeface="+mn-cs"/>
              </a:rPr>
              <a:t>وهي المؤسسات العقابية التي لا تزود بعوائق مادية ضد الهرب مثل الحيطان والقضبان وزيادة الحرس، والتي ينبع احترام النظام فيها من ذات النزلاء، فهم يتقبلونه طواعية تقديراً للثقة التي وضعت فيهم دون حاجة لرقابة خارجية.</a:t>
            </a:r>
          </a:p>
        </p:txBody>
      </p:sp>
    </p:spTree>
    <p:extLst>
      <p:ext uri="{BB962C8B-B14F-4D97-AF65-F5344CB8AC3E}">
        <p14:creationId xmlns:p14="http://schemas.microsoft.com/office/powerpoint/2010/main" val="657327500"/>
      </p:ext>
    </p:extLst>
  </p:cSld>
  <p:clrMapOvr>
    <a:masterClrMapping/>
  </p:clrMapOvr>
  <mc:AlternateContent xmlns:mc="http://schemas.openxmlformats.org/markup-compatibility/2006" xmlns:p14="http://schemas.microsoft.com/office/powerpoint/2010/main">
    <mc:Choice Requires="p14">
      <p:transition spd="slow" p14:dur="2000" advTm="183072"/>
    </mc:Choice>
    <mc:Fallback xmlns="">
      <p:transition spd="slow" advTm="18307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100628"/>
            <a:ext cx="7962900" cy="4538172"/>
          </a:xfrm>
        </p:spPr>
        <p:txBody>
          <a:bodyPr>
            <a:normAutofit/>
          </a:bodyPr>
          <a:lstStyle/>
          <a:p>
            <a:pPr algn="r"/>
            <a:r>
              <a:rPr lang="ar-JO" sz="2400" dirty="0" smtClean="0">
                <a:solidFill>
                  <a:srgbClr val="FF0000"/>
                </a:solidFill>
              </a:rPr>
              <a:t>مزايا  المؤسسات المفتوحة:</a:t>
            </a:r>
          </a:p>
          <a:p>
            <a:pPr algn="r"/>
            <a:r>
              <a:rPr lang="ar-JO" sz="2400" dirty="0" smtClean="0"/>
              <a:t>1-قليل التكاليف من ناحية انشائه ومن ناحية ادارته.</a:t>
            </a:r>
          </a:p>
          <a:p>
            <a:pPr algn="r"/>
            <a:r>
              <a:rPr lang="ar-JO" sz="2400" dirty="0" smtClean="0"/>
              <a:t>2-  تحقق التوازن النفسي للنزلاء لان النزلاء لا تفرض عليهم قيود .</a:t>
            </a:r>
          </a:p>
          <a:p>
            <a:pPr algn="r"/>
            <a:r>
              <a:rPr lang="ar-JO" sz="2400" dirty="0" smtClean="0"/>
              <a:t>3- يكون للنزيل مصدر دخل من خلاله يستطيع اعالة عائلته  .</a:t>
            </a:r>
          </a:p>
          <a:p>
            <a:pPr algn="r"/>
            <a:endParaRPr lang="ar-JO" sz="2400" dirty="0"/>
          </a:p>
          <a:p>
            <a:pPr algn="r"/>
            <a:r>
              <a:rPr lang="ar-JO" sz="2400" dirty="0" smtClean="0"/>
              <a:t>عيوبها:</a:t>
            </a:r>
          </a:p>
          <a:p>
            <a:pPr algn="r"/>
            <a:r>
              <a:rPr lang="ar-JO" sz="2400" dirty="0" smtClean="0"/>
              <a:t>1- انها تهدر قيمة الفلسفة الرادعة للعقوبة وحكيمة من تطبيقها.</a:t>
            </a:r>
          </a:p>
          <a:p>
            <a:pPr algn="r"/>
            <a:r>
              <a:rPr lang="ar-JO" sz="2400" dirty="0" smtClean="0"/>
              <a:t>2-يساعد على هرب النزلاء    </a:t>
            </a:r>
            <a:endParaRPr lang="en-US" sz="2400" dirty="0"/>
          </a:p>
        </p:txBody>
      </p:sp>
    </p:spTree>
    <p:extLst>
      <p:ext uri="{BB962C8B-B14F-4D97-AF65-F5344CB8AC3E}">
        <p14:creationId xmlns:p14="http://schemas.microsoft.com/office/powerpoint/2010/main" val="2350328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100628"/>
            <a:ext cx="7962900" cy="4004772"/>
          </a:xfrm>
        </p:spPr>
        <p:txBody>
          <a:bodyPr>
            <a:normAutofit fontScale="92500" lnSpcReduction="20000"/>
          </a:bodyPr>
          <a:lstStyle/>
          <a:p>
            <a:pPr algn="r"/>
            <a:r>
              <a:rPr lang="ar-JO" sz="3200" dirty="0" smtClean="0">
                <a:solidFill>
                  <a:srgbClr val="FF0000"/>
                </a:solidFill>
              </a:rPr>
              <a:t>شروط نجاح تامؤسسة المفتوحة:</a:t>
            </a:r>
          </a:p>
          <a:p>
            <a:pPr algn="r"/>
            <a:r>
              <a:rPr lang="ar-JO" sz="3200" dirty="0" smtClean="0">
                <a:solidFill>
                  <a:srgbClr val="FF0000"/>
                </a:solidFill>
              </a:rPr>
              <a:t>1- ان يكون مقرها في الريف شرط ان لا تكون بعيدة عن المدينة .</a:t>
            </a:r>
          </a:p>
          <a:p>
            <a:pPr algn="r"/>
            <a:r>
              <a:rPr lang="ar-JO" sz="3200" dirty="0" smtClean="0">
                <a:solidFill>
                  <a:srgbClr val="FF0000"/>
                </a:solidFill>
              </a:rPr>
              <a:t>2-يجب ان يكون موظفيها صاحب  القدرة والخبرة على خلق الثقة المتبادلة وروح التعاون .</a:t>
            </a:r>
          </a:p>
          <a:p>
            <a:pPr algn="r"/>
            <a:r>
              <a:rPr lang="ar-JO" sz="3200" dirty="0" smtClean="0">
                <a:solidFill>
                  <a:srgbClr val="FF0000"/>
                </a:solidFill>
              </a:rPr>
              <a:t>3-العناية في اختيار نزلاء حيث يستبعد كل من ثبت عدم صلاحية لهذه المؤسسة.</a:t>
            </a:r>
          </a:p>
          <a:p>
            <a:pPr algn="r"/>
            <a:r>
              <a:rPr lang="ar-JO" sz="3200" dirty="0" smtClean="0">
                <a:solidFill>
                  <a:srgbClr val="FF0000"/>
                </a:solidFill>
              </a:rPr>
              <a:t>4-ان يضم عدد قليل من النزلاء بما يتراوح بين ثلاثين الى اربعين نزيلاً.  </a:t>
            </a:r>
            <a:endParaRPr lang="en-US" sz="3200" dirty="0">
              <a:solidFill>
                <a:srgbClr val="FF0000"/>
              </a:solidFill>
            </a:endParaRPr>
          </a:p>
        </p:txBody>
      </p:sp>
    </p:spTree>
    <p:extLst>
      <p:ext uri="{BB962C8B-B14F-4D97-AF65-F5344CB8AC3E}">
        <p14:creationId xmlns:p14="http://schemas.microsoft.com/office/powerpoint/2010/main" val="841214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CBFB69-5AF6-4997-B66A-0F52A3286A47}"/>
              </a:ext>
            </a:extLst>
          </p:cNvPr>
          <p:cNvSpPr>
            <a:spLocks noGrp="1"/>
          </p:cNvSpPr>
          <p:nvPr>
            <p:ph type="ctrTitle"/>
          </p:nvPr>
        </p:nvSpPr>
        <p:spPr>
          <a:xfrm>
            <a:off x="685800" y="381001"/>
            <a:ext cx="7772400" cy="990600"/>
          </a:xfrm>
        </p:spPr>
        <p:txBody>
          <a:bodyPr>
            <a:normAutofit/>
          </a:bodyPr>
          <a:lstStyle/>
          <a:p>
            <a:pPr algn="ctr" rtl="1"/>
            <a:r>
              <a:rPr lang="ar-IQ" dirty="0"/>
              <a:t>المؤسسات شبه المفتوحة</a:t>
            </a:r>
            <a:endParaRPr lang="en-US" dirty="0"/>
          </a:p>
        </p:txBody>
      </p:sp>
      <p:sp>
        <p:nvSpPr>
          <p:cNvPr id="3" name="Subtitle 2">
            <a:extLst>
              <a:ext uri="{FF2B5EF4-FFF2-40B4-BE49-F238E27FC236}">
                <a16:creationId xmlns:a16="http://schemas.microsoft.com/office/drawing/2014/main" xmlns="" id="{CC1EE598-3DB8-43E1-A36D-FECA8599DC10}"/>
              </a:ext>
            </a:extLst>
          </p:cNvPr>
          <p:cNvSpPr>
            <a:spLocks noGrp="1"/>
          </p:cNvSpPr>
          <p:nvPr>
            <p:ph type="subTitle" idx="1"/>
          </p:nvPr>
        </p:nvSpPr>
        <p:spPr>
          <a:xfrm>
            <a:off x="228600" y="1219200"/>
            <a:ext cx="8610600" cy="4953000"/>
          </a:xfrm>
        </p:spPr>
        <p:txBody>
          <a:bodyPr>
            <a:noAutofit/>
          </a:bodyPr>
          <a:lstStyle/>
          <a:p>
            <a:pPr algn="just" rtl="1"/>
            <a:r>
              <a:rPr lang="ar-IQ" sz="2800" dirty="0">
                <a:cs typeface="Ali-A-Alwand" pitchFamily="2" charset="-78"/>
              </a:rPr>
              <a:t>هذه المؤسسات وسط من حيث الحراسة، فالعوائق المادية أقل من المؤسسات المغلقة، كما يتمتع النزيل بقدراكبر من الحرية. </a:t>
            </a:r>
            <a:endParaRPr lang="ar-JO" sz="2800" dirty="0" smtClean="0">
              <a:cs typeface="Ali-A-Alwand" pitchFamily="2" charset="-78"/>
            </a:endParaRPr>
          </a:p>
          <a:p>
            <a:pPr algn="just" rtl="1"/>
            <a:r>
              <a:rPr lang="ar-IQ" sz="2800" dirty="0" smtClean="0">
                <a:cs typeface="Ali-A-Alwand" pitchFamily="2" charset="-78"/>
              </a:rPr>
              <a:t>ويراعى </a:t>
            </a:r>
            <a:r>
              <a:rPr lang="ar-IQ" sz="2800" dirty="0">
                <a:cs typeface="Ali-A-Alwand" pitchFamily="2" charset="-78"/>
              </a:rPr>
              <a:t>عند انشائها ان تكون على هيئة اجنحة مستقلة تمكن هذه الاجنحة المتعددة تحقيق قدر من الاستقلال في ادارة المؤسسات، اذ يتمتع رئيس الجناح ببعض الاستقلال تجاه الادارة المركزية للمؤسسة الاصلاحية.</a:t>
            </a:r>
          </a:p>
          <a:p>
            <a:pPr algn="just" rtl="1"/>
            <a:r>
              <a:rPr lang="ar-IQ" sz="2800" dirty="0">
                <a:cs typeface="Ali-A-Alwand" pitchFamily="2" charset="-78"/>
              </a:rPr>
              <a:t>انشأ هذا النوع من المؤسسات في ليبيا عام 1975 واخذت مصر بهذا النظام عام 1956 حيث أنشأ سجن المرج وهو مؤسسة عقابية شبه مفتوحة.</a:t>
            </a:r>
          </a:p>
        </p:txBody>
      </p:sp>
    </p:spTree>
    <p:extLst>
      <p:ext uri="{BB962C8B-B14F-4D97-AF65-F5344CB8AC3E}">
        <p14:creationId xmlns:p14="http://schemas.microsoft.com/office/powerpoint/2010/main" val="3812890088"/>
      </p:ext>
    </p:extLst>
  </p:cSld>
  <p:clrMapOvr>
    <a:masterClrMapping/>
  </p:clrMapOvr>
  <mc:AlternateContent xmlns:mc="http://schemas.openxmlformats.org/markup-compatibility/2006" xmlns:p14="http://schemas.microsoft.com/office/powerpoint/2010/main">
    <mc:Choice Requires="p14">
      <p:transition spd="slow" p14:dur="2000" advTm="305980"/>
    </mc:Choice>
    <mc:Fallback xmlns="">
      <p:transition spd="slow" advTm="30598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t>انواع المؤسسات العقابية في العراق </a:t>
            </a:r>
            <a:endParaRPr lang="en-US" b="1" dirty="0"/>
          </a:p>
        </p:txBody>
      </p:sp>
      <p:sp>
        <p:nvSpPr>
          <p:cNvPr id="3" name="Content Placeholder 2"/>
          <p:cNvSpPr>
            <a:spLocks noGrp="1"/>
          </p:cNvSpPr>
          <p:nvPr>
            <p:ph idx="1"/>
          </p:nvPr>
        </p:nvSpPr>
        <p:spPr>
          <a:xfrm>
            <a:off x="457200" y="1100628"/>
            <a:ext cx="7886700" cy="3928572"/>
          </a:xfrm>
        </p:spPr>
        <p:txBody>
          <a:bodyPr>
            <a:normAutofit/>
          </a:bodyPr>
          <a:lstStyle/>
          <a:p>
            <a:pPr marL="571500" indent="-571500" algn="ctr" rtl="1">
              <a:buFont typeface="Arial" pitchFamily="34" charset="0"/>
              <a:buChar char="•"/>
            </a:pPr>
            <a:r>
              <a:rPr lang="ar-JO" sz="3600" dirty="0" smtClean="0"/>
              <a:t>المؤسسات العقابية  في العراق  واقليم الكوردستان من نوع المغلق </a:t>
            </a:r>
            <a:r>
              <a:rPr lang="ar-JO" sz="3600" dirty="0" smtClean="0"/>
              <a:t>وخاصة ( سجن الرجال)</a:t>
            </a:r>
            <a:endParaRPr lang="ar-JO" sz="3600" dirty="0" smtClean="0"/>
          </a:p>
          <a:p>
            <a:pPr marL="571500" indent="-571500" algn="ctr" rtl="1">
              <a:buFont typeface="Arial" pitchFamily="34" charset="0"/>
              <a:buChar char="•"/>
            </a:pPr>
            <a:r>
              <a:rPr lang="ar-JO" sz="3600" dirty="0" smtClean="0"/>
              <a:t>ولكن سجن النساء والاحداث يمكن ان يعتبر من مؤسسات شبه مفتوحة  .</a:t>
            </a:r>
            <a:endParaRPr lang="ar-JO" sz="3600" dirty="0" smtClean="0"/>
          </a:p>
        </p:txBody>
      </p:sp>
    </p:spTree>
    <p:extLst>
      <p:ext uri="{BB962C8B-B14F-4D97-AF65-F5344CB8AC3E}">
        <p14:creationId xmlns:p14="http://schemas.microsoft.com/office/powerpoint/2010/main" val="2234495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t>المعاملة العقابية </a:t>
            </a:r>
            <a:endParaRPr lang="en-US" b="1" dirty="0"/>
          </a:p>
        </p:txBody>
      </p:sp>
      <p:sp>
        <p:nvSpPr>
          <p:cNvPr id="3" name="Content Placeholder 2"/>
          <p:cNvSpPr>
            <a:spLocks noGrp="1"/>
          </p:cNvSpPr>
          <p:nvPr>
            <p:ph idx="1"/>
          </p:nvPr>
        </p:nvSpPr>
        <p:spPr>
          <a:xfrm>
            <a:off x="304800" y="1100628"/>
            <a:ext cx="8039100" cy="4461972"/>
          </a:xfrm>
        </p:spPr>
        <p:txBody>
          <a:bodyPr>
            <a:normAutofit lnSpcReduction="10000"/>
          </a:bodyPr>
          <a:lstStyle/>
          <a:p>
            <a:pPr algn="r" rtl="1"/>
            <a:r>
              <a:rPr lang="ar-JO" sz="2800" dirty="0" smtClean="0"/>
              <a:t>تعني اساليب التنفيذ العقابي المتعبة مع المحكوم عليه بعد صدور الحكم الواجب التنفيذ .</a:t>
            </a:r>
          </a:p>
          <a:p>
            <a:pPr algn="r" rtl="1"/>
            <a:r>
              <a:rPr lang="ar-JO" sz="2800" dirty="0" smtClean="0"/>
              <a:t>على رغم من التفريد العقابي ((وهو ترخيص المشرع السلطات المختصة بتقدير العقوبة او تنفيذها بصورة ملائمة من قبل قاضي او تنفيذها من قبل الجهة المختصة بالتفيذ)) يجب ان يتم معاملة السجناء بصورة يخلق لديهم الرغبة في الاصلاح داخل المؤسسات وخارجها .</a:t>
            </a:r>
          </a:p>
          <a:p>
            <a:pPr algn="r" rtl="1"/>
            <a:r>
              <a:rPr lang="ar-JO" sz="2800" dirty="0" smtClean="0"/>
              <a:t>لذا تقسم القوانين المعاملة السجناء الى :</a:t>
            </a:r>
          </a:p>
          <a:p>
            <a:pPr algn="r" rtl="1"/>
            <a:r>
              <a:rPr lang="ar-JO" sz="2800" dirty="0" smtClean="0"/>
              <a:t>1- المعاملة داخل المؤسسات العقابية</a:t>
            </a:r>
          </a:p>
          <a:p>
            <a:pPr algn="r" rtl="1"/>
            <a:r>
              <a:rPr lang="ar-JO" sz="2800" dirty="0" smtClean="0"/>
              <a:t>2- المعاملة خارج المؤسسات العقابية . </a:t>
            </a:r>
            <a:endParaRPr lang="en-US" sz="2800" dirty="0"/>
          </a:p>
        </p:txBody>
      </p:sp>
    </p:spTree>
    <p:extLst>
      <p:ext uri="{BB962C8B-B14F-4D97-AF65-F5344CB8AC3E}">
        <p14:creationId xmlns:p14="http://schemas.microsoft.com/office/powerpoint/2010/main" val="3738134898"/>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452</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Angles</vt:lpstr>
      <vt:lpstr>أنواع المؤسسات العقابية</vt:lpstr>
      <vt:lpstr>المؤسسات العقابية المغلقة</vt:lpstr>
      <vt:lpstr>PowerPoint Presentation</vt:lpstr>
      <vt:lpstr>المؤسسات العقابية المفتوحة</vt:lpstr>
      <vt:lpstr>PowerPoint Presentation</vt:lpstr>
      <vt:lpstr>PowerPoint Presentation</vt:lpstr>
      <vt:lpstr>المؤسسات شبه المفتوحة</vt:lpstr>
      <vt:lpstr>انواع المؤسسات العقابية في العراق </vt:lpstr>
      <vt:lpstr>المعاملة العقابية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أنواع المؤسسات العقابية</dc:title>
  <dc:creator>HP</dc:creator>
  <cp:lastModifiedBy>DR.Ahmed Saker</cp:lastModifiedBy>
  <cp:revision>1</cp:revision>
  <dcterms:created xsi:type="dcterms:W3CDTF">2006-08-16T00:00:00Z</dcterms:created>
  <dcterms:modified xsi:type="dcterms:W3CDTF">2023-02-02T17:49:43Z</dcterms:modified>
</cp:coreProperties>
</file>