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82" r:id="rId2"/>
    <p:sldId id="323" r:id="rId3"/>
    <p:sldId id="324" r:id="rId4"/>
    <p:sldId id="327" r:id="rId5"/>
    <p:sldId id="325" r:id="rId6"/>
    <p:sldId id="326" r:id="rId7"/>
    <p:sldId id="328" r:id="rId8"/>
    <p:sldId id="329" r:id="rId9"/>
    <p:sldId id="330" r:id="rId10"/>
    <p:sldId id="331" r:id="rId11"/>
    <p:sldId id="332" r:id="rId12"/>
    <p:sldId id="33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737" autoAdjust="0"/>
  </p:normalViewPr>
  <p:slideViewPr>
    <p:cSldViewPr>
      <p:cViewPr varScale="1">
        <p:scale>
          <a:sx n="49" d="100"/>
          <a:sy n="49" d="100"/>
        </p:scale>
        <p:origin x="131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7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D567C9-1F20-4B76-BAE7-7887E66BD7A1}" type="datetimeFigureOut">
              <a:rPr lang="en-US" smtClean="0"/>
              <a:t>04/06/2023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CE9A9C-99E2-4DE5-B5C7-C54836BF6EDC}" type="slidenum">
              <a:rPr lang="en-US" smtClean="0"/>
              <a:t>‹#›</a:t>
            </a:fld>
            <a:endParaRPr lang="en-US"/>
          </a:p>
        </p:txBody>
      </p:sp>
    </p:spTree>
    <p:extLst>
      <p:ext uri="{BB962C8B-B14F-4D97-AF65-F5344CB8AC3E}">
        <p14:creationId xmlns:p14="http://schemas.microsoft.com/office/powerpoint/2010/main" val="4082111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FB3D05E1-2792-4F9F-ABEB-F9D78DC6A239}" type="datetimeFigureOut">
              <a:rPr lang="en-US" smtClean="0"/>
              <a:pPr/>
              <a:t>04/06/2023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3D05E1-2792-4F9F-ABEB-F9D78DC6A239}" type="datetimeFigureOut">
              <a:rPr lang="en-US" smtClean="0"/>
              <a:pPr/>
              <a:t>04/06/2023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3D05E1-2792-4F9F-ABEB-F9D78DC6A239}" type="datetimeFigureOut">
              <a:rPr lang="en-US" smtClean="0"/>
              <a:pPr/>
              <a:t>04/06/2023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3D05E1-2792-4F9F-ABEB-F9D78DC6A239}" type="datetimeFigureOut">
              <a:rPr lang="en-US" smtClean="0"/>
              <a:pPr/>
              <a:t>04/06/2023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FB3D05E1-2792-4F9F-ABEB-F9D78DC6A239}" type="datetimeFigureOut">
              <a:rPr lang="en-US" smtClean="0"/>
              <a:pPr/>
              <a:t>04/06/2023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3D05E1-2792-4F9F-ABEB-F9D78DC6A239}" type="datetimeFigureOut">
              <a:rPr lang="en-US" smtClean="0"/>
              <a:pPr/>
              <a:t>04/06/2023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DFC5D-831E-4F6E-92FF-67E8318A629E}"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3D05E1-2792-4F9F-ABEB-F9D78DC6A239}" type="datetimeFigureOut">
              <a:rPr lang="en-US" smtClean="0"/>
              <a:pPr/>
              <a:t>04/06/2023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3D05E1-2792-4F9F-ABEB-F9D78DC6A239}" type="datetimeFigureOut">
              <a:rPr lang="en-US" smtClean="0"/>
              <a:pPr/>
              <a:t>04/06/2023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D05E1-2792-4F9F-ABEB-F9D78DC6A239}" type="datetimeFigureOut">
              <a:rPr lang="en-US" smtClean="0"/>
              <a:pPr/>
              <a:t>04/06/2023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FB3D05E1-2792-4F9F-ABEB-F9D78DC6A239}" type="datetimeFigureOut">
              <a:rPr lang="en-US" smtClean="0"/>
              <a:pPr/>
              <a:t>04/06/2023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8DDFC5D-831E-4F6E-92FF-67E8318A6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3D05E1-2792-4F9F-ABEB-F9D78DC6A239}" type="datetimeFigureOut">
              <a:rPr lang="en-US" smtClean="0"/>
              <a:pPr/>
              <a:t>04/06/2023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DFC5D-831E-4F6E-92FF-67E8318A6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B3D05E1-2792-4F9F-ABEB-F9D78DC6A239}" type="datetimeFigureOut">
              <a:rPr lang="en-US" smtClean="0"/>
              <a:pPr/>
              <a:t>04/06/2023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8DDFC5D-831E-4F6E-92FF-67E8318A6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469720" y="1212937"/>
            <a:ext cx="5648623" cy="1439982"/>
          </a:xfrm>
        </p:spPr>
        <p:txBody>
          <a:bodyPr/>
          <a:lstStyle/>
          <a:p>
            <a:pPr algn="ctr"/>
            <a:r>
              <a:rPr lang="ar-JO" sz="4800" dirty="0">
                <a:solidFill>
                  <a:schemeClr val="accent2">
                    <a:lumMod val="75000"/>
                  </a:schemeClr>
                </a:solidFill>
                <a:cs typeface="PG_Jundian" pitchFamily="2" charset="-78"/>
              </a:rPr>
              <a:t>علم العقاب</a:t>
            </a:r>
            <a:br>
              <a:rPr lang="ar-JO" sz="4800" dirty="0">
                <a:solidFill>
                  <a:schemeClr val="accent3">
                    <a:lumMod val="50000"/>
                  </a:schemeClr>
                </a:solidFill>
                <a:cs typeface="PG_Jundian" pitchFamily="2" charset="-78"/>
              </a:rPr>
            </a:br>
            <a:r>
              <a:rPr lang="ar-JO" sz="4800" dirty="0">
                <a:solidFill>
                  <a:schemeClr val="accent3">
                    <a:lumMod val="50000"/>
                  </a:schemeClr>
                </a:solidFill>
                <a:cs typeface="PG_Jundian" pitchFamily="2" charset="-78"/>
              </a:rPr>
              <a:t>د.تريسكة تحسين عبدالله</a:t>
            </a:r>
            <a:endParaRPr lang="en-US" sz="4800" dirty="0">
              <a:solidFill>
                <a:schemeClr val="accent3">
                  <a:lumMod val="50000"/>
                </a:schemeClr>
              </a:solidFill>
              <a:cs typeface="PG_Jundian" pitchFamily="2" charset="-78"/>
            </a:endParaRPr>
          </a:p>
        </p:txBody>
      </p:sp>
      <p:sp>
        <p:nvSpPr>
          <p:cNvPr id="3" name="Subtitle 2"/>
          <p:cNvSpPr>
            <a:spLocks noGrp="1"/>
          </p:cNvSpPr>
          <p:nvPr>
            <p:ph type="subTitle" idx="1"/>
          </p:nvPr>
        </p:nvSpPr>
        <p:spPr/>
        <p:txBody>
          <a:bodyPr>
            <a:noAutofit/>
          </a:bodyPr>
          <a:lstStyle/>
          <a:p>
            <a:pPr algn="ctr"/>
            <a:r>
              <a:rPr lang="ar-JO" sz="4000" dirty="0"/>
              <a:t>2022-2023</a:t>
            </a:r>
            <a:endParaRPr lang="en-US" sz="4000" dirty="0"/>
          </a:p>
        </p:txBody>
      </p:sp>
    </p:spTree>
    <p:extLst>
      <p:ext uri="{BB962C8B-B14F-4D97-AF65-F5344CB8AC3E}">
        <p14:creationId xmlns:p14="http://schemas.microsoft.com/office/powerpoint/2010/main" val="959586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BBFF6-B27F-48E3-9251-B317CCDDF4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58993B-9243-4055-9DF3-5572097EF467}"/>
              </a:ext>
            </a:extLst>
          </p:cNvPr>
          <p:cNvSpPr>
            <a:spLocks noGrp="1"/>
          </p:cNvSpPr>
          <p:nvPr>
            <p:ph idx="1"/>
          </p:nvPr>
        </p:nvSpPr>
        <p:spPr>
          <a:xfrm>
            <a:off x="381000" y="1100628"/>
            <a:ext cx="7962900" cy="3579849"/>
          </a:xfrm>
        </p:spPr>
        <p:txBody>
          <a:bodyPr>
            <a:normAutofit/>
          </a:bodyPr>
          <a:lstStyle/>
          <a:p>
            <a:pPr lvl="0" algn="just" rtl="1">
              <a:buFont typeface="Wingdings" panose="05000000000000000000" pitchFamily="2" charset="2"/>
              <a:buChar char="v"/>
            </a:pPr>
            <a:r>
              <a:rPr lang="ar-IQ" sz="2800" dirty="0">
                <a:solidFill>
                  <a:srgbClr val="000000">
                    <a:lumMod val="85000"/>
                    <a:lumOff val="15000"/>
                  </a:srgbClr>
                </a:solidFill>
              </a:rPr>
              <a:t>ويتحمل النزلاء والمودعين مسؤولية النظافة الشخصية ويخصص لهم جميع المستلزمات الضرورية للاستحمام التى تقتضيها المحافظة على الصحة  والنظافة . </a:t>
            </a:r>
          </a:p>
          <a:p>
            <a:pPr lvl="0" algn="just" rtl="1">
              <a:buFont typeface="Wingdings" panose="05000000000000000000" pitchFamily="2" charset="2"/>
              <a:buChar char="v"/>
            </a:pPr>
            <a:r>
              <a:rPr lang="ar-IQ" sz="2800" dirty="0">
                <a:solidFill>
                  <a:srgbClr val="000000">
                    <a:lumMod val="85000"/>
                    <a:lumOff val="15000"/>
                  </a:srgbClr>
                </a:solidFill>
              </a:rPr>
              <a:t>ويجب الاهتمام بالشعر واللحية وتمكين الرجل من الحلاقة باستمرار ويوفر لهم لاجل ذلك اماكن اللازمة للعناية السليمة بالشعر واللحية للحفاظ على مظهرهم يساعدهم على احترام ذواتهم ( م 39-رابعا من نظام دائرة الاصلاح الاجتماعي )  </a:t>
            </a:r>
          </a:p>
          <a:p>
            <a:pPr lvl="0" algn="just" rtl="1">
              <a:buFont typeface="Wingdings" panose="05000000000000000000" pitchFamily="2" charset="2"/>
              <a:buChar char="v"/>
            </a:pPr>
            <a:endParaRPr lang="ar-IQ" sz="2800" dirty="0">
              <a:solidFill>
                <a:srgbClr val="000000">
                  <a:lumMod val="85000"/>
                  <a:lumOff val="15000"/>
                </a:srgbClr>
              </a:solidFill>
            </a:endParaRPr>
          </a:p>
          <a:p>
            <a:endParaRPr lang="en-US" sz="2800" dirty="0"/>
          </a:p>
        </p:txBody>
      </p:sp>
    </p:spTree>
    <p:extLst>
      <p:ext uri="{BB962C8B-B14F-4D97-AF65-F5344CB8AC3E}">
        <p14:creationId xmlns:p14="http://schemas.microsoft.com/office/powerpoint/2010/main" val="4278708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F4060-6B5E-41B3-B948-407D0AEFA8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3048D1-A2AA-4053-A8DA-102C692F4F35}"/>
              </a:ext>
            </a:extLst>
          </p:cNvPr>
          <p:cNvSpPr>
            <a:spLocks noGrp="1"/>
          </p:cNvSpPr>
          <p:nvPr>
            <p:ph idx="1"/>
          </p:nvPr>
        </p:nvSpPr>
        <p:spPr>
          <a:xfrm>
            <a:off x="304800" y="1371600"/>
            <a:ext cx="8610600" cy="4724400"/>
          </a:xfrm>
        </p:spPr>
        <p:txBody>
          <a:bodyPr>
            <a:normAutofit/>
          </a:bodyPr>
          <a:lstStyle/>
          <a:p>
            <a:pPr algn="r" rtl="1"/>
            <a:r>
              <a:rPr lang="ar-IQ" sz="3200" dirty="0">
                <a:solidFill>
                  <a:srgbClr val="FF0000"/>
                </a:solidFill>
              </a:rPr>
              <a:t> ثانياً : الاعتناء بنظافة الكساء والفراش :</a:t>
            </a:r>
          </a:p>
          <a:p>
            <a:pPr algn="just" rtl="1"/>
            <a:r>
              <a:rPr lang="ar-IQ" sz="2800" dirty="0">
                <a:solidFill>
                  <a:srgbClr val="FF0000"/>
                </a:solidFill>
              </a:rPr>
              <a:t>تقوم المؤسسات العقابية في معظم الدول العالم بالزام النزلاء بإرتداء ملابس معينة لبث روح النظام لديهم ولسهولة التعرف عليهم عند الهرب .</a:t>
            </a:r>
          </a:p>
          <a:p>
            <a:pPr marL="457200" indent="-457200" algn="just" rtl="1">
              <a:buFont typeface="Wingdings" panose="05000000000000000000" pitchFamily="2" charset="2"/>
              <a:buChar char="v"/>
            </a:pPr>
            <a:r>
              <a:rPr lang="ar-IQ" sz="2800" dirty="0">
                <a:solidFill>
                  <a:srgbClr val="FF0000"/>
                </a:solidFill>
              </a:rPr>
              <a:t> </a:t>
            </a:r>
            <a:r>
              <a:rPr lang="ar-IQ" sz="2800" dirty="0">
                <a:solidFill>
                  <a:schemeClr val="tx1">
                    <a:lumMod val="95000"/>
                    <a:lumOff val="5000"/>
                  </a:schemeClr>
                </a:solidFill>
              </a:rPr>
              <a:t>وهذه الملابس يجب ان يكون نظيفة وتغسل باستمرار وان يكون مناسبة للمناخ وكافية لإبقائه في حالة صحية جيدة ولا تكون هذه الملابس مهينة للسجين او تقل من شأنه بإية صورة كانت </a:t>
            </a:r>
          </a:p>
          <a:p>
            <a:pPr marL="457200" indent="-457200" algn="just" rtl="1">
              <a:buFont typeface="Wingdings" panose="05000000000000000000" pitchFamily="2" charset="2"/>
              <a:buChar char="v"/>
            </a:pPr>
            <a:r>
              <a:rPr lang="ar-IQ" sz="2800" dirty="0">
                <a:solidFill>
                  <a:schemeClr val="tx1">
                    <a:lumMod val="95000"/>
                    <a:lumOff val="5000"/>
                  </a:schemeClr>
                </a:solidFill>
              </a:rPr>
              <a:t>ويجب على النزلاء والمودعين والموقوفين اهتمام بملابسهم الداخلية وتغيرها وغسلها بالانتظام والوتيرة اللازمين للحفاظ على النظافة والصحة( م 15 من قانون اصلاح النزلاء) </a:t>
            </a:r>
            <a:endParaRPr lang="en-US" sz="2800" dirty="0">
              <a:solidFill>
                <a:schemeClr val="tx1">
                  <a:lumMod val="95000"/>
                  <a:lumOff val="5000"/>
                </a:schemeClr>
              </a:solidFill>
            </a:endParaRPr>
          </a:p>
        </p:txBody>
      </p:sp>
    </p:spTree>
    <p:extLst>
      <p:ext uri="{BB962C8B-B14F-4D97-AF65-F5344CB8AC3E}">
        <p14:creationId xmlns:p14="http://schemas.microsoft.com/office/powerpoint/2010/main" val="2610291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D61D4-7CC8-4E67-A4F4-8C49A9C6EB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7A5EB1-A972-4B7B-A1A1-FE74ED191A80}"/>
              </a:ext>
            </a:extLst>
          </p:cNvPr>
          <p:cNvSpPr>
            <a:spLocks noGrp="1"/>
          </p:cNvSpPr>
          <p:nvPr>
            <p:ph idx="1"/>
          </p:nvPr>
        </p:nvSpPr>
        <p:spPr>
          <a:xfrm>
            <a:off x="304800" y="1100628"/>
            <a:ext cx="8686800" cy="5528772"/>
          </a:xfrm>
        </p:spPr>
        <p:txBody>
          <a:bodyPr>
            <a:normAutofit/>
          </a:bodyPr>
          <a:lstStyle/>
          <a:p>
            <a:pPr algn="just" rtl="1">
              <a:buFont typeface="Wingdings" panose="05000000000000000000" pitchFamily="2" charset="2"/>
              <a:buChar char="v"/>
            </a:pPr>
            <a:r>
              <a:rPr lang="ar-IQ" sz="2800" dirty="0"/>
              <a:t>ويتم مراقبة نظافة ملابس النزلاء والمودعين والموقوفين  باستمرار من قبل ادارة المؤسسات العقابية ( م 39 من نظام دائرة الاصلاح الاجتماعي)</a:t>
            </a:r>
          </a:p>
          <a:p>
            <a:pPr algn="just" rtl="1">
              <a:buFont typeface="Wingdings" panose="05000000000000000000" pitchFamily="2" charset="2"/>
              <a:buChar char="v"/>
            </a:pPr>
            <a:r>
              <a:rPr lang="ar-IQ" sz="2800" dirty="0"/>
              <a:t>وفي حالات استثنائية يسمح للنزيل او المودع بالخروج من السجن لغرض الرسمي (او مرخص به) ويسمح لهم بارتداء ثيابه الخاصة او ارتداء ملابس لا تثير الانتباه من قبل الاخرين.( خامساً- م 39 من نظام دائرة الاصلاح الاجتماعي) . </a:t>
            </a:r>
          </a:p>
          <a:p>
            <a:pPr algn="just" rtl="1">
              <a:buFont typeface="Wingdings" panose="05000000000000000000" pitchFamily="2" charset="2"/>
              <a:buChar char="v"/>
            </a:pPr>
            <a:r>
              <a:rPr lang="ar-IQ" sz="2800" dirty="0">
                <a:solidFill>
                  <a:schemeClr val="accent2">
                    <a:lumMod val="75000"/>
                  </a:schemeClr>
                </a:solidFill>
              </a:rPr>
              <a:t>كما ويجب ان يكون لكل نزيل سرير مستقل وان يتوفر له فراش واغطية كافية ونظيفة وتغيرها  بصورة دورية لضمان نظافتها (م14- سابعا) من قانون اصلاح النزلاء .</a:t>
            </a:r>
            <a:endParaRPr lang="en-US" sz="2800" dirty="0">
              <a:solidFill>
                <a:schemeClr val="accent2">
                  <a:lumMod val="75000"/>
                </a:schemeClr>
              </a:solidFill>
            </a:endParaRPr>
          </a:p>
        </p:txBody>
      </p:sp>
    </p:spTree>
    <p:extLst>
      <p:ext uri="{BB962C8B-B14F-4D97-AF65-F5344CB8AC3E}">
        <p14:creationId xmlns:p14="http://schemas.microsoft.com/office/powerpoint/2010/main" val="131599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lgn="ctr" rtl="1">
              <a:spcBef>
                <a:spcPts val="800"/>
              </a:spcBef>
            </a:pPr>
            <a:r>
              <a:rPr lang="ar-JO" b="1" cap="none" dirty="0">
                <a:solidFill>
                  <a:srgbClr val="000000"/>
                </a:solidFill>
                <a:latin typeface="Franklin Gothic Book"/>
                <a:ea typeface="+mn-ea"/>
                <a:cs typeface="Arial"/>
              </a:rPr>
              <a:t>1- المعاملة داخل المؤسسات العقابية</a:t>
            </a:r>
            <a:br>
              <a:rPr lang="ar-JO" b="1" cap="none" dirty="0">
                <a:solidFill>
                  <a:srgbClr val="000000"/>
                </a:solidFill>
                <a:latin typeface="Franklin Gothic Book"/>
                <a:ea typeface="+mn-ea"/>
                <a:cs typeface="Arial"/>
              </a:rPr>
            </a:br>
            <a:endParaRPr lang="en-US" dirty="0"/>
          </a:p>
        </p:txBody>
      </p:sp>
      <p:sp>
        <p:nvSpPr>
          <p:cNvPr id="3" name="Content Placeholder 2"/>
          <p:cNvSpPr>
            <a:spLocks noGrp="1"/>
          </p:cNvSpPr>
          <p:nvPr>
            <p:ph idx="1"/>
          </p:nvPr>
        </p:nvSpPr>
        <p:spPr>
          <a:xfrm>
            <a:off x="457200" y="1100628"/>
            <a:ext cx="8153400" cy="3579849"/>
          </a:xfrm>
        </p:spPr>
        <p:txBody>
          <a:bodyPr>
            <a:normAutofit lnSpcReduction="10000"/>
          </a:bodyPr>
          <a:lstStyle/>
          <a:p>
            <a:pPr algn="just" rtl="1"/>
            <a:r>
              <a:rPr lang="ar-JO" sz="2400" dirty="0"/>
              <a:t>يجب على المؤسسات العقابية ان تدرس حالة المحكوم عليه من اجل تقرير المعاملة التى ستوضع له فترة مكوثه داخل تامؤسسة العقابية ، و كيفية اصلاحها واعادة تأهيلها و ضمان عدم قطع العلاقة بينه وبين المجتمع لذا تقسم المعاملة داخل السجون الى :  </a:t>
            </a:r>
          </a:p>
          <a:p>
            <a:pPr algn="just" rtl="1"/>
            <a:r>
              <a:rPr lang="ar-JO" sz="2400" dirty="0"/>
              <a:t>1- التصنيف</a:t>
            </a:r>
          </a:p>
          <a:p>
            <a:pPr algn="just" rtl="1"/>
            <a:r>
              <a:rPr lang="ar-JO" sz="2400" dirty="0"/>
              <a:t>2- الرعاية الصحية والعلاج الطبي</a:t>
            </a:r>
          </a:p>
          <a:p>
            <a:pPr algn="just" rtl="1"/>
            <a:r>
              <a:rPr lang="ar-JO" sz="2400" dirty="0"/>
              <a:t>3- التعليم والتهذيب</a:t>
            </a:r>
          </a:p>
          <a:p>
            <a:pPr algn="just" rtl="1"/>
            <a:r>
              <a:rPr lang="ar-JO" sz="2400" dirty="0"/>
              <a:t>4- العمل</a:t>
            </a:r>
          </a:p>
          <a:p>
            <a:pPr algn="just" rtl="1"/>
            <a:r>
              <a:rPr lang="ar-JO" sz="2400" dirty="0"/>
              <a:t>5- الصلة بين النزيل والمجتمع (رعاية اجتماعية)</a:t>
            </a:r>
            <a:endParaRPr lang="en-US" sz="2400" dirty="0"/>
          </a:p>
        </p:txBody>
      </p:sp>
    </p:spTree>
    <p:extLst>
      <p:ext uri="{BB962C8B-B14F-4D97-AF65-F5344CB8AC3E}">
        <p14:creationId xmlns:p14="http://schemas.microsoft.com/office/powerpoint/2010/main" val="2008416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09B7-4346-4428-A017-E63C66A8AC1D}"/>
              </a:ext>
            </a:extLst>
          </p:cNvPr>
          <p:cNvSpPr>
            <a:spLocks noGrp="1"/>
          </p:cNvSpPr>
          <p:nvPr>
            <p:ph type="title"/>
          </p:nvPr>
        </p:nvSpPr>
        <p:spPr/>
        <p:txBody>
          <a:bodyPr/>
          <a:lstStyle/>
          <a:p>
            <a:pPr algn="ctr"/>
            <a:r>
              <a:rPr lang="ar-IQ" dirty="0"/>
              <a:t>التصنيف </a:t>
            </a:r>
            <a:endParaRPr lang="en-US" dirty="0"/>
          </a:p>
        </p:txBody>
      </p:sp>
      <p:sp>
        <p:nvSpPr>
          <p:cNvPr id="3" name="Content Placeholder 2">
            <a:extLst>
              <a:ext uri="{FF2B5EF4-FFF2-40B4-BE49-F238E27FC236}">
                <a16:creationId xmlns:a16="http://schemas.microsoft.com/office/drawing/2014/main" id="{C0D69305-B7D1-40F7-97A8-621CC67A5ECC}"/>
              </a:ext>
            </a:extLst>
          </p:cNvPr>
          <p:cNvSpPr>
            <a:spLocks noGrp="1"/>
          </p:cNvSpPr>
          <p:nvPr>
            <p:ph idx="1"/>
          </p:nvPr>
        </p:nvSpPr>
        <p:spPr>
          <a:xfrm>
            <a:off x="228600" y="1100628"/>
            <a:ext cx="8763000" cy="5757372"/>
          </a:xfrm>
        </p:spPr>
        <p:txBody>
          <a:bodyPr anchor="t">
            <a:normAutofit/>
          </a:bodyPr>
          <a:lstStyle/>
          <a:p>
            <a:pPr marL="466344" lvl="3" indent="0" algn="just">
              <a:buNone/>
            </a:pPr>
            <a:r>
              <a:rPr lang="ar-IQ" sz="3200" dirty="0"/>
              <a:t> تم تعريف التصنيف في المادة(1- تاسعا) من قانون اصلاح اللنزلاء والمودعين رقم 14 لسنة 2018 بـأنه (( هو مجموعة من الاجراءات التى تتبع لدراسة حالة النزيل ومعرفة العوامل المختلفة التى اثرت على سلوكه الشخصي ووضع برنامج التنفيذ ويتغير كلما اقتضت الظروف ...... </a:t>
            </a:r>
            <a:endParaRPr lang="en-US" sz="3200" dirty="0"/>
          </a:p>
        </p:txBody>
      </p:sp>
    </p:spTree>
    <p:extLst>
      <p:ext uri="{BB962C8B-B14F-4D97-AF65-F5344CB8AC3E}">
        <p14:creationId xmlns:p14="http://schemas.microsoft.com/office/powerpoint/2010/main" val="2673370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3DDF2-E344-46BB-BD48-5C9E2C31E648}"/>
              </a:ext>
            </a:extLst>
          </p:cNvPr>
          <p:cNvSpPr>
            <a:spLocks noGrp="1"/>
          </p:cNvSpPr>
          <p:nvPr>
            <p:ph type="title"/>
          </p:nvPr>
        </p:nvSpPr>
        <p:spPr/>
        <p:txBody>
          <a:bodyPr/>
          <a:lstStyle/>
          <a:p>
            <a:pPr algn="ctr"/>
            <a:r>
              <a:rPr lang="ar-IQ" dirty="0"/>
              <a:t>الفرق بين التصنيف والعزل </a:t>
            </a:r>
            <a:br>
              <a:rPr lang="ar-IQ" dirty="0"/>
            </a:br>
            <a:endParaRPr lang="en-US" dirty="0"/>
          </a:p>
        </p:txBody>
      </p:sp>
      <p:graphicFrame>
        <p:nvGraphicFramePr>
          <p:cNvPr id="8" name="Content Placeholder 7">
            <a:extLst>
              <a:ext uri="{FF2B5EF4-FFF2-40B4-BE49-F238E27FC236}">
                <a16:creationId xmlns:a16="http://schemas.microsoft.com/office/drawing/2014/main" id="{58BB6C59-3CDB-48CD-BB11-AA8140B76548}"/>
              </a:ext>
            </a:extLst>
          </p:cNvPr>
          <p:cNvGraphicFramePr>
            <a:graphicFrameLocks noGrp="1"/>
          </p:cNvGraphicFramePr>
          <p:nvPr>
            <p:ph idx="1"/>
            <p:extLst>
              <p:ext uri="{D42A27DB-BD31-4B8C-83A1-F6EECF244321}">
                <p14:modId xmlns:p14="http://schemas.microsoft.com/office/powerpoint/2010/main" val="3434594700"/>
              </p:ext>
            </p:extLst>
          </p:nvPr>
        </p:nvGraphicFramePr>
        <p:xfrm>
          <a:off x="381000" y="1143000"/>
          <a:ext cx="8305800" cy="5599475"/>
        </p:xfrm>
        <a:graphic>
          <a:graphicData uri="http://schemas.openxmlformats.org/drawingml/2006/table">
            <a:tbl>
              <a:tblPr firstRow="1" bandRow="1">
                <a:tableStyleId>{5C22544A-7EE6-4342-B048-85BDC9FD1C3A}</a:tableStyleId>
              </a:tblPr>
              <a:tblGrid>
                <a:gridCol w="4152900">
                  <a:extLst>
                    <a:ext uri="{9D8B030D-6E8A-4147-A177-3AD203B41FA5}">
                      <a16:colId xmlns:a16="http://schemas.microsoft.com/office/drawing/2014/main" val="4081252970"/>
                    </a:ext>
                  </a:extLst>
                </a:gridCol>
                <a:gridCol w="4152900">
                  <a:extLst>
                    <a:ext uri="{9D8B030D-6E8A-4147-A177-3AD203B41FA5}">
                      <a16:colId xmlns:a16="http://schemas.microsoft.com/office/drawing/2014/main" val="4130963446"/>
                    </a:ext>
                  </a:extLst>
                </a:gridCol>
              </a:tblGrid>
              <a:tr h="639876">
                <a:tc>
                  <a:txBody>
                    <a:bodyPr/>
                    <a:lstStyle/>
                    <a:p>
                      <a:pPr algn="ctr"/>
                      <a:r>
                        <a:rPr lang="ar-IQ" sz="2800" dirty="0"/>
                        <a:t>العزل </a:t>
                      </a:r>
                      <a:endParaRPr lang="en-US" sz="2800" dirty="0"/>
                    </a:p>
                  </a:txBody>
                  <a:tcPr/>
                </a:tc>
                <a:tc>
                  <a:txBody>
                    <a:bodyPr/>
                    <a:lstStyle/>
                    <a:p>
                      <a:pPr algn="ctr"/>
                      <a:r>
                        <a:rPr lang="ar-IQ" sz="2800" dirty="0"/>
                        <a:t>التصنيف </a:t>
                      </a:r>
                      <a:endParaRPr lang="en-US" sz="2800" dirty="0"/>
                    </a:p>
                  </a:txBody>
                  <a:tcPr/>
                </a:tc>
                <a:extLst>
                  <a:ext uri="{0D108BD9-81ED-4DB2-BD59-A6C34878D82A}">
                    <a16:rowId xmlns:a16="http://schemas.microsoft.com/office/drawing/2014/main" val="3261996300"/>
                  </a:ext>
                </a:extLst>
              </a:tr>
              <a:tr h="2675845">
                <a:tc>
                  <a:txBody>
                    <a:bodyPr/>
                    <a:lstStyle/>
                    <a:p>
                      <a:pPr marL="285750" indent="-285750" algn="r" rtl="1">
                        <a:buFont typeface="Arial" panose="020B0604020202020204" pitchFamily="34" charset="0"/>
                        <a:buChar char="•"/>
                      </a:pPr>
                      <a:r>
                        <a:rPr lang="ar-IQ" sz="2800" dirty="0"/>
                        <a:t>وظيفته سلبية  تقتصر على دفع مضار الاختلاط</a:t>
                      </a:r>
                    </a:p>
                    <a:p>
                      <a:pPr marL="285750" indent="-285750" algn="r" rtl="1">
                        <a:buFont typeface="Arial" panose="020B0604020202020204" pitchFamily="34" charset="0"/>
                        <a:buChar char="•"/>
                      </a:pPr>
                      <a:r>
                        <a:rPr lang="ar-IQ" sz="2800" dirty="0"/>
                        <a:t>يعتمد على معايير ذات طابع موضوعي كالعزل بسبب الجنس او على اساس السن او السوابق</a:t>
                      </a:r>
                    </a:p>
                    <a:p>
                      <a:pPr marL="285750" indent="-285750" algn="r" rtl="1">
                        <a:buFont typeface="Arial" panose="020B0604020202020204" pitchFamily="34" charset="0"/>
                        <a:buChar char="•"/>
                      </a:pPr>
                      <a:r>
                        <a:rPr lang="ar-IQ" sz="2800" dirty="0"/>
                        <a:t> </a:t>
                      </a:r>
                    </a:p>
                    <a:p>
                      <a:pPr marL="285750" indent="-285750" algn="r" rtl="1">
                        <a:buFont typeface="Arial" panose="020B0604020202020204" pitchFamily="34" charset="0"/>
                        <a:buChar char="•"/>
                      </a:pPr>
                      <a:r>
                        <a:rPr lang="ar-IQ" sz="2800" dirty="0"/>
                        <a:t>اقدم من التصنيف تأريخياً </a:t>
                      </a:r>
                      <a:endParaRPr lang="en-US" sz="2800" dirty="0"/>
                    </a:p>
                  </a:txBody>
                  <a:tcPr/>
                </a:tc>
                <a:tc>
                  <a:txBody>
                    <a:bodyPr/>
                    <a:lstStyle/>
                    <a:p>
                      <a:pPr marL="285750" indent="-285750" algn="r" rtl="1">
                        <a:buFont typeface="Arial" panose="020B0604020202020204" pitchFamily="34" charset="0"/>
                        <a:buChar char="•"/>
                      </a:pPr>
                      <a:r>
                        <a:rPr lang="ar-IQ" sz="2800" dirty="0"/>
                        <a:t>وظيفته ايجابية هادفة الى تحديد برنامج للمعاملة العقابية متفق مع ظروف كل نزيل على حدة </a:t>
                      </a:r>
                    </a:p>
                    <a:p>
                      <a:pPr marL="285750" indent="-285750" algn="r" rtl="1">
                        <a:buFont typeface="Arial" panose="020B0604020202020204" pitchFamily="34" charset="0"/>
                        <a:buChar char="•"/>
                      </a:pPr>
                      <a:r>
                        <a:rPr lang="ar-IQ" sz="2800" dirty="0"/>
                        <a:t>يعنمد على معايير واقعية او شخصية معتمدة على فحص المحكوم عليه.</a:t>
                      </a:r>
                    </a:p>
                    <a:p>
                      <a:pPr marL="285750" indent="-285750" algn="r" rtl="1">
                        <a:buFont typeface="Arial" panose="020B0604020202020204" pitchFamily="34" charset="0"/>
                        <a:buChar char="•"/>
                      </a:pPr>
                      <a:endParaRPr lang="ar-IQ" sz="2800" dirty="0"/>
                    </a:p>
                    <a:p>
                      <a:pPr marL="285750" indent="-285750" algn="r" rtl="1">
                        <a:buFont typeface="Arial" panose="020B0604020202020204" pitchFamily="34" charset="0"/>
                        <a:buChar char="•"/>
                      </a:pPr>
                      <a:r>
                        <a:rPr lang="ar-IQ" sz="2800" dirty="0"/>
                        <a:t>احدث من العزل </a:t>
                      </a:r>
                    </a:p>
                    <a:p>
                      <a:pPr marL="285750" indent="-285750" algn="r" rtl="1">
                        <a:buFont typeface="Arial" panose="020B0604020202020204" pitchFamily="34" charset="0"/>
                        <a:buChar char="•"/>
                      </a:pPr>
                      <a:endParaRPr lang="en-US" sz="2800" dirty="0"/>
                    </a:p>
                  </a:txBody>
                  <a:tcPr/>
                </a:tc>
                <a:extLst>
                  <a:ext uri="{0D108BD9-81ED-4DB2-BD59-A6C34878D82A}">
                    <a16:rowId xmlns:a16="http://schemas.microsoft.com/office/drawing/2014/main" val="2763097640"/>
                  </a:ext>
                </a:extLst>
              </a:tr>
              <a:tr h="1027679">
                <a:tc>
                  <a:txBody>
                    <a:bodyPr/>
                    <a:lstStyle/>
                    <a:p>
                      <a:endParaRPr lang="en-US" sz="2800"/>
                    </a:p>
                  </a:txBody>
                  <a:tcPr/>
                </a:tc>
                <a:tc>
                  <a:txBody>
                    <a:bodyPr/>
                    <a:lstStyle/>
                    <a:p>
                      <a:endParaRPr lang="en-US" sz="2800" dirty="0"/>
                    </a:p>
                  </a:txBody>
                  <a:tcPr/>
                </a:tc>
                <a:extLst>
                  <a:ext uri="{0D108BD9-81ED-4DB2-BD59-A6C34878D82A}">
                    <a16:rowId xmlns:a16="http://schemas.microsoft.com/office/drawing/2014/main" val="3061030452"/>
                  </a:ext>
                </a:extLst>
              </a:tr>
            </a:tbl>
          </a:graphicData>
        </a:graphic>
      </p:graphicFrame>
    </p:spTree>
    <p:extLst>
      <p:ext uri="{BB962C8B-B14F-4D97-AF65-F5344CB8AC3E}">
        <p14:creationId xmlns:p14="http://schemas.microsoft.com/office/powerpoint/2010/main" val="136322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660FD-EEB4-4CA8-BC66-37F8A651D14F}"/>
              </a:ext>
            </a:extLst>
          </p:cNvPr>
          <p:cNvSpPr>
            <a:spLocks noGrp="1"/>
          </p:cNvSpPr>
          <p:nvPr>
            <p:ph type="title"/>
          </p:nvPr>
        </p:nvSpPr>
        <p:spPr/>
        <p:txBody>
          <a:bodyPr/>
          <a:lstStyle/>
          <a:p>
            <a:pPr algn="ctr"/>
            <a:r>
              <a:rPr lang="ar-IQ" dirty="0"/>
              <a:t>طرق التصنيف في العراق </a:t>
            </a:r>
            <a:endParaRPr lang="en-US" dirty="0"/>
          </a:p>
        </p:txBody>
      </p:sp>
      <p:sp>
        <p:nvSpPr>
          <p:cNvPr id="3" name="Content Placeholder 2">
            <a:extLst>
              <a:ext uri="{FF2B5EF4-FFF2-40B4-BE49-F238E27FC236}">
                <a16:creationId xmlns:a16="http://schemas.microsoft.com/office/drawing/2014/main" id="{47D40FC8-54E7-4DA3-B25D-792529AF8914}"/>
              </a:ext>
            </a:extLst>
          </p:cNvPr>
          <p:cNvSpPr>
            <a:spLocks noGrp="1"/>
          </p:cNvSpPr>
          <p:nvPr>
            <p:ph idx="1"/>
          </p:nvPr>
        </p:nvSpPr>
        <p:spPr>
          <a:xfrm>
            <a:off x="228600" y="1100628"/>
            <a:ext cx="8686800" cy="5604972"/>
          </a:xfrm>
        </p:spPr>
        <p:txBody>
          <a:bodyPr>
            <a:noAutofit/>
          </a:bodyPr>
          <a:lstStyle/>
          <a:p>
            <a:pPr algn="r"/>
            <a:r>
              <a:rPr lang="ar-IQ" sz="2800" dirty="0"/>
              <a:t>اناط المشرع العراقي </a:t>
            </a:r>
            <a:r>
              <a:rPr lang="ar-IQ" sz="2800" dirty="0">
                <a:solidFill>
                  <a:srgbClr val="FF0000"/>
                </a:solidFill>
              </a:rPr>
              <a:t>دائرة الاصلاح العراقية- اللجنة الفنية </a:t>
            </a:r>
            <a:r>
              <a:rPr lang="ar-IQ" sz="2800" dirty="0"/>
              <a:t> مهمة القيام بتصنيف النزلاء وخصص مكان في السجن يسمى </a:t>
            </a:r>
            <a:r>
              <a:rPr lang="ar-IQ" sz="2800" dirty="0">
                <a:solidFill>
                  <a:srgbClr val="FF0000"/>
                </a:solidFill>
              </a:rPr>
              <a:t>بمركز الاستقبال والفحص والتصنيف والحاسبة المركزية))- (م8- قانون اصلاح النزلاء)</a:t>
            </a:r>
            <a:r>
              <a:rPr lang="ar-IQ" sz="2800" dirty="0"/>
              <a:t> </a:t>
            </a:r>
          </a:p>
          <a:p>
            <a:pPr algn="r"/>
            <a:r>
              <a:rPr lang="ar-IQ" sz="2800" dirty="0"/>
              <a:t>بموجب المادة (10) من نظام دائرة الاصلاح الاجتماعي في اقليم كوردسان رقم (1) لسنة 2008ان مركز الاستقبال والتشخيص تابع </a:t>
            </a:r>
            <a:r>
              <a:rPr lang="ar-IQ" sz="2800" dirty="0">
                <a:solidFill>
                  <a:srgbClr val="FF0000"/>
                </a:solidFill>
              </a:rPr>
              <a:t>للجنة الفنية</a:t>
            </a:r>
            <a:r>
              <a:rPr lang="ar-IQ" sz="2800" dirty="0"/>
              <a:t> لمقابلة النزلاء والمودعين. </a:t>
            </a:r>
          </a:p>
        </p:txBody>
      </p:sp>
    </p:spTree>
    <p:extLst>
      <p:ext uri="{BB962C8B-B14F-4D97-AF65-F5344CB8AC3E}">
        <p14:creationId xmlns:p14="http://schemas.microsoft.com/office/powerpoint/2010/main" val="2979690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E6C0-1CD2-408F-9A2E-0495AFA2DD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B1D1BE-7AFD-45DF-9BE8-9E8E3C0B3746}"/>
              </a:ext>
            </a:extLst>
          </p:cNvPr>
          <p:cNvSpPr>
            <a:spLocks noGrp="1"/>
          </p:cNvSpPr>
          <p:nvPr>
            <p:ph idx="1"/>
          </p:nvPr>
        </p:nvSpPr>
        <p:spPr>
          <a:xfrm>
            <a:off x="0" y="685800"/>
            <a:ext cx="9296400" cy="6172200"/>
          </a:xfrm>
        </p:spPr>
        <p:txBody>
          <a:bodyPr>
            <a:noAutofit/>
          </a:bodyPr>
          <a:lstStyle/>
          <a:p>
            <a:pPr algn="r"/>
            <a:r>
              <a:rPr lang="ar-IQ" sz="2800" dirty="0"/>
              <a:t>حيث لا يتم تسليم اي شخص في هذا المركز الا  بعد صدور الحكم  القضائي او بموجب مذكرة توقيف وفقا للقانون وتقرير طبي صادر من لجنة طبية تثبت حالتهم الصحية والبدنية والنفسية .</a:t>
            </a:r>
          </a:p>
          <a:p>
            <a:pPr algn="r"/>
            <a:r>
              <a:rPr lang="ar-IQ" sz="2800" u="sng" dirty="0"/>
              <a:t>يراعي في تصنيفهم :</a:t>
            </a:r>
          </a:p>
          <a:p>
            <a:pPr algn="r"/>
            <a:r>
              <a:rPr lang="ar-IQ" sz="2800" dirty="0">
                <a:solidFill>
                  <a:srgbClr val="FF0000"/>
                </a:solidFill>
              </a:rPr>
              <a:t>1-جنس النزيل او المودع او  الموقوف ( الاناث والذكور) </a:t>
            </a:r>
          </a:p>
          <a:p>
            <a:pPr algn="r"/>
            <a:r>
              <a:rPr lang="ar-IQ" sz="2800" dirty="0">
                <a:solidFill>
                  <a:srgbClr val="FF0000"/>
                </a:solidFill>
              </a:rPr>
              <a:t>2-وعمره ( النزلاء الذين اتمووا 18 سنة يودع في قسم منفصل عن الذين بلغن اعمارهم 22 سنة) * (المادة 9 من قانون اصلاح) </a:t>
            </a:r>
          </a:p>
          <a:p>
            <a:pPr algn="r"/>
            <a:r>
              <a:rPr lang="ar-IQ" sz="2800" dirty="0">
                <a:solidFill>
                  <a:srgbClr val="FF0000"/>
                </a:solidFill>
              </a:rPr>
              <a:t>3-وسجله الجنائي </a:t>
            </a:r>
          </a:p>
          <a:p>
            <a:pPr algn="r"/>
            <a:r>
              <a:rPr lang="ar-IQ" sz="2800" dirty="0">
                <a:solidFill>
                  <a:srgbClr val="FF0000"/>
                </a:solidFill>
              </a:rPr>
              <a:t>4- والجريمة التى ارتكبها على اساس طبيعتها او جسامتها</a:t>
            </a:r>
          </a:p>
          <a:p>
            <a:pPr algn="r"/>
            <a:r>
              <a:rPr lang="ar-IQ" sz="2800" dirty="0">
                <a:solidFill>
                  <a:srgbClr val="FF0000"/>
                </a:solidFill>
              </a:rPr>
              <a:t>5-  نوع العقوبة </a:t>
            </a:r>
            <a:endParaRPr lang="en-US" sz="2800" dirty="0">
              <a:solidFill>
                <a:srgbClr val="FF0000"/>
              </a:solidFill>
            </a:endParaRPr>
          </a:p>
          <a:p>
            <a:pPr algn="r"/>
            <a:endParaRPr lang="ar-IQ" sz="2800" dirty="0">
              <a:solidFill>
                <a:srgbClr val="FF0000"/>
              </a:solidFill>
            </a:endParaRPr>
          </a:p>
          <a:p>
            <a:pPr algn="r"/>
            <a:r>
              <a:rPr lang="ar-IQ" sz="2800" dirty="0"/>
              <a:t>6- مدى استعداده واستعابه للاصلاح والتزامه بقواعد دائرة الاصلاح ))</a:t>
            </a:r>
          </a:p>
          <a:p>
            <a:endParaRPr lang="ar-IQ" sz="2800" dirty="0"/>
          </a:p>
          <a:p>
            <a:endParaRPr lang="ar-IQ" sz="2800" dirty="0"/>
          </a:p>
          <a:p>
            <a:endParaRPr lang="en-US" sz="2800" dirty="0"/>
          </a:p>
        </p:txBody>
      </p:sp>
    </p:spTree>
    <p:extLst>
      <p:ext uri="{BB962C8B-B14F-4D97-AF65-F5344CB8AC3E}">
        <p14:creationId xmlns:p14="http://schemas.microsoft.com/office/powerpoint/2010/main" val="3620354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E6721-867C-4CB9-A53E-2D5B0E18C458}"/>
              </a:ext>
            </a:extLst>
          </p:cNvPr>
          <p:cNvSpPr>
            <a:spLocks noGrp="1"/>
          </p:cNvSpPr>
          <p:nvPr>
            <p:ph type="title"/>
          </p:nvPr>
        </p:nvSpPr>
        <p:spPr/>
        <p:txBody>
          <a:bodyPr/>
          <a:lstStyle/>
          <a:p>
            <a:pPr algn="ctr"/>
            <a:r>
              <a:rPr lang="ar-IQ" dirty="0">
                <a:solidFill>
                  <a:srgbClr val="FF0000"/>
                </a:solidFill>
              </a:rPr>
              <a:t>الرعاية الصحية والعلاج الطبي </a:t>
            </a:r>
            <a:endParaRPr lang="en-US" dirty="0">
              <a:solidFill>
                <a:srgbClr val="FF0000"/>
              </a:solidFill>
            </a:endParaRPr>
          </a:p>
        </p:txBody>
      </p:sp>
      <p:sp>
        <p:nvSpPr>
          <p:cNvPr id="3" name="Content Placeholder 2">
            <a:extLst>
              <a:ext uri="{FF2B5EF4-FFF2-40B4-BE49-F238E27FC236}">
                <a16:creationId xmlns:a16="http://schemas.microsoft.com/office/drawing/2014/main" id="{0AF113AE-D395-4FB1-8FB8-51D6A8C9B544}"/>
              </a:ext>
            </a:extLst>
          </p:cNvPr>
          <p:cNvSpPr>
            <a:spLocks noGrp="1"/>
          </p:cNvSpPr>
          <p:nvPr>
            <p:ph idx="1"/>
          </p:nvPr>
        </p:nvSpPr>
        <p:spPr>
          <a:xfrm>
            <a:off x="354330" y="1159914"/>
            <a:ext cx="8458200" cy="4538172"/>
          </a:xfrm>
        </p:spPr>
        <p:txBody>
          <a:bodyPr>
            <a:normAutofit/>
          </a:bodyPr>
          <a:lstStyle/>
          <a:p>
            <a:pPr algn="r" rtl="1"/>
            <a:r>
              <a:rPr lang="ar-IQ" sz="3200" dirty="0">
                <a:highlight>
                  <a:srgbClr val="FFFF00"/>
                </a:highlight>
              </a:rPr>
              <a:t>اولاً: الرعاية الصحية:</a:t>
            </a:r>
            <a:r>
              <a:rPr lang="ar-IQ" sz="2400" dirty="0"/>
              <a:t> يعني الاهتمام بصحة النزلاء والعمل من اجل المحافظة على نظافة التى تشمل :</a:t>
            </a:r>
          </a:p>
          <a:p>
            <a:pPr algn="r" rtl="1"/>
            <a:endParaRPr lang="ar-IQ" sz="2400" dirty="0"/>
          </a:p>
          <a:p>
            <a:pPr algn="r" rtl="1"/>
            <a:r>
              <a:rPr lang="ar-IQ" sz="2400" dirty="0">
                <a:solidFill>
                  <a:srgbClr val="FF0000"/>
                </a:solidFill>
              </a:rPr>
              <a:t>1-</a:t>
            </a:r>
            <a:r>
              <a:rPr lang="ar-IQ" sz="2800" dirty="0">
                <a:solidFill>
                  <a:srgbClr val="FF0000"/>
                </a:solidFill>
              </a:rPr>
              <a:t> ابنية المؤسسات العقابية </a:t>
            </a:r>
          </a:p>
          <a:p>
            <a:pPr algn="r" rtl="1"/>
            <a:r>
              <a:rPr lang="ar-IQ" sz="2800" dirty="0">
                <a:solidFill>
                  <a:srgbClr val="FF0000"/>
                </a:solidFill>
              </a:rPr>
              <a:t>2- النظافة الشخصية للنزيل والاعتناء بنظافة الكساء والفراش </a:t>
            </a:r>
          </a:p>
          <a:p>
            <a:pPr algn="r" rtl="1"/>
            <a:r>
              <a:rPr lang="ar-IQ" sz="2800" dirty="0">
                <a:solidFill>
                  <a:srgbClr val="FF0000"/>
                </a:solidFill>
              </a:rPr>
              <a:t>3-وضرورة الاهتمام بنوعية الغذاء </a:t>
            </a:r>
          </a:p>
          <a:p>
            <a:pPr algn="r" rtl="1"/>
            <a:r>
              <a:rPr lang="ar-IQ" sz="2800" dirty="0">
                <a:solidFill>
                  <a:srgbClr val="FF0000"/>
                </a:solidFill>
              </a:rPr>
              <a:t>4- ووجوب ممارسة الرياضة البدنية </a:t>
            </a:r>
            <a:endParaRPr lang="en-US" sz="2800" dirty="0">
              <a:solidFill>
                <a:srgbClr val="FF0000"/>
              </a:solidFill>
            </a:endParaRPr>
          </a:p>
        </p:txBody>
      </p:sp>
    </p:spTree>
    <p:extLst>
      <p:ext uri="{BB962C8B-B14F-4D97-AF65-F5344CB8AC3E}">
        <p14:creationId xmlns:p14="http://schemas.microsoft.com/office/powerpoint/2010/main" val="2105871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DBE19-F702-4455-977C-4EC646BD2B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AD2DC4-114A-434F-B77F-1E9EDD500B17}"/>
              </a:ext>
            </a:extLst>
          </p:cNvPr>
          <p:cNvSpPr>
            <a:spLocks noGrp="1"/>
          </p:cNvSpPr>
          <p:nvPr>
            <p:ph idx="1"/>
          </p:nvPr>
        </p:nvSpPr>
        <p:spPr>
          <a:xfrm>
            <a:off x="152400" y="1100628"/>
            <a:ext cx="8610600" cy="4919172"/>
          </a:xfrm>
        </p:spPr>
        <p:txBody>
          <a:bodyPr>
            <a:normAutofit/>
          </a:bodyPr>
          <a:lstStyle/>
          <a:p>
            <a:pPr algn="r" rtl="1"/>
            <a:r>
              <a:rPr lang="ar-IQ" sz="3200" dirty="0">
                <a:solidFill>
                  <a:srgbClr val="FF0000"/>
                </a:solidFill>
              </a:rPr>
              <a:t>1- ابنية المؤسسات العقابية: </a:t>
            </a:r>
          </a:p>
          <a:p>
            <a:pPr algn="r" rtl="1">
              <a:buFont typeface="Wingdings" panose="05000000000000000000" pitchFamily="2" charset="2"/>
              <a:buChar char="v"/>
            </a:pPr>
            <a:r>
              <a:rPr lang="ar-IQ" sz="2400" dirty="0">
                <a:solidFill>
                  <a:schemeClr val="tx1">
                    <a:lumMod val="85000"/>
                    <a:lumOff val="15000"/>
                  </a:schemeClr>
                </a:solidFill>
              </a:rPr>
              <a:t>يجب ان تتوافر في المؤسسات العقابية كافة المقومات الحياة الصحية السليمة من 1-الاعتناء بالتهوية والاضاءة و 2- تجنب الازدحام لمنع انتشار الامراض ولصعوبة المحافظة على النظافة .</a:t>
            </a:r>
          </a:p>
          <a:p>
            <a:pPr algn="r" rtl="1">
              <a:buFont typeface="Wingdings" panose="05000000000000000000" pitchFamily="2" charset="2"/>
              <a:buChar char="v"/>
            </a:pPr>
            <a:r>
              <a:rPr lang="ar-IQ" sz="2400" dirty="0">
                <a:solidFill>
                  <a:schemeClr val="tx1">
                    <a:lumMod val="85000"/>
                    <a:lumOff val="15000"/>
                  </a:schemeClr>
                </a:solidFill>
              </a:rPr>
              <a:t>بموجب المادة(12من قانون اصلاح النزلاء) على دائرة الاصلاح العراقية واصلاح الاحداث تولي ما يأتي: 1- توفير الشروط الصحية في الاقسام الاصلاحية من حيث النظافة والتكيف والتهوية والاضاءة) </a:t>
            </a:r>
          </a:p>
          <a:p>
            <a:pPr algn="r" rtl="1"/>
            <a:r>
              <a:rPr lang="ar-IQ" sz="2400" dirty="0">
                <a:solidFill>
                  <a:schemeClr val="tx1">
                    <a:lumMod val="85000"/>
                    <a:lumOff val="15000"/>
                  </a:schemeClr>
                </a:solidFill>
              </a:rPr>
              <a:t>كما جاء في المادة(14- ثالثا) منه على انه يشترط في الاماكن المخصصة للنوم النزلاء والمودعين ان تكون مستوفياً لاقصى شروط السلامة والرعاية الصحية ومناسبة لظروف المناخية وخاصة كميات الهواء المتوافر فيها وتوفير الحد الادنى من الساحة الارضية والتدفئة والتهوية .  </a:t>
            </a:r>
          </a:p>
        </p:txBody>
      </p:sp>
    </p:spTree>
    <p:extLst>
      <p:ext uri="{BB962C8B-B14F-4D97-AF65-F5344CB8AC3E}">
        <p14:creationId xmlns:p14="http://schemas.microsoft.com/office/powerpoint/2010/main" val="1124712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2A442-94D7-493D-A602-5EE4CADFF5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D37BA2-82BD-45FF-AF2C-D5B8D111FD2F}"/>
              </a:ext>
            </a:extLst>
          </p:cNvPr>
          <p:cNvSpPr>
            <a:spLocks noGrp="1"/>
          </p:cNvSpPr>
          <p:nvPr>
            <p:ph idx="1"/>
          </p:nvPr>
        </p:nvSpPr>
        <p:spPr>
          <a:xfrm>
            <a:off x="228600" y="1237788"/>
            <a:ext cx="8610600" cy="5391612"/>
          </a:xfrm>
        </p:spPr>
        <p:txBody>
          <a:bodyPr>
            <a:normAutofit fontScale="92500" lnSpcReduction="10000"/>
          </a:bodyPr>
          <a:lstStyle/>
          <a:p>
            <a:pPr algn="just" rtl="1"/>
            <a:r>
              <a:rPr lang="ar-IQ" sz="2800" dirty="0"/>
              <a:t> كما اكد مادة (14-ثالثا) على  ان  تكون النوافذ واسعة ومحصنة بالقدر الكافي لتمكين النزلاء من القراءة والعمل مستفدين من الضوء الطبيعي  اضافة الى توفير التهوية اصطناعية.  </a:t>
            </a:r>
          </a:p>
          <a:p>
            <a:pPr algn="just" rtl="1"/>
            <a:endParaRPr lang="ar-IQ" sz="2800" dirty="0"/>
          </a:p>
          <a:p>
            <a:pPr lvl="0" algn="r" rtl="1"/>
            <a:r>
              <a:rPr lang="ar-IQ" sz="3500" dirty="0">
                <a:solidFill>
                  <a:srgbClr val="FF0000"/>
                </a:solidFill>
              </a:rPr>
              <a:t>2- النظافة الشخصية للنزيل والاعتناء بنظافة الكساء والفراش:</a:t>
            </a:r>
          </a:p>
          <a:p>
            <a:pPr lvl="0" algn="just" rtl="1"/>
            <a:r>
              <a:rPr lang="ar-IQ" sz="2800" dirty="0">
                <a:solidFill>
                  <a:srgbClr val="FF0000"/>
                </a:solidFill>
              </a:rPr>
              <a:t>اولاً: النظافة الشخصية: </a:t>
            </a:r>
          </a:p>
          <a:p>
            <a:pPr lvl="0" algn="just" rtl="1"/>
            <a:r>
              <a:rPr lang="ar-IQ" sz="2800" dirty="0">
                <a:solidFill>
                  <a:schemeClr val="tx1">
                    <a:lumMod val="85000"/>
                    <a:lumOff val="15000"/>
                  </a:schemeClr>
                </a:solidFill>
              </a:rPr>
              <a:t>تشمل نظافة جسده وضرورة اسنحمتمه بصورة دورية طيلة فترة مكوثه داخل المؤسسات العقابية بموجب المادة(14- خامسا) من قانون اصلاح النزلاء يجب توفير مرافق صحية وحمامات مناسبة للاستحمام ويراعي فيها تناسب درجة الحرارة فيها مع المناخ وان تتيح فرصة الاستحمام ما لايقل عن مرة واحدة في الاسبوع من اجل المحافظة علة نظافتهم . </a:t>
            </a:r>
          </a:p>
          <a:p>
            <a:pPr lvl="0" algn="r" rtl="1"/>
            <a:r>
              <a:rPr lang="ar-IQ" sz="2800" dirty="0">
                <a:solidFill>
                  <a:srgbClr val="FF0000"/>
                </a:solidFill>
              </a:rPr>
              <a:t> </a:t>
            </a:r>
          </a:p>
          <a:p>
            <a:pPr algn="just" rtl="1"/>
            <a:endParaRPr lang="en-US" sz="2800" dirty="0"/>
          </a:p>
        </p:txBody>
      </p:sp>
    </p:spTree>
    <p:extLst>
      <p:ext uri="{BB962C8B-B14F-4D97-AF65-F5344CB8AC3E}">
        <p14:creationId xmlns:p14="http://schemas.microsoft.com/office/powerpoint/2010/main" val="213770506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10603</TotalTime>
  <Words>824</Words>
  <Application>Microsoft Office PowerPoint</Application>
  <PresentationFormat>On-screen Show (4:3)</PresentationFormat>
  <Paragraphs>61</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Franklin Gothic Book</vt:lpstr>
      <vt:lpstr>Franklin Gothic Medium</vt:lpstr>
      <vt:lpstr>PG_Jundian</vt:lpstr>
      <vt:lpstr>Tahoma</vt:lpstr>
      <vt:lpstr>Tunga</vt:lpstr>
      <vt:lpstr>Wingdings</vt:lpstr>
      <vt:lpstr>Angles</vt:lpstr>
      <vt:lpstr>علم العقاب د.تريسكة تحسين عبدالله</vt:lpstr>
      <vt:lpstr>1- المعاملة داخل المؤسسات العقابية </vt:lpstr>
      <vt:lpstr>التصنيف </vt:lpstr>
      <vt:lpstr>الفرق بين التصنيف والعزل  </vt:lpstr>
      <vt:lpstr>طرق التصنيف في العراق </vt:lpstr>
      <vt:lpstr>PowerPoint Presentation</vt:lpstr>
      <vt:lpstr>الرعاية الصحية والعلاج الطبي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المبادىء العامة في علم الإجرام</dc:title>
  <dc:creator>samsung</dc:creator>
  <cp:lastModifiedBy>hp</cp:lastModifiedBy>
  <cp:revision>133</cp:revision>
  <dcterms:created xsi:type="dcterms:W3CDTF">2011-12-03T19:45:46Z</dcterms:created>
  <dcterms:modified xsi:type="dcterms:W3CDTF">2023-04-06T09:30:31Z</dcterms:modified>
</cp:coreProperties>
</file>